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1"/>
  </p:notesMasterIdLst>
  <p:handoutMasterIdLst>
    <p:handoutMasterId r:id="rId32"/>
  </p:handoutMasterIdLst>
  <p:sldIdLst>
    <p:sldId id="363" r:id="rId2"/>
    <p:sldId id="331" r:id="rId3"/>
    <p:sldId id="366" r:id="rId4"/>
    <p:sldId id="367" r:id="rId5"/>
    <p:sldId id="365" r:id="rId6"/>
    <p:sldId id="368" r:id="rId7"/>
    <p:sldId id="371" r:id="rId8"/>
    <p:sldId id="372" r:id="rId9"/>
    <p:sldId id="386" r:id="rId10"/>
    <p:sldId id="379" r:id="rId11"/>
    <p:sldId id="391" r:id="rId12"/>
    <p:sldId id="392" r:id="rId13"/>
    <p:sldId id="393" r:id="rId14"/>
    <p:sldId id="394" r:id="rId15"/>
    <p:sldId id="395" r:id="rId16"/>
    <p:sldId id="383" r:id="rId17"/>
    <p:sldId id="397" r:id="rId18"/>
    <p:sldId id="398" r:id="rId19"/>
    <p:sldId id="399" r:id="rId20"/>
    <p:sldId id="400" r:id="rId21"/>
    <p:sldId id="405" r:id="rId22"/>
    <p:sldId id="401" r:id="rId23"/>
    <p:sldId id="402" r:id="rId24"/>
    <p:sldId id="407" r:id="rId25"/>
    <p:sldId id="403" r:id="rId26"/>
    <p:sldId id="377" r:id="rId27"/>
    <p:sldId id="406" r:id="rId28"/>
    <p:sldId id="404" r:id="rId29"/>
    <p:sldId id="369" r:id="rId30"/>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30" autoAdjust="0"/>
    <p:restoredTop sz="89326" autoAdjust="0"/>
  </p:normalViewPr>
  <p:slideViewPr>
    <p:cSldViewPr>
      <p:cViewPr varScale="1">
        <p:scale>
          <a:sx n="103" d="100"/>
          <a:sy n="103" d="100"/>
        </p:scale>
        <p:origin x="732" y="11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dirty="0"/>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dirty="0"/>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dirty="0"/>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dirty="0"/>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dirty="0"/>
          </a:p>
        </p:txBody>
      </p:sp>
    </p:spTree>
    <p:extLst>
      <p:ext uri="{BB962C8B-B14F-4D97-AF65-F5344CB8AC3E}">
        <p14:creationId xmlns:p14="http://schemas.microsoft.com/office/powerpoint/2010/main" val="2410544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dirty="0"/>
          </a:p>
        </p:txBody>
      </p:sp>
    </p:spTree>
    <p:extLst>
      <p:ext uri="{BB962C8B-B14F-4D97-AF65-F5344CB8AC3E}">
        <p14:creationId xmlns:p14="http://schemas.microsoft.com/office/powerpoint/2010/main" val="520872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dirty="0"/>
          </a:p>
        </p:txBody>
      </p:sp>
    </p:spTree>
    <p:extLst>
      <p:ext uri="{BB962C8B-B14F-4D97-AF65-F5344CB8AC3E}">
        <p14:creationId xmlns:p14="http://schemas.microsoft.com/office/powerpoint/2010/main" val="4015992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dirty="0"/>
          </a:p>
        </p:txBody>
      </p:sp>
    </p:spTree>
    <p:extLst>
      <p:ext uri="{BB962C8B-B14F-4D97-AF65-F5344CB8AC3E}">
        <p14:creationId xmlns:p14="http://schemas.microsoft.com/office/powerpoint/2010/main" val="517008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dirty="0"/>
          </a:p>
        </p:txBody>
      </p:sp>
    </p:spTree>
    <p:extLst>
      <p:ext uri="{BB962C8B-B14F-4D97-AF65-F5344CB8AC3E}">
        <p14:creationId xmlns:p14="http://schemas.microsoft.com/office/powerpoint/2010/main" val="336828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dirty="0"/>
          </a:p>
        </p:txBody>
      </p:sp>
    </p:spTree>
    <p:extLst>
      <p:ext uri="{BB962C8B-B14F-4D97-AF65-F5344CB8AC3E}">
        <p14:creationId xmlns:p14="http://schemas.microsoft.com/office/powerpoint/2010/main" val="18284029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dirty="0"/>
          </a:p>
        </p:txBody>
      </p:sp>
    </p:spTree>
    <p:extLst>
      <p:ext uri="{BB962C8B-B14F-4D97-AF65-F5344CB8AC3E}">
        <p14:creationId xmlns:p14="http://schemas.microsoft.com/office/powerpoint/2010/main" val="25528621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dirty="0"/>
          </a:p>
        </p:txBody>
      </p:sp>
    </p:spTree>
    <p:extLst>
      <p:ext uri="{BB962C8B-B14F-4D97-AF65-F5344CB8AC3E}">
        <p14:creationId xmlns:p14="http://schemas.microsoft.com/office/powerpoint/2010/main" val="3264833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11</a:t>
            </a:fld>
            <a:endParaRPr kumimoji="0" lang="en-GB" altLang="en-US" dirty="0"/>
          </a:p>
        </p:txBody>
      </p:sp>
    </p:spTree>
    <p:extLst>
      <p:ext uri="{BB962C8B-B14F-4D97-AF65-F5344CB8AC3E}">
        <p14:creationId xmlns:p14="http://schemas.microsoft.com/office/powerpoint/2010/main" val="25026453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12</a:t>
            </a:fld>
            <a:endParaRPr kumimoji="0" lang="en-GB" altLang="en-US" dirty="0"/>
          </a:p>
        </p:txBody>
      </p:sp>
    </p:spTree>
    <p:extLst>
      <p:ext uri="{BB962C8B-B14F-4D97-AF65-F5344CB8AC3E}">
        <p14:creationId xmlns:p14="http://schemas.microsoft.com/office/powerpoint/2010/main" val="2658009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13</a:t>
            </a:fld>
            <a:endParaRPr kumimoji="0" lang="en-GB" altLang="en-US" dirty="0"/>
          </a:p>
        </p:txBody>
      </p:sp>
    </p:spTree>
    <p:extLst>
      <p:ext uri="{BB962C8B-B14F-4D97-AF65-F5344CB8AC3E}">
        <p14:creationId xmlns:p14="http://schemas.microsoft.com/office/powerpoint/2010/main" val="953088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dirty="0"/>
          </a:p>
        </p:txBody>
      </p:sp>
    </p:spTree>
    <p:extLst>
      <p:ext uri="{BB962C8B-B14F-4D97-AF65-F5344CB8AC3E}">
        <p14:creationId xmlns:p14="http://schemas.microsoft.com/office/powerpoint/2010/main" val="469418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dirty="0"/>
          </a:p>
        </p:txBody>
      </p:sp>
    </p:spTree>
    <p:extLst>
      <p:ext uri="{BB962C8B-B14F-4D97-AF65-F5344CB8AC3E}">
        <p14:creationId xmlns:p14="http://schemas.microsoft.com/office/powerpoint/2010/main" val="4263549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dirty="0"/>
          </a:p>
        </p:txBody>
      </p:sp>
    </p:spTree>
    <p:extLst>
      <p:ext uri="{BB962C8B-B14F-4D97-AF65-F5344CB8AC3E}">
        <p14:creationId xmlns:p14="http://schemas.microsoft.com/office/powerpoint/2010/main" val="4010549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dirty="0"/>
          </a:p>
        </p:txBody>
      </p:sp>
    </p:spTree>
    <p:extLst>
      <p:ext uri="{BB962C8B-B14F-4D97-AF65-F5344CB8AC3E}">
        <p14:creationId xmlns:p14="http://schemas.microsoft.com/office/powerpoint/2010/main" val="34833506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dirty="0"/>
          </a:p>
        </p:txBody>
      </p:sp>
    </p:spTree>
    <p:extLst>
      <p:ext uri="{BB962C8B-B14F-4D97-AF65-F5344CB8AC3E}">
        <p14:creationId xmlns:p14="http://schemas.microsoft.com/office/powerpoint/2010/main" val="40207187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dirty="0"/>
          </a:p>
        </p:txBody>
      </p:sp>
    </p:spTree>
    <p:extLst>
      <p:ext uri="{BB962C8B-B14F-4D97-AF65-F5344CB8AC3E}">
        <p14:creationId xmlns:p14="http://schemas.microsoft.com/office/powerpoint/2010/main" val="10376275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20</a:t>
            </a:fld>
            <a:endParaRPr kumimoji="0" lang="en-GB" altLang="en-US" dirty="0"/>
          </a:p>
        </p:txBody>
      </p:sp>
    </p:spTree>
    <p:extLst>
      <p:ext uri="{BB962C8B-B14F-4D97-AF65-F5344CB8AC3E}">
        <p14:creationId xmlns:p14="http://schemas.microsoft.com/office/powerpoint/2010/main" val="30984549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21</a:t>
            </a:fld>
            <a:endParaRPr kumimoji="0" lang="en-GB" altLang="en-US" dirty="0"/>
          </a:p>
        </p:txBody>
      </p:sp>
    </p:spTree>
    <p:extLst>
      <p:ext uri="{BB962C8B-B14F-4D97-AF65-F5344CB8AC3E}">
        <p14:creationId xmlns:p14="http://schemas.microsoft.com/office/powerpoint/2010/main" val="19945077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22</a:t>
            </a:fld>
            <a:endParaRPr kumimoji="0" lang="en-GB" altLang="en-US" dirty="0"/>
          </a:p>
        </p:txBody>
      </p:sp>
    </p:spTree>
    <p:extLst>
      <p:ext uri="{BB962C8B-B14F-4D97-AF65-F5344CB8AC3E}">
        <p14:creationId xmlns:p14="http://schemas.microsoft.com/office/powerpoint/2010/main" val="30409873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23</a:t>
            </a:fld>
            <a:endParaRPr kumimoji="0" lang="en-GB" altLang="en-US" dirty="0"/>
          </a:p>
        </p:txBody>
      </p:sp>
    </p:spTree>
    <p:extLst>
      <p:ext uri="{BB962C8B-B14F-4D97-AF65-F5344CB8AC3E}">
        <p14:creationId xmlns:p14="http://schemas.microsoft.com/office/powerpoint/2010/main" val="23881375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24</a:t>
            </a:fld>
            <a:endParaRPr kumimoji="0" lang="en-GB" altLang="en-US" dirty="0"/>
          </a:p>
        </p:txBody>
      </p:sp>
    </p:spTree>
    <p:extLst>
      <p:ext uri="{BB962C8B-B14F-4D97-AF65-F5344CB8AC3E}">
        <p14:creationId xmlns:p14="http://schemas.microsoft.com/office/powerpoint/2010/main" val="1534270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25</a:t>
            </a:fld>
            <a:endParaRPr kumimoji="0" lang="en-GB" altLang="en-US" dirty="0"/>
          </a:p>
        </p:txBody>
      </p:sp>
    </p:spTree>
    <p:extLst>
      <p:ext uri="{BB962C8B-B14F-4D97-AF65-F5344CB8AC3E}">
        <p14:creationId xmlns:p14="http://schemas.microsoft.com/office/powerpoint/2010/main" val="13006843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26</a:t>
            </a:fld>
            <a:endParaRPr kumimoji="0" lang="en-GB" altLang="en-US" dirty="0"/>
          </a:p>
        </p:txBody>
      </p:sp>
    </p:spTree>
    <p:extLst>
      <p:ext uri="{BB962C8B-B14F-4D97-AF65-F5344CB8AC3E}">
        <p14:creationId xmlns:p14="http://schemas.microsoft.com/office/powerpoint/2010/main" val="9121125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27</a:t>
            </a:fld>
            <a:endParaRPr kumimoji="0" lang="en-GB" altLang="en-US" dirty="0"/>
          </a:p>
        </p:txBody>
      </p:sp>
    </p:spTree>
    <p:extLst>
      <p:ext uri="{BB962C8B-B14F-4D97-AF65-F5344CB8AC3E}">
        <p14:creationId xmlns:p14="http://schemas.microsoft.com/office/powerpoint/2010/main" val="15807377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28</a:t>
            </a:fld>
            <a:endParaRPr kumimoji="0" lang="en-GB" altLang="en-US" dirty="0"/>
          </a:p>
        </p:txBody>
      </p:sp>
    </p:spTree>
    <p:extLst>
      <p:ext uri="{BB962C8B-B14F-4D97-AF65-F5344CB8AC3E}">
        <p14:creationId xmlns:p14="http://schemas.microsoft.com/office/powerpoint/2010/main" val="3822742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29</a:t>
            </a:fld>
            <a:endParaRPr kumimoji="0" lang="en-GB" altLang="en-US" dirty="0"/>
          </a:p>
        </p:txBody>
      </p:sp>
    </p:spTree>
    <p:extLst>
      <p:ext uri="{BB962C8B-B14F-4D97-AF65-F5344CB8AC3E}">
        <p14:creationId xmlns:p14="http://schemas.microsoft.com/office/powerpoint/2010/main" val="24655357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10/02/2022</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10/02/2022</a:t>
            </a:fld>
            <a:endParaRPr lang="en-GB" altLang="en-US" dirty="0"/>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dirty="0"/>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10/02/2022</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dirty="0"/>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10/02/2022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dirty="0"/>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10/02/2022</a:t>
            </a:fld>
            <a:endParaRPr lang="en-GB" altLang="en-US" dirty="0"/>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dirty="0"/>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10/02/2022</a:t>
            </a:fld>
            <a:endParaRPr lang="en-GB" altLang="en-US" dirty="0"/>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dirty="0"/>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10/02/2022</a:t>
            </a:fld>
            <a:endParaRPr lang="en-GB" altLang="en-US" dirty="0"/>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dirty="0"/>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10/02/2022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dirty="0"/>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10/02/2022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dirty="0"/>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10/02/2022</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dirty="0"/>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10/02/2022</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dirty="0"/>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10/02/2022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UZTyvbmW92M?feature=oembed" TargetMode="External"/><Relationship Id="rId5" Type="http://schemas.openxmlformats.org/officeDocument/2006/relationships/hyperlink" Target="https://simonsinek.com/" TargetMode="Externa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ideo" Target="https://www.youtube.com/embed/vlpKyLklDDY?feature=oembed" TargetMode="External"/><Relationship Id="rId5" Type="http://schemas.openxmlformats.org/officeDocument/2006/relationships/hyperlink" Target="https://www.youtube.com/watch?v=vlpKyLklDDY" TargetMode="Externa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video" Target="https://www.youtube.com/embed/d_HHnEROy_w?feature=oembed" TargetMode="External"/><Relationship Id="rId5" Type="http://schemas.openxmlformats.org/officeDocument/2006/relationships/image" Target="../media/image12.jpeg"/><Relationship Id="rId4" Type="http://schemas.openxmlformats.org/officeDocument/2006/relationships/hyperlink" Target="https://www.youtube.com/watch?v=d_HHnEROy_w"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BMSW6101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1847528" y="3717032"/>
            <a:ext cx="8496944"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sz="3600" b="1" dirty="0">
                <a:solidFill>
                  <a:srgbClr val="FFFF00"/>
                </a:solidFill>
              </a:rPr>
              <a:t>Week 1</a:t>
            </a:r>
          </a:p>
          <a:p>
            <a:pPr eaLnBrk="1" hangingPunct="1"/>
            <a:r>
              <a:rPr lang="en-GB" altLang="en-US" sz="4800" dirty="0">
                <a:solidFill>
                  <a:srgbClr val="FFFF00"/>
                </a:solidFill>
              </a:rPr>
              <a:t>Understanding Leadership</a:t>
            </a:r>
            <a:endParaRPr lang="en-GB" altLang="en-US" sz="4000"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54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Emergent Leadership Skills </a:t>
            </a:r>
            <a:endParaRPr lang="en-GB" altLang="en-US" sz="48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5" y="1700808"/>
            <a:ext cx="10729191" cy="4032448"/>
          </a:xfrm>
        </p:spPr>
        <p:txBody>
          <a:bodyPr/>
          <a:lstStyle/>
          <a:p>
            <a:pPr algn="just"/>
            <a:r>
              <a:rPr lang="en-GB" dirty="0"/>
              <a:t>Review the evolution of leadership</a:t>
            </a:r>
          </a:p>
          <a:p>
            <a:pPr algn="just"/>
            <a:r>
              <a:rPr lang="en-GB" dirty="0"/>
              <a:t>Examine the different perspectives on leadership</a:t>
            </a:r>
          </a:p>
          <a:p>
            <a:pPr algn="just"/>
            <a:r>
              <a:rPr lang="en-GB" dirty="0"/>
              <a:t>Understand the impact of culture on leader effectiveness</a:t>
            </a:r>
          </a:p>
          <a:p>
            <a:pPr algn="just"/>
            <a:endParaRPr lang="en-GB" dirty="0"/>
          </a:p>
          <a:p>
            <a:pPr algn="just"/>
            <a:endParaRPr lang="en-GB" dirty="0"/>
          </a:p>
          <a:p>
            <a:endParaRPr lang="en-US" sz="2800" dirty="0"/>
          </a:p>
          <a:p>
            <a:pPr marL="0" indent="0" eaLnBrk="1" hangingPunct="1">
              <a:buNone/>
              <a:defRPr/>
            </a:pPr>
            <a:endParaRPr lang="en-GB"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Class Discussion</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94" y="1134872"/>
            <a:ext cx="10729191" cy="678607"/>
          </a:xfrm>
        </p:spPr>
        <p:txBody>
          <a:bodyPr/>
          <a:lstStyle/>
          <a:p>
            <a:pPr marL="0" indent="0">
              <a:buNone/>
            </a:pPr>
            <a:r>
              <a:rPr lang="en-GB" dirty="0"/>
              <a:t>Can you define leadership?</a:t>
            </a:r>
          </a:p>
          <a:p>
            <a:pPr marL="0" indent="0" algn="ctr">
              <a:buNone/>
            </a:pPr>
            <a:endParaRPr lang="en-GB" dirty="0"/>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731403" y="3635087"/>
            <a:ext cx="10729191" cy="2056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dirty="0"/>
              <a:t>Each person to give you his or her definition of leadership, and to describe his or her personal beliefs about effective leadership.</a:t>
            </a:r>
          </a:p>
          <a:p>
            <a:pPr marL="0" indent="0" algn="just">
              <a:buNone/>
            </a:pPr>
            <a:endParaRPr lang="en-GB"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pic>
        <p:nvPicPr>
          <p:cNvPr id="4" name="Picture 3">
            <a:extLst>
              <a:ext uri="{FF2B5EF4-FFF2-40B4-BE49-F238E27FC236}">
                <a16:creationId xmlns:a16="http://schemas.microsoft.com/office/drawing/2014/main" id="{4B528D42-E6D2-4101-9350-F1221A5473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2064" y="1079023"/>
            <a:ext cx="4320480" cy="2541459"/>
          </a:xfrm>
          <a:prstGeom prst="rect">
            <a:avLst/>
          </a:prstGeom>
        </p:spPr>
      </p:pic>
    </p:spTree>
    <p:extLst>
      <p:ext uri="{BB962C8B-B14F-4D97-AF65-F5344CB8AC3E}">
        <p14:creationId xmlns:p14="http://schemas.microsoft.com/office/powerpoint/2010/main" val="21542823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Introduction</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731403" y="1340768"/>
            <a:ext cx="7308813" cy="4351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dirty="0"/>
              <a:t>Leadership is exciting but carries with it many responsibilities.</a:t>
            </a:r>
          </a:p>
          <a:p>
            <a:pPr algn="just">
              <a:buClr>
                <a:schemeClr val="tx1"/>
              </a:buClr>
            </a:pPr>
            <a:r>
              <a:rPr lang="en-GB" dirty="0"/>
              <a:t>Leadership is a mutual influence process.</a:t>
            </a:r>
          </a:p>
          <a:p>
            <a:pPr algn="just">
              <a:buClr>
                <a:schemeClr val="tx1"/>
              </a:buClr>
            </a:pPr>
            <a:r>
              <a:rPr lang="en-GB" dirty="0"/>
              <a:t>Leadership demands placed on individuals who are leaders.</a:t>
            </a:r>
          </a:p>
          <a:p>
            <a:pPr algn="just">
              <a:buClr>
                <a:schemeClr val="tx1"/>
              </a:buClr>
            </a:pPr>
            <a:r>
              <a:rPr lang="en-GB" dirty="0"/>
              <a:t>This session examines different ways of looking at leadership.</a:t>
            </a:r>
          </a:p>
          <a:p>
            <a:pPr>
              <a:buClr>
                <a:schemeClr val="tx1"/>
              </a:buClr>
            </a:pPr>
            <a:endParaRPr lang="en-GB" dirty="0"/>
          </a:p>
          <a:p>
            <a:pPr algn="just"/>
            <a:endParaRPr lang="en-GB"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pic>
        <p:nvPicPr>
          <p:cNvPr id="7" name="Picture 6">
            <a:extLst>
              <a:ext uri="{FF2B5EF4-FFF2-40B4-BE49-F238E27FC236}">
                <a16:creationId xmlns:a16="http://schemas.microsoft.com/office/drawing/2014/main" id="{25D38E84-A0D2-4C1A-8B6E-D30E89544B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55497" y="1844824"/>
            <a:ext cx="3816424" cy="3168352"/>
          </a:xfrm>
          <a:prstGeom prst="rect">
            <a:avLst/>
          </a:prstGeom>
        </p:spPr>
      </p:pic>
    </p:spTree>
    <p:extLst>
      <p:ext uri="{BB962C8B-B14F-4D97-AF65-F5344CB8AC3E}">
        <p14:creationId xmlns:p14="http://schemas.microsoft.com/office/powerpoint/2010/main" val="1130598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According to Leadership Guru</a:t>
            </a:r>
          </a:p>
        </p:txBody>
      </p:sp>
      <p:pic>
        <p:nvPicPr>
          <p:cNvPr id="2" name="Online Media 1" title="Leadership Explained in 5 minutes by Simon Sinek">
            <a:hlinkClick r:id="" action="ppaction://media"/>
            <a:extLst>
              <a:ext uri="{FF2B5EF4-FFF2-40B4-BE49-F238E27FC236}">
                <a16:creationId xmlns:a16="http://schemas.microsoft.com/office/drawing/2014/main" id="{96B3F1DB-B000-4F20-A402-B89BBC32D142}"/>
              </a:ext>
            </a:extLst>
          </p:cNvPr>
          <p:cNvPicPr>
            <a:picLocks noRot="1" noChangeAspect="1"/>
          </p:cNvPicPr>
          <p:nvPr>
            <a:videoFile r:link="rId1"/>
          </p:nvPr>
        </p:nvPicPr>
        <p:blipFill>
          <a:blip r:embed="rId4"/>
          <a:stretch>
            <a:fillRect/>
          </a:stretch>
        </p:blipFill>
        <p:spPr>
          <a:xfrm>
            <a:off x="1644576" y="989999"/>
            <a:ext cx="9347968" cy="4342484"/>
          </a:xfrm>
          <a:prstGeom prst="rect">
            <a:avLst/>
          </a:prstGeom>
        </p:spPr>
      </p:pic>
      <p:sp>
        <p:nvSpPr>
          <p:cNvPr id="13" name="TextBox 12">
            <a:extLst>
              <a:ext uri="{FF2B5EF4-FFF2-40B4-BE49-F238E27FC236}">
                <a16:creationId xmlns:a16="http://schemas.microsoft.com/office/drawing/2014/main" id="{74B863D4-FDBA-491D-9C9F-51658767F5C1}"/>
              </a:ext>
            </a:extLst>
          </p:cNvPr>
          <p:cNvSpPr txBox="1"/>
          <p:nvPr/>
        </p:nvSpPr>
        <p:spPr>
          <a:xfrm>
            <a:off x="4943872" y="5332483"/>
            <a:ext cx="2304256" cy="369332"/>
          </a:xfrm>
          <a:prstGeom prst="rect">
            <a:avLst/>
          </a:prstGeom>
          <a:noFill/>
        </p:spPr>
        <p:txBody>
          <a:bodyPr wrap="square">
            <a:spAutoFit/>
          </a:bodyPr>
          <a:lstStyle/>
          <a:p>
            <a:pPr algn="ctr"/>
            <a:r>
              <a:rPr lang="en-GB" dirty="0">
                <a:hlinkClick r:id="rId5"/>
              </a:rPr>
              <a:t>Simon Sinek</a:t>
            </a:r>
            <a:endParaRPr lang="en-GB" dirty="0"/>
          </a:p>
        </p:txBody>
      </p:sp>
    </p:spTree>
    <p:extLst>
      <p:ext uri="{BB962C8B-B14F-4D97-AF65-F5344CB8AC3E}">
        <p14:creationId xmlns:p14="http://schemas.microsoft.com/office/powerpoint/2010/main" val="1127856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Evolution of Leadership</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5" y="1340768"/>
            <a:ext cx="10729191" cy="4392488"/>
          </a:xfrm>
        </p:spPr>
        <p:txBody>
          <a:bodyPr/>
          <a:lstStyle/>
          <a:p>
            <a:r>
              <a:rPr lang="en-GB" dirty="0"/>
              <a:t>Trait Approach</a:t>
            </a:r>
          </a:p>
          <a:p>
            <a:r>
              <a:rPr lang="en-GB" dirty="0"/>
              <a:t>Behaviour Approach</a:t>
            </a:r>
          </a:p>
          <a:p>
            <a:r>
              <a:rPr lang="en-GB" dirty="0"/>
              <a:t>Situational Approach</a:t>
            </a:r>
          </a:p>
          <a:p>
            <a:r>
              <a:rPr lang="en-GB" dirty="0"/>
              <a:t>Relational Approach</a:t>
            </a:r>
          </a:p>
          <a:p>
            <a:r>
              <a:rPr lang="en-GB" dirty="0"/>
              <a:t>“New Leadership” Approach</a:t>
            </a:r>
          </a:p>
          <a:p>
            <a:r>
              <a:rPr lang="en-GB" dirty="0"/>
              <a:t>Emerging Leadership Approaches</a:t>
            </a:r>
          </a:p>
          <a:p>
            <a:pPr marL="0" indent="0" algn="just">
              <a:buNone/>
            </a:pPr>
            <a:endParaRPr lang="en-GB" dirty="0"/>
          </a:p>
          <a:p>
            <a:pPr algn="just"/>
            <a:endParaRPr lang="en-GB" dirty="0"/>
          </a:p>
          <a:p>
            <a:endParaRPr lang="en-US" sz="2800" dirty="0"/>
          </a:p>
          <a:p>
            <a:pPr marL="0" indent="0" eaLnBrk="1" hangingPunct="1">
              <a:buNone/>
              <a:defRPr/>
            </a:pPr>
            <a:endParaRPr lang="en-GB" altLang="en-US" sz="2400" dirty="0"/>
          </a:p>
        </p:txBody>
      </p:sp>
    </p:spTree>
    <p:extLst>
      <p:ext uri="{BB962C8B-B14F-4D97-AF65-F5344CB8AC3E}">
        <p14:creationId xmlns:p14="http://schemas.microsoft.com/office/powerpoint/2010/main" val="2341685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How to Think about Leadership</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80728"/>
            <a:ext cx="10765195" cy="4680520"/>
          </a:xfrm>
        </p:spPr>
        <p:txBody>
          <a:bodyPr/>
          <a:lstStyle/>
          <a:p>
            <a:r>
              <a:rPr lang="en-GB" dirty="0"/>
              <a:t>As an approach</a:t>
            </a:r>
          </a:p>
          <a:p>
            <a:pPr marL="0" indent="0">
              <a:buNone/>
            </a:pPr>
            <a:r>
              <a:rPr lang="en-GB" dirty="0"/>
              <a:t>	- A general way of thinking about leadership, not necessarily based on research.</a:t>
            </a:r>
          </a:p>
          <a:p>
            <a:pPr marL="0" indent="0">
              <a:buNone/>
            </a:pPr>
            <a:endParaRPr lang="en-GB" dirty="0"/>
          </a:p>
          <a:p>
            <a:r>
              <a:rPr lang="en-GB" dirty="0"/>
              <a:t>As a theory or model</a:t>
            </a:r>
          </a:p>
          <a:p>
            <a:pPr marL="0" indent="0">
              <a:buNone/>
            </a:pPr>
            <a:r>
              <a:rPr lang="en-GB" dirty="0"/>
              <a:t>	- A way of explaining how leadership works, using hypotheses, principles, or propositions that can be tested.</a:t>
            </a:r>
          </a:p>
          <a:p>
            <a:endParaRPr lang="en-US" sz="2800" dirty="0"/>
          </a:p>
          <a:p>
            <a:pPr marL="0" indent="0" eaLnBrk="1" hangingPunct="1">
              <a:buNone/>
              <a:defRPr/>
            </a:pPr>
            <a:endParaRPr lang="en-GB" altLang="en-US" sz="2400" dirty="0"/>
          </a:p>
        </p:txBody>
      </p:sp>
    </p:spTree>
    <p:extLst>
      <p:ext uri="{BB962C8B-B14F-4D97-AF65-F5344CB8AC3E}">
        <p14:creationId xmlns:p14="http://schemas.microsoft.com/office/powerpoint/2010/main" val="2593384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Class Discussion</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340768"/>
            <a:ext cx="10765195" cy="4320480"/>
          </a:xfrm>
        </p:spPr>
        <p:txBody>
          <a:bodyPr/>
          <a:lstStyle/>
          <a:p>
            <a:pPr algn="just"/>
            <a:r>
              <a:rPr lang="en-GB" sz="3000" dirty="0"/>
              <a:t>Everyone is asked to be a leader.</a:t>
            </a:r>
          </a:p>
          <a:p>
            <a:pPr marL="0" indent="0" algn="just">
              <a:buNone/>
            </a:pPr>
            <a:endParaRPr lang="en-GB" sz="3000" dirty="0"/>
          </a:p>
          <a:p>
            <a:pPr marL="0" indent="0" algn="just">
              <a:buNone/>
            </a:pPr>
            <a:endParaRPr lang="en-GB" sz="3000" dirty="0"/>
          </a:p>
          <a:p>
            <a:pPr marL="0" indent="0" algn="just">
              <a:buNone/>
            </a:pPr>
            <a:r>
              <a:rPr lang="en-GB" sz="3000" dirty="0"/>
              <a:t>What sort of leadership roles are you called on to play in your life?</a:t>
            </a:r>
          </a:p>
          <a:p>
            <a:pPr marL="0" indent="0" eaLnBrk="1" hangingPunct="1">
              <a:buNone/>
              <a:defRPr/>
            </a:pPr>
            <a:endParaRPr lang="en-GB" altLang="en-US" sz="2400" dirty="0"/>
          </a:p>
        </p:txBody>
      </p:sp>
      <p:pic>
        <p:nvPicPr>
          <p:cNvPr id="3" name="Picture 2">
            <a:extLst>
              <a:ext uri="{FF2B5EF4-FFF2-40B4-BE49-F238E27FC236}">
                <a16:creationId xmlns:a16="http://schemas.microsoft.com/office/drawing/2014/main" id="{42A21112-E08A-408D-A8AD-F5F43F30BF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6160" y="3573016"/>
            <a:ext cx="2937890" cy="1884811"/>
          </a:xfrm>
          <a:prstGeom prst="rect">
            <a:avLst/>
          </a:prstGeom>
        </p:spPr>
      </p:pic>
      <p:pic>
        <p:nvPicPr>
          <p:cNvPr id="5" name="Picture 4">
            <a:extLst>
              <a:ext uri="{FF2B5EF4-FFF2-40B4-BE49-F238E27FC236}">
                <a16:creationId xmlns:a16="http://schemas.microsoft.com/office/drawing/2014/main" id="{D6E35BCD-9ED8-4A66-8C63-DDABB7ED17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9576" y="3593955"/>
            <a:ext cx="3240360" cy="1870363"/>
          </a:xfrm>
          <a:prstGeom prst="rect">
            <a:avLst/>
          </a:prstGeom>
        </p:spPr>
      </p:pic>
    </p:spTree>
    <p:extLst>
      <p:ext uri="{BB962C8B-B14F-4D97-AF65-F5344CB8AC3E}">
        <p14:creationId xmlns:p14="http://schemas.microsoft.com/office/powerpoint/2010/main" val="2007084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Leadership Explained</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1384" y="1628800"/>
            <a:ext cx="10765195" cy="4104456"/>
          </a:xfrm>
        </p:spPr>
        <p:txBody>
          <a:bodyPr/>
          <a:lstStyle/>
          <a:p>
            <a:pPr algn="just">
              <a:buClr>
                <a:schemeClr val="tx1"/>
              </a:buClr>
            </a:pPr>
            <a:r>
              <a:rPr lang="en-GB" sz="2800" dirty="0"/>
              <a:t>Leadership is a </a:t>
            </a:r>
            <a:r>
              <a:rPr lang="en-GB" sz="2800" b="1" u="sng" dirty="0"/>
              <a:t>Trait.</a:t>
            </a:r>
          </a:p>
          <a:p>
            <a:pPr algn="just">
              <a:buClr>
                <a:schemeClr val="tx1"/>
              </a:buClr>
            </a:pPr>
            <a:r>
              <a:rPr lang="en-GB" sz="2800" dirty="0"/>
              <a:t>Leadership is an </a:t>
            </a:r>
            <a:r>
              <a:rPr lang="en-GB" sz="2800" b="1" u="sng" dirty="0"/>
              <a:t>Ability</a:t>
            </a:r>
            <a:r>
              <a:rPr lang="en-GB" sz="2800" dirty="0"/>
              <a:t>.</a:t>
            </a:r>
          </a:p>
          <a:p>
            <a:pPr algn="just">
              <a:buClr>
                <a:schemeClr val="tx1"/>
              </a:buClr>
            </a:pPr>
            <a:r>
              <a:rPr lang="en-GB" sz="2800" dirty="0"/>
              <a:t>Leadership is a </a:t>
            </a:r>
            <a:r>
              <a:rPr lang="en-GB" sz="2800" b="1" u="sng" dirty="0"/>
              <a:t>Skill</a:t>
            </a:r>
            <a:r>
              <a:rPr lang="en-GB" sz="2800" dirty="0"/>
              <a:t>.</a:t>
            </a:r>
          </a:p>
          <a:p>
            <a:pPr algn="just">
              <a:buClr>
                <a:schemeClr val="tx1"/>
              </a:buClr>
            </a:pPr>
            <a:r>
              <a:rPr lang="en-GB" sz="2800" dirty="0"/>
              <a:t>Leadership is a </a:t>
            </a:r>
            <a:r>
              <a:rPr lang="en-GB" sz="2800" b="1" u="sng" dirty="0"/>
              <a:t>Behaviour</a:t>
            </a:r>
            <a:r>
              <a:rPr lang="en-GB" sz="2800" dirty="0"/>
              <a:t>.</a:t>
            </a:r>
          </a:p>
          <a:p>
            <a:pPr algn="just">
              <a:buClr>
                <a:schemeClr val="tx1"/>
              </a:buClr>
            </a:pPr>
            <a:r>
              <a:rPr lang="en-GB" sz="2800" dirty="0"/>
              <a:t>Leadership is a </a:t>
            </a:r>
            <a:r>
              <a:rPr lang="en-GB" sz="2800" b="1" u="sng" dirty="0"/>
              <a:t>Relationship</a:t>
            </a:r>
            <a:r>
              <a:rPr lang="en-GB" sz="2800" dirty="0"/>
              <a:t>.</a:t>
            </a:r>
          </a:p>
          <a:p>
            <a:pPr algn="just">
              <a:buClr>
                <a:schemeClr val="tx1"/>
              </a:buClr>
            </a:pPr>
            <a:r>
              <a:rPr lang="en-GB" sz="2800" dirty="0"/>
              <a:t>Leadership is an </a:t>
            </a:r>
            <a:r>
              <a:rPr lang="en-GB" sz="2800" b="1" u="sng" dirty="0"/>
              <a:t>Influence Process</a:t>
            </a:r>
            <a:r>
              <a:rPr lang="en-GB" sz="2800" dirty="0"/>
              <a:t>.</a:t>
            </a:r>
          </a:p>
        </p:txBody>
      </p:sp>
      <p:pic>
        <p:nvPicPr>
          <p:cNvPr id="3" name="Picture 2">
            <a:extLst>
              <a:ext uri="{FF2B5EF4-FFF2-40B4-BE49-F238E27FC236}">
                <a16:creationId xmlns:a16="http://schemas.microsoft.com/office/drawing/2014/main" id="{36919D9E-AE9C-441F-9645-6F5DC8D409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2064" y="2015716"/>
            <a:ext cx="4738126" cy="2520280"/>
          </a:xfrm>
          <a:prstGeom prst="rect">
            <a:avLst/>
          </a:prstGeom>
        </p:spPr>
      </p:pic>
    </p:spTree>
    <p:extLst>
      <p:ext uri="{BB962C8B-B14F-4D97-AF65-F5344CB8AC3E}">
        <p14:creationId xmlns:p14="http://schemas.microsoft.com/office/powerpoint/2010/main" val="3977980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172">
                                            <p:txEl>
                                              <p:pRg st="3" end="3"/>
                                            </p:txEl>
                                          </p:spTgt>
                                        </p:tgtEl>
                                        <p:attrNameLst>
                                          <p:attrName>style.visibility</p:attrName>
                                        </p:attrNameLst>
                                      </p:cBhvr>
                                      <p:to>
                                        <p:strVal val="visible"/>
                                      </p:to>
                                    </p:set>
                                    <p:animEffect transition="in" filter="fade">
                                      <p:cBhvr>
                                        <p:cTn id="28" dur="1000"/>
                                        <p:tgtEl>
                                          <p:spTgt spid="7172">
                                            <p:txEl>
                                              <p:pRg st="3" end="3"/>
                                            </p:txEl>
                                          </p:spTgt>
                                        </p:tgtEl>
                                      </p:cBhvr>
                                    </p:animEffect>
                                    <p:anim calcmode="lin" valueType="num">
                                      <p:cBhvr>
                                        <p:cTn id="29"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172">
                                            <p:txEl>
                                              <p:pRg st="4" end="4"/>
                                            </p:txEl>
                                          </p:spTgt>
                                        </p:tgtEl>
                                        <p:attrNameLst>
                                          <p:attrName>style.visibility</p:attrName>
                                        </p:attrNameLst>
                                      </p:cBhvr>
                                      <p:to>
                                        <p:strVal val="visible"/>
                                      </p:to>
                                    </p:set>
                                    <p:animEffect transition="in" filter="fade">
                                      <p:cBhvr>
                                        <p:cTn id="35" dur="1000"/>
                                        <p:tgtEl>
                                          <p:spTgt spid="7172">
                                            <p:txEl>
                                              <p:pRg st="4" end="4"/>
                                            </p:txEl>
                                          </p:spTgt>
                                        </p:tgtEl>
                                      </p:cBhvr>
                                    </p:animEffect>
                                    <p:anim calcmode="lin" valueType="num">
                                      <p:cBhvr>
                                        <p:cTn id="36"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172">
                                            <p:txEl>
                                              <p:pRg st="5" end="5"/>
                                            </p:txEl>
                                          </p:spTgt>
                                        </p:tgtEl>
                                        <p:attrNameLst>
                                          <p:attrName>style.visibility</p:attrName>
                                        </p:attrNameLst>
                                      </p:cBhvr>
                                      <p:to>
                                        <p:strVal val="visible"/>
                                      </p:to>
                                    </p:set>
                                    <p:animEffect transition="in" filter="fade">
                                      <p:cBhvr>
                                        <p:cTn id="42" dur="1000"/>
                                        <p:tgtEl>
                                          <p:spTgt spid="7172">
                                            <p:txEl>
                                              <p:pRg st="5" end="5"/>
                                            </p:txEl>
                                          </p:spTgt>
                                        </p:tgtEl>
                                      </p:cBhvr>
                                    </p:animEffect>
                                    <p:anim calcmode="lin" valueType="num">
                                      <p:cBhvr>
                                        <p:cTn id="4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Explained (1)</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8781" y="1556792"/>
            <a:ext cx="10765195" cy="4212468"/>
          </a:xfrm>
        </p:spPr>
        <p:txBody>
          <a:bodyPr/>
          <a:lstStyle/>
          <a:p>
            <a:pPr marL="0" indent="0" algn="just">
              <a:buClr>
                <a:schemeClr val="tx1"/>
              </a:buClr>
              <a:buNone/>
            </a:pPr>
            <a:r>
              <a:rPr lang="en-GB" altLang="en-US" b="1" dirty="0"/>
              <a:t>Leadership Is a Trait</a:t>
            </a:r>
          </a:p>
          <a:p>
            <a:pPr algn="just">
              <a:buClr>
                <a:schemeClr val="tx1"/>
              </a:buClr>
            </a:pPr>
            <a:endParaRPr lang="en-GB" altLang="en-US" b="1" dirty="0"/>
          </a:p>
          <a:p>
            <a:pPr lvl="1" algn="just">
              <a:buClr>
                <a:schemeClr val="tx1"/>
              </a:buClr>
            </a:pPr>
            <a:r>
              <a:rPr lang="en-GB" altLang="en-US" dirty="0"/>
              <a:t>Trait: Bringing influencing qualities.</a:t>
            </a:r>
          </a:p>
          <a:p>
            <a:pPr lvl="1" algn="just">
              <a:buClr>
                <a:schemeClr val="tx1"/>
              </a:buClr>
            </a:pPr>
            <a:r>
              <a:rPr lang="en-GB" altLang="en-US" dirty="0"/>
              <a:t>Belief that traits are innate.</a:t>
            </a:r>
          </a:p>
          <a:p>
            <a:pPr lvl="1" algn="just">
              <a:buClr>
                <a:schemeClr val="tx1"/>
              </a:buClr>
            </a:pPr>
            <a:r>
              <a:rPr lang="en-GB" altLang="en-US" dirty="0"/>
              <a:t>All people have unique traits.</a:t>
            </a:r>
          </a:p>
          <a:p>
            <a:pPr lvl="1" algn="just">
              <a:buClr>
                <a:schemeClr val="tx1"/>
              </a:buClr>
            </a:pPr>
            <a:r>
              <a:rPr lang="en-GB" altLang="en-US" dirty="0"/>
              <a:t>Right trait in right situation.</a:t>
            </a:r>
          </a:p>
        </p:txBody>
      </p:sp>
    </p:spTree>
    <p:extLst>
      <p:ext uri="{BB962C8B-B14F-4D97-AF65-F5344CB8AC3E}">
        <p14:creationId xmlns:p14="http://schemas.microsoft.com/office/powerpoint/2010/main" val="276266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2">
                                            <p:txEl>
                                              <p:pRg st="2" end="2"/>
                                            </p:txEl>
                                          </p:spTgt>
                                        </p:tgtEl>
                                        <p:attrNameLst>
                                          <p:attrName>style.visibility</p:attrName>
                                        </p:attrNameLst>
                                      </p:cBhvr>
                                      <p:to>
                                        <p:strVal val="visible"/>
                                      </p:to>
                                    </p:set>
                                    <p:animEffect transition="in" filter="fade">
                                      <p:cBhvr>
                                        <p:cTn id="14" dur="1000"/>
                                        <p:tgtEl>
                                          <p:spTgt spid="7172">
                                            <p:txEl>
                                              <p:pRg st="2" end="2"/>
                                            </p:txEl>
                                          </p:spTgt>
                                        </p:tgtEl>
                                      </p:cBhvr>
                                    </p:animEffect>
                                    <p:anim calcmode="lin" valueType="num">
                                      <p:cBhvr>
                                        <p:cTn id="15"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2">
                                            <p:txEl>
                                              <p:pRg st="3" end="3"/>
                                            </p:txEl>
                                          </p:spTgt>
                                        </p:tgtEl>
                                        <p:attrNameLst>
                                          <p:attrName>style.visibility</p:attrName>
                                        </p:attrNameLst>
                                      </p:cBhvr>
                                      <p:to>
                                        <p:strVal val="visible"/>
                                      </p:to>
                                    </p:set>
                                    <p:animEffect transition="in" filter="fade">
                                      <p:cBhvr>
                                        <p:cTn id="21" dur="1000"/>
                                        <p:tgtEl>
                                          <p:spTgt spid="7172">
                                            <p:txEl>
                                              <p:pRg st="3" end="3"/>
                                            </p:txEl>
                                          </p:spTgt>
                                        </p:tgtEl>
                                      </p:cBhvr>
                                    </p:animEffect>
                                    <p:anim calcmode="lin" valueType="num">
                                      <p:cBhvr>
                                        <p:cTn id="22"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172">
                                            <p:txEl>
                                              <p:pRg st="4" end="4"/>
                                            </p:txEl>
                                          </p:spTgt>
                                        </p:tgtEl>
                                        <p:attrNameLst>
                                          <p:attrName>style.visibility</p:attrName>
                                        </p:attrNameLst>
                                      </p:cBhvr>
                                      <p:to>
                                        <p:strVal val="visible"/>
                                      </p:to>
                                    </p:set>
                                    <p:animEffect transition="in" filter="fade">
                                      <p:cBhvr>
                                        <p:cTn id="28" dur="1000"/>
                                        <p:tgtEl>
                                          <p:spTgt spid="7172">
                                            <p:txEl>
                                              <p:pRg st="4" end="4"/>
                                            </p:txEl>
                                          </p:spTgt>
                                        </p:tgtEl>
                                      </p:cBhvr>
                                    </p:animEffect>
                                    <p:anim calcmode="lin" valueType="num">
                                      <p:cBhvr>
                                        <p:cTn id="29"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172">
                                            <p:txEl>
                                              <p:pRg st="5" end="5"/>
                                            </p:txEl>
                                          </p:spTgt>
                                        </p:tgtEl>
                                        <p:attrNameLst>
                                          <p:attrName>style.visibility</p:attrName>
                                        </p:attrNameLst>
                                      </p:cBhvr>
                                      <p:to>
                                        <p:strVal val="visible"/>
                                      </p:to>
                                    </p:set>
                                    <p:animEffect transition="in" filter="fade">
                                      <p:cBhvr>
                                        <p:cTn id="35" dur="1000"/>
                                        <p:tgtEl>
                                          <p:spTgt spid="7172">
                                            <p:txEl>
                                              <p:pRg st="5" end="5"/>
                                            </p:txEl>
                                          </p:spTgt>
                                        </p:tgtEl>
                                      </p:cBhvr>
                                    </p:animEffect>
                                    <p:anim calcmode="lin" valueType="num">
                                      <p:cBhvr>
                                        <p:cTn id="36"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Explained (2)</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8781" y="1556792"/>
            <a:ext cx="10765195" cy="4212468"/>
          </a:xfrm>
        </p:spPr>
        <p:txBody>
          <a:bodyPr/>
          <a:lstStyle/>
          <a:p>
            <a:pPr marL="0" indent="0" algn="just">
              <a:buClr>
                <a:schemeClr val="tx1"/>
              </a:buClr>
              <a:buNone/>
            </a:pPr>
            <a:r>
              <a:rPr lang="en-GB" altLang="en-US" b="1" dirty="0"/>
              <a:t>Leadership Is a Ability</a:t>
            </a:r>
          </a:p>
          <a:p>
            <a:pPr algn="just">
              <a:buClr>
                <a:schemeClr val="tx1"/>
              </a:buClr>
            </a:pPr>
            <a:endParaRPr lang="en-GB" altLang="en-US" b="1" dirty="0"/>
          </a:p>
          <a:p>
            <a:pPr lvl="1" algn="just">
              <a:buClr>
                <a:schemeClr val="tx1"/>
              </a:buClr>
            </a:pPr>
            <a:r>
              <a:rPr lang="en-GB" altLang="en-US" dirty="0"/>
              <a:t>Ability: Capacity to lead.</a:t>
            </a:r>
          </a:p>
          <a:p>
            <a:pPr lvl="1" algn="just">
              <a:buClr>
                <a:schemeClr val="tx1"/>
              </a:buClr>
            </a:pPr>
            <a:r>
              <a:rPr lang="en-GB" altLang="en-US" dirty="0"/>
              <a:t>Ability is both natural and acquired.</a:t>
            </a:r>
          </a:p>
          <a:p>
            <a:pPr lvl="1" algn="just">
              <a:buClr>
                <a:schemeClr val="tx1"/>
              </a:buClr>
            </a:pPr>
            <a:r>
              <a:rPr lang="en-GB" altLang="en-US" dirty="0"/>
              <a:t>Leadership as ability example: UCLA coach John Wooden.</a:t>
            </a:r>
          </a:p>
          <a:p>
            <a:pPr lvl="1" algn="just">
              <a:buClr>
                <a:schemeClr val="tx1"/>
              </a:buClr>
            </a:pPr>
            <a:r>
              <a:rPr lang="en-GB" altLang="en-US" dirty="0"/>
              <a:t>We can develop our abilities through hard work and practice.</a:t>
            </a:r>
          </a:p>
        </p:txBody>
      </p:sp>
    </p:spTree>
    <p:extLst>
      <p:ext uri="{BB962C8B-B14F-4D97-AF65-F5344CB8AC3E}">
        <p14:creationId xmlns:p14="http://schemas.microsoft.com/office/powerpoint/2010/main" val="1897194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Explained (3)</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8781" y="1556792"/>
            <a:ext cx="10765195" cy="4212468"/>
          </a:xfrm>
        </p:spPr>
        <p:txBody>
          <a:bodyPr/>
          <a:lstStyle/>
          <a:p>
            <a:pPr marL="0" indent="0" algn="just">
              <a:buClr>
                <a:schemeClr val="tx1"/>
              </a:buClr>
              <a:buNone/>
            </a:pPr>
            <a:r>
              <a:rPr lang="en-GB" altLang="en-US" b="1" dirty="0"/>
              <a:t>Leadership Is a Skill</a:t>
            </a:r>
          </a:p>
          <a:p>
            <a:pPr algn="just">
              <a:buClr>
                <a:schemeClr val="tx1"/>
              </a:buClr>
            </a:pPr>
            <a:endParaRPr lang="en-GB" altLang="en-US" b="1" dirty="0"/>
          </a:p>
          <a:p>
            <a:pPr lvl="1" algn="just">
              <a:buClr>
                <a:schemeClr val="tx1"/>
              </a:buClr>
            </a:pPr>
            <a:r>
              <a:rPr lang="en-GB" altLang="en-US" dirty="0"/>
              <a:t>Skill: Competency to accomplish task.</a:t>
            </a:r>
          </a:p>
          <a:p>
            <a:pPr lvl="1" algn="just">
              <a:buClr>
                <a:schemeClr val="tx1"/>
              </a:buClr>
            </a:pPr>
            <a:r>
              <a:rPr lang="en-GB" altLang="en-US" dirty="0"/>
              <a:t>Know what to do and how to do.</a:t>
            </a:r>
          </a:p>
          <a:p>
            <a:pPr lvl="1" algn="just">
              <a:buClr>
                <a:schemeClr val="tx1"/>
              </a:buClr>
            </a:pPr>
            <a:r>
              <a:rPr lang="en-GB" altLang="en-US" dirty="0"/>
              <a:t>Can be studied and learned.</a:t>
            </a:r>
          </a:p>
        </p:txBody>
      </p:sp>
    </p:spTree>
    <p:extLst>
      <p:ext uri="{BB962C8B-B14F-4D97-AF65-F5344CB8AC3E}">
        <p14:creationId xmlns:p14="http://schemas.microsoft.com/office/powerpoint/2010/main" val="368108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Explained (4)</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8781" y="1268760"/>
            <a:ext cx="10765195" cy="4500500"/>
          </a:xfrm>
        </p:spPr>
        <p:txBody>
          <a:bodyPr/>
          <a:lstStyle/>
          <a:p>
            <a:pPr marL="0" indent="0" algn="just">
              <a:buClr>
                <a:schemeClr val="tx1"/>
              </a:buClr>
              <a:buNone/>
            </a:pPr>
            <a:r>
              <a:rPr lang="en-GB" altLang="en-US" b="1" dirty="0"/>
              <a:t>Leadership Is a Behaviour</a:t>
            </a:r>
          </a:p>
          <a:p>
            <a:pPr algn="just">
              <a:buClr>
                <a:schemeClr val="tx1"/>
              </a:buClr>
            </a:pPr>
            <a:endParaRPr lang="en-GB" altLang="en-US" b="1" dirty="0"/>
          </a:p>
          <a:p>
            <a:pPr lvl="1" algn="just">
              <a:buClr>
                <a:schemeClr val="tx1"/>
              </a:buClr>
            </a:pPr>
            <a:r>
              <a:rPr lang="en-GB" altLang="en-US" dirty="0"/>
              <a:t>Behavioural dimension.</a:t>
            </a:r>
          </a:p>
          <a:p>
            <a:pPr lvl="1" algn="just">
              <a:buClr>
                <a:schemeClr val="tx1"/>
              </a:buClr>
            </a:pPr>
            <a:r>
              <a:rPr lang="en-GB" altLang="en-US" dirty="0"/>
              <a:t>Leadership behaviours are observable and require two behaviours:</a:t>
            </a:r>
          </a:p>
          <a:p>
            <a:pPr marL="1828800" lvl="3" indent="-514350" algn="just">
              <a:buClr>
                <a:schemeClr val="tx1"/>
              </a:buClr>
              <a:buFont typeface="+mj-lt"/>
              <a:buAutoNum type="arabicPeriod"/>
            </a:pPr>
            <a:r>
              <a:rPr lang="en-GB" altLang="en-US" sz="2400" dirty="0"/>
              <a:t>Task behaviours.</a:t>
            </a:r>
          </a:p>
          <a:p>
            <a:pPr marL="1828800" lvl="3" indent="-514350" algn="just">
              <a:buClr>
                <a:schemeClr val="tx1"/>
              </a:buClr>
              <a:buFont typeface="+mj-lt"/>
              <a:buAutoNum type="arabicPeriod"/>
            </a:pPr>
            <a:r>
              <a:rPr lang="en-GB" altLang="en-US" sz="2400" dirty="0"/>
              <a:t>Process behaviours.</a:t>
            </a:r>
          </a:p>
          <a:p>
            <a:pPr lvl="1" algn="just">
              <a:buClr>
                <a:schemeClr val="tx1"/>
              </a:buClr>
            </a:pPr>
            <a:r>
              <a:rPr lang="en-GB" altLang="en-US" dirty="0"/>
              <a:t>Effective leaders combine these two behaviours in the optimum way.</a:t>
            </a:r>
          </a:p>
        </p:txBody>
      </p:sp>
    </p:spTree>
    <p:extLst>
      <p:ext uri="{BB962C8B-B14F-4D97-AF65-F5344CB8AC3E}">
        <p14:creationId xmlns:p14="http://schemas.microsoft.com/office/powerpoint/2010/main" val="2811097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Explained (5)</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8781" y="1268760"/>
            <a:ext cx="10765195" cy="4500500"/>
          </a:xfrm>
        </p:spPr>
        <p:txBody>
          <a:bodyPr/>
          <a:lstStyle/>
          <a:p>
            <a:pPr marL="0" indent="0" algn="just">
              <a:buClr>
                <a:schemeClr val="tx1"/>
              </a:buClr>
              <a:buNone/>
            </a:pPr>
            <a:r>
              <a:rPr lang="en-GB" altLang="en-US" b="1" dirty="0"/>
              <a:t>Leadership Is a Relationship</a:t>
            </a:r>
          </a:p>
          <a:p>
            <a:pPr algn="just">
              <a:buClr>
                <a:schemeClr val="tx1"/>
              </a:buClr>
            </a:pPr>
            <a:endParaRPr lang="en-GB" altLang="en-US" b="1" dirty="0"/>
          </a:p>
          <a:p>
            <a:pPr lvl="1" algn="just">
              <a:buClr>
                <a:schemeClr val="tx1"/>
              </a:buClr>
            </a:pPr>
            <a:r>
              <a:rPr lang="en-GB" altLang="en-US" dirty="0"/>
              <a:t>Collaboration between leaders and followers.</a:t>
            </a:r>
          </a:p>
          <a:p>
            <a:pPr lvl="1" algn="just">
              <a:buClr>
                <a:schemeClr val="tx1"/>
              </a:buClr>
            </a:pPr>
            <a:r>
              <a:rPr lang="en-GB" altLang="en-US" dirty="0"/>
              <a:t>Not linear but an interactive event.</a:t>
            </a:r>
          </a:p>
          <a:p>
            <a:pPr lvl="1" algn="just">
              <a:buClr>
                <a:schemeClr val="tx1"/>
              </a:buClr>
            </a:pPr>
            <a:r>
              <a:rPr lang="en-GB" altLang="en-US" dirty="0"/>
              <a:t>Ethical implication of including followers’ interests.</a:t>
            </a:r>
          </a:p>
        </p:txBody>
      </p:sp>
    </p:spTree>
    <p:extLst>
      <p:ext uri="{BB962C8B-B14F-4D97-AF65-F5344CB8AC3E}">
        <p14:creationId xmlns:p14="http://schemas.microsoft.com/office/powerpoint/2010/main" val="62362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Explained (6)</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8781" y="1268760"/>
            <a:ext cx="10765195" cy="4500500"/>
          </a:xfrm>
        </p:spPr>
        <p:txBody>
          <a:bodyPr/>
          <a:lstStyle/>
          <a:p>
            <a:pPr marL="0" indent="0" algn="just">
              <a:buClr>
                <a:schemeClr val="tx1"/>
              </a:buClr>
              <a:buNone/>
            </a:pPr>
            <a:r>
              <a:rPr lang="en-GB" altLang="en-US" b="1" dirty="0"/>
              <a:t>Leadership Is an Influence Process</a:t>
            </a:r>
          </a:p>
          <a:p>
            <a:pPr marL="0" indent="0" algn="just">
              <a:buClr>
                <a:schemeClr val="tx1"/>
              </a:buClr>
              <a:buNone/>
            </a:pPr>
            <a:endParaRPr lang="en-GB" altLang="en-US" b="1" dirty="0"/>
          </a:p>
          <a:p>
            <a:pPr algn="just">
              <a:buClr>
                <a:schemeClr val="tx1"/>
              </a:buClr>
            </a:pPr>
            <a:endParaRPr lang="en-GB" altLang="en-US" b="1" dirty="0"/>
          </a:p>
          <a:p>
            <a:pPr lvl="1" algn="just">
              <a:buClr>
                <a:schemeClr val="tx1"/>
              </a:buClr>
            </a:pPr>
            <a:r>
              <a:rPr lang="en-GB" altLang="en-US" dirty="0"/>
              <a:t>Influence the group to achieve common goal.</a:t>
            </a:r>
          </a:p>
          <a:p>
            <a:pPr lvl="1" algn="just">
              <a:buClr>
                <a:schemeClr val="tx1"/>
              </a:buClr>
            </a:pPr>
            <a:r>
              <a:rPr lang="en-GB" altLang="en-US" dirty="0"/>
              <a:t>Interactive event between leader and followers.</a:t>
            </a:r>
          </a:p>
          <a:p>
            <a:pPr lvl="1" algn="just">
              <a:buClr>
                <a:schemeClr val="tx1"/>
              </a:buClr>
            </a:pPr>
            <a:r>
              <a:rPr lang="en-GB" altLang="en-US" dirty="0"/>
              <a:t>Giving leadership ethical dimension.</a:t>
            </a:r>
          </a:p>
        </p:txBody>
      </p:sp>
    </p:spTree>
    <p:extLst>
      <p:ext uri="{BB962C8B-B14F-4D97-AF65-F5344CB8AC3E}">
        <p14:creationId xmlns:p14="http://schemas.microsoft.com/office/powerpoint/2010/main" val="2172285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Development of Leadership Theories Through History</a:t>
            </a:r>
          </a:p>
        </p:txBody>
      </p:sp>
      <p:pic>
        <p:nvPicPr>
          <p:cNvPr id="4" name="Content Placeholder 4">
            <a:extLst>
              <a:ext uri="{FF2B5EF4-FFF2-40B4-BE49-F238E27FC236}">
                <a16:creationId xmlns:a16="http://schemas.microsoft.com/office/drawing/2014/main" id="{58DA1F0F-D130-4BD8-9391-EF00639A02C6}"/>
              </a:ext>
            </a:extLst>
          </p:cNvPr>
          <p:cNvPicPr>
            <a:picLocks noChangeAspect="1"/>
          </p:cNvPicPr>
          <p:nvPr/>
        </p:nvPicPr>
        <p:blipFill rotWithShape="1">
          <a:blip r:embed="rId3">
            <a:extLst>
              <a:ext uri="{28A0092B-C50C-407E-A947-70E740481C1C}">
                <a14:useLocalDpi xmlns:a14="http://schemas.microsoft.com/office/drawing/2010/main" val="0"/>
              </a:ext>
            </a:extLst>
          </a:blip>
          <a:srcRect l="1" t="8834" r="776"/>
          <a:stretch/>
        </p:blipFill>
        <p:spPr>
          <a:xfrm>
            <a:off x="1127448" y="980728"/>
            <a:ext cx="9937104" cy="4689308"/>
          </a:xfrm>
          <a:prstGeom prst="rect">
            <a:avLst/>
          </a:prstGeom>
        </p:spPr>
      </p:pic>
    </p:spTree>
    <p:extLst>
      <p:ext uri="{BB962C8B-B14F-4D97-AF65-F5344CB8AC3E}">
        <p14:creationId xmlns:p14="http://schemas.microsoft.com/office/powerpoint/2010/main" val="199097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Emerging Leadership Approaches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052736"/>
            <a:ext cx="10765195" cy="4500500"/>
          </a:xfrm>
        </p:spPr>
        <p:txBody>
          <a:bodyPr/>
          <a:lstStyle/>
          <a:p>
            <a:pPr marL="0" indent="0" algn="just">
              <a:buClr>
                <a:schemeClr val="tx1"/>
              </a:buClr>
              <a:buNone/>
            </a:pPr>
            <a:r>
              <a:rPr lang="en-GB" altLang="en-US" sz="2400" dirty="0"/>
              <a:t>A diverse range of approaches to leadership is emerging during the 21st century:</a:t>
            </a:r>
          </a:p>
          <a:p>
            <a:pPr lvl="1" algn="just">
              <a:buClr>
                <a:schemeClr val="tx1"/>
              </a:buClr>
            </a:pPr>
            <a:r>
              <a:rPr lang="en-GB" altLang="en-US" sz="1800" dirty="0"/>
              <a:t>Adaptive leadership examines how leaders help people address problems, face challenges, and adapt to change.</a:t>
            </a:r>
          </a:p>
          <a:p>
            <a:pPr lvl="1" algn="just">
              <a:buClr>
                <a:schemeClr val="tx1"/>
              </a:buClr>
            </a:pPr>
            <a:r>
              <a:rPr lang="en-GB" altLang="en-US" sz="1800" dirty="0"/>
              <a:t>Authentic leadership is an approach that looks at the authenticity of leaders and their leadership and is currently enjoying strong interest.</a:t>
            </a:r>
          </a:p>
          <a:p>
            <a:pPr lvl="1" algn="just">
              <a:buClr>
                <a:schemeClr val="tx1"/>
              </a:buClr>
            </a:pPr>
            <a:r>
              <a:rPr lang="en-GB" altLang="en-US" sz="1800" dirty="0"/>
              <a:t>Spiritual leadership considers how leaders use values, a sense of “calling,” and membership to motivate followers.</a:t>
            </a:r>
          </a:p>
          <a:p>
            <a:pPr lvl="1" algn="just">
              <a:buClr>
                <a:schemeClr val="tx1"/>
              </a:buClr>
            </a:pPr>
            <a:r>
              <a:rPr lang="en-GB" altLang="en-US" sz="1800" dirty="0"/>
              <a:t>Servant leadership emphasizes the “caring principle” with leaders as “servants” who focus on their followers’ needs in order to help these followers become more autonomous, knowledgeable, and like servants themselves.</a:t>
            </a:r>
          </a:p>
          <a:p>
            <a:pPr lvl="1" algn="just">
              <a:buClr>
                <a:schemeClr val="tx1"/>
              </a:buClr>
            </a:pPr>
            <a:r>
              <a:rPr lang="en-GB" altLang="en-US" sz="1800" dirty="0"/>
              <a:t>Gender-based studies, which have gained much momentum as women continue to become more dominant in the workforce, especially on a global level, view how one’s gender affects and differentiates one’s leadership.</a:t>
            </a:r>
          </a:p>
        </p:txBody>
      </p:sp>
    </p:spTree>
    <p:extLst>
      <p:ext uri="{BB962C8B-B14F-4D97-AF65-F5344CB8AC3E}">
        <p14:creationId xmlns:p14="http://schemas.microsoft.com/office/powerpoint/2010/main" val="205773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Universal Leadership Attributes</a:t>
            </a:r>
          </a:p>
        </p:txBody>
      </p:sp>
      <p:graphicFrame>
        <p:nvGraphicFramePr>
          <p:cNvPr id="4" name="Table 3">
            <a:extLst>
              <a:ext uri="{FF2B5EF4-FFF2-40B4-BE49-F238E27FC236}">
                <a16:creationId xmlns:a16="http://schemas.microsoft.com/office/drawing/2014/main" id="{A00F6FC4-C61F-41AB-B7C8-B7700FFC1461}"/>
              </a:ext>
            </a:extLst>
          </p:cNvPr>
          <p:cNvGraphicFramePr>
            <a:graphicFrameLocks noGrp="1"/>
          </p:cNvGraphicFramePr>
          <p:nvPr>
            <p:extLst>
              <p:ext uri="{D42A27DB-BD31-4B8C-83A1-F6EECF244321}">
                <p14:modId xmlns:p14="http://schemas.microsoft.com/office/powerpoint/2010/main" val="277464398"/>
              </p:ext>
            </p:extLst>
          </p:nvPr>
        </p:nvGraphicFramePr>
        <p:xfrm>
          <a:off x="866932" y="908720"/>
          <a:ext cx="10441160" cy="4536504"/>
        </p:xfrm>
        <a:graphic>
          <a:graphicData uri="http://schemas.openxmlformats.org/drawingml/2006/table">
            <a:tbl>
              <a:tblPr firstRow="1" firstCol="1" bandRow="1">
                <a:tableStyleId>{BDBED569-4797-4DF1-A0F4-6AAB3CD982D8}</a:tableStyleId>
              </a:tblPr>
              <a:tblGrid>
                <a:gridCol w="4209875">
                  <a:extLst>
                    <a:ext uri="{9D8B030D-6E8A-4147-A177-3AD203B41FA5}">
                      <a16:colId xmlns:a16="http://schemas.microsoft.com/office/drawing/2014/main" val="4173633002"/>
                    </a:ext>
                  </a:extLst>
                </a:gridCol>
                <a:gridCol w="2860879">
                  <a:extLst>
                    <a:ext uri="{9D8B030D-6E8A-4147-A177-3AD203B41FA5}">
                      <a16:colId xmlns:a16="http://schemas.microsoft.com/office/drawing/2014/main" val="1849665754"/>
                    </a:ext>
                  </a:extLst>
                </a:gridCol>
                <a:gridCol w="3370406">
                  <a:extLst>
                    <a:ext uri="{9D8B030D-6E8A-4147-A177-3AD203B41FA5}">
                      <a16:colId xmlns:a16="http://schemas.microsoft.com/office/drawing/2014/main" val="1517057397"/>
                    </a:ext>
                  </a:extLst>
                </a:gridCol>
              </a:tblGrid>
              <a:tr h="341372">
                <a:tc gridSpan="3">
                  <a:txBody>
                    <a:bodyPr/>
                    <a:lstStyle/>
                    <a:p>
                      <a:pPr algn="ctr">
                        <a:lnSpc>
                          <a:spcPct val="100000"/>
                        </a:lnSpc>
                        <a:spcAft>
                          <a:spcPts val="800"/>
                        </a:spcAft>
                      </a:pPr>
                      <a:r>
                        <a:rPr lang="en-US" sz="1400" dirty="0">
                          <a:effectLst/>
                          <a:latin typeface="Corbel" panose="020B0503020204020204" pitchFamily="34" charset="0"/>
                        </a:rPr>
                        <a:t>Positive Leader Attributes</a:t>
                      </a:r>
                      <a:endParaRPr lang="en-IN" sz="1400" dirty="0">
                        <a:solidFill>
                          <a:srgbClr val="003300"/>
                        </a:solidFill>
                        <a:effectLst/>
                        <a:latin typeface="Corbel" panose="020B0503020204020204" pitchFamily="34" charset="0"/>
                        <a:ea typeface="Times New Roman" panose="02020603050405020304" pitchFamily="18" charset="0"/>
                        <a:cs typeface="Times New Roman" panose="02020603050405020304" pitchFamily="18" charset="0"/>
                      </a:endParaRPr>
                    </a:p>
                  </a:txBody>
                  <a:tcPr marL="45833" marR="45833" marT="45900" marB="45900"/>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393844483"/>
                  </a:ext>
                </a:extLst>
              </a:tr>
              <a:tr h="2807718">
                <a:tc>
                  <a:txBody>
                    <a:bodyPr/>
                    <a:lstStyle/>
                    <a:p>
                      <a:pPr algn="ctr">
                        <a:lnSpc>
                          <a:spcPct val="100000"/>
                        </a:lnSpc>
                        <a:spcAft>
                          <a:spcPts val="800"/>
                        </a:spcAft>
                      </a:pPr>
                      <a:r>
                        <a:rPr lang="en-US" sz="1400" b="0" dirty="0">
                          <a:effectLst/>
                          <a:latin typeface="Corbel" panose="020B0503020204020204" pitchFamily="34" charset="0"/>
                        </a:rPr>
                        <a:t>Trustworthy</a:t>
                      </a:r>
                      <a:endParaRPr lang="en-IN" sz="1400" b="0" dirty="0">
                        <a:effectLst/>
                        <a:latin typeface="Corbel" panose="020B0503020204020204" pitchFamily="34" charset="0"/>
                      </a:endParaRPr>
                    </a:p>
                    <a:p>
                      <a:pPr algn="ctr">
                        <a:lnSpc>
                          <a:spcPct val="100000"/>
                        </a:lnSpc>
                        <a:spcAft>
                          <a:spcPts val="800"/>
                        </a:spcAft>
                      </a:pPr>
                      <a:r>
                        <a:rPr lang="en-US" sz="1400" b="0" dirty="0">
                          <a:effectLst/>
                          <a:latin typeface="Corbel" panose="020B0503020204020204" pitchFamily="34" charset="0"/>
                        </a:rPr>
                        <a:t>Foresighted</a:t>
                      </a:r>
                      <a:endParaRPr lang="en-IN" sz="1400" b="0" dirty="0">
                        <a:effectLst/>
                        <a:latin typeface="Corbel" panose="020B0503020204020204" pitchFamily="34" charset="0"/>
                      </a:endParaRPr>
                    </a:p>
                    <a:p>
                      <a:pPr algn="ctr">
                        <a:lnSpc>
                          <a:spcPct val="100000"/>
                        </a:lnSpc>
                        <a:spcAft>
                          <a:spcPts val="800"/>
                        </a:spcAft>
                      </a:pPr>
                      <a:r>
                        <a:rPr lang="en-US" sz="1400" b="0" dirty="0">
                          <a:effectLst/>
                          <a:latin typeface="Corbel" panose="020B0503020204020204" pitchFamily="34" charset="0"/>
                        </a:rPr>
                        <a:t>Positive</a:t>
                      </a:r>
                      <a:endParaRPr lang="en-IN" sz="1400" b="0" dirty="0">
                        <a:effectLst/>
                        <a:latin typeface="Corbel" panose="020B0503020204020204" pitchFamily="34" charset="0"/>
                      </a:endParaRPr>
                    </a:p>
                    <a:p>
                      <a:pPr algn="ctr">
                        <a:lnSpc>
                          <a:spcPct val="100000"/>
                        </a:lnSpc>
                        <a:spcAft>
                          <a:spcPts val="800"/>
                        </a:spcAft>
                      </a:pPr>
                      <a:r>
                        <a:rPr lang="en-US" sz="1400" b="0" dirty="0">
                          <a:effectLst/>
                          <a:latin typeface="Corbel" panose="020B0503020204020204" pitchFamily="34" charset="0"/>
                        </a:rPr>
                        <a:t>Builds confidence</a:t>
                      </a:r>
                      <a:endParaRPr lang="en-IN" sz="1400" b="0" dirty="0">
                        <a:effectLst/>
                        <a:latin typeface="Corbel" panose="020B0503020204020204" pitchFamily="34" charset="0"/>
                      </a:endParaRPr>
                    </a:p>
                    <a:p>
                      <a:pPr algn="ctr">
                        <a:lnSpc>
                          <a:spcPct val="100000"/>
                        </a:lnSpc>
                        <a:spcAft>
                          <a:spcPts val="800"/>
                        </a:spcAft>
                      </a:pPr>
                      <a:r>
                        <a:rPr lang="en-US" sz="1400" b="0" dirty="0">
                          <a:effectLst/>
                          <a:latin typeface="Corbel" panose="020B0503020204020204" pitchFamily="34" charset="0"/>
                        </a:rPr>
                        <a:t>Intelligent</a:t>
                      </a:r>
                      <a:endParaRPr lang="en-IN" sz="1400" b="0" dirty="0">
                        <a:effectLst/>
                        <a:latin typeface="Corbel" panose="020B0503020204020204" pitchFamily="34" charset="0"/>
                      </a:endParaRPr>
                    </a:p>
                    <a:p>
                      <a:pPr algn="ctr">
                        <a:lnSpc>
                          <a:spcPct val="100000"/>
                        </a:lnSpc>
                        <a:spcAft>
                          <a:spcPts val="800"/>
                        </a:spcAft>
                      </a:pPr>
                      <a:r>
                        <a:rPr lang="en-US" sz="1400" b="0" dirty="0">
                          <a:effectLst/>
                          <a:latin typeface="Corbel" panose="020B0503020204020204" pitchFamily="34" charset="0"/>
                        </a:rPr>
                        <a:t>Win-win problem solver</a:t>
                      </a:r>
                      <a:endParaRPr lang="en-IN" sz="1400" b="0" dirty="0">
                        <a:effectLst/>
                        <a:latin typeface="Corbel" panose="020B0503020204020204" pitchFamily="34" charset="0"/>
                      </a:endParaRPr>
                    </a:p>
                    <a:p>
                      <a:pPr algn="ctr">
                        <a:lnSpc>
                          <a:spcPct val="100000"/>
                        </a:lnSpc>
                        <a:spcAft>
                          <a:spcPts val="800"/>
                        </a:spcAft>
                      </a:pPr>
                      <a:r>
                        <a:rPr lang="en-US" sz="1400" b="0" dirty="0">
                          <a:effectLst/>
                          <a:latin typeface="Corbel" panose="020B0503020204020204" pitchFamily="34" charset="0"/>
                        </a:rPr>
                        <a:t>Administratively skilled</a:t>
                      </a:r>
                      <a:endParaRPr lang="en-IN" sz="1400" b="0" dirty="0">
                        <a:effectLst/>
                        <a:latin typeface="Corbel" panose="020B0503020204020204" pitchFamily="34" charset="0"/>
                      </a:endParaRPr>
                    </a:p>
                    <a:p>
                      <a:pPr algn="ctr">
                        <a:lnSpc>
                          <a:spcPct val="100000"/>
                        </a:lnSpc>
                        <a:spcAft>
                          <a:spcPts val="800"/>
                        </a:spcAft>
                      </a:pPr>
                      <a:r>
                        <a:rPr lang="en-US" sz="1400" b="0" dirty="0">
                          <a:effectLst/>
                          <a:latin typeface="Corbel" panose="020B0503020204020204" pitchFamily="34" charset="0"/>
                        </a:rPr>
                        <a:t>Excellence oriented</a:t>
                      </a:r>
                      <a:endParaRPr lang="en-IN" sz="1400" b="0" dirty="0">
                        <a:solidFill>
                          <a:srgbClr val="008080"/>
                        </a:solidFill>
                        <a:effectLst/>
                        <a:latin typeface="Corbel" panose="020B0503020204020204" pitchFamily="34" charset="0"/>
                        <a:ea typeface="Times New Roman" panose="02020603050405020304" pitchFamily="18" charset="0"/>
                        <a:cs typeface="Times New Roman" panose="02020603050405020304" pitchFamily="18" charset="0"/>
                      </a:endParaRPr>
                    </a:p>
                  </a:txBody>
                  <a:tcPr marL="45833" marR="45833" marT="45900" marB="45900"/>
                </a:tc>
                <a:tc>
                  <a:txBody>
                    <a:bodyPr/>
                    <a:lstStyle/>
                    <a:p>
                      <a:pPr algn="ctr">
                        <a:lnSpc>
                          <a:spcPct val="100000"/>
                        </a:lnSpc>
                        <a:spcAft>
                          <a:spcPts val="800"/>
                        </a:spcAft>
                      </a:pPr>
                      <a:r>
                        <a:rPr lang="en-US" sz="1400" dirty="0">
                          <a:effectLst/>
                          <a:latin typeface="Corbel" panose="020B0503020204020204" pitchFamily="34" charset="0"/>
                        </a:rPr>
                        <a:t>Just</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Plans ahead</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Dynamic</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Motivational</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Decisive</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Communicative</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Coordinator</a:t>
                      </a:r>
                      <a:endParaRPr lang="en-IN" sz="1400" dirty="0">
                        <a:solidFill>
                          <a:srgbClr val="008080"/>
                        </a:solidFill>
                        <a:effectLst/>
                        <a:latin typeface="Corbel" panose="020B0503020204020204" pitchFamily="34" charset="0"/>
                        <a:ea typeface="Times New Roman" panose="02020603050405020304" pitchFamily="18" charset="0"/>
                        <a:cs typeface="Times New Roman" panose="02020603050405020304" pitchFamily="18" charset="0"/>
                      </a:endParaRPr>
                    </a:p>
                  </a:txBody>
                  <a:tcPr marL="45833" marR="45833" marT="45900" marB="45900"/>
                </a:tc>
                <a:tc>
                  <a:txBody>
                    <a:bodyPr/>
                    <a:lstStyle/>
                    <a:p>
                      <a:pPr algn="ctr">
                        <a:lnSpc>
                          <a:spcPct val="100000"/>
                        </a:lnSpc>
                        <a:spcAft>
                          <a:spcPts val="800"/>
                        </a:spcAft>
                      </a:pPr>
                      <a:r>
                        <a:rPr lang="en-US" sz="1400" dirty="0">
                          <a:effectLst/>
                          <a:latin typeface="Corbel" panose="020B0503020204020204" pitchFamily="34" charset="0"/>
                        </a:rPr>
                        <a:t>Honest</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Encouraging</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Motivator</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Dependable</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Effective bargainer</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Informed</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Team builder</a:t>
                      </a:r>
                      <a:endParaRPr lang="en-IN" sz="1400" dirty="0">
                        <a:solidFill>
                          <a:srgbClr val="008080"/>
                        </a:solidFill>
                        <a:effectLst/>
                        <a:latin typeface="Corbel" panose="020B0503020204020204" pitchFamily="34" charset="0"/>
                        <a:ea typeface="Times New Roman" panose="02020603050405020304" pitchFamily="18" charset="0"/>
                        <a:cs typeface="Times New Roman" panose="02020603050405020304" pitchFamily="18" charset="0"/>
                      </a:endParaRPr>
                    </a:p>
                  </a:txBody>
                  <a:tcPr marL="45833" marR="45833" marT="45900" marB="45900"/>
                </a:tc>
                <a:extLst>
                  <a:ext uri="{0D108BD9-81ED-4DB2-BD59-A6C34878D82A}">
                    <a16:rowId xmlns:a16="http://schemas.microsoft.com/office/drawing/2014/main" val="3030101739"/>
                  </a:ext>
                </a:extLst>
              </a:tr>
              <a:tr h="341372">
                <a:tc gridSpan="3">
                  <a:txBody>
                    <a:bodyPr/>
                    <a:lstStyle/>
                    <a:p>
                      <a:pPr algn="ctr">
                        <a:lnSpc>
                          <a:spcPct val="100000"/>
                        </a:lnSpc>
                        <a:spcAft>
                          <a:spcPts val="800"/>
                        </a:spcAft>
                      </a:pPr>
                      <a:r>
                        <a:rPr lang="en-US" sz="1400" dirty="0">
                          <a:effectLst/>
                          <a:latin typeface="Corbel" panose="020B0503020204020204" pitchFamily="34" charset="0"/>
                        </a:rPr>
                        <a:t>Negative Leader Attributes</a:t>
                      </a:r>
                      <a:endParaRPr lang="en-IN" sz="1400" dirty="0">
                        <a:solidFill>
                          <a:srgbClr val="003300"/>
                        </a:solidFill>
                        <a:effectLst/>
                        <a:latin typeface="Corbel" panose="020B0503020204020204" pitchFamily="34" charset="0"/>
                        <a:ea typeface="Times New Roman" panose="02020603050405020304" pitchFamily="18" charset="0"/>
                        <a:cs typeface="Times New Roman" panose="02020603050405020304" pitchFamily="18" charset="0"/>
                      </a:endParaRPr>
                    </a:p>
                  </a:txBody>
                  <a:tcPr marL="45833" marR="45833" marT="45900" marB="45900"/>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91403127"/>
                  </a:ext>
                </a:extLst>
              </a:tr>
              <a:tr h="1046042">
                <a:tc>
                  <a:txBody>
                    <a:bodyPr/>
                    <a:lstStyle/>
                    <a:p>
                      <a:pPr algn="ctr">
                        <a:lnSpc>
                          <a:spcPct val="100000"/>
                        </a:lnSpc>
                        <a:spcAft>
                          <a:spcPts val="800"/>
                        </a:spcAft>
                      </a:pPr>
                      <a:r>
                        <a:rPr lang="en-US" sz="1400" b="0" dirty="0">
                          <a:effectLst/>
                          <a:latin typeface="Corbel" panose="020B0503020204020204" pitchFamily="34" charset="0"/>
                        </a:rPr>
                        <a:t>Loner</a:t>
                      </a:r>
                      <a:endParaRPr lang="en-IN" sz="1400" b="0" dirty="0">
                        <a:effectLst/>
                        <a:latin typeface="Corbel" panose="020B0503020204020204" pitchFamily="34" charset="0"/>
                      </a:endParaRPr>
                    </a:p>
                    <a:p>
                      <a:pPr algn="ctr">
                        <a:lnSpc>
                          <a:spcPct val="100000"/>
                        </a:lnSpc>
                        <a:spcAft>
                          <a:spcPts val="800"/>
                        </a:spcAft>
                      </a:pPr>
                      <a:r>
                        <a:rPr lang="en-US" sz="1400" b="0" dirty="0">
                          <a:effectLst/>
                          <a:latin typeface="Corbel" panose="020B0503020204020204" pitchFamily="34" charset="0"/>
                        </a:rPr>
                        <a:t>Irritable</a:t>
                      </a:r>
                      <a:endParaRPr lang="en-IN" sz="1400" b="0" dirty="0">
                        <a:effectLst/>
                        <a:latin typeface="Corbel" panose="020B0503020204020204" pitchFamily="34" charset="0"/>
                      </a:endParaRPr>
                    </a:p>
                    <a:p>
                      <a:pPr algn="ctr">
                        <a:lnSpc>
                          <a:spcPct val="100000"/>
                        </a:lnSpc>
                        <a:spcAft>
                          <a:spcPts val="800"/>
                        </a:spcAft>
                      </a:pPr>
                      <a:r>
                        <a:rPr lang="en-US" sz="1400" b="0" dirty="0">
                          <a:effectLst/>
                          <a:latin typeface="Corbel" panose="020B0503020204020204" pitchFamily="34" charset="0"/>
                        </a:rPr>
                        <a:t>Ruthless</a:t>
                      </a:r>
                      <a:endParaRPr lang="en-IN" sz="1400" b="0" dirty="0">
                        <a:solidFill>
                          <a:srgbClr val="008080"/>
                        </a:solidFill>
                        <a:effectLst/>
                        <a:latin typeface="Corbel" panose="020B0503020204020204" pitchFamily="34" charset="0"/>
                        <a:ea typeface="Times New Roman" panose="02020603050405020304" pitchFamily="18" charset="0"/>
                        <a:cs typeface="Times New Roman" panose="02020603050405020304" pitchFamily="18" charset="0"/>
                      </a:endParaRPr>
                    </a:p>
                  </a:txBody>
                  <a:tcPr marL="45833" marR="45833" marT="45900" marB="45900"/>
                </a:tc>
                <a:tc>
                  <a:txBody>
                    <a:bodyPr/>
                    <a:lstStyle/>
                    <a:p>
                      <a:pPr algn="ctr">
                        <a:lnSpc>
                          <a:spcPct val="100000"/>
                        </a:lnSpc>
                        <a:spcAft>
                          <a:spcPts val="800"/>
                        </a:spcAft>
                      </a:pPr>
                      <a:r>
                        <a:rPr lang="en-US" sz="1400" dirty="0">
                          <a:effectLst/>
                          <a:latin typeface="Corbel" panose="020B0503020204020204" pitchFamily="34" charset="0"/>
                        </a:rPr>
                        <a:t>Asocial</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Nonexplicit</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Dictatorial</a:t>
                      </a:r>
                      <a:endParaRPr lang="en-IN" sz="1400" dirty="0">
                        <a:solidFill>
                          <a:srgbClr val="008080"/>
                        </a:solidFill>
                        <a:effectLst/>
                        <a:latin typeface="Corbel" panose="020B0503020204020204" pitchFamily="34" charset="0"/>
                        <a:ea typeface="Times New Roman" panose="02020603050405020304" pitchFamily="18" charset="0"/>
                        <a:cs typeface="Times New Roman" panose="02020603050405020304" pitchFamily="18" charset="0"/>
                      </a:endParaRPr>
                    </a:p>
                  </a:txBody>
                  <a:tcPr marL="45833" marR="45833" marT="45900" marB="45900"/>
                </a:tc>
                <a:tc>
                  <a:txBody>
                    <a:bodyPr/>
                    <a:lstStyle/>
                    <a:p>
                      <a:pPr algn="ctr">
                        <a:lnSpc>
                          <a:spcPct val="100000"/>
                        </a:lnSpc>
                        <a:spcAft>
                          <a:spcPts val="800"/>
                        </a:spcAft>
                      </a:pPr>
                      <a:r>
                        <a:rPr lang="en-US" sz="1400" dirty="0">
                          <a:effectLst/>
                          <a:latin typeface="Corbel" panose="020B0503020204020204" pitchFamily="34" charset="0"/>
                        </a:rPr>
                        <a:t>Noncooperative</a:t>
                      </a:r>
                      <a:endParaRPr lang="en-IN" sz="1400" dirty="0">
                        <a:effectLst/>
                        <a:latin typeface="Corbel" panose="020B0503020204020204" pitchFamily="34" charset="0"/>
                      </a:endParaRPr>
                    </a:p>
                    <a:p>
                      <a:pPr algn="ctr">
                        <a:lnSpc>
                          <a:spcPct val="100000"/>
                        </a:lnSpc>
                        <a:spcAft>
                          <a:spcPts val="800"/>
                        </a:spcAft>
                      </a:pPr>
                      <a:r>
                        <a:rPr lang="en-US" sz="1400" dirty="0">
                          <a:effectLst/>
                          <a:latin typeface="Corbel" panose="020B0503020204020204" pitchFamily="34" charset="0"/>
                        </a:rPr>
                        <a:t>Egocentric</a:t>
                      </a:r>
                      <a:endParaRPr lang="en-IN" sz="1400" dirty="0">
                        <a:solidFill>
                          <a:srgbClr val="008080"/>
                        </a:solidFill>
                        <a:effectLst/>
                        <a:latin typeface="Corbel" panose="020B0503020204020204" pitchFamily="34" charset="0"/>
                        <a:ea typeface="Times New Roman" panose="02020603050405020304" pitchFamily="18" charset="0"/>
                        <a:cs typeface="Times New Roman" panose="02020603050405020304" pitchFamily="18" charset="0"/>
                      </a:endParaRPr>
                    </a:p>
                  </a:txBody>
                  <a:tcPr marL="45833" marR="45833" marT="45900" marB="45900"/>
                </a:tc>
                <a:extLst>
                  <a:ext uri="{0D108BD9-81ED-4DB2-BD59-A6C34878D82A}">
                    <a16:rowId xmlns:a16="http://schemas.microsoft.com/office/drawing/2014/main" val="2254126180"/>
                  </a:ext>
                </a:extLst>
              </a:tr>
            </a:tbl>
          </a:graphicData>
        </a:graphic>
      </p:graphicFrame>
      <p:sp>
        <p:nvSpPr>
          <p:cNvPr id="5" name="Rectangle 4">
            <a:extLst>
              <a:ext uri="{FF2B5EF4-FFF2-40B4-BE49-F238E27FC236}">
                <a16:creationId xmlns:a16="http://schemas.microsoft.com/office/drawing/2014/main" id="{04470503-8AEE-494E-B7D2-506A6B2E5ECB}"/>
              </a:ext>
            </a:extLst>
          </p:cNvPr>
          <p:cNvSpPr/>
          <p:nvPr/>
        </p:nvSpPr>
        <p:spPr>
          <a:xfrm>
            <a:off x="896958" y="5488024"/>
            <a:ext cx="11325068" cy="215444"/>
          </a:xfrm>
          <a:prstGeom prst="rect">
            <a:avLst/>
          </a:prstGeom>
        </p:spPr>
        <p:txBody>
          <a:bodyPr wrap="square">
            <a:spAutoFit/>
          </a:bodyPr>
          <a:lstStyle/>
          <a:p>
            <a:r>
              <a:rPr lang="en-IN" sz="800" i="1" dirty="0">
                <a:latin typeface="Corbel" panose="020B0503020204020204" pitchFamily="34" charset="0"/>
              </a:rPr>
              <a:t>Source: </a:t>
            </a:r>
            <a:r>
              <a:rPr lang="en-IN" sz="800" dirty="0">
                <a:latin typeface="Corbel" panose="020B0503020204020204" pitchFamily="34" charset="0"/>
              </a:rPr>
              <a:t>Adapted from House, R. J., </a:t>
            </a:r>
            <a:r>
              <a:rPr lang="en-IN" sz="800" dirty="0" err="1">
                <a:latin typeface="Corbel" panose="020B0503020204020204" pitchFamily="34" charset="0"/>
              </a:rPr>
              <a:t>Hanges</a:t>
            </a:r>
            <a:r>
              <a:rPr lang="en-IN" sz="800" dirty="0">
                <a:latin typeface="Corbel" panose="020B0503020204020204" pitchFamily="34" charset="0"/>
              </a:rPr>
              <a:t>, P. J., </a:t>
            </a:r>
            <a:r>
              <a:rPr lang="en-IN" sz="800" dirty="0" err="1">
                <a:latin typeface="Corbel" panose="020B0503020204020204" pitchFamily="34" charset="0"/>
              </a:rPr>
              <a:t>Javidan</a:t>
            </a:r>
            <a:r>
              <a:rPr lang="en-IN" sz="800" dirty="0">
                <a:latin typeface="Corbel" panose="020B0503020204020204" pitchFamily="34" charset="0"/>
              </a:rPr>
              <a:t>, M., </a:t>
            </a:r>
            <a:r>
              <a:rPr lang="en-IN" sz="800" dirty="0" err="1">
                <a:latin typeface="Corbel" panose="020B0503020204020204" pitchFamily="34" charset="0"/>
              </a:rPr>
              <a:t>Dorfman</a:t>
            </a:r>
            <a:r>
              <a:rPr lang="en-IN" sz="800" dirty="0">
                <a:latin typeface="Corbel" panose="020B0503020204020204" pitchFamily="34" charset="0"/>
              </a:rPr>
              <a:t>, P. W., &amp; Gupta, V. (Eds.). (2004). </a:t>
            </a:r>
            <a:r>
              <a:rPr lang="en-IN" sz="800" i="1" dirty="0">
                <a:latin typeface="Corbel" panose="020B0503020204020204" pitchFamily="34" charset="0"/>
              </a:rPr>
              <a:t>Culture, leadership, and organizations: The GLOBE study of 62 societies. </a:t>
            </a:r>
            <a:r>
              <a:rPr lang="en-IN" sz="800" dirty="0">
                <a:latin typeface="Corbel" panose="020B0503020204020204" pitchFamily="34" charset="0"/>
              </a:rPr>
              <a:t>Thousand Oaks, CA: Sage, pp. 677–678. Reprinted with permission.</a:t>
            </a:r>
            <a:endParaRPr lang="en-IN" sz="2400" dirty="0">
              <a:latin typeface="Corbel" panose="020B0503020204020204" pitchFamily="34" charset="0"/>
            </a:endParaRPr>
          </a:p>
        </p:txBody>
      </p:sp>
    </p:spTree>
    <p:extLst>
      <p:ext uri="{BB962C8B-B14F-4D97-AF65-F5344CB8AC3E}">
        <p14:creationId xmlns:p14="http://schemas.microsoft.com/office/powerpoint/2010/main" val="29873376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Practicing Leadership</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988840"/>
            <a:ext cx="10765195" cy="3564396"/>
          </a:xfrm>
        </p:spPr>
        <p:txBody>
          <a:bodyPr/>
          <a:lstStyle/>
          <a:p>
            <a:pPr algn="just">
              <a:buClr>
                <a:schemeClr val="tx1"/>
              </a:buClr>
            </a:pPr>
            <a:r>
              <a:rPr lang="en-GB" altLang="en-US" sz="2800" dirty="0"/>
              <a:t>There is a strong demand for leadership today.</a:t>
            </a:r>
          </a:p>
          <a:p>
            <a:pPr algn="just">
              <a:buClr>
                <a:schemeClr val="tx1"/>
              </a:buClr>
            </a:pPr>
            <a:r>
              <a:rPr lang="en-GB" altLang="en-US" sz="2800" dirty="0"/>
              <a:t>People want effective leadership.</a:t>
            </a:r>
          </a:p>
          <a:p>
            <a:pPr algn="just">
              <a:buClr>
                <a:schemeClr val="tx1"/>
              </a:buClr>
            </a:pPr>
            <a:r>
              <a:rPr lang="en-GB" altLang="en-US" sz="2800" dirty="0"/>
              <a:t>Effective leadership is intentional and creates change for the common good.</a:t>
            </a:r>
          </a:p>
          <a:p>
            <a:pPr algn="just">
              <a:buClr>
                <a:schemeClr val="tx1"/>
              </a:buClr>
            </a:pPr>
            <a:r>
              <a:rPr lang="en-GB" altLang="en-US" sz="2800" dirty="0"/>
              <a:t>The challenge is to be prepared to lead when called on.</a:t>
            </a:r>
          </a:p>
        </p:txBody>
      </p:sp>
    </p:spTree>
    <p:extLst>
      <p:ext uri="{BB962C8B-B14F-4D97-AF65-F5344CB8AC3E}">
        <p14:creationId xmlns:p14="http://schemas.microsoft.com/office/powerpoint/2010/main" val="34787427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Snapshot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052736"/>
            <a:ext cx="10765195" cy="4500500"/>
          </a:xfrm>
        </p:spPr>
        <p:txBody>
          <a:bodyPr/>
          <a:lstStyle/>
          <a:p>
            <a:pPr marL="0" indent="0">
              <a:buNone/>
              <a:defRPr/>
            </a:pPr>
            <a:r>
              <a:rPr lang="en-US" b="1" dirty="0">
                <a:latin typeface="Corbel" panose="020B0503020204020204" pitchFamily="34" charset="0"/>
                <a:cs typeface="Arial" charset="0"/>
              </a:rPr>
              <a:t>Indra Nooyi, CEO of PepsiCo</a:t>
            </a:r>
          </a:p>
          <a:p>
            <a:pPr>
              <a:defRPr/>
            </a:pPr>
            <a:endParaRPr lang="en-US" dirty="0">
              <a:latin typeface="Corbel" panose="020B0503020204020204" pitchFamily="34" charset="0"/>
              <a:cs typeface="Arial" charset="0"/>
            </a:endParaRPr>
          </a:p>
          <a:p>
            <a:pPr lvl="1">
              <a:defRPr/>
            </a:pPr>
            <a:r>
              <a:rPr lang="en-US" dirty="0">
                <a:latin typeface="Corbel" panose="020B0503020204020204" pitchFamily="34" charset="0"/>
                <a:cs typeface="Arial" charset="0"/>
              </a:rPr>
              <a:t>One of the top female executives in the US.</a:t>
            </a:r>
          </a:p>
          <a:p>
            <a:pPr lvl="1">
              <a:defRPr/>
            </a:pPr>
            <a:r>
              <a:rPr lang="en-US" dirty="0">
                <a:latin typeface="Corbel" panose="020B0503020204020204" pitchFamily="34" charset="0"/>
                <a:cs typeface="Arial" charset="0"/>
              </a:rPr>
              <a:t>Grew up in Madras, India; always pushed conventional boundaries.</a:t>
            </a:r>
          </a:p>
          <a:p>
            <a:pPr lvl="1">
              <a:defRPr/>
            </a:pPr>
            <a:r>
              <a:rPr lang="en-US" dirty="0">
                <a:latin typeface="Corbel" panose="020B0503020204020204" pitchFamily="34" charset="0"/>
                <a:cs typeface="Arial" charset="0"/>
              </a:rPr>
              <a:t>Completed a Master’s in Management from Yale University.</a:t>
            </a:r>
          </a:p>
          <a:p>
            <a:pPr lvl="1">
              <a:defRPr/>
            </a:pPr>
            <a:r>
              <a:rPr lang="en-US" dirty="0">
                <a:latin typeface="Corbel" panose="020B0503020204020204" pitchFamily="34" charset="0"/>
                <a:cs typeface="Arial" charset="0"/>
              </a:rPr>
              <a:t>Worked for Boston Consulting Group (BCG), Motorola, and Asea Brown </a:t>
            </a:r>
            <a:r>
              <a:rPr lang="en-US" dirty="0" err="1">
                <a:latin typeface="Corbel" panose="020B0503020204020204" pitchFamily="34" charset="0"/>
                <a:cs typeface="Arial" charset="0"/>
              </a:rPr>
              <a:t>Boveri</a:t>
            </a:r>
            <a:r>
              <a:rPr lang="en-US" dirty="0">
                <a:latin typeface="Corbel" panose="020B0503020204020204" pitchFamily="34" charset="0"/>
                <a:cs typeface="Arial" charset="0"/>
              </a:rPr>
              <a:t> (ABB) before joining Pepsi.</a:t>
            </a:r>
          </a:p>
          <a:p>
            <a:pPr lvl="1">
              <a:defRPr/>
            </a:pPr>
            <a:r>
              <a:rPr lang="en-US" dirty="0">
                <a:latin typeface="Corbel" panose="020B0503020204020204" pitchFamily="34" charset="0"/>
                <a:cs typeface="Arial" charset="0"/>
              </a:rPr>
              <a:t>Chief dealmaker in acquiring Tropicana and Quaker Oats.</a:t>
            </a:r>
          </a:p>
          <a:p>
            <a:pPr lvl="1">
              <a:defRPr/>
            </a:pPr>
            <a:r>
              <a:rPr lang="en-US" dirty="0">
                <a:latin typeface="Corbel" panose="020B0503020204020204" pitchFamily="34" charset="0"/>
                <a:cs typeface="Arial" charset="0"/>
              </a:rPr>
              <a:t>Creating healthier products such as Pepsi Next.</a:t>
            </a:r>
          </a:p>
        </p:txBody>
      </p:sp>
      <p:pic>
        <p:nvPicPr>
          <p:cNvPr id="3" name="Picture 2">
            <a:extLst>
              <a:ext uri="{FF2B5EF4-FFF2-40B4-BE49-F238E27FC236}">
                <a16:creationId xmlns:a16="http://schemas.microsoft.com/office/drawing/2014/main" id="{C7CEF690-CA4A-4665-924F-BE5EA583E4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2202" y="764704"/>
            <a:ext cx="3708413" cy="2048222"/>
          </a:xfrm>
          <a:prstGeom prst="rect">
            <a:avLst/>
          </a:prstGeom>
        </p:spPr>
      </p:pic>
    </p:spTree>
    <p:extLst>
      <p:ext uri="{BB962C8B-B14F-4D97-AF65-F5344CB8AC3E}">
        <p14:creationId xmlns:p14="http://schemas.microsoft.com/office/powerpoint/2010/main" val="27065203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Great Leadership Starts With Self-leadership</a:t>
            </a:r>
          </a:p>
        </p:txBody>
      </p:sp>
      <p:pic>
        <p:nvPicPr>
          <p:cNvPr id="2" name="Online Media 1" title="Great leadership starts with self-leadership | Lars Sudmann | TEDxUCLouvain">
            <a:hlinkClick r:id="" action="ppaction://media"/>
            <a:extLst>
              <a:ext uri="{FF2B5EF4-FFF2-40B4-BE49-F238E27FC236}">
                <a16:creationId xmlns:a16="http://schemas.microsoft.com/office/drawing/2014/main" id="{03F10458-17E3-4465-94AD-B72E7EC740B0}"/>
              </a:ext>
            </a:extLst>
          </p:cNvPr>
          <p:cNvPicPr>
            <a:picLocks noRot="1" noChangeAspect="1"/>
          </p:cNvPicPr>
          <p:nvPr>
            <a:videoFile r:link="rId1"/>
          </p:nvPr>
        </p:nvPicPr>
        <p:blipFill>
          <a:blip r:embed="rId4"/>
          <a:stretch>
            <a:fillRect/>
          </a:stretch>
        </p:blipFill>
        <p:spPr>
          <a:xfrm>
            <a:off x="2171564" y="1143000"/>
            <a:ext cx="7848872" cy="4434613"/>
          </a:xfrm>
          <a:prstGeom prst="rect">
            <a:avLst/>
          </a:prstGeom>
        </p:spPr>
      </p:pic>
      <p:sp>
        <p:nvSpPr>
          <p:cNvPr id="6" name="TextBox 5">
            <a:extLst>
              <a:ext uri="{FF2B5EF4-FFF2-40B4-BE49-F238E27FC236}">
                <a16:creationId xmlns:a16="http://schemas.microsoft.com/office/drawing/2014/main" id="{DDC1D6FB-04FC-455B-8575-B968861E48A0}"/>
              </a:ext>
            </a:extLst>
          </p:cNvPr>
          <p:cNvSpPr txBox="1"/>
          <p:nvPr/>
        </p:nvSpPr>
        <p:spPr>
          <a:xfrm>
            <a:off x="10020436" y="5423724"/>
            <a:ext cx="2351584" cy="307777"/>
          </a:xfrm>
          <a:prstGeom prst="rect">
            <a:avLst/>
          </a:prstGeom>
          <a:noFill/>
        </p:spPr>
        <p:txBody>
          <a:bodyPr wrap="square">
            <a:spAutoFit/>
          </a:bodyPr>
          <a:lstStyle/>
          <a:p>
            <a:r>
              <a:rPr lang="en-GB" sz="700" dirty="0">
                <a:hlinkClick r:id="rId5"/>
              </a:rPr>
              <a:t>https://www.youtube.com/watch?v=vlpKyLklDDY</a:t>
            </a:r>
            <a:endParaRPr lang="en-GB" sz="700" dirty="0"/>
          </a:p>
          <a:p>
            <a:endParaRPr lang="en-GB" sz="700" dirty="0"/>
          </a:p>
        </p:txBody>
      </p:sp>
    </p:spTree>
    <p:extLst>
      <p:ext uri="{BB962C8B-B14F-4D97-AF65-F5344CB8AC3E}">
        <p14:creationId xmlns:p14="http://schemas.microsoft.com/office/powerpoint/2010/main" val="218312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vs. Management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052736"/>
            <a:ext cx="10765195" cy="4500500"/>
          </a:xfrm>
        </p:spPr>
        <p:txBody>
          <a:bodyPr/>
          <a:lstStyle/>
          <a:p>
            <a:pPr>
              <a:defRPr/>
            </a:pPr>
            <a:endParaRPr lang="en-US" dirty="0">
              <a:latin typeface="Corbel" panose="020B0503020204020204" pitchFamily="34" charset="0"/>
              <a:cs typeface="Arial" charset="0"/>
            </a:endParaRPr>
          </a:p>
          <a:p>
            <a:pPr lvl="1" algn="just">
              <a:defRPr/>
            </a:pPr>
            <a:r>
              <a:rPr lang="en-GB" sz="3200" dirty="0">
                <a:latin typeface="Corbel" panose="020B0503020204020204" pitchFamily="34" charset="0"/>
                <a:cs typeface="Arial" charset="0"/>
              </a:rPr>
              <a:t>Purpose of management is to structure functions within organizations.</a:t>
            </a:r>
          </a:p>
          <a:p>
            <a:pPr lvl="1" algn="just">
              <a:defRPr/>
            </a:pPr>
            <a:r>
              <a:rPr lang="en-GB" sz="3200" dirty="0">
                <a:latin typeface="Corbel" panose="020B0503020204020204" pitchFamily="34" charset="0"/>
                <a:cs typeface="Arial" charset="0"/>
              </a:rPr>
              <a:t>Frederick Taylor: Key figure in management theory.</a:t>
            </a:r>
          </a:p>
          <a:p>
            <a:pPr lvl="1" algn="just">
              <a:defRPr/>
            </a:pPr>
            <a:r>
              <a:rPr lang="en-GB" sz="3200" dirty="0">
                <a:latin typeface="Corbel" panose="020B0503020204020204" pitchFamily="34" charset="0"/>
                <a:cs typeface="Arial" charset="0"/>
              </a:rPr>
              <a:t>Barnard’s conceptualization of authority.</a:t>
            </a:r>
          </a:p>
          <a:p>
            <a:pPr lvl="1" algn="just">
              <a:defRPr/>
            </a:pPr>
            <a:r>
              <a:rPr lang="en-GB" sz="3200" dirty="0">
                <a:latin typeface="Corbel" panose="020B0503020204020204" pitchFamily="34" charset="0"/>
                <a:cs typeface="Arial" charset="0"/>
              </a:rPr>
              <a:t>Difference between leadership and management.</a:t>
            </a:r>
          </a:p>
        </p:txBody>
      </p:sp>
    </p:spTree>
    <p:extLst>
      <p:ext uri="{BB962C8B-B14F-4D97-AF65-F5344CB8AC3E}">
        <p14:creationId xmlns:p14="http://schemas.microsoft.com/office/powerpoint/2010/main" val="41747375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Leadership vs. Management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052736"/>
            <a:ext cx="10765195" cy="4500500"/>
          </a:xfrm>
        </p:spPr>
        <p:txBody>
          <a:bodyPr/>
          <a:lstStyle/>
          <a:p>
            <a:pPr marL="57150" indent="0" algn="just">
              <a:buNone/>
              <a:defRPr/>
            </a:pPr>
            <a:r>
              <a:rPr lang="en-GB" sz="3600" dirty="0">
                <a:latin typeface="Corbel" panose="020B0503020204020204" pitchFamily="34" charset="0"/>
                <a:cs typeface="Arial" charset="0"/>
              </a:rPr>
              <a:t>Summarising the views of scholars who have attempted to differentiate between leading and managing, Kent draws attention to the following characteristics:</a:t>
            </a:r>
          </a:p>
          <a:p>
            <a:pPr lvl="1" algn="just">
              <a:defRPr/>
            </a:pPr>
            <a:endParaRPr lang="en-GB" sz="3200" dirty="0">
              <a:latin typeface="Corbel" panose="020B0503020204020204" pitchFamily="34" charset="0"/>
              <a:cs typeface="Arial" charset="0"/>
            </a:endParaRPr>
          </a:p>
          <a:p>
            <a:pPr lvl="1" algn="just">
              <a:defRPr/>
            </a:pPr>
            <a:r>
              <a:rPr lang="en-GB" sz="3200" dirty="0">
                <a:latin typeface="Corbel" panose="020B0503020204020204" pitchFamily="34" charset="0"/>
                <a:cs typeface="Arial" charset="0"/>
              </a:rPr>
              <a:t>managers do things right; leaders do the right things;</a:t>
            </a:r>
          </a:p>
          <a:p>
            <a:pPr lvl="1" algn="just">
              <a:defRPr/>
            </a:pPr>
            <a:r>
              <a:rPr lang="en-GB" sz="3200" dirty="0">
                <a:latin typeface="Corbel" panose="020B0503020204020204" pitchFamily="34" charset="0"/>
                <a:cs typeface="Arial" charset="0"/>
              </a:rPr>
              <a:t>managing is an authority relationship; leading is an influence relationship; and</a:t>
            </a:r>
          </a:p>
          <a:p>
            <a:pPr lvl="1" algn="just">
              <a:defRPr/>
            </a:pPr>
            <a:r>
              <a:rPr lang="en-GB" sz="3200" dirty="0">
                <a:latin typeface="Corbel" panose="020B0503020204020204" pitchFamily="34" charset="0"/>
                <a:cs typeface="Arial" charset="0"/>
              </a:rPr>
              <a:t>managing creates stability; leading creates change.</a:t>
            </a:r>
          </a:p>
        </p:txBody>
      </p:sp>
    </p:spTree>
    <p:extLst>
      <p:ext uri="{BB962C8B-B14F-4D97-AF65-F5344CB8AC3E}">
        <p14:creationId xmlns:p14="http://schemas.microsoft.com/office/powerpoint/2010/main" val="36964490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Stop Managing, Start Leading</a:t>
            </a:r>
          </a:p>
        </p:txBody>
      </p:sp>
      <p:sp>
        <p:nvSpPr>
          <p:cNvPr id="6" name="TextBox 5">
            <a:extLst>
              <a:ext uri="{FF2B5EF4-FFF2-40B4-BE49-F238E27FC236}">
                <a16:creationId xmlns:a16="http://schemas.microsoft.com/office/drawing/2014/main" id="{DDC1D6FB-04FC-455B-8575-B968861E48A0}"/>
              </a:ext>
            </a:extLst>
          </p:cNvPr>
          <p:cNvSpPr txBox="1"/>
          <p:nvPr/>
        </p:nvSpPr>
        <p:spPr>
          <a:xfrm>
            <a:off x="4686182" y="5526973"/>
            <a:ext cx="2819636" cy="307777"/>
          </a:xfrm>
          <a:prstGeom prst="rect">
            <a:avLst/>
          </a:prstGeom>
          <a:noFill/>
        </p:spPr>
        <p:txBody>
          <a:bodyPr wrap="square">
            <a:spAutoFit/>
          </a:bodyPr>
          <a:lstStyle/>
          <a:p>
            <a:pPr algn="ctr"/>
            <a:r>
              <a:rPr lang="en-GB" sz="700" dirty="0">
                <a:hlinkClick r:id="rId4"/>
              </a:rPr>
              <a:t>https://www.youtube.com/watch?v=d_HHnEROy_w</a:t>
            </a:r>
            <a:endParaRPr lang="en-GB" sz="700" dirty="0"/>
          </a:p>
          <a:p>
            <a:pPr algn="ctr"/>
            <a:endParaRPr lang="en-GB" sz="700" dirty="0"/>
          </a:p>
        </p:txBody>
      </p:sp>
      <p:pic>
        <p:nvPicPr>
          <p:cNvPr id="3" name="Online Media 2" title="Stop Managing, Start Leading | Hamza Khan | TEDxRyersonU">
            <a:hlinkClick r:id="" action="ppaction://media"/>
            <a:extLst>
              <a:ext uri="{FF2B5EF4-FFF2-40B4-BE49-F238E27FC236}">
                <a16:creationId xmlns:a16="http://schemas.microsoft.com/office/drawing/2014/main" id="{0154BAA1-8469-4EE0-A81C-97E94999594C}"/>
              </a:ext>
            </a:extLst>
          </p:cNvPr>
          <p:cNvPicPr>
            <a:picLocks noRot="1" noChangeAspect="1"/>
          </p:cNvPicPr>
          <p:nvPr>
            <a:videoFile r:link="rId1"/>
          </p:nvPr>
        </p:nvPicPr>
        <p:blipFill>
          <a:blip r:embed="rId5"/>
          <a:stretch>
            <a:fillRect/>
          </a:stretch>
        </p:blipFill>
        <p:spPr>
          <a:xfrm>
            <a:off x="1307468" y="969166"/>
            <a:ext cx="9577064" cy="4557807"/>
          </a:xfrm>
          <a:prstGeom prst="rect">
            <a:avLst/>
          </a:prstGeom>
        </p:spPr>
      </p:pic>
    </p:spTree>
    <p:extLst>
      <p:ext uri="{BB962C8B-B14F-4D97-AF65-F5344CB8AC3E}">
        <p14:creationId xmlns:p14="http://schemas.microsoft.com/office/powerpoint/2010/main" val="2154904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Dark Side of Leadership </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628800"/>
            <a:ext cx="10765195" cy="3924436"/>
          </a:xfrm>
        </p:spPr>
        <p:txBody>
          <a:bodyPr/>
          <a:lstStyle/>
          <a:p>
            <a:pPr marL="628650" indent="-571500" algn="just">
              <a:defRPr/>
            </a:pPr>
            <a:r>
              <a:rPr lang="en-GB" sz="3600" dirty="0">
                <a:latin typeface="Corbel" panose="020B0503020204020204" pitchFamily="34" charset="0"/>
                <a:cs typeface="Arial" charset="0"/>
              </a:rPr>
              <a:t>Use of influence for personal ends.</a:t>
            </a:r>
          </a:p>
          <a:p>
            <a:pPr marL="628650" indent="-571500" algn="just">
              <a:defRPr/>
            </a:pPr>
            <a:r>
              <a:rPr lang="en-GB" sz="3600" dirty="0">
                <a:latin typeface="Corbel" panose="020B0503020204020204" pitchFamily="34" charset="0"/>
                <a:cs typeface="Arial" charset="0"/>
              </a:rPr>
              <a:t>Characterized by “toxicity”.</a:t>
            </a:r>
          </a:p>
          <a:p>
            <a:pPr marL="628650" indent="-571500" algn="just">
              <a:defRPr/>
            </a:pPr>
            <a:r>
              <a:rPr lang="en-GB" sz="3600" dirty="0">
                <a:latin typeface="Corbel" panose="020B0503020204020204" pitchFamily="34" charset="0"/>
                <a:cs typeface="Arial" charset="0"/>
              </a:rPr>
              <a:t>Current examples in world.</a:t>
            </a:r>
          </a:p>
          <a:p>
            <a:pPr marL="628650" indent="-571500" algn="just">
              <a:defRPr/>
            </a:pPr>
            <a:r>
              <a:rPr lang="en-GB" sz="3600" dirty="0">
                <a:latin typeface="Corbel" panose="020B0503020204020204" pitchFamily="34" charset="0"/>
                <a:cs typeface="Arial" charset="0"/>
              </a:rPr>
              <a:t>Leadership is complex and has many dimensions.</a:t>
            </a:r>
          </a:p>
          <a:p>
            <a:pPr marL="628650" indent="-571500" algn="just">
              <a:defRPr/>
            </a:pPr>
            <a:r>
              <a:rPr lang="en-GB" sz="3600" dirty="0">
                <a:latin typeface="Corbel" panose="020B0503020204020204" pitchFamily="34" charset="0"/>
                <a:cs typeface="Arial" charset="0"/>
              </a:rPr>
              <a:t>Demand for effective leadership.</a:t>
            </a:r>
          </a:p>
        </p:txBody>
      </p:sp>
    </p:spTree>
    <p:extLst>
      <p:ext uri="{BB962C8B-B14F-4D97-AF65-F5344CB8AC3E}">
        <p14:creationId xmlns:p14="http://schemas.microsoft.com/office/powerpoint/2010/main" val="3215956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Case Study – King of the Hill</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79376" y="980728"/>
            <a:ext cx="11233248" cy="4680520"/>
          </a:xfrm>
        </p:spPr>
        <p:txBody>
          <a:bodyPr/>
          <a:lstStyle/>
          <a:p>
            <a:pPr marL="0" indent="0" algn="just">
              <a:buNone/>
            </a:pPr>
            <a:r>
              <a:rPr lang="en-GB" sz="1600" dirty="0"/>
              <a:t>Denny Hill's career as a high school swimming coach didn't start out well. The seniors on his team quit in the first season because he required them to come to all the workouts. The team only won three meets the whole season. That was 40 years ago. Since that time, the high school chemistry teacher's success as a swimming coach has been extraordinary: his winnings include more than 900 boys' and girls' dual meets and a phenomenal 31 state titles. </a:t>
            </a:r>
          </a:p>
          <a:p>
            <a:pPr marL="0" indent="0" algn="just">
              <a:buNone/>
            </a:pPr>
            <a:r>
              <a:rPr lang="en-GB" sz="1600" dirty="0"/>
              <a:t>Denny is noted for creating a team effort out of what is usually considered an individual sport He begins every season with a team sleepover, followed by "Hell Week." a two-week </a:t>
            </a:r>
            <a:r>
              <a:rPr lang="en-GB" sz="1600" dirty="0" err="1"/>
              <a:t>grueling</a:t>
            </a:r>
            <a:r>
              <a:rPr lang="en-GB" sz="1600" dirty="0"/>
              <a:t> regimen in which team members swim at least 5 miles a workout and 10 miles a day. He acknowledges this is a bonding experience for the swimmers, regardless of their skill, because they are all in the same boat." </a:t>
            </a:r>
          </a:p>
          <a:p>
            <a:pPr marL="0" indent="0" algn="just">
              <a:buNone/>
            </a:pPr>
            <a:r>
              <a:rPr lang="en-GB" sz="1600" dirty="0"/>
              <a:t>Denny passes the mantle of leadership onto his team members. Seniors are expected to be mature leaders who inform the freshmen of the team goals and expectations. Juniors are to be role models, while sophomores serve as quiet leaders who are still learning but have a foundation in the team culture. Even the freshmen members have a job: They are required to pay attention to the coaches and other team members as they learn the team's culture and what's expected. </a:t>
            </a:r>
          </a:p>
          <a:p>
            <a:pPr marL="0" indent="0" algn="just">
              <a:buNone/>
            </a:pPr>
            <a:r>
              <a:rPr lang="en-GB" sz="1600" dirty="0"/>
              <a:t>Denny holds a 20-minute team meeting each Monday where every member has the opportunity to present a rose or a complaint to anyone on the team including the coaches. He is tough on swimmers and makes them work, but when they need support he is always there to put an arm around them. Denny also uses </a:t>
            </a:r>
            <a:r>
              <a:rPr lang="en-GB" sz="1600" dirty="0" err="1"/>
              <a:t>humor</a:t>
            </a:r>
            <a:r>
              <a:rPr lang="en-GB" sz="1600" dirty="0"/>
              <a:t>, often making jokes that help take the edge off long, hard workouts. And despite his teams' successes, Denny isn't about winning; he's more about preparing to win-telling his swimmers that by preparing to win, everything takes care of itself. When you do win, he says, you've done it the right way. </a:t>
            </a:r>
          </a:p>
        </p:txBody>
      </p:sp>
    </p:spTree>
    <p:extLst>
      <p:ext uri="{BB962C8B-B14F-4D97-AF65-F5344CB8AC3E}">
        <p14:creationId xmlns:p14="http://schemas.microsoft.com/office/powerpoint/2010/main" val="3331955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Case Study – King of the Hill</a:t>
            </a:r>
            <a:endParaRPr lang="en-GB" altLang="en-US" sz="3200" b="1" dirty="0">
              <a:solidFill>
                <a:schemeClr val="tx2">
                  <a:lumMod val="75000"/>
                </a:schemeClr>
              </a:solidFill>
            </a:endParaRP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79376" y="1143000"/>
            <a:ext cx="11233248" cy="4518248"/>
          </a:xfrm>
        </p:spPr>
        <p:txBody>
          <a:bodyPr/>
          <a:lstStyle/>
          <a:p>
            <a:pPr algn="just">
              <a:buAutoNum type="arabicPeriod"/>
            </a:pPr>
            <a:r>
              <a:rPr lang="en-GB" sz="2400" dirty="0"/>
              <a:t>What leadership traits account for Denny Hill's success? </a:t>
            </a:r>
          </a:p>
          <a:p>
            <a:pPr algn="just">
              <a:buAutoNum type="arabicPeriod"/>
            </a:pPr>
            <a:r>
              <a:rPr lang="en-GB" sz="2400" dirty="0"/>
              <a:t>How would you describe Denny Hill's leadership abilities? </a:t>
            </a:r>
          </a:p>
          <a:p>
            <a:pPr algn="just">
              <a:buAutoNum type="arabicPeriod"/>
            </a:pPr>
            <a:r>
              <a:rPr lang="en-GB" sz="2400" dirty="0"/>
              <a:t>Leadership includes administrative skills, Interpersonal skills, and conceptual skills. How does Denny Hill stack up on these skills? </a:t>
            </a:r>
          </a:p>
          <a:p>
            <a:pPr algn="just">
              <a:buAutoNum type="arabicPeriod"/>
            </a:pPr>
            <a:r>
              <a:rPr lang="en-GB" sz="2400" dirty="0"/>
              <a:t>How does Denny Hill integrate task and relationship behaviours in his leadership </a:t>
            </a:r>
          </a:p>
          <a:p>
            <a:pPr algn="just">
              <a:buAutoNum type="arabicPeriod"/>
            </a:pPr>
            <a:r>
              <a:rPr lang="en-GB" sz="2400" dirty="0"/>
              <a:t>From a relational perspective, how would you describe Denny Hill's leadership? </a:t>
            </a:r>
          </a:p>
          <a:p>
            <a:pPr algn="just">
              <a:buAutoNum type="arabicPeriod"/>
            </a:pPr>
            <a:r>
              <a:rPr lang="en-GB" sz="2400" dirty="0"/>
              <a:t>In what way does Denny Hill's coaching exemplify leadership as an influence process?</a:t>
            </a:r>
            <a:endParaRPr lang="en-GB" altLang="en-US" sz="1800" dirty="0"/>
          </a:p>
        </p:txBody>
      </p:sp>
    </p:spTree>
    <p:extLst>
      <p:ext uri="{BB962C8B-B14F-4D97-AF65-F5344CB8AC3E}">
        <p14:creationId xmlns:p14="http://schemas.microsoft.com/office/powerpoint/2010/main" val="9231968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Summary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628800"/>
            <a:ext cx="10765195" cy="3924436"/>
          </a:xfrm>
        </p:spPr>
        <p:txBody>
          <a:bodyPr/>
          <a:lstStyle/>
          <a:p>
            <a:pPr marL="628650" indent="-571500" algn="just">
              <a:defRPr/>
            </a:pPr>
            <a:r>
              <a:rPr lang="en-GB" dirty="0">
                <a:latin typeface="Corbel" panose="020B0503020204020204" pitchFamily="34" charset="0"/>
                <a:cs typeface="Arial" charset="0"/>
              </a:rPr>
              <a:t>All of us at some time will be asked to show leadership.</a:t>
            </a:r>
          </a:p>
          <a:p>
            <a:pPr marL="628650" indent="-571500" algn="just">
              <a:defRPr/>
            </a:pPr>
            <a:r>
              <a:rPr lang="en-GB" dirty="0">
                <a:latin typeface="Corbel" panose="020B0503020204020204" pitchFamily="34" charset="0"/>
                <a:cs typeface="Arial" charset="0"/>
              </a:rPr>
              <a:t>Leadership is demanding and rewarding.</a:t>
            </a:r>
          </a:p>
          <a:p>
            <a:pPr marL="628650" indent="-571500" algn="just">
              <a:defRPr/>
            </a:pPr>
            <a:r>
              <a:rPr lang="en-GB" dirty="0">
                <a:latin typeface="Corbel" panose="020B0503020204020204" pitchFamily="34" charset="0"/>
                <a:cs typeface="Arial" charset="0"/>
              </a:rPr>
              <a:t>Leadership is complex and multidimensional.</a:t>
            </a:r>
          </a:p>
          <a:p>
            <a:pPr marL="628650" indent="-571500" algn="just">
              <a:defRPr/>
            </a:pPr>
            <a:r>
              <a:rPr lang="en-GB" dirty="0">
                <a:latin typeface="Corbel" panose="020B0503020204020204" pitchFamily="34" charset="0"/>
                <a:cs typeface="Arial" charset="0"/>
              </a:rPr>
              <a:t>Leadership is a trait, ability, skill, behaviour, relationship, and influence process.</a:t>
            </a:r>
          </a:p>
          <a:p>
            <a:pPr marL="628650" indent="-571500" algn="just">
              <a:defRPr/>
            </a:pPr>
            <a:r>
              <a:rPr lang="en-GB" dirty="0">
                <a:latin typeface="Corbel" panose="020B0503020204020204" pitchFamily="34" charset="0"/>
                <a:cs typeface="Arial" charset="0"/>
              </a:rPr>
              <a:t>How you think about leadership will influence the way you practice leadership.</a:t>
            </a:r>
          </a:p>
        </p:txBody>
      </p:sp>
    </p:spTree>
    <p:extLst>
      <p:ext uri="{BB962C8B-B14F-4D97-AF65-F5344CB8AC3E}">
        <p14:creationId xmlns:p14="http://schemas.microsoft.com/office/powerpoint/2010/main" val="1144477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3381</TotalTime>
  <Words>1551</Words>
  <Application>Microsoft Office PowerPoint</Application>
  <PresentationFormat>Widescreen</PresentationFormat>
  <Paragraphs>220</Paragraphs>
  <Slides>29</Slides>
  <Notes>28</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Aharoni</vt:lpstr>
      <vt:lpstr>Arial</vt:lpstr>
      <vt:lpstr>Candara</vt:lpstr>
      <vt:lpstr>Corbel</vt:lpstr>
      <vt:lpstr>Myriad Pro</vt:lpstr>
      <vt:lpstr>Symbol</vt:lpstr>
      <vt:lpstr>Verdana</vt:lpstr>
      <vt:lpstr>20140311PresentationUWTSDTemplate</vt:lpstr>
      <vt:lpstr>BMSW6101 </vt:lpstr>
      <vt:lpstr>Learning Objectives</vt:lpstr>
      <vt:lpstr>Class Discussion</vt:lpstr>
      <vt:lpstr>Introduction</vt:lpstr>
      <vt:lpstr>Leadership According to Leadership Guru</vt:lpstr>
      <vt:lpstr>The Evolution of Leadership</vt:lpstr>
      <vt:lpstr>How to Think about Leadership</vt:lpstr>
      <vt:lpstr>Class Discussion</vt:lpstr>
      <vt:lpstr>Leadership Explained</vt:lpstr>
      <vt:lpstr>Leadership Explained (1)</vt:lpstr>
      <vt:lpstr>Leadership Explained (2)</vt:lpstr>
      <vt:lpstr>Leadership Explained (3)</vt:lpstr>
      <vt:lpstr>Leadership Explained (4)</vt:lpstr>
      <vt:lpstr>Leadership Explained (5)</vt:lpstr>
      <vt:lpstr>Leadership Explained (6)</vt:lpstr>
      <vt:lpstr>Development of Leadership Theories Through History</vt:lpstr>
      <vt:lpstr>Emerging Leadership Approaches</vt:lpstr>
      <vt:lpstr>Universal Leadership Attributes</vt:lpstr>
      <vt:lpstr>Practicing Leadership</vt:lpstr>
      <vt:lpstr>Leadership Snapshot</vt:lpstr>
      <vt:lpstr>Great Leadership Starts With Self-leadership</vt:lpstr>
      <vt:lpstr>Leadership vs. Management</vt:lpstr>
      <vt:lpstr>Leadership vs. Management</vt:lpstr>
      <vt:lpstr>Stop Managing, Start Leading</vt:lpstr>
      <vt:lpstr>The Dark Side of Leadership </vt:lpstr>
      <vt:lpstr>Case Study – King of the Hill</vt:lpstr>
      <vt:lpstr>Case Study – King of the Hill</vt:lpstr>
      <vt:lpstr>Summary</vt:lpstr>
      <vt:lpstr>Any Questions?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Hossein Shokri</cp:lastModifiedBy>
  <cp:revision>187</cp:revision>
  <cp:lastPrinted>2018-07-09T15:27:01Z</cp:lastPrinted>
  <dcterms:created xsi:type="dcterms:W3CDTF">2002-10-07T19:43:58Z</dcterms:created>
  <dcterms:modified xsi:type="dcterms:W3CDTF">2022-02-10T12:25:01Z</dcterms:modified>
</cp:coreProperties>
</file>