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53"/>
  </p:notesMasterIdLst>
  <p:sldIdLst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5" r:id="rId13"/>
    <p:sldId id="356" r:id="rId14"/>
    <p:sldId id="357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394" r:id="rId35"/>
    <p:sldId id="395" r:id="rId36"/>
    <p:sldId id="396" r:id="rId37"/>
    <p:sldId id="397" r:id="rId38"/>
    <p:sldId id="416" r:id="rId39"/>
    <p:sldId id="417" r:id="rId40"/>
    <p:sldId id="418" r:id="rId41"/>
    <p:sldId id="421" r:id="rId42"/>
    <p:sldId id="436" r:id="rId43"/>
    <p:sldId id="437" r:id="rId44"/>
    <p:sldId id="438" r:id="rId45"/>
    <p:sldId id="439" r:id="rId46"/>
    <p:sldId id="440" r:id="rId47"/>
    <p:sldId id="441" r:id="rId48"/>
    <p:sldId id="442" r:id="rId49"/>
    <p:sldId id="443" r:id="rId50"/>
    <p:sldId id="431" r:id="rId51"/>
    <p:sldId id="432" r:id="rId52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C73F2-5B18-45CF-86CE-50795C843C6C}" v="53" dt="2023-04-29T17:37:20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12/12/2024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into consideration a number of elements, including the society at the time that the law was created. It is likely that this would be different now.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71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5.m4a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1.m4a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4.m4a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24.m4a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37.m4a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4" Type="http://schemas.openxmlformats.org/officeDocument/2006/relationships/image" Target="../media/image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image" Target="../media/image5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Judicial Review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By Zita Draper </a:t>
            </a:r>
          </a:p>
          <a:p>
            <a:endParaRPr lang="en-US" dirty="0"/>
          </a:p>
        </p:txBody>
      </p:sp>
      <p:pic>
        <p:nvPicPr>
          <p:cNvPr id="7" name="Graphic 6" descr="Judge female with solid fill">
            <a:extLst>
              <a:ext uri="{FF2B5EF4-FFF2-40B4-BE49-F238E27FC236}">
                <a16:creationId xmlns:a16="http://schemas.microsoft.com/office/drawing/2014/main" id="{FE9985FA-017B-C260-0030-21ECD67C8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5614" y="960120"/>
            <a:ext cx="3528574" cy="352857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6EEF28-9E45-54EE-14D5-581B339F32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4174" y="5732767"/>
            <a:ext cx="829577" cy="82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72"/>
    </mc:Choice>
    <mc:Fallback xmlns="">
      <p:transition spd="slow" advTm="15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7095E59-8319-42A5-7C6E-1D826A8A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</p:spPr>
        <p:txBody>
          <a:bodyPr anchor="t">
            <a:normAutofit/>
          </a:bodyPr>
          <a:lstStyle/>
          <a:p>
            <a:r>
              <a:rPr lang="en-GB" b="1" i="1" u="sng"/>
              <a:t>Content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36703ED-1895-9900-18E2-061A3803F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685" y="1929099"/>
            <a:ext cx="10067544" cy="4096512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Review of Judicial Review. </a:t>
            </a:r>
          </a:p>
          <a:p>
            <a:r>
              <a:rPr lang="en-GB" dirty="0"/>
              <a:t>Grounds for Judicial review. </a:t>
            </a:r>
          </a:p>
          <a:p>
            <a:r>
              <a:rPr lang="en-GB" dirty="0"/>
              <a:t>Final information.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Next week.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00397-2843-A7B6-318C-8719B607CE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60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A66ADD-81B5-9E1D-751D-1EFE5A334B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874243"/>
            <a:ext cx="808823" cy="80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71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98"/>
    </mc:Choice>
    <mc:Fallback xmlns="">
      <p:transition spd="slow" advTm="34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BD8F6-29B5-FBD2-99F8-77528BC4A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Aims and Learning objectives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3C697-CD19-78B4-6647-36C78E0E3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the grounds for judicial review and any remaining content.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D138A-ADFC-15F4-A52A-46B777AD16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993823-E837-0DF9-1003-BF651199B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383" y="6026156"/>
            <a:ext cx="575287" cy="5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28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2"/>
    </mc:Choice>
    <mc:Fallback xmlns="">
      <p:transition spd="slow" advTm="2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E400-F760-1E83-CFC4-A9BDA812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Illegality 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62489-34E9-782B-AE62-5B08A9A9C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Ultra vires- Acting outside of your powers.</a:t>
            </a:r>
          </a:p>
          <a:p>
            <a:endParaRPr lang="en-GB" dirty="0"/>
          </a:p>
          <a:p>
            <a:r>
              <a:rPr lang="en-GB" dirty="0"/>
              <a:t>Has the public authority acted outside of their power. </a:t>
            </a:r>
          </a:p>
          <a:p>
            <a:endParaRPr lang="en-GB" dirty="0"/>
          </a:p>
          <a:p>
            <a:r>
              <a:rPr lang="en-GB" dirty="0"/>
              <a:t>Why have they acted outside of their powers?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0F916-E1A5-3F5C-EBE6-963D6924D2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DD17212-3839-AD56-4080-76CF6ED8AE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3" y="6388083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6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40"/>
    </mc:Choice>
    <mc:Fallback xmlns="">
      <p:transition spd="slow" advTm="36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3D70-C0E3-8557-794F-E06538E5F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288CD-509D-E363-5B19-076926C12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included within Illegality? </a:t>
            </a:r>
          </a:p>
          <a:p>
            <a:endParaRPr lang="en-GB" dirty="0"/>
          </a:p>
          <a:p>
            <a:r>
              <a:rPr lang="en-GB" dirty="0"/>
              <a:t>Passing the power illegally onto someone else. </a:t>
            </a:r>
          </a:p>
          <a:p>
            <a:endParaRPr lang="en-GB" dirty="0"/>
          </a:p>
          <a:p>
            <a:r>
              <a:rPr lang="en-GB" dirty="0"/>
              <a:t>Giving away the power. </a:t>
            </a:r>
          </a:p>
          <a:p>
            <a:endParaRPr lang="en-GB" dirty="0"/>
          </a:p>
          <a:p>
            <a:r>
              <a:rPr lang="en-GB" dirty="0"/>
              <a:t>Using the power the wrong way or powers that you do not have.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66E1B-34B3-34CA-F6EE-44D4A517D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65616C-7877-C0CF-FE1D-5A638A8C351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412.03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2773" y="6062509"/>
            <a:ext cx="636995" cy="63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48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D566-98C3-FE72-1002-05B9AFC24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29560D-0FB6-9F6C-CCF6-15D67449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728" y="1895220"/>
            <a:ext cx="10067544" cy="4096512"/>
          </a:xfrm>
        </p:spPr>
        <p:txBody>
          <a:bodyPr/>
          <a:lstStyle/>
          <a:p>
            <a:r>
              <a:rPr lang="en-GB" dirty="0"/>
              <a:t>When legislation is created it is created for a reason. </a:t>
            </a:r>
          </a:p>
          <a:p>
            <a:endParaRPr lang="en-GB" dirty="0"/>
          </a:p>
          <a:p>
            <a:r>
              <a:rPr lang="en-GB" dirty="0"/>
              <a:t>Why was the Government of Wales Act 2006 created? </a:t>
            </a:r>
          </a:p>
          <a:p>
            <a:endParaRPr lang="en-GB" dirty="0"/>
          </a:p>
          <a:p>
            <a:r>
              <a:rPr lang="en-GB" dirty="0"/>
              <a:t>This is what the courts will look at to see if the public authority has acted legally. </a:t>
            </a:r>
          </a:p>
          <a:p>
            <a:endParaRPr lang="en-GB" dirty="0"/>
          </a:p>
          <a:p>
            <a:r>
              <a:rPr lang="en-GB" dirty="0"/>
              <a:t>Sometimes legislation has more than one purpose and then the courts will test if the individual has acted illegally in one act and not another.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92046-4383-7B98-2CEC-460FF629A5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BE3FD9-8297-AAF7-3473-0D4985FBA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3677" y="6073472"/>
            <a:ext cx="812101" cy="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3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952"/>
    </mc:Choice>
    <mc:Fallback xmlns="">
      <p:transition spd="slow" advTm="81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34FC6-93D8-5C82-4539-4EA6C8BFF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17B22-25D0-599D-7E13-4C8D707CD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act within your powers and for the purpose of the legislation. </a:t>
            </a:r>
          </a:p>
          <a:p>
            <a:endParaRPr lang="en-GB" dirty="0"/>
          </a:p>
          <a:p>
            <a:r>
              <a:rPr lang="en-GB" dirty="0"/>
              <a:t>Wheeler v Leicester City Council [1985] </a:t>
            </a:r>
          </a:p>
          <a:p>
            <a:endParaRPr lang="en-GB" dirty="0"/>
          </a:p>
          <a:p>
            <a:r>
              <a:rPr lang="en-GB" dirty="0"/>
              <a:t>What has parliament intended? </a:t>
            </a:r>
          </a:p>
          <a:p>
            <a:endParaRPr lang="en-GB" dirty="0"/>
          </a:p>
          <a:p>
            <a:r>
              <a:rPr lang="en-GB" dirty="0"/>
              <a:t>Why was the legislation needed?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52353-3AA0-C82E-04FF-378A35EB59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A05B3D-9387-F64A-AA07-13CB7ECD34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4586" y="5984119"/>
            <a:ext cx="647804" cy="647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16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20"/>
    </mc:Choice>
    <mc:Fallback xmlns="">
      <p:transition spd="slow" advTm="27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15F27-2FAC-38EA-CB00-7582B1237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AC38F-1CD0-AA92-B659-BC7D2E531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IRM V Scottish Ministers [2012]  - we need to look at the legislation to see what the aim of it is. </a:t>
            </a:r>
          </a:p>
          <a:p>
            <a:endParaRPr lang="en-GB" dirty="0"/>
          </a:p>
          <a:p>
            <a:r>
              <a:rPr lang="en-GB" dirty="0"/>
              <a:t>Mayor and C of Westminster of London and North western railway company 1905.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5F240-BE1B-8D75-91EB-3BFFCA81A7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15FB86-7191-CFF1-8DEE-1D7ABC60A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8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28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E0625-E0E1-03BF-0797-146805466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395BE-65B5-145A-211A-09BCF44CD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public authority are required to take into consideration everything that is relevant to the decision. </a:t>
            </a:r>
          </a:p>
          <a:p>
            <a:endParaRPr lang="en-GB" dirty="0"/>
          </a:p>
          <a:p>
            <a:r>
              <a:rPr lang="en-GB" dirty="0"/>
              <a:t>Only things that are relevant. </a:t>
            </a:r>
          </a:p>
          <a:p>
            <a:endParaRPr lang="en-GB" dirty="0"/>
          </a:p>
          <a:p>
            <a:r>
              <a:rPr lang="en-GB" dirty="0"/>
              <a:t>If they are considering irrelevant information, then they can be seen as acting illegally or outside of their powers.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AFD15-A751-B837-C19A-00704AF40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511814-C5A8-0E01-C967-019DA3267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3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5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63"/>
    </mc:Choice>
    <mc:Fallback xmlns="">
      <p:transition spd="slow" advTm="72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5B34-63A0-39E2-5011-707420C4F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4195E-A5BF-2087-164B-C528464FA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Courts will consider whether the issue is with the law or with the facts of the case. </a:t>
            </a:r>
          </a:p>
          <a:p>
            <a:endParaRPr lang="en-GB" dirty="0"/>
          </a:p>
          <a:p>
            <a:r>
              <a:rPr lang="en-GB" dirty="0"/>
              <a:t>If it is with regards to the facts of the case the courts will not usually hear the case. </a:t>
            </a:r>
          </a:p>
          <a:p>
            <a:endParaRPr lang="en-GB" dirty="0"/>
          </a:p>
          <a:p>
            <a:r>
              <a:rPr lang="en-GB" dirty="0"/>
              <a:t>However, they will in certain circumstances. </a:t>
            </a:r>
          </a:p>
          <a:p>
            <a:endParaRPr lang="en-GB" dirty="0"/>
          </a:p>
          <a:p>
            <a:r>
              <a:rPr lang="en-GB" dirty="0"/>
              <a:t>These include if the case deals or sets precedent.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8438D-8C6D-A4FE-3D12-476FE023B3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62A173-1AD6-831C-7114-B535F41C1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3" y="5754029"/>
            <a:ext cx="583874" cy="58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2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988"/>
    </mc:Choice>
    <mc:Fallback xmlns="">
      <p:transition spd="slow" advTm="138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9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FF418-1615-F8E9-B839-15FCE7B86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57987C-8212-F928-0887-1522B0EB1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is unfairness because of a mistake made by the courts or public authority when hearing the case then the individual can bring a case for judicial review. </a:t>
            </a:r>
          </a:p>
          <a:p>
            <a:endParaRPr lang="en-GB" dirty="0"/>
          </a:p>
          <a:p>
            <a:r>
              <a:rPr lang="en-GB" dirty="0"/>
              <a:t>Can always if the courts grant permission bring a case on the grounds of illegality.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25E93-B236-C7E7-8396-AD1D8D6BE2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4E0CB1-05D5-B899-B32A-848A2C78B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6888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958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238"/>
    </mc:Choice>
    <mc:Fallback xmlns="">
      <p:transition spd="slow" advTm="41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AA9B-2B16-5771-79A9-581663DB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Other requirements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153C5-BE79-9E4B-D532-3F8C0AF19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Equality Act 2010. </a:t>
            </a:r>
          </a:p>
          <a:p>
            <a:endParaRPr lang="en-GB" dirty="0"/>
          </a:p>
          <a:p>
            <a:r>
              <a:rPr lang="en-GB" dirty="0"/>
              <a:t>S.149 and S.19- Need to take into consideration ability for all to use the proposed elements within the review. </a:t>
            </a:r>
          </a:p>
          <a:p>
            <a:endParaRPr lang="en-GB" dirty="0"/>
          </a:p>
          <a:p>
            <a:r>
              <a:rPr lang="en-GB" dirty="0"/>
              <a:t>Bracking v Secretary of State for work and pensions [2013].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16BBE-C689-1A8F-55E3-9F1A0606B1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F55BFA-B3FE-5AD6-3FFA-80D4ADD31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7" y="5870448"/>
            <a:ext cx="578595" cy="57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41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075"/>
    </mc:Choice>
    <mc:Fallback xmlns="">
      <p:transition spd="slow" advTm="108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06A66-8CA1-E545-666E-5C6B9AE8C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64FC2-535E-D318-A732-0CBB83659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all of this, we as tax payers must be taken into consideration because it is our taxes that will be paying. </a:t>
            </a:r>
          </a:p>
          <a:p>
            <a:endParaRPr lang="en-GB" dirty="0"/>
          </a:p>
          <a:p>
            <a:r>
              <a:rPr lang="en-GB" dirty="0"/>
              <a:t>Balance, the interest of the individual and the tax payer.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A9B1B-2643-8509-10B0-34C7D39B9F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587EA0-2CEC-5F86-7161-CCF47E792D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732" y="5620215"/>
            <a:ext cx="926889" cy="92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84"/>
    </mc:Choice>
    <mc:Fallback xmlns="">
      <p:transition spd="slow" advTm="114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04CE6-410C-5787-5E06-BC47F80D7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Procedural Impropriety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2251A-CBE3-9DC1-F07A-707046529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a procedure set up to create these decisions. </a:t>
            </a:r>
          </a:p>
          <a:p>
            <a:endParaRPr lang="en-GB" dirty="0"/>
          </a:p>
          <a:p>
            <a:r>
              <a:rPr lang="en-GB" dirty="0"/>
              <a:t>If those procedures are not followed there is a ground for judicial review, this is procedural impropriety. </a:t>
            </a:r>
          </a:p>
          <a:p>
            <a:endParaRPr lang="en-GB" dirty="0"/>
          </a:p>
          <a:p>
            <a:r>
              <a:rPr lang="en-GB" dirty="0"/>
              <a:t>Has to be a large break in procedure.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32100-FD33-F9B3-637E-33A7DFC654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47DABA-67C8-7F97-69AF-CD4720B5C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869563"/>
            <a:ext cx="677541" cy="67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431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15"/>
    </mc:Choice>
    <mc:Fallback xmlns="">
      <p:transition spd="slow" advTm="62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8796E-EA5C-7AE5-3EC0-8689CE2B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63008-2565-7BC9-4DB7-63367C86F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1945708"/>
            <a:ext cx="10067544" cy="4096512"/>
          </a:xfrm>
        </p:spPr>
        <p:txBody>
          <a:bodyPr/>
          <a:lstStyle/>
          <a:p>
            <a:r>
              <a:rPr lang="en-GB" dirty="0"/>
              <a:t>Not following procedure is a grounds for judicial review. </a:t>
            </a:r>
          </a:p>
          <a:p>
            <a:endParaRPr lang="en-GB" dirty="0"/>
          </a:p>
          <a:p>
            <a:r>
              <a:rPr lang="en-GB" dirty="0"/>
              <a:t>Procedure is set for a reason and therefore it should be followed. </a:t>
            </a:r>
          </a:p>
          <a:p>
            <a:endParaRPr lang="en-GB" dirty="0"/>
          </a:p>
          <a:p>
            <a:r>
              <a:rPr lang="en-GB" dirty="0"/>
              <a:t>Depending on the legislation. </a:t>
            </a:r>
          </a:p>
          <a:p>
            <a:endParaRPr lang="en-GB" dirty="0"/>
          </a:p>
          <a:p>
            <a:r>
              <a:rPr lang="en-GB" dirty="0"/>
              <a:t>The requirement to follow procedure will either be compulsory. </a:t>
            </a:r>
          </a:p>
          <a:p>
            <a:endParaRPr lang="en-GB" dirty="0"/>
          </a:p>
          <a:p>
            <a:r>
              <a:rPr lang="en-GB" dirty="0"/>
              <a:t>If it is compulsory then any decision made without following the procedural will be null and void.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78FDC-D999-B084-10E1-27F6A40D79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7F6823-0B09-C99C-BDB0-69D3CFEB8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7823" y="5916693"/>
            <a:ext cx="883767" cy="88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112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79"/>
    </mc:Choice>
    <mc:Fallback xmlns="">
      <p:transition spd="slow" advTm="65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AD46D-EA1B-C3F9-7028-FD6A3E419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11AD3-AAF6-D247-D26F-DA8B9DAAD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times they do not have to follow the procedure, they can choose to. </a:t>
            </a:r>
          </a:p>
          <a:p>
            <a:endParaRPr lang="en-GB" dirty="0"/>
          </a:p>
          <a:p>
            <a:r>
              <a:rPr lang="en-GB" dirty="0"/>
              <a:t>It depends on what the legislation says. </a:t>
            </a:r>
          </a:p>
          <a:p>
            <a:endParaRPr lang="en-GB" dirty="0"/>
          </a:p>
          <a:p>
            <a:r>
              <a:rPr lang="en-GB" dirty="0"/>
              <a:t>There are a lot of duty that could be included. </a:t>
            </a:r>
          </a:p>
          <a:p>
            <a:endParaRPr lang="en-GB" dirty="0"/>
          </a:p>
          <a:p>
            <a:r>
              <a:rPr lang="en-GB" dirty="0"/>
              <a:t>One that is common is the ‘’ Duty to consult’’.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2EECC-549D-5C2F-1B8E-947DB222FC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9207C6-B142-306B-F97B-C3C33B43B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6061442"/>
            <a:ext cx="540001" cy="54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24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21"/>
    </mc:Choice>
    <mc:Fallback xmlns="">
      <p:transition spd="slow" advTm="1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320BC-C95D-BB39-C625-2C8E4481B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2780F-D60B-B355-54CA-56F1471A1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concerns what the reason for giving the powers and the legislation was for. </a:t>
            </a:r>
          </a:p>
          <a:p>
            <a:endParaRPr lang="en-GB" dirty="0"/>
          </a:p>
          <a:p>
            <a:r>
              <a:rPr lang="en-GB" dirty="0"/>
              <a:t>What did parliament want?</a:t>
            </a:r>
          </a:p>
          <a:p>
            <a:endParaRPr lang="en-GB" dirty="0"/>
          </a:p>
          <a:p>
            <a:r>
              <a:rPr lang="en-GB" dirty="0"/>
              <a:t>Why was there a need for creation?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9ADFE-CED4-D94F-2344-6543BD470B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AC3734-1776-77DB-6B24-6C4FD61C6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903" y="5547132"/>
            <a:ext cx="749511" cy="749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80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70"/>
    </mc:Choice>
    <mc:Fallback xmlns="">
      <p:transition spd="slow" advTm="18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A083B-EAF3-F8EE-07A8-AD1DF1FF0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8941B-8E91-3421-E252-8B650E620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things that need to be taken into consideration include common law rules. </a:t>
            </a:r>
          </a:p>
          <a:p>
            <a:endParaRPr lang="en-GB" dirty="0"/>
          </a:p>
          <a:p>
            <a:r>
              <a:rPr lang="en-GB" dirty="0"/>
              <a:t>Article 6 of the Human Rights Act 1998. </a:t>
            </a:r>
          </a:p>
          <a:p>
            <a:endParaRPr lang="en-GB" dirty="0"/>
          </a:p>
          <a:p>
            <a:r>
              <a:rPr lang="en-GB" dirty="0"/>
              <a:t>Right to fairness and equality. </a:t>
            </a:r>
          </a:p>
          <a:p>
            <a:endParaRPr lang="en-GB" dirty="0"/>
          </a:p>
          <a:p>
            <a:r>
              <a:rPr lang="en-GB" dirty="0"/>
              <a:t>Rules of Natural Justice.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2456C-A20F-E8C0-7C44-4F89675B24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EFCB8C-EA1F-7260-26CA-9D43AA64E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1823" y="5917762"/>
            <a:ext cx="757762" cy="75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789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09"/>
    </mc:Choice>
    <mc:Fallback xmlns="">
      <p:transition spd="slow" advTm="26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3361B9-9936-0B1F-963B-4B3D9F40A1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Lets take a break!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C2C6BAB-5752-DBCA-F49F-7331E588B0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restart!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2085F-8604-5723-EF96-B4F09560F64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CF99F-B7C9-5FE6-CDCF-CE16F26E3C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1727EE-8825-6C43-7780-424A2F8D1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0" y="5775435"/>
            <a:ext cx="765048" cy="765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69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73"/>
    </mc:Choice>
    <mc:Fallback xmlns="">
      <p:transition spd="slow" advTm="10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0539-4395-F1ED-44F0-4A66D25FF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43117-A0EF-8BBF-D95D-3B8CA31A9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 decision should be made fair. </a:t>
            </a:r>
          </a:p>
          <a:p>
            <a:endParaRPr lang="en-GB" dirty="0"/>
          </a:p>
          <a:p>
            <a:r>
              <a:rPr lang="en-GB" dirty="0"/>
              <a:t>Reasons include ‘’ Fairness’’ ‘’ Participation’’ ‘’ Improve quality’’.</a:t>
            </a:r>
          </a:p>
          <a:p>
            <a:endParaRPr lang="en-GB" dirty="0"/>
          </a:p>
          <a:p>
            <a:r>
              <a:rPr lang="en-GB" dirty="0"/>
              <a:t>Ensure all court trials are fair – Ridge v Baldwin [1946].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73A55-2406-2EC9-7403-F2F0D8AD94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F16E8D-18C2-7565-7D94-D6353ABC3A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519854"/>
            <a:ext cx="826969" cy="82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446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87"/>
    </mc:Choice>
    <mc:Fallback xmlns="">
      <p:transition spd="slow" advTm="42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A8F63-545E-9D7E-7F0E-0D2310064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1453D-4E53-C832-51C9-31F200EAE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term legitimate expectation mean? </a:t>
            </a:r>
          </a:p>
          <a:p>
            <a:endParaRPr lang="en-GB" dirty="0"/>
          </a:p>
          <a:p>
            <a:r>
              <a:rPr lang="en-GB" dirty="0"/>
              <a:t>If you have promised something, you are expected to uphold it and the court may enforce it.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  <a:p>
            <a:endParaRPr lang="en-GB" dirty="0"/>
          </a:p>
          <a:p>
            <a:r>
              <a:rPr lang="en-GB" dirty="0"/>
              <a:t>If the public authority has changed their policy, they may be required to change it back.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789D7-4F94-861B-80AB-2BE5A20D9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2349BE-27C8-BA85-E830-BFF7AC07A46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3537.918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0175" y="6099717"/>
            <a:ext cx="447387" cy="44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068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15"/>
    </mc:Choice>
    <mc:Fallback xmlns="">
      <p:transition spd="slow" advTm="4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CD532-94B4-181F-CDFD-2B96A1698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37786-A153-C94F-528A-0E7FD9979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rules of other cases are required. </a:t>
            </a:r>
          </a:p>
          <a:p>
            <a:endParaRPr lang="en-GB" dirty="0"/>
          </a:p>
          <a:p>
            <a:r>
              <a:rPr lang="en-GB" dirty="0"/>
              <a:t>Including the right to a fair trial. </a:t>
            </a:r>
          </a:p>
          <a:p>
            <a:endParaRPr lang="en-GB" dirty="0"/>
          </a:p>
          <a:p>
            <a:r>
              <a:rPr lang="en-GB" dirty="0"/>
              <a:t>Right to representation. </a:t>
            </a:r>
          </a:p>
          <a:p>
            <a:endParaRPr lang="en-GB" dirty="0"/>
          </a:p>
          <a:p>
            <a:r>
              <a:rPr lang="en-GB" dirty="0"/>
              <a:t>The right to know the claimants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040ED-91B8-5DC3-7A9F-48F7AB985A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92419D-172C-4592-BF29-27A327EEF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3085" y="6151904"/>
            <a:ext cx="655238" cy="65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41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25"/>
    </mc:Choice>
    <mc:Fallback xmlns="">
      <p:transition spd="slow" advTm="46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AF538-D5F9-B65C-C341-2511BAB3B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3FE71-3935-1014-D2E6-2764C5083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not be bias? </a:t>
            </a:r>
          </a:p>
          <a:p>
            <a:endParaRPr lang="en-GB" dirty="0"/>
          </a:p>
          <a:p>
            <a:r>
              <a:rPr lang="en-GB" dirty="0"/>
              <a:t>Have to give the defendant a fair trial. </a:t>
            </a:r>
          </a:p>
          <a:p>
            <a:endParaRPr lang="en-GB" dirty="0"/>
          </a:p>
          <a:p>
            <a:r>
              <a:rPr lang="en-GB" dirty="0"/>
              <a:t>If not they can argue a breach of their human rights.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F4890-E54E-411F-83E7-7419D3D9B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4C6DEC-BD0F-7811-36A3-6A3FBB639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9389" y="5699755"/>
            <a:ext cx="688328" cy="688328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3611CC-F640-5AED-43A0-3AF4097AB22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15009" y="5604121"/>
            <a:ext cx="1010019" cy="101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055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14"/>
    </mc:Choice>
    <mc:Fallback xmlns="">
      <p:transition spd="slow" advTm="40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71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95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8524B-A3F1-7770-8C87-91AC8BDF0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Irrationality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AE484-F502-3310-D5DD-87443CE0F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Tx/>
              <a:buChar char="-"/>
            </a:pPr>
            <a:r>
              <a:rPr lang="en-GB" dirty="0"/>
              <a:t>Acting unreasonably.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What does unreasonably mean?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Associated Provincial Picture Houses v Wednesbury Corporation [1984]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Key case that lays out the test for unreasonableness.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B772-B5FB-90ED-1779-14650171E3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0522A5-6B74-AF55-EF5D-7F3826D19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7" y="5612404"/>
            <a:ext cx="740367" cy="74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7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95"/>
    </mc:Choice>
    <mc:Fallback xmlns="">
      <p:transition spd="slow" advTm="25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2116-186D-62C0-F889-B944B7665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What happened in the case?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32A40-73EF-800C-C71E-75C3C50DD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License to open on a Sunday. </a:t>
            </a:r>
          </a:p>
          <a:p>
            <a:endParaRPr lang="en-GB" dirty="0"/>
          </a:p>
          <a:p>
            <a:r>
              <a:rPr lang="en-GB" dirty="0"/>
              <a:t>Condition 15 year olds could not attend on a Sunday. </a:t>
            </a:r>
          </a:p>
          <a:p>
            <a:endParaRPr lang="en-GB" dirty="0"/>
          </a:p>
          <a:p>
            <a:r>
              <a:rPr lang="en-GB" dirty="0"/>
              <a:t>Not an unreasonable decision. </a:t>
            </a:r>
          </a:p>
          <a:p>
            <a:endParaRPr lang="en-GB" dirty="0"/>
          </a:p>
          <a:p>
            <a:r>
              <a:rPr lang="en-GB" dirty="0"/>
              <a:t>This case allows us to understand that the decision in the case must be ‘’ so unreasonable that no other public authority would have come to the decision’’.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2A848-6D71-27C7-C65C-CEE3B9E7FA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0344CF-555F-F36F-F054-4C53A9CA2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302" y="5870448"/>
            <a:ext cx="578595" cy="57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56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375"/>
    </mc:Choice>
    <mc:Fallback xmlns="">
      <p:transition spd="slow" advTm="109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3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24B1-322E-7901-95F4-5F8A9DBE9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How do we test for Irrationality?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82AFB-3997-6D33-E95C-597C0FEB9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applied in different ways depending on the case. </a:t>
            </a:r>
          </a:p>
          <a:p>
            <a:endParaRPr lang="en-GB" dirty="0"/>
          </a:p>
          <a:p>
            <a:r>
              <a:rPr lang="en-GB" dirty="0"/>
              <a:t>Some will be applied strictly and some will be applied leniently.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04E3C-9F93-C888-6E25-470EE28C8F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980CB4-9C8C-556E-A5A7-BC4085F623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7943" y="5870076"/>
            <a:ext cx="664018" cy="66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9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27"/>
    </mc:Choice>
    <mc:Fallback xmlns="">
      <p:transition spd="slow" advTm="21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3958F-B39E-CDF6-220D-6EA5EC33F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21</a:t>
            </a:r>
            <a:r>
              <a:rPr lang="en-GB" b="1" i="1" u="sng" baseline="30000" dirty="0"/>
              <a:t>st</a:t>
            </a:r>
            <a:r>
              <a:rPr lang="en-GB" b="1" i="1" u="sng" dirty="0"/>
              <a:t> Century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65E67-32F4-13D0-4760-43EC07551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cases where irrationality has been successful. </a:t>
            </a:r>
          </a:p>
          <a:p>
            <a:endParaRPr lang="en-GB" dirty="0"/>
          </a:p>
          <a:p>
            <a:r>
              <a:rPr lang="en-GB" dirty="0"/>
              <a:t>But there are cases where irrationality has not been successful.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ED851-86B5-8342-71BD-6B5D4C41DE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57FA52-8AE8-FF54-1D27-0B83523FD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8" y="5851342"/>
            <a:ext cx="695762" cy="6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32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43"/>
    </mc:Choice>
    <mc:Fallback xmlns="">
      <p:transition spd="slow" advTm="1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628A-73BB-3B47-E718-CD881A69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Successful or not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917A7-84E3-7277-A419-668DCDE90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one of the following cases and decide whether they were successful or not. </a:t>
            </a:r>
          </a:p>
          <a:p>
            <a:endParaRPr lang="en-GB" dirty="0"/>
          </a:p>
          <a:p>
            <a:r>
              <a:rPr lang="en-GB" dirty="0"/>
              <a:t>1. R [Luton and others] v Secretary of State for Education [ 2011] </a:t>
            </a:r>
          </a:p>
          <a:p>
            <a:endParaRPr lang="en-GB" dirty="0"/>
          </a:p>
          <a:p>
            <a:r>
              <a:rPr lang="en-GB" dirty="0"/>
              <a:t>2. Re Duffy [FC] Northern Ireland [2008]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B1A6D-D419-07E5-FA3F-597AFDAD0F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DA2B1E-AE26-224D-87F5-53872B2DBB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729500"/>
            <a:ext cx="755599" cy="755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94"/>
    </mc:Choice>
    <mc:Fallback xmlns="">
      <p:transition spd="slow" advTm="37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9EED691-17B3-0068-2E28-B72B4DB573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take a break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479BD66-5E9D-56ED-817E-7402EA0347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63990-3C7E-3074-EF95-F4ABCA2D1F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EE1BF1-8BC1-0208-B7B7-0B871822C8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5043" y="5608478"/>
            <a:ext cx="932005" cy="932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38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27"/>
    </mc:Choice>
    <mc:Fallback xmlns="">
      <p:transition spd="slow" advTm="9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8AC5E-4AE2-F896-B475-854B48158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Proportionality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A7F164-4DCB-E020-2147-413A211DF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 ground for judicial review in the United Kingdom.</a:t>
            </a:r>
          </a:p>
          <a:p>
            <a:endParaRPr lang="en-GB" dirty="0"/>
          </a:p>
          <a:p>
            <a:r>
              <a:rPr lang="en-GB" dirty="0"/>
              <a:t>Only in the European Union. </a:t>
            </a:r>
          </a:p>
          <a:p>
            <a:endParaRPr lang="en-GB" dirty="0"/>
          </a:p>
          <a:p>
            <a:r>
              <a:rPr lang="en-GB" dirty="0"/>
              <a:t>However, we need to learn about it because it affects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AA2D6-9641-EC73-64C2-FF10D42058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4E5E90-75E4-5AF0-FEF2-E2A8AF254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434" y="5745855"/>
            <a:ext cx="658955" cy="658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1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72"/>
    </mc:Choice>
    <mc:Fallback xmlns="">
      <p:transition spd="slow" advTm="26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7B92-B71D-4F19-6C45-0F6C15A34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do we test for Proportionality?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E46D5-4623-FAFF-F39C-A4A47F5CB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Daley; </a:t>
            </a:r>
          </a:p>
          <a:p>
            <a:r>
              <a:rPr lang="en-GB" dirty="0"/>
              <a:t>‘’ 1. The importance of the legitimate objective or aim. </a:t>
            </a:r>
          </a:p>
          <a:p>
            <a:r>
              <a:rPr lang="en-GB" dirty="0"/>
              <a:t>  2. Whether the measures taken are rationally connected to the legitimate aim? </a:t>
            </a:r>
          </a:p>
          <a:p>
            <a:r>
              <a:rPr lang="en-GB" dirty="0"/>
              <a:t>3. Whether the measures taken are no more than is necessary to achieve the legitimate aim and; </a:t>
            </a:r>
          </a:p>
          <a:p>
            <a:r>
              <a:rPr lang="en-GB" dirty="0"/>
              <a:t>4. ‘’ Whether a fair balance has been struck between the rights of the individual and the rights of the community’’.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9B321-CF71-0A44-7FC5-79B4011999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216D97-E4FC-763C-BC36-5AE58C8CF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977054"/>
            <a:ext cx="624389" cy="62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3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958"/>
    </mc:Choice>
    <mc:Fallback xmlns="">
      <p:transition spd="slow" advTm="71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912-6BD7-315C-BD75-E391D79C7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144178"/>
          </a:xfrm>
        </p:spPr>
        <p:txBody>
          <a:bodyPr/>
          <a:lstStyle/>
          <a:p>
            <a:r>
              <a:rPr lang="en-GB" sz="48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19FE5-3E13-365A-4CCC-37625D2F6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Ensures fairness, has a balance been struck between those in the community and the claimant. </a:t>
            </a:r>
          </a:p>
          <a:p>
            <a:endParaRPr lang="en-GB" dirty="0"/>
          </a:p>
          <a:p>
            <a:r>
              <a:rPr lang="en-GB" dirty="0"/>
              <a:t>Is it fair? </a:t>
            </a:r>
          </a:p>
          <a:p>
            <a:endParaRPr lang="en-GB" dirty="0"/>
          </a:p>
          <a:p>
            <a:r>
              <a:rPr lang="en-GB" dirty="0"/>
              <a:t>Key case law includes; </a:t>
            </a:r>
          </a:p>
          <a:p>
            <a:endParaRPr lang="en-GB" dirty="0"/>
          </a:p>
          <a:p>
            <a:r>
              <a:rPr lang="en-GB" dirty="0"/>
              <a:t>R ( On the application of Begum) v Denbigh High School Governors [2006]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6F73C-3E78-62D1-66BE-5F27018D6C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3E77F6-C6AE-B265-9254-41EE0440D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2" y="6017498"/>
            <a:ext cx="583945" cy="58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5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498"/>
    </mc:Choice>
    <mc:Fallback xmlns="">
      <p:transition spd="slow" advTm="38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B3E9-77B6-3E84-F97B-AEDDC532C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1"/>
            <a:ext cx="10058400" cy="1189057"/>
          </a:xfrm>
        </p:spPr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F2A6E-AD41-8E87-630E-6B2C682A9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 Begum wanted to wear a hijab to school but it was prohibited by the school uniform policy. She brought a claim on the grounds of article 9 of the Human Rights Act 1998. He case went to the House of Lords who explained that it was proportionate because she could have chosen another school to attend. </a:t>
            </a:r>
          </a:p>
          <a:p>
            <a:endParaRPr lang="en-GB" dirty="0"/>
          </a:p>
          <a:p>
            <a:r>
              <a:rPr lang="en-GB" dirty="0"/>
              <a:t>This is an example of proportionality.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E418F-8201-A40E-3F04-D92F9751D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B1331C-5F27-0059-E6B7-4DA35C277B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5870449"/>
            <a:ext cx="609074" cy="60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4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54"/>
    </mc:Choice>
    <mc:Fallback xmlns="">
      <p:transition spd="slow" advTm="109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E0B24-DDEE-0581-67ED-ED9653A43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099300"/>
          </a:xfrm>
        </p:spPr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F5FCE-D061-47A5-83D9-23A30E528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Important to note that Irrationality and Proportionality are different grounds for judicial review. </a:t>
            </a:r>
          </a:p>
          <a:p>
            <a:endParaRPr lang="en-GB" dirty="0"/>
          </a:p>
          <a:p>
            <a:r>
              <a:rPr lang="en-GB" dirty="0"/>
              <a:t>Proportionality is not recognised as a ground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D170B-7C77-F435-24A4-C7FEB0B9E4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DEB764-6DD4-6223-9034-CEA0F7E029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807558"/>
            <a:ext cx="699843" cy="69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42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021"/>
    </mc:Choice>
    <mc:Fallback xmlns="">
      <p:transition spd="slow" advTm="76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4CCEB-E57A-42EB-5958-DEC51EFA6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Who can bring a claim for judicial review?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DEFCEF-2D16-74C1-EAA5-21D02E6C4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depending on the case. </a:t>
            </a:r>
          </a:p>
          <a:p>
            <a:endParaRPr lang="en-GB" dirty="0"/>
          </a:p>
          <a:p>
            <a:r>
              <a:rPr lang="en-GB" dirty="0"/>
              <a:t>There is a difference between Human Rights Cases and the other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F68CA-1D2F-04C0-D952-0960C9EE24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211B2F-58D8-929B-DE4C-6348F91EE1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904" y="5720576"/>
            <a:ext cx="775674" cy="77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19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09"/>
    </mc:Choice>
    <mc:Fallback xmlns="">
      <p:transition spd="slow" advTm="34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2BDBF-40B3-6DCF-F112-62E9A2590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ABBFE-D619-4FA3-A0D5-533A5C257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between Human Rights Judicial review cases and non human Rights Judicial review cases. </a:t>
            </a:r>
          </a:p>
          <a:p>
            <a:endParaRPr lang="en-GB" dirty="0"/>
          </a:p>
          <a:p>
            <a:r>
              <a:rPr lang="en-GB" dirty="0"/>
              <a:t>Courts will need to consider if there is a public function. </a:t>
            </a:r>
          </a:p>
          <a:p>
            <a:endParaRPr lang="en-GB" dirty="0"/>
          </a:p>
          <a:p>
            <a:r>
              <a:rPr lang="en-GB" dirty="0"/>
              <a:t>They will take into consideration elements such as if the powers are conferred on them by law or if there is a contract. </a:t>
            </a:r>
          </a:p>
          <a:p>
            <a:endParaRPr lang="en-GB" dirty="0"/>
          </a:p>
          <a:p>
            <a:r>
              <a:rPr lang="en-GB" dirty="0"/>
              <a:t>How they are funded?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158A5-4B18-D49F-5F7B-468B92277F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08CC5E-138A-4BF2-8AC6-2410150F72F6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510.054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4943" y="5895794"/>
            <a:ext cx="801698" cy="80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59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966"/>
    </mc:Choice>
    <mc:Fallback xmlns="">
      <p:transition spd="slow" advTm="126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FFF8C-8B36-4F4D-FF7E-ACAABAE28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972F4-34F5-BCF8-1DB0-68180B94D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public authority is using a private function, then there can be no claim for judicial review. </a:t>
            </a:r>
          </a:p>
          <a:p>
            <a:endParaRPr lang="en-GB" dirty="0"/>
          </a:p>
          <a:p>
            <a:r>
              <a:rPr lang="en-GB" dirty="0"/>
              <a:t>Public authority is defined under Article 6(3) of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CE135-0352-64AD-ED82-DFDCC80DF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B7E712-E2D0-EB69-1483-48C013A6D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5642517"/>
            <a:ext cx="989406" cy="98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73"/>
    </mc:Choice>
    <mc:Fallback xmlns="">
      <p:transition spd="slow" advTm="21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CA2EA-DBDC-F7C8-020F-D10AB1FC7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18DDA-9117-E2D1-6810-731083097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can a case be brought?</a:t>
            </a:r>
          </a:p>
          <a:p>
            <a:endParaRPr lang="en-GB" dirty="0"/>
          </a:p>
          <a:p>
            <a:r>
              <a:rPr lang="en-GB" dirty="0"/>
              <a:t>When there is permission from the courts. </a:t>
            </a:r>
          </a:p>
          <a:p>
            <a:endParaRPr lang="en-GB" dirty="0"/>
          </a:p>
          <a:p>
            <a:r>
              <a:rPr lang="en-GB" dirty="0"/>
              <a:t>Known as standing – S.31(3) of the Senior Courts Act 1981- Non Human Right based.</a:t>
            </a:r>
          </a:p>
          <a:p>
            <a:endParaRPr lang="en-GB" dirty="0"/>
          </a:p>
          <a:p>
            <a:r>
              <a:rPr lang="en-GB" dirty="0"/>
              <a:t>Interest groups can bring cases, if they have a sufficient interest in the case.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195EB-BEF2-7DDB-1845-760E2E5AFF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D9323D-A348-C4F8-A2E5-D51802959A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0439" y="6043961"/>
            <a:ext cx="503143" cy="50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6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20"/>
    </mc:Choice>
    <mc:Fallback xmlns="">
      <p:transition spd="slow" advTm="14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D6A14-6463-5B75-7EC9-17DABD7C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3DDB4-0DD5-0A08-D592-94ACB0BB4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Human Rights cases only the victim can bring a case. </a:t>
            </a:r>
          </a:p>
          <a:p>
            <a:endParaRPr lang="en-GB" dirty="0"/>
          </a:p>
          <a:p>
            <a:r>
              <a:rPr lang="en-GB" dirty="0"/>
              <a:t>As explained by the text in section 7 of the Human Rights Act 1998. </a:t>
            </a:r>
          </a:p>
          <a:p>
            <a:endParaRPr lang="en-GB" dirty="0"/>
          </a:p>
          <a:p>
            <a:r>
              <a:rPr lang="en-GB" dirty="0"/>
              <a:t>Interest groups can still be involved by providing financially for the case or providing the claimant with legal advice.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13DD4-1CE0-E645-80A2-A3AA7ADC33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2C9CCF-DA26-1EBA-B393-BCAD04F7F0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784" y="5553307"/>
            <a:ext cx="879753" cy="87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101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0"/>
    </mc:Choice>
    <mc:Fallback xmlns="">
      <p:transition spd="slow" advTm="7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34A79-ACF5-F126-5748-76D873C6B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Lets take a break!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7F86078-9249-C9F4-6247-597A329EF8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5 minutes and then we will continue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1B27-D4B0-73B3-45C7-D8B11A42DA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9A4013-D270-D74A-7D54-4E5591478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1999" y="5522976"/>
            <a:ext cx="865107" cy="86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50"/>
    </mc:Choice>
    <mc:Fallback xmlns="">
      <p:transition spd="slow" advTm="8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9B0A6-7DE0-25BC-F0D6-41FA25888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Remedies to judicial review claims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26B2C2-E3A0-EE2A-3F7A-11FC3BF3E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remedies. </a:t>
            </a:r>
          </a:p>
          <a:p>
            <a:endParaRPr lang="en-GB" dirty="0"/>
          </a:p>
          <a:p>
            <a:r>
              <a:rPr lang="en-GB" dirty="0"/>
              <a:t>Depending on the case. </a:t>
            </a:r>
          </a:p>
          <a:p>
            <a:endParaRPr lang="en-GB" dirty="0"/>
          </a:p>
          <a:p>
            <a:r>
              <a:rPr lang="en-GB" dirty="0"/>
              <a:t>The individual may not achieve the remedy that they had hoped for.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7A300-6070-6742-C27C-92E184C087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81C759-460F-8350-F78A-4913E1151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2282" y="5870448"/>
            <a:ext cx="670035" cy="67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47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164"/>
    </mc:Choice>
    <mc:Fallback xmlns="">
      <p:transition spd="slow" advTm="20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8D124-E75F-6CDC-6790-08AE615C3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C1270B-01E7-8826-E415-04D85314C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that can be provided; </a:t>
            </a:r>
          </a:p>
          <a:p>
            <a:r>
              <a:rPr lang="en-GB" dirty="0"/>
              <a:t>‘’These include damages (compensation), injunctions, declarations’’ </a:t>
            </a:r>
          </a:p>
          <a:p>
            <a:r>
              <a:rPr lang="en-GB" dirty="0"/>
              <a:t>Found under S.31 of the Senior Courts Act 1981. </a:t>
            </a:r>
          </a:p>
          <a:p>
            <a:r>
              <a:rPr lang="en-GB" dirty="0"/>
              <a:t>Including, ‘’ Quashing order- original decision made by the public authority is quashed. Mandatory order- Forcing the authority to do something, prohibiting order- stopping the authority from doing something’’.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E2AC7-BC2B-3BAB-3006-C0C9B71549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31A285-B469-F00F-9D1E-81BD8F84DF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3633" y="624230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0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77"/>
    </mc:Choice>
    <mc:Fallback xmlns="">
      <p:transition spd="slow" advTm="20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BA85B-95A5-97E5-C2B6-3AAB60B8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1010D5-30BB-4E50-AAA8-866A04389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Attorney General v Fulham Corporation [1921] – injunction to stop them creating a laundrette. </a:t>
            </a:r>
          </a:p>
          <a:p>
            <a:endParaRPr lang="en-GB" dirty="0"/>
          </a:p>
          <a:p>
            <a:r>
              <a:rPr lang="en-GB" dirty="0"/>
              <a:t>Number of types of injunction – interim injunction.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Declaration- Gillick competence – </a:t>
            </a:r>
            <a:r>
              <a:rPr lang="en-GB" dirty="0" err="1"/>
              <a:t>decleration</a:t>
            </a:r>
            <a:r>
              <a:rPr lang="en-GB" dirty="0"/>
              <a:t> lays out the law/ principle.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2BE70-B238-33FF-E9C7-0704D3184C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BDF2F-6B91-5DD0-7EA3-E166614563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616914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14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40"/>
    </mc:Choice>
    <mc:Fallback xmlns="">
      <p:transition spd="slow" advTm="77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668E7-E3AB-CB8D-2172-5AB41C52B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0D35D-F546-D8EB-9B8C-171346940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‘’Only damages in the event that a private law wrong has taken place’’.</a:t>
            </a:r>
          </a:p>
          <a:p>
            <a:endParaRPr lang="en-GB" dirty="0"/>
          </a:p>
          <a:p>
            <a:r>
              <a:rPr lang="en-GB" dirty="0"/>
              <a:t>Sometimes the courts will refuse to grant a remedy if the circumstances are that, that the it would be wrong to do so and would cause more issues, even if the judicial review claim is a success. </a:t>
            </a:r>
          </a:p>
          <a:p>
            <a:endParaRPr lang="en-GB" dirty="0"/>
          </a:p>
          <a:p>
            <a:r>
              <a:rPr lang="en-GB" dirty="0"/>
              <a:t>If the courts can prove that regardless of the public authorities nothing would have changed, they do not need to grant them a remedy.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C03D7-6DC4-1CB7-8EBD-24FE144D3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87A015-3E57-1A45-6D17-82BEF3CCE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3" y="6131164"/>
            <a:ext cx="365760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5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422"/>
    </mc:Choice>
    <mc:Fallback xmlns="">
      <p:transition spd="slow" advTm="162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34A5-F80B-71BF-5C9A-D3996624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5F789-0A31-CBFE-613A-672142DEB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95221"/>
            <a:ext cx="10067544" cy="4096512"/>
          </a:xfrm>
        </p:spPr>
        <p:txBody>
          <a:bodyPr/>
          <a:lstStyle/>
          <a:p>
            <a:r>
              <a:rPr lang="en-GB" dirty="0"/>
              <a:t>Remedies are different in relation to human rights. </a:t>
            </a:r>
          </a:p>
          <a:p>
            <a:endParaRPr lang="en-GB" dirty="0"/>
          </a:p>
          <a:p>
            <a:r>
              <a:rPr lang="en-GB" dirty="0"/>
              <a:t>Human Rights Act 1998 Section 8 – Lays out the remedies and they include; </a:t>
            </a:r>
          </a:p>
          <a:p>
            <a:endParaRPr lang="en-GB" dirty="0"/>
          </a:p>
          <a:p>
            <a:r>
              <a:rPr lang="en-GB" dirty="0"/>
              <a:t>1. Damages- only in the event that the grounds for judicial review are satisfied. </a:t>
            </a:r>
          </a:p>
          <a:p>
            <a:endParaRPr lang="en-GB" dirty="0"/>
          </a:p>
          <a:p>
            <a:r>
              <a:rPr lang="en-GB" dirty="0"/>
              <a:t>Does not mean they will always be granted, sometimes they will not for a number of reason.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F6D32-42C8-0034-B382-F6DF529A3B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4073DC-3FDF-B02D-938E-86F423C83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1590" y="5870448"/>
            <a:ext cx="547743" cy="547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47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46"/>
    </mc:Choice>
    <mc:Fallback xmlns="">
      <p:transition spd="slow" advTm="2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7EC07-7CEF-35CE-8E0B-59D26B17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BE485-F1A9-E912-54C2-C40F126F2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 of the Human Rights Act 1998- declaration if incompatibility. </a:t>
            </a:r>
          </a:p>
          <a:p>
            <a:endParaRPr lang="en-GB" dirty="0"/>
          </a:p>
          <a:p>
            <a:r>
              <a:rPr lang="en-GB" dirty="0"/>
              <a:t>Not required to change the law. </a:t>
            </a:r>
          </a:p>
          <a:p>
            <a:endParaRPr lang="en-GB" dirty="0"/>
          </a:p>
          <a:p>
            <a:r>
              <a:rPr lang="en-GB" dirty="0"/>
              <a:t>However, this does not mean that a declaration of incompatibility will always be used.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0AA76-AA90-E9B0-00FF-B470CB3A8A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A25812-0DD1-2665-3532-0D787F5926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8040" y="5745483"/>
            <a:ext cx="703560" cy="70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84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068"/>
    </mc:Choice>
    <mc:Fallback xmlns="">
      <p:transition spd="slow" advTm="82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FEE9-B2DC-6770-C1ED-C6687C0A5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5B411-597C-7DE0-C098-9D7D0877C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Procedural impropriety. </a:t>
            </a:r>
          </a:p>
          <a:p>
            <a:endParaRPr lang="en-GB" dirty="0"/>
          </a:p>
          <a:p>
            <a:r>
              <a:rPr lang="en-GB" dirty="0"/>
              <a:t>Illegality. </a:t>
            </a:r>
          </a:p>
          <a:p>
            <a:endParaRPr lang="en-GB" dirty="0"/>
          </a:p>
          <a:p>
            <a:r>
              <a:rPr lang="en-GB" dirty="0"/>
              <a:t>Irrationality. </a:t>
            </a:r>
          </a:p>
          <a:p>
            <a:endParaRPr lang="en-GB" dirty="0"/>
          </a:p>
          <a:p>
            <a:r>
              <a:rPr lang="en-GB" dirty="0"/>
              <a:t>Remedies.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69F36-5CFF-E658-C35C-CCFAA49D8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9F6768-C580-D92A-2BC5-293F1C17CF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2" y="5870448"/>
            <a:ext cx="913875" cy="91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3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92"/>
    </mc:Choice>
    <mc:Fallback xmlns="">
      <p:transition spd="slow" advTm="23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4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27E2C1A-E976-4669-9BE0-6B7091EDD4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pic>
        <p:nvPicPr>
          <p:cNvPr id="11" name="Picture Placeholder 10" descr="Wave Gesture with solid fill">
            <a:extLst>
              <a:ext uri="{FF2B5EF4-FFF2-40B4-BE49-F238E27FC236}">
                <a16:creationId xmlns:a16="http://schemas.microsoft.com/office/drawing/2014/main" id="{EAAFC5D4-B3E6-18C8-5488-61CF0FEE82E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/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86B854C5-CE76-E1C5-B1F0-B08470D76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A0A09-BA07-217E-A2F9-91020406CB7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87C36B-ECEC-CF2D-50E8-77DE6D955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2725" y="5801298"/>
            <a:ext cx="914848" cy="914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62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12"/>
    </mc:Choice>
    <mc:Fallback xmlns="">
      <p:transition spd="slow" advTm="15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BCF513-745B-4AD7-97C8-7C8887B0C823}">
  <ds:schemaRefs>
    <ds:schemaRef ds:uri="http://www.w3.org/XML/1998/namespace"/>
    <ds:schemaRef ds:uri="http://schemas.microsoft.com/office/2006/metadata/properties"/>
    <ds:schemaRef ds:uri="230e9df3-be65-4c73-a93b-d1236ebd677e"/>
    <ds:schemaRef ds:uri="http://schemas.openxmlformats.org/package/2006/metadata/core-properties"/>
    <ds:schemaRef ds:uri="http://schemas.microsoft.com/office/infopath/2007/PartnerControls"/>
    <ds:schemaRef ds:uri="http://schemas.microsoft.com/sharepoint/v3"/>
    <ds:schemaRef ds:uri="http://schemas.microsoft.com/office/2006/documentManagement/types"/>
    <ds:schemaRef ds:uri="http://purl.org/dc/terms/"/>
    <ds:schemaRef ds:uri="16c05727-aa75-4e4a-9b5f-8a80a1165891"/>
    <ds:schemaRef ds:uri="71af3243-3dd4-4a8d-8c0d-dd76da1f02a5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1984</Words>
  <Application>Microsoft Office PowerPoint</Application>
  <PresentationFormat>Widescreen</PresentationFormat>
  <Paragraphs>341</Paragraphs>
  <Slides>48</Slides>
  <Notes>1</Notes>
  <HiddenSlides>0</HiddenSlides>
  <MMClips>49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Baskerville Old Face</vt:lpstr>
      <vt:lpstr>Calibri</vt:lpstr>
      <vt:lpstr>Gill Sans Nova Light</vt:lpstr>
      <vt:lpstr>Office Theme</vt:lpstr>
      <vt:lpstr>Judicial Review Part 2</vt:lpstr>
      <vt:lpstr>Content</vt:lpstr>
      <vt:lpstr>Aims and Learning objectives </vt:lpstr>
      <vt:lpstr>Illegality continued </vt:lpstr>
      <vt:lpstr>Continued </vt:lpstr>
      <vt:lpstr>Continued </vt:lpstr>
      <vt:lpstr>Continued </vt:lpstr>
      <vt:lpstr>Continued </vt:lpstr>
      <vt:lpstr>Continued </vt:lpstr>
      <vt:lpstr>Continued </vt:lpstr>
      <vt:lpstr>Continued </vt:lpstr>
      <vt:lpstr>Other requirements</vt:lpstr>
      <vt:lpstr>Continued </vt:lpstr>
      <vt:lpstr>Procedural Impropriety </vt:lpstr>
      <vt:lpstr>Continued </vt:lpstr>
      <vt:lpstr>Continued </vt:lpstr>
      <vt:lpstr>Continued </vt:lpstr>
      <vt:lpstr> Continued</vt:lpstr>
      <vt:lpstr>Lets take a break! </vt:lpstr>
      <vt:lpstr>Continued </vt:lpstr>
      <vt:lpstr>Continued </vt:lpstr>
      <vt:lpstr>Continued </vt:lpstr>
      <vt:lpstr>Continued </vt:lpstr>
      <vt:lpstr>Irrationality </vt:lpstr>
      <vt:lpstr>What happened in the case?</vt:lpstr>
      <vt:lpstr>How do we test for Irrationality?</vt:lpstr>
      <vt:lpstr>21st Century </vt:lpstr>
      <vt:lpstr>Successful or not</vt:lpstr>
      <vt:lpstr>Let’s take a break</vt:lpstr>
      <vt:lpstr>Proportionality </vt:lpstr>
      <vt:lpstr>How do we test for Proportionality? </vt:lpstr>
      <vt:lpstr>Continued </vt:lpstr>
      <vt:lpstr>Continued </vt:lpstr>
      <vt:lpstr>Continued </vt:lpstr>
      <vt:lpstr>Who can bring a claim for judicial review?</vt:lpstr>
      <vt:lpstr>Continued </vt:lpstr>
      <vt:lpstr>Continued </vt:lpstr>
      <vt:lpstr>Continued </vt:lpstr>
      <vt:lpstr>Continued </vt:lpstr>
      <vt:lpstr>Lets take a break! </vt:lpstr>
      <vt:lpstr>Remedies to judicial review claims</vt:lpstr>
      <vt:lpstr>Continued </vt:lpstr>
      <vt:lpstr>Continued</vt:lpstr>
      <vt:lpstr>Continued </vt:lpstr>
      <vt:lpstr>Continued </vt:lpstr>
      <vt:lpstr>Continued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Judicial Review Part 2</dc:title>
  <dc:creator>Zita Draper</dc:creator>
  <cp:lastModifiedBy>Zita Draper</cp:lastModifiedBy>
  <cp:revision>3</cp:revision>
  <dcterms:created xsi:type="dcterms:W3CDTF">2023-04-16T18:27:10Z</dcterms:created>
  <dcterms:modified xsi:type="dcterms:W3CDTF">2024-12-12T11:26:15Z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