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4"/>
  </p:notesMasterIdLst>
  <p:sldIdLst>
    <p:sldId id="256" r:id="rId2"/>
    <p:sldId id="257" r:id="rId3"/>
    <p:sldId id="258" r:id="rId4"/>
    <p:sldId id="259" r:id="rId5"/>
    <p:sldId id="260" r:id="rId6"/>
    <p:sldId id="261" r:id="rId7"/>
    <p:sldId id="262" r:id="rId8"/>
    <p:sldId id="265" r:id="rId9"/>
    <p:sldId id="266" r:id="rId10"/>
    <p:sldId id="263" r:id="rId11"/>
    <p:sldId id="267"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CF3721-D89C-4673-B37C-A40BA1439B14}" type="datetimeFigureOut">
              <a:rPr lang="en-US" smtClean="0"/>
              <a:t>11/5/2022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7986D8-1CBF-46EB-B088-E9B34E326894}" type="slidenum">
              <a:rPr lang="en-US" smtClean="0"/>
              <a:t>‹#›</a:t>
            </a:fld>
            <a:endParaRPr lang="en-US"/>
          </a:p>
        </p:txBody>
      </p:sp>
    </p:spTree>
    <p:extLst>
      <p:ext uri="{BB962C8B-B14F-4D97-AF65-F5344CB8AC3E}">
        <p14:creationId xmlns:p14="http://schemas.microsoft.com/office/powerpoint/2010/main" val="2721286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C1606AA5-4A47-4E67-84CF-65949C179ED9}" type="datetimeFigureOut">
              <a:rPr lang="en-US" smtClean="0"/>
              <a:t>11/5/2022</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A22E9E4A-47B4-4F2F-A594-4CF669C73BBE}" type="slidenum">
              <a:rPr lang="en-US" smtClean="0"/>
              <a:t>‹#›</a:t>
            </a:fld>
            <a:endParaRPr lang="en-US"/>
          </a:p>
        </p:txBody>
      </p:sp>
    </p:spTree>
    <p:extLst>
      <p:ext uri="{BB962C8B-B14F-4D97-AF65-F5344CB8AC3E}">
        <p14:creationId xmlns:p14="http://schemas.microsoft.com/office/powerpoint/2010/main" val="28538529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606AA5-4A47-4E67-84CF-65949C179ED9}" type="datetimeFigureOut">
              <a:rPr lang="en-US" smtClean="0"/>
              <a:t>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2E9E4A-47B4-4F2F-A594-4CF669C73BBE}" type="slidenum">
              <a:rPr lang="en-US" smtClean="0"/>
              <a:t>‹#›</a:t>
            </a:fld>
            <a:endParaRPr lang="en-US"/>
          </a:p>
        </p:txBody>
      </p:sp>
    </p:spTree>
    <p:extLst>
      <p:ext uri="{BB962C8B-B14F-4D97-AF65-F5344CB8AC3E}">
        <p14:creationId xmlns:p14="http://schemas.microsoft.com/office/powerpoint/2010/main" val="19979408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606AA5-4A47-4E67-84CF-65949C179ED9}" type="datetimeFigureOut">
              <a:rPr lang="en-US" smtClean="0"/>
              <a:t>11/5/2022</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22E9E4A-47B4-4F2F-A594-4CF669C73BBE}" type="slidenum">
              <a:rPr lang="en-US" smtClean="0"/>
              <a:t>‹#›</a:t>
            </a:fld>
            <a:endParaRPr lang="en-US"/>
          </a:p>
        </p:txBody>
      </p:sp>
    </p:spTree>
    <p:extLst>
      <p:ext uri="{BB962C8B-B14F-4D97-AF65-F5344CB8AC3E}">
        <p14:creationId xmlns:p14="http://schemas.microsoft.com/office/powerpoint/2010/main" val="3266285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1606AA5-4A47-4E67-84CF-65949C179ED9}" type="datetimeFigureOut">
              <a:rPr lang="en-US" smtClean="0"/>
              <a:t>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2E9E4A-47B4-4F2F-A594-4CF669C73BBE}" type="slidenum">
              <a:rPr lang="en-US" smtClean="0"/>
              <a:t>‹#›</a:t>
            </a:fld>
            <a:endParaRPr lang="en-US"/>
          </a:p>
        </p:txBody>
      </p:sp>
    </p:spTree>
    <p:extLst>
      <p:ext uri="{BB962C8B-B14F-4D97-AF65-F5344CB8AC3E}">
        <p14:creationId xmlns:p14="http://schemas.microsoft.com/office/powerpoint/2010/main" val="1608496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1606AA5-4A47-4E67-84CF-65949C179ED9}" type="datetimeFigureOut">
              <a:rPr lang="en-US" smtClean="0"/>
              <a:t>11/5/2022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22E9E4A-47B4-4F2F-A594-4CF669C73BBE}" type="slidenum">
              <a:rPr lang="en-US" smtClean="0"/>
              <a:t>‹#›</a:t>
            </a:fld>
            <a:endParaRPr lang="en-US"/>
          </a:p>
        </p:txBody>
      </p:sp>
    </p:spTree>
    <p:extLst>
      <p:ext uri="{BB962C8B-B14F-4D97-AF65-F5344CB8AC3E}">
        <p14:creationId xmlns:p14="http://schemas.microsoft.com/office/powerpoint/2010/main" val="39050844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1606AA5-4A47-4E67-84CF-65949C179ED9}" type="datetimeFigureOut">
              <a:rPr lang="en-US" smtClean="0"/>
              <a:t>11/5/2022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22E9E4A-47B4-4F2F-A594-4CF669C73BBE}" type="slidenum">
              <a:rPr lang="en-US" smtClean="0"/>
              <a:t>‹#›</a:t>
            </a:fld>
            <a:endParaRPr lang="en-US"/>
          </a:p>
        </p:txBody>
      </p:sp>
    </p:spTree>
    <p:extLst>
      <p:ext uri="{BB962C8B-B14F-4D97-AF65-F5344CB8AC3E}">
        <p14:creationId xmlns:p14="http://schemas.microsoft.com/office/powerpoint/2010/main" val="42062698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606AA5-4A47-4E67-84CF-65949C179ED9}" type="datetimeFigureOut">
              <a:rPr lang="en-US" smtClean="0"/>
              <a:t>11/5/2022</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A22E9E4A-47B4-4F2F-A594-4CF669C73BBE}" type="slidenum">
              <a:rPr lang="en-US" smtClean="0"/>
              <a:t>‹#›</a:t>
            </a:fld>
            <a:endParaRPr lang="en-US"/>
          </a:p>
        </p:txBody>
      </p:sp>
    </p:spTree>
    <p:extLst>
      <p:ext uri="{BB962C8B-B14F-4D97-AF65-F5344CB8AC3E}">
        <p14:creationId xmlns:p14="http://schemas.microsoft.com/office/powerpoint/2010/main" val="29588093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1606AA5-4A47-4E67-84CF-65949C179ED9}" type="datetimeFigureOut">
              <a:rPr lang="en-US" smtClean="0"/>
              <a:t>11/5/2022</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A22E9E4A-47B4-4F2F-A594-4CF669C73BBE}" type="slidenum">
              <a:rPr lang="en-US" smtClean="0"/>
              <a:t>‹#›</a:t>
            </a:fld>
            <a:endParaRPr lang="en-US"/>
          </a:p>
        </p:txBody>
      </p:sp>
    </p:spTree>
    <p:extLst>
      <p:ext uri="{BB962C8B-B14F-4D97-AF65-F5344CB8AC3E}">
        <p14:creationId xmlns:p14="http://schemas.microsoft.com/office/powerpoint/2010/main" val="26554315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1606AA5-4A47-4E67-84CF-65949C179ED9}" type="datetimeFigureOut">
              <a:rPr lang="en-US" smtClean="0"/>
              <a:t>11/5/2022</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A22E9E4A-47B4-4F2F-A594-4CF669C73BBE}" type="slidenum">
              <a:rPr lang="en-US" smtClean="0"/>
              <a:t>‹#›</a:t>
            </a:fld>
            <a:endParaRPr lang="en-US"/>
          </a:p>
        </p:txBody>
      </p:sp>
    </p:spTree>
    <p:extLst>
      <p:ext uri="{BB962C8B-B14F-4D97-AF65-F5344CB8AC3E}">
        <p14:creationId xmlns:p14="http://schemas.microsoft.com/office/powerpoint/2010/main" val="7609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1606AA5-4A47-4E67-84CF-65949C179ED9}" type="datetimeFigureOut">
              <a:rPr lang="en-US" smtClean="0"/>
              <a:t>11/5/2022</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A22E9E4A-47B4-4F2F-A594-4CF669C73BBE}" type="slidenum">
              <a:rPr lang="en-US" smtClean="0"/>
              <a:t>‹#›</a:t>
            </a:fld>
            <a:endParaRPr lang="en-US"/>
          </a:p>
        </p:txBody>
      </p:sp>
    </p:spTree>
    <p:extLst>
      <p:ext uri="{BB962C8B-B14F-4D97-AF65-F5344CB8AC3E}">
        <p14:creationId xmlns:p14="http://schemas.microsoft.com/office/powerpoint/2010/main" val="2081934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C1606AA5-4A47-4E67-84CF-65949C179ED9}" type="datetimeFigureOut">
              <a:rPr lang="en-US" smtClean="0"/>
              <a:t>11/5/2022</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22E9E4A-47B4-4F2F-A594-4CF669C73BBE}" type="slidenum">
              <a:rPr lang="en-US" smtClean="0"/>
              <a:t>‹#›</a:t>
            </a:fld>
            <a:endParaRPr lang="en-US"/>
          </a:p>
        </p:txBody>
      </p:sp>
    </p:spTree>
    <p:extLst>
      <p:ext uri="{BB962C8B-B14F-4D97-AF65-F5344CB8AC3E}">
        <p14:creationId xmlns:p14="http://schemas.microsoft.com/office/powerpoint/2010/main" val="1096023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C1606AA5-4A47-4E67-84CF-65949C179ED9}" type="datetimeFigureOut">
              <a:rPr lang="en-US" smtClean="0"/>
              <a:t>11/5/2022</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22E9E4A-47B4-4F2F-A594-4CF669C73BBE}" type="slidenum">
              <a:rPr lang="en-US" smtClean="0"/>
              <a:t>‹#›</a:t>
            </a:fld>
            <a:endParaRPr lang="en-US"/>
          </a:p>
        </p:txBody>
      </p:sp>
    </p:spTree>
    <p:extLst>
      <p:ext uri="{BB962C8B-B14F-4D97-AF65-F5344CB8AC3E}">
        <p14:creationId xmlns:p14="http://schemas.microsoft.com/office/powerpoint/2010/main" val="8203375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606AA5-4A47-4E67-84CF-65949C179ED9}" type="datetimeFigureOut">
              <a:rPr lang="en-US" smtClean="0"/>
              <a:t>11/5/2022</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22E9E4A-47B4-4F2F-A594-4CF669C73BBE}" type="slidenum">
              <a:rPr lang="en-US" smtClean="0"/>
              <a:t>‹#›</a:t>
            </a:fld>
            <a:endParaRPr lang="en-US"/>
          </a:p>
        </p:txBody>
      </p:sp>
    </p:spTree>
    <p:extLst>
      <p:ext uri="{BB962C8B-B14F-4D97-AF65-F5344CB8AC3E}">
        <p14:creationId xmlns:p14="http://schemas.microsoft.com/office/powerpoint/2010/main" val="20347500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C1606AA5-4A47-4E67-84CF-65949C179ED9}" type="datetimeFigureOut">
              <a:rPr lang="en-US" smtClean="0"/>
              <a:t>11/5/2022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22E9E4A-47B4-4F2F-A594-4CF669C73BBE}" type="slidenum">
              <a:rPr lang="en-US" smtClean="0"/>
              <a:t>‹#›</a:t>
            </a:fld>
            <a:endParaRPr lang="en-US"/>
          </a:p>
        </p:txBody>
      </p:sp>
    </p:spTree>
    <p:extLst>
      <p:ext uri="{BB962C8B-B14F-4D97-AF65-F5344CB8AC3E}">
        <p14:creationId xmlns:p14="http://schemas.microsoft.com/office/powerpoint/2010/main" val="30181825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C1606AA5-4A47-4E67-84CF-65949C179ED9}" type="datetimeFigureOut">
              <a:rPr lang="en-US" smtClean="0"/>
              <a:t>11/5/2022</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a:p>
        </p:txBody>
      </p:sp>
      <p:sp>
        <p:nvSpPr>
          <p:cNvPr id="9" name="Slide Number Placeholder 8"/>
          <p:cNvSpPr>
            <a:spLocks noGrp="1"/>
          </p:cNvSpPr>
          <p:nvPr>
            <p:ph type="sldNum" sz="quarter" idx="12"/>
          </p:nvPr>
        </p:nvSpPr>
        <p:spPr/>
        <p:txBody>
          <a:bodyPr/>
          <a:lstStyle/>
          <a:p>
            <a:fld id="{A22E9E4A-47B4-4F2F-A594-4CF669C73BBE}" type="slidenum">
              <a:rPr lang="en-US" smtClean="0"/>
              <a:t>‹#›</a:t>
            </a:fld>
            <a:endParaRPr lang="en-US"/>
          </a:p>
        </p:txBody>
      </p:sp>
    </p:spTree>
    <p:extLst>
      <p:ext uri="{BB962C8B-B14F-4D97-AF65-F5344CB8AC3E}">
        <p14:creationId xmlns:p14="http://schemas.microsoft.com/office/powerpoint/2010/main" val="30868265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C1606AA5-4A47-4E67-84CF-65949C179ED9}" type="datetimeFigureOut">
              <a:rPr lang="en-US" smtClean="0"/>
              <a:t>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2E9E4A-47B4-4F2F-A594-4CF669C73BBE}" type="slidenum">
              <a:rPr lang="en-US" smtClean="0"/>
              <a:t>‹#›</a:t>
            </a:fld>
            <a:endParaRPr lang="en-US"/>
          </a:p>
        </p:txBody>
      </p:sp>
    </p:spTree>
    <p:extLst>
      <p:ext uri="{BB962C8B-B14F-4D97-AF65-F5344CB8AC3E}">
        <p14:creationId xmlns:p14="http://schemas.microsoft.com/office/powerpoint/2010/main" val="20461780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1606AA5-4A47-4E67-84CF-65949C179ED9}" type="datetimeFigureOut">
              <a:rPr lang="en-US" smtClean="0"/>
              <a:t>11/5/2022</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22E9E4A-47B4-4F2F-A594-4CF669C73BBE}" type="slidenum">
              <a:rPr lang="en-US" smtClean="0"/>
              <a:t>‹#›</a:t>
            </a:fld>
            <a:endParaRPr lang="en-US"/>
          </a:p>
        </p:txBody>
      </p:sp>
    </p:spTree>
    <p:extLst>
      <p:ext uri="{BB962C8B-B14F-4D97-AF65-F5344CB8AC3E}">
        <p14:creationId xmlns:p14="http://schemas.microsoft.com/office/powerpoint/2010/main" val="3213100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C1606AA5-4A47-4E67-84CF-65949C179ED9}" type="datetimeFigureOut">
              <a:rPr lang="en-US" smtClean="0"/>
              <a:t>11/5/2022</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A22E9E4A-47B4-4F2F-A594-4CF669C73BBE}" type="slidenum">
              <a:rPr lang="en-US" smtClean="0"/>
              <a:t>‹#›</a:t>
            </a:fld>
            <a:endParaRPr lang="en-US"/>
          </a:p>
        </p:txBody>
      </p:sp>
    </p:spTree>
    <p:extLst>
      <p:ext uri="{BB962C8B-B14F-4D97-AF65-F5344CB8AC3E}">
        <p14:creationId xmlns:p14="http://schemas.microsoft.com/office/powerpoint/2010/main" val="319789614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A5F4A-5A4E-467D-A3DE-0FAD9A97962F}"/>
              </a:ext>
            </a:extLst>
          </p:cNvPr>
          <p:cNvSpPr>
            <a:spLocks noGrp="1"/>
          </p:cNvSpPr>
          <p:nvPr>
            <p:ph type="ctrTitle"/>
          </p:nvPr>
        </p:nvSpPr>
        <p:spPr/>
        <p:txBody>
          <a:bodyPr/>
          <a:lstStyle/>
          <a:p>
            <a:r>
              <a:rPr lang="en-US" sz="2800" dirty="0"/>
              <a:t>Presentation on </a:t>
            </a:r>
            <a:br>
              <a:rPr lang="en-US" dirty="0"/>
            </a:br>
            <a:r>
              <a:rPr lang="en-US" dirty="0"/>
              <a:t> Shortage staff in Hospitality industry </a:t>
            </a:r>
          </a:p>
        </p:txBody>
      </p:sp>
      <p:sp>
        <p:nvSpPr>
          <p:cNvPr id="3" name="Subtitle 2">
            <a:extLst>
              <a:ext uri="{FF2B5EF4-FFF2-40B4-BE49-F238E27FC236}">
                <a16:creationId xmlns:a16="http://schemas.microsoft.com/office/drawing/2014/main" id="{A6887BE8-B93F-43EE-A342-465DCD2CEE13}"/>
              </a:ext>
            </a:extLst>
          </p:cNvPr>
          <p:cNvSpPr>
            <a:spLocks noGrp="1"/>
          </p:cNvSpPr>
          <p:nvPr>
            <p:ph type="subTitle" idx="1"/>
          </p:nvPr>
        </p:nvSpPr>
        <p:spPr/>
        <p:txBody>
          <a:bodyPr/>
          <a:lstStyle/>
          <a:p>
            <a:r>
              <a:rPr lang="en-US" dirty="0"/>
              <a:t>Student name: </a:t>
            </a:r>
            <a:r>
              <a:rPr lang="en-US" dirty="0" err="1"/>
              <a:t>Rahima</a:t>
            </a:r>
            <a:r>
              <a:rPr lang="en-US" dirty="0"/>
              <a:t> begum </a:t>
            </a:r>
          </a:p>
          <a:p>
            <a:r>
              <a:rPr lang="en-US" dirty="0"/>
              <a:t>Student ID: 2121103</a:t>
            </a:r>
          </a:p>
        </p:txBody>
      </p:sp>
    </p:spTree>
    <p:extLst>
      <p:ext uri="{BB962C8B-B14F-4D97-AF65-F5344CB8AC3E}">
        <p14:creationId xmlns:p14="http://schemas.microsoft.com/office/powerpoint/2010/main" val="23447239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F910E-12E9-4801-86C3-62256D50D521}"/>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B8DB0BE2-D60E-4A52-B32D-557B50CC9CEB}"/>
              </a:ext>
            </a:extLst>
          </p:cNvPr>
          <p:cNvSpPr>
            <a:spLocks noGrp="1"/>
          </p:cNvSpPr>
          <p:nvPr>
            <p:ph idx="1"/>
          </p:nvPr>
        </p:nvSpPr>
        <p:spPr>
          <a:xfrm>
            <a:off x="568171" y="2305559"/>
            <a:ext cx="7306322" cy="3714240"/>
          </a:xfrm>
        </p:spPr>
        <p:txBody>
          <a:bodyPr>
            <a:normAutofit fontScale="92500" lnSpcReduction="10000"/>
          </a:bodyPr>
          <a:lstStyle/>
          <a:p>
            <a:pPr algn="just"/>
            <a:r>
              <a:rPr lang="en-US" sz="2400" dirty="0"/>
              <a:t>In hospitality industry the staff shortage has a very negative impact on the performance and it ruins the reputation of this industry. It is a common case in this sector. However this problem can be reduced through application of smart management and with the smart investment in the technology. This problem has become severe after the outbreak of </a:t>
            </a:r>
            <a:r>
              <a:rPr lang="en-US" sz="2400" dirty="0" err="1"/>
              <a:t>Covid</a:t>
            </a:r>
            <a:r>
              <a:rPr lang="en-US" sz="2400" dirty="0"/>
              <a:t> 19 pandemic, as may people lost their job during this pandemic.   In this presentation the reasons behind this problem and different ways of solution will be discussed. </a:t>
            </a:r>
          </a:p>
        </p:txBody>
      </p:sp>
      <p:pic>
        <p:nvPicPr>
          <p:cNvPr id="2050" name="Picture 2" descr="Hospitality Industry Guest Security: Hotel Security Depends On Management  Adopting A &quot;Global Security Program&quot; - HOSPITALITY RISK SOLUTIONS">
            <a:extLst>
              <a:ext uri="{FF2B5EF4-FFF2-40B4-BE49-F238E27FC236}">
                <a16:creationId xmlns:a16="http://schemas.microsoft.com/office/drawing/2014/main" id="{455946ED-5365-480E-A5EE-6773E94E4B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02967" y="2325535"/>
            <a:ext cx="3762089" cy="3714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34804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EB44D-1DA9-46C2-B0C1-DB1DFA10F052}"/>
              </a:ext>
            </a:extLst>
          </p:cNvPr>
          <p:cNvSpPr>
            <a:spLocks noGrp="1"/>
          </p:cNvSpPr>
          <p:nvPr>
            <p:ph type="title"/>
          </p:nvPr>
        </p:nvSpPr>
        <p:spPr/>
        <p:txBody>
          <a:bodyPr/>
          <a:lstStyle/>
          <a:p>
            <a:r>
              <a:rPr lang="en-US" dirty="0"/>
              <a:t>Reasons behind staff shortage in Hospitality </a:t>
            </a:r>
          </a:p>
        </p:txBody>
      </p:sp>
      <p:sp>
        <p:nvSpPr>
          <p:cNvPr id="3" name="Content Placeholder 2">
            <a:extLst>
              <a:ext uri="{FF2B5EF4-FFF2-40B4-BE49-F238E27FC236}">
                <a16:creationId xmlns:a16="http://schemas.microsoft.com/office/drawing/2014/main" id="{C8098C1B-D3E9-48A7-8249-4B690C001815}"/>
              </a:ext>
            </a:extLst>
          </p:cNvPr>
          <p:cNvSpPr>
            <a:spLocks noGrp="1"/>
          </p:cNvSpPr>
          <p:nvPr>
            <p:ph idx="1"/>
          </p:nvPr>
        </p:nvSpPr>
        <p:spPr>
          <a:xfrm>
            <a:off x="1154955" y="2603500"/>
            <a:ext cx="6053714" cy="3416300"/>
          </a:xfrm>
        </p:spPr>
        <p:txBody>
          <a:bodyPr>
            <a:normAutofit/>
          </a:bodyPr>
          <a:lstStyle/>
          <a:p>
            <a:r>
              <a:rPr lang="en-US" b="1" dirty="0"/>
              <a:t>Poor scheduling</a:t>
            </a:r>
          </a:p>
          <a:p>
            <a:r>
              <a:rPr lang="en-US" b="1" dirty="0"/>
              <a:t>work culture</a:t>
            </a:r>
          </a:p>
          <a:p>
            <a:r>
              <a:rPr lang="en-US" b="1" dirty="0"/>
              <a:t>Less opportunity of  Training and career progression</a:t>
            </a:r>
          </a:p>
          <a:p>
            <a:r>
              <a:rPr lang="en-US" b="1" dirty="0"/>
              <a:t>Workload</a:t>
            </a:r>
          </a:p>
          <a:p>
            <a:r>
              <a:rPr lang="en-US" b="1" dirty="0"/>
              <a:t>Pandemic effect. </a:t>
            </a:r>
          </a:p>
          <a:p>
            <a:r>
              <a:rPr lang="en-US" b="1" dirty="0"/>
              <a:t>Security of Job  . </a:t>
            </a:r>
          </a:p>
          <a:p>
            <a:endParaRPr lang="en-US" b="1" dirty="0"/>
          </a:p>
          <a:p>
            <a:endParaRPr lang="en-US" b="1" dirty="0"/>
          </a:p>
          <a:p>
            <a:endParaRPr lang="en-US" b="1" dirty="0"/>
          </a:p>
          <a:p>
            <a:endParaRPr lang="en-US" b="1" dirty="0"/>
          </a:p>
          <a:p>
            <a:endParaRPr lang="en-US" dirty="0"/>
          </a:p>
        </p:txBody>
      </p:sp>
      <p:pic>
        <p:nvPicPr>
          <p:cNvPr id="3074" name="Picture 2" descr="Where are all the skilled workers in the hospitality industry? | KTCHNrebel">
            <a:extLst>
              <a:ext uri="{FF2B5EF4-FFF2-40B4-BE49-F238E27FC236}">
                <a16:creationId xmlns:a16="http://schemas.microsoft.com/office/drawing/2014/main" id="{1606228B-4B3B-4138-876A-0713CC910F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5098" y="2396972"/>
            <a:ext cx="4886902" cy="3160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83010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D7167-1F33-49BF-BDA4-3013A62FE349}"/>
              </a:ext>
            </a:extLst>
          </p:cNvPr>
          <p:cNvSpPr>
            <a:spLocks noGrp="1"/>
          </p:cNvSpPr>
          <p:nvPr>
            <p:ph type="title"/>
          </p:nvPr>
        </p:nvSpPr>
        <p:spPr/>
        <p:txBody>
          <a:bodyPr/>
          <a:lstStyle/>
          <a:p>
            <a:r>
              <a:rPr lang="en-US" dirty="0"/>
              <a:t>Pandemic effect</a:t>
            </a:r>
          </a:p>
        </p:txBody>
      </p:sp>
      <p:pic>
        <p:nvPicPr>
          <p:cNvPr id="1026" name="Picture 2" descr="Pandemic could set tourism sector back by $1 trillion.">
            <a:extLst>
              <a:ext uri="{FF2B5EF4-FFF2-40B4-BE49-F238E27FC236}">
                <a16:creationId xmlns:a16="http://schemas.microsoft.com/office/drawing/2014/main" id="{D6A3B696-4391-4CCD-9B3C-4505F9D2625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096001" y="2468031"/>
            <a:ext cx="5592888" cy="384399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11FF958C-6592-452F-88CB-2477760A8B5E}"/>
              </a:ext>
            </a:extLst>
          </p:cNvPr>
          <p:cNvSpPr/>
          <p:nvPr/>
        </p:nvSpPr>
        <p:spPr>
          <a:xfrm>
            <a:off x="816747" y="2760955"/>
            <a:ext cx="4509856" cy="347116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Shortage of staff become severe after the outbreak of Covid-19 Pandemic when million of staffs lost their lost job and became unemployed suddenly. This case was common in hotel, transportation, restaurants, Airline Industry. if it is compared with other industry with hospitality industry, it is found that the rate in very high in hospitality sector (Eisenhauer, 2022).  </a:t>
            </a:r>
          </a:p>
        </p:txBody>
      </p:sp>
    </p:spTree>
    <p:extLst>
      <p:ext uri="{BB962C8B-B14F-4D97-AF65-F5344CB8AC3E}">
        <p14:creationId xmlns:p14="http://schemas.microsoft.com/office/powerpoint/2010/main" val="3397886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F34D8-E866-46C3-9644-B509369FE1A7}"/>
              </a:ext>
            </a:extLst>
          </p:cNvPr>
          <p:cNvSpPr>
            <a:spLocks noGrp="1"/>
          </p:cNvSpPr>
          <p:nvPr>
            <p:ph type="title"/>
          </p:nvPr>
        </p:nvSpPr>
        <p:spPr/>
        <p:txBody>
          <a:bodyPr/>
          <a:lstStyle/>
          <a:p>
            <a:r>
              <a:rPr lang="en-US" sz="2800" dirty="0"/>
              <a:t>Pandemic effect (</a:t>
            </a:r>
            <a:r>
              <a:rPr lang="en-US" sz="2800" dirty="0" err="1"/>
              <a:t>Cont</a:t>
            </a:r>
            <a:r>
              <a:rPr lang="en-US" sz="2800" dirty="0"/>
              <a:t>…)</a:t>
            </a:r>
          </a:p>
        </p:txBody>
      </p:sp>
      <p:pic>
        <p:nvPicPr>
          <p:cNvPr id="4098" name="Picture 2" descr="staff shortage: Hotel, restaurant chains face staff shortage, look to  develop new talent - The Economic Times">
            <a:extLst>
              <a:ext uri="{FF2B5EF4-FFF2-40B4-BE49-F238E27FC236}">
                <a16:creationId xmlns:a16="http://schemas.microsoft.com/office/drawing/2014/main" id="{FF972EC5-BB73-44FB-9262-B7F7B7478B9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25271" y="2427302"/>
            <a:ext cx="4555066" cy="443069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F256653F-0DDB-491C-B013-B2353B616212}"/>
              </a:ext>
            </a:extLst>
          </p:cNvPr>
          <p:cNvSpPr/>
          <p:nvPr/>
        </p:nvSpPr>
        <p:spPr>
          <a:xfrm>
            <a:off x="266329" y="2539014"/>
            <a:ext cx="6711519" cy="38706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It cause many people hopeless during the pandemic at that situation. Most of them even did not get any compensation  at all from their companies where they worked for. The scenario has been changed over night. As common people even could not permitted to go outside during the pandemic. So hospitality sector passed 1 year  </a:t>
            </a:r>
            <a:r>
              <a:rPr lang="en-US" dirty="0" err="1"/>
              <a:t>alomost</a:t>
            </a:r>
            <a:r>
              <a:rPr lang="en-US" dirty="0"/>
              <a:t> without any customer (Kanwar and Sharma, 2016). It that situation it was quite impossible for company to pay the staff as there were no revenue generation. </a:t>
            </a:r>
          </a:p>
        </p:txBody>
      </p:sp>
    </p:spTree>
    <p:extLst>
      <p:ext uri="{BB962C8B-B14F-4D97-AF65-F5344CB8AC3E}">
        <p14:creationId xmlns:p14="http://schemas.microsoft.com/office/powerpoint/2010/main" val="1574607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E92DC-50ED-4888-AE66-32259FFE0E20}"/>
              </a:ext>
            </a:extLst>
          </p:cNvPr>
          <p:cNvSpPr>
            <a:spLocks noGrp="1"/>
          </p:cNvSpPr>
          <p:nvPr>
            <p:ph type="title"/>
          </p:nvPr>
        </p:nvSpPr>
        <p:spPr/>
        <p:txBody>
          <a:bodyPr/>
          <a:lstStyle/>
          <a:p>
            <a:r>
              <a:rPr lang="en-US" dirty="0"/>
              <a:t>Jab security</a:t>
            </a:r>
          </a:p>
        </p:txBody>
      </p:sp>
      <p:sp>
        <p:nvSpPr>
          <p:cNvPr id="3" name="Content Placeholder 2">
            <a:extLst>
              <a:ext uri="{FF2B5EF4-FFF2-40B4-BE49-F238E27FC236}">
                <a16:creationId xmlns:a16="http://schemas.microsoft.com/office/drawing/2014/main" id="{78705026-3A09-4A7A-B2B6-EAC4B712DEDF}"/>
              </a:ext>
            </a:extLst>
          </p:cNvPr>
          <p:cNvSpPr>
            <a:spLocks noGrp="1"/>
          </p:cNvSpPr>
          <p:nvPr>
            <p:ph idx="1"/>
          </p:nvPr>
        </p:nvSpPr>
        <p:spPr>
          <a:xfrm>
            <a:off x="1154955" y="2603500"/>
            <a:ext cx="4269302" cy="3416300"/>
          </a:xfrm>
        </p:spPr>
        <p:txBody>
          <a:bodyPr>
            <a:normAutofit lnSpcReduction="10000"/>
          </a:bodyPr>
          <a:lstStyle/>
          <a:p>
            <a:pPr marL="0" indent="0" algn="just">
              <a:buNone/>
            </a:pPr>
            <a:r>
              <a:rPr lang="en-US" sz="2000" dirty="0"/>
              <a:t>Job safety in common preference of all kinds of employees in every sector of the world. Hospitality sector is not different at all. People noticed what happed with the employees of Hospitality industry Covid-19 pandemic. Due to this problem many people still not interested in to work in this hospitality industry (</a:t>
            </a:r>
            <a:r>
              <a:rPr lang="en-US" dirty="0" err="1"/>
              <a:t>Slotosch</a:t>
            </a:r>
            <a:r>
              <a:rPr lang="en-US" dirty="0"/>
              <a:t>,  2022)</a:t>
            </a:r>
            <a:r>
              <a:rPr lang="en-US" sz="2000" dirty="0"/>
              <a:t>. </a:t>
            </a:r>
          </a:p>
        </p:txBody>
      </p:sp>
      <p:pic>
        <p:nvPicPr>
          <p:cNvPr id="5124" name="Picture 4" descr="Resign or Be Fired: Which Is Best?">
            <a:extLst>
              <a:ext uri="{FF2B5EF4-FFF2-40B4-BE49-F238E27FC236}">
                <a16:creationId xmlns:a16="http://schemas.microsoft.com/office/drawing/2014/main" id="{80AC7DF7-8583-47CF-8E3B-8BCD55DADE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78254" y="2357021"/>
            <a:ext cx="5931440"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58270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F7965-C205-4532-89A3-30AC811110D1}"/>
              </a:ext>
            </a:extLst>
          </p:cNvPr>
          <p:cNvSpPr>
            <a:spLocks noGrp="1"/>
          </p:cNvSpPr>
          <p:nvPr>
            <p:ph type="title"/>
          </p:nvPr>
        </p:nvSpPr>
        <p:spPr/>
        <p:txBody>
          <a:bodyPr/>
          <a:lstStyle/>
          <a:p>
            <a:r>
              <a:rPr lang="en-US" b="1" dirty="0"/>
              <a:t>Poor scheduling</a:t>
            </a:r>
          </a:p>
        </p:txBody>
      </p:sp>
      <p:sp>
        <p:nvSpPr>
          <p:cNvPr id="3" name="Content Placeholder 2">
            <a:extLst>
              <a:ext uri="{FF2B5EF4-FFF2-40B4-BE49-F238E27FC236}">
                <a16:creationId xmlns:a16="http://schemas.microsoft.com/office/drawing/2014/main" id="{A35B49CD-AA1F-4DF9-BD03-1B5394142615}"/>
              </a:ext>
            </a:extLst>
          </p:cNvPr>
          <p:cNvSpPr>
            <a:spLocks noGrp="1"/>
          </p:cNvSpPr>
          <p:nvPr>
            <p:ph sz="half" idx="1"/>
          </p:nvPr>
        </p:nvSpPr>
        <p:spPr/>
        <p:txBody>
          <a:bodyPr/>
          <a:lstStyle/>
          <a:p>
            <a:pPr marL="0" indent="0" algn="just">
              <a:buNone/>
            </a:pPr>
            <a:r>
              <a:rPr lang="en-US" b="1" dirty="0"/>
              <a:t>Hospitality sectors in different form other business sector in term of scheduling of working. Most of the workers have to work in different shifts in month in hospitality sector especially in transportation, hotel industry which is not commo in other business sector. Many people are not used to with this and many do not like that, as it has a negative impact on mental and physical health (</a:t>
            </a:r>
            <a:r>
              <a:rPr lang="en-US" b="1" dirty="0" err="1"/>
              <a:t>Atadil</a:t>
            </a:r>
            <a:r>
              <a:rPr lang="en-US" b="1" dirty="0"/>
              <a:t> and Lu, 2021).  </a:t>
            </a:r>
          </a:p>
        </p:txBody>
      </p:sp>
      <p:pic>
        <p:nvPicPr>
          <p:cNvPr id="6148" name="Picture 4" descr="How Poor Workforce Scheduling Costs Hospitality Businesses Millions (and  What to Do about It)">
            <a:extLst>
              <a:ext uri="{FF2B5EF4-FFF2-40B4-BE49-F238E27FC236}">
                <a16:creationId xmlns:a16="http://schemas.microsoft.com/office/drawing/2014/main" id="{6E318D9A-7A0B-4121-8B33-D06083B92D8B}"/>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208713" y="2432482"/>
            <a:ext cx="5376646" cy="348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45854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79A65-6601-479B-A444-9C0EBD8717EB}"/>
              </a:ext>
            </a:extLst>
          </p:cNvPr>
          <p:cNvSpPr>
            <a:spLocks noGrp="1"/>
          </p:cNvSpPr>
          <p:nvPr>
            <p:ph type="title"/>
          </p:nvPr>
        </p:nvSpPr>
        <p:spPr/>
        <p:txBody>
          <a:bodyPr/>
          <a:lstStyle/>
          <a:p>
            <a:r>
              <a:rPr lang="en-US" dirty="0"/>
              <a:t>workload</a:t>
            </a:r>
          </a:p>
        </p:txBody>
      </p:sp>
      <p:sp>
        <p:nvSpPr>
          <p:cNvPr id="3" name="Content Placeholder 2">
            <a:extLst>
              <a:ext uri="{FF2B5EF4-FFF2-40B4-BE49-F238E27FC236}">
                <a16:creationId xmlns:a16="http://schemas.microsoft.com/office/drawing/2014/main" id="{6AA8B324-2A9F-4790-BF30-98F437645BDE}"/>
              </a:ext>
            </a:extLst>
          </p:cNvPr>
          <p:cNvSpPr>
            <a:spLocks noGrp="1"/>
          </p:cNvSpPr>
          <p:nvPr>
            <p:ph sz="half" idx="1"/>
          </p:nvPr>
        </p:nvSpPr>
        <p:spPr>
          <a:xfrm>
            <a:off x="1154954" y="2603501"/>
            <a:ext cx="4825158" cy="3095964"/>
          </a:xfrm>
        </p:spPr>
        <p:txBody>
          <a:bodyPr>
            <a:normAutofit lnSpcReduction="10000"/>
          </a:bodyPr>
          <a:lstStyle/>
          <a:p>
            <a:pPr marL="0" indent="0" algn="just">
              <a:buNone/>
            </a:pPr>
            <a:r>
              <a:rPr lang="en-US" sz="2000" b="1" dirty="0"/>
              <a:t>During vacations the workload is huge in hospitality industry. Because the number of consumers become suddenly boom during the vacations if it compared with other common days. At that situation it is difficult for the employees of hospitality industry. It is also not possible for management to </a:t>
            </a:r>
            <a:r>
              <a:rPr lang="en-US" sz="2000" dirty="0"/>
              <a:t>recruit instant and faces shortage of staffs (</a:t>
            </a:r>
            <a:r>
              <a:rPr lang="en-US" dirty="0"/>
              <a:t>Gallup,  2022)</a:t>
            </a:r>
            <a:r>
              <a:rPr lang="en-US" sz="2000" dirty="0"/>
              <a:t>.   </a:t>
            </a:r>
          </a:p>
        </p:txBody>
      </p:sp>
      <p:pic>
        <p:nvPicPr>
          <p:cNvPr id="7170" name="Picture 2" descr="Saving costs, managing manpower, enhancing guest experience: The various  ways technology is helping the hospitality industry | Business Insider India">
            <a:extLst>
              <a:ext uri="{FF2B5EF4-FFF2-40B4-BE49-F238E27FC236}">
                <a16:creationId xmlns:a16="http://schemas.microsoft.com/office/drawing/2014/main" id="{6DB4D3ED-3BD6-40E8-B621-549F7ECDB0D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343386" y="2603500"/>
            <a:ext cx="4555066" cy="341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2094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F1E67-1744-4407-A9A0-FA95EDD49523}"/>
              </a:ext>
            </a:extLst>
          </p:cNvPr>
          <p:cNvSpPr>
            <a:spLocks noGrp="1"/>
          </p:cNvSpPr>
          <p:nvPr>
            <p:ph type="title"/>
          </p:nvPr>
        </p:nvSpPr>
        <p:spPr/>
        <p:txBody>
          <a:bodyPr/>
          <a:lstStyle/>
          <a:p>
            <a:r>
              <a:rPr lang="en-US" b="1" dirty="0"/>
              <a:t>work culture</a:t>
            </a:r>
            <a:br>
              <a:rPr lang="en-US" b="1" dirty="0"/>
            </a:br>
            <a:endParaRPr lang="en-US" dirty="0"/>
          </a:p>
        </p:txBody>
      </p:sp>
      <p:sp>
        <p:nvSpPr>
          <p:cNvPr id="4" name="Content Placeholder 3">
            <a:extLst>
              <a:ext uri="{FF2B5EF4-FFF2-40B4-BE49-F238E27FC236}">
                <a16:creationId xmlns:a16="http://schemas.microsoft.com/office/drawing/2014/main" id="{BDED5DB6-5FC6-4C3E-980C-E953061BEA56}"/>
              </a:ext>
            </a:extLst>
          </p:cNvPr>
          <p:cNvSpPr>
            <a:spLocks noGrp="1"/>
          </p:cNvSpPr>
          <p:nvPr>
            <p:ph sz="half" idx="2"/>
          </p:nvPr>
        </p:nvSpPr>
        <p:spPr>
          <a:xfrm>
            <a:off x="6208712" y="2858610"/>
            <a:ext cx="4825159" cy="2911875"/>
          </a:xfrm>
        </p:spPr>
        <p:txBody>
          <a:bodyPr/>
          <a:lstStyle/>
          <a:p>
            <a:pPr marL="0" indent="0" algn="just">
              <a:buNone/>
            </a:pPr>
            <a:r>
              <a:rPr lang="en-US" b="1" dirty="0"/>
              <a:t>As it is known that the work culture is quite different form other business industry. Due to </a:t>
            </a:r>
            <a:r>
              <a:rPr lang="en-US" dirty="0"/>
              <a:t>different workplace culture many employee are not interested to work in  this sectors (Ponting, 2021). For example, an employee of transportation </a:t>
            </a:r>
            <a:r>
              <a:rPr lang="en-US" b="1" dirty="0"/>
              <a:t>industry has to travel one place to another place to do this job Or a tourist guide have to travel with the travelers with force them to stay away from their family for long time.  </a:t>
            </a:r>
          </a:p>
        </p:txBody>
      </p:sp>
      <p:pic>
        <p:nvPicPr>
          <p:cNvPr id="8194" name="Picture 2" descr="How To Foster Employee Engagement In The Hospitality Industry?">
            <a:extLst>
              <a:ext uri="{FF2B5EF4-FFF2-40B4-BE49-F238E27FC236}">
                <a16:creationId xmlns:a16="http://schemas.microsoft.com/office/drawing/2014/main" id="{0E6D8CCA-A8AD-44F5-8D5F-DEE4FAC38B7E}"/>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933759" y="2603500"/>
            <a:ext cx="4824413" cy="3280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67860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C5ED6-8C39-4D60-B148-7C1D14F2B2B1}"/>
              </a:ext>
            </a:extLst>
          </p:cNvPr>
          <p:cNvSpPr>
            <a:spLocks noGrp="1"/>
          </p:cNvSpPr>
          <p:nvPr>
            <p:ph type="title"/>
          </p:nvPr>
        </p:nvSpPr>
        <p:spPr/>
        <p:txBody>
          <a:bodyPr/>
          <a:lstStyle/>
          <a:p>
            <a:r>
              <a:rPr lang="en-US" b="1" dirty="0"/>
              <a:t>Way to sort out this problem </a:t>
            </a:r>
            <a:br>
              <a:rPr lang="en-US" b="1" dirty="0"/>
            </a:br>
            <a:endParaRPr lang="en-US" dirty="0"/>
          </a:p>
        </p:txBody>
      </p:sp>
      <p:sp>
        <p:nvSpPr>
          <p:cNvPr id="3" name="Content Placeholder 2">
            <a:extLst>
              <a:ext uri="{FF2B5EF4-FFF2-40B4-BE49-F238E27FC236}">
                <a16:creationId xmlns:a16="http://schemas.microsoft.com/office/drawing/2014/main" id="{B707BD94-0027-4F94-94C4-919BD455B114}"/>
              </a:ext>
            </a:extLst>
          </p:cNvPr>
          <p:cNvSpPr>
            <a:spLocks noGrp="1"/>
          </p:cNvSpPr>
          <p:nvPr>
            <p:ph idx="1"/>
          </p:nvPr>
        </p:nvSpPr>
        <p:spPr>
          <a:xfrm>
            <a:off x="6096000" y="3142162"/>
            <a:ext cx="5192580" cy="2850472"/>
          </a:xfrm>
        </p:spPr>
        <p:txBody>
          <a:bodyPr/>
          <a:lstStyle/>
          <a:p>
            <a:r>
              <a:rPr lang="en-US" dirty="0"/>
              <a:t> ensuring job security </a:t>
            </a:r>
          </a:p>
          <a:p>
            <a:r>
              <a:rPr lang="en-US" dirty="0"/>
              <a:t>Establishing training and development </a:t>
            </a:r>
          </a:p>
          <a:p>
            <a:r>
              <a:rPr lang="en-US" dirty="0"/>
              <a:t>Ensure healthy and friendly workplace</a:t>
            </a:r>
          </a:p>
          <a:p>
            <a:r>
              <a:rPr lang="en-US" dirty="0"/>
              <a:t>Smart work scheduling </a:t>
            </a:r>
          </a:p>
          <a:p>
            <a:r>
              <a:rPr lang="en-US" dirty="0"/>
              <a:t> lessen the workload during the vacation </a:t>
            </a:r>
          </a:p>
          <a:p>
            <a:r>
              <a:rPr lang="en-US" dirty="0"/>
              <a:t>Ensure financial security for the employees </a:t>
            </a:r>
          </a:p>
          <a:p>
            <a:endParaRPr lang="en-US" dirty="0"/>
          </a:p>
          <a:p>
            <a:endParaRPr lang="en-US" dirty="0"/>
          </a:p>
        </p:txBody>
      </p:sp>
      <p:pic>
        <p:nvPicPr>
          <p:cNvPr id="9218" name="Picture 2" descr="How to be a Good Problem Solver | Catalysis">
            <a:extLst>
              <a:ext uri="{FF2B5EF4-FFF2-40B4-BE49-F238E27FC236}">
                <a16:creationId xmlns:a16="http://schemas.microsoft.com/office/drawing/2014/main" id="{3459799D-36A8-4729-80A6-0D74DC7109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0617" y="2849732"/>
            <a:ext cx="5078028" cy="3231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40782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F7D1E-611D-45CE-A421-FBEA5CCF018B}"/>
              </a:ext>
            </a:extLst>
          </p:cNvPr>
          <p:cNvSpPr>
            <a:spLocks noGrp="1"/>
          </p:cNvSpPr>
          <p:nvPr>
            <p:ph type="title"/>
          </p:nvPr>
        </p:nvSpPr>
        <p:spPr/>
        <p:txBody>
          <a:bodyPr/>
          <a:lstStyle/>
          <a:p>
            <a:r>
              <a:rPr lang="en-US" dirty="0"/>
              <a:t>Conclusion </a:t>
            </a:r>
          </a:p>
        </p:txBody>
      </p:sp>
      <p:sp>
        <p:nvSpPr>
          <p:cNvPr id="3" name="Content Placeholder 2">
            <a:extLst>
              <a:ext uri="{FF2B5EF4-FFF2-40B4-BE49-F238E27FC236}">
                <a16:creationId xmlns:a16="http://schemas.microsoft.com/office/drawing/2014/main" id="{5C659BE1-2FCE-4383-B314-B6254AFD37A7}"/>
              </a:ext>
            </a:extLst>
          </p:cNvPr>
          <p:cNvSpPr>
            <a:spLocks noGrp="1"/>
          </p:cNvSpPr>
          <p:nvPr>
            <p:ph idx="1"/>
          </p:nvPr>
        </p:nvSpPr>
        <p:spPr>
          <a:xfrm>
            <a:off x="1154955" y="2603499"/>
            <a:ext cx="4642164" cy="3655257"/>
          </a:xfrm>
        </p:spPr>
        <p:txBody>
          <a:bodyPr>
            <a:normAutofit/>
          </a:bodyPr>
          <a:lstStyle/>
          <a:p>
            <a:pPr marL="0" indent="0" algn="just">
              <a:buNone/>
            </a:pPr>
            <a:r>
              <a:rPr lang="en-US" dirty="0"/>
              <a:t>I always wish to work in the hospitality sector specially in Hotel industry. It is my dream to work in five star hotel as employee. After the pandemic this sector in booming day by day. I believe hospitality industry will sort this problem very soon. My ultimate plan is to open a five star hotel chain in London. Before that I will work for a Five star hotel in London to earn and gather experience as well. Then I will open my own hotel chain. </a:t>
            </a:r>
          </a:p>
        </p:txBody>
      </p:sp>
      <p:pic>
        <p:nvPicPr>
          <p:cNvPr id="10242" name="Picture 2" descr="The 12 Benefits of Increasing Your Self-Confidence">
            <a:extLst>
              <a:ext uri="{FF2B5EF4-FFF2-40B4-BE49-F238E27FC236}">
                <a16:creationId xmlns:a16="http://schemas.microsoft.com/office/drawing/2014/main" id="{8646680A-2BE6-4C2B-98BE-21641AD036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8858" y="2512381"/>
            <a:ext cx="5655076" cy="3655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65434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E2A60-5B9C-438D-AC59-5B7D5F944604}"/>
              </a:ext>
            </a:extLst>
          </p:cNvPr>
          <p:cNvSpPr>
            <a:spLocks noGrp="1"/>
          </p:cNvSpPr>
          <p:nvPr>
            <p:ph type="title"/>
          </p:nvPr>
        </p:nvSpPr>
        <p:spPr/>
        <p:txBody>
          <a:bodyPr/>
          <a:lstStyle/>
          <a:p>
            <a:r>
              <a:rPr lang="en-US" dirty="0"/>
              <a:t>References </a:t>
            </a:r>
          </a:p>
        </p:txBody>
      </p:sp>
      <p:sp>
        <p:nvSpPr>
          <p:cNvPr id="3" name="Content Placeholder 2">
            <a:extLst>
              <a:ext uri="{FF2B5EF4-FFF2-40B4-BE49-F238E27FC236}">
                <a16:creationId xmlns:a16="http://schemas.microsoft.com/office/drawing/2014/main" id="{8B72D124-37CA-4855-942C-3ADFF6D03D00}"/>
              </a:ext>
            </a:extLst>
          </p:cNvPr>
          <p:cNvSpPr>
            <a:spLocks noGrp="1"/>
          </p:cNvSpPr>
          <p:nvPr>
            <p:ph idx="1"/>
          </p:nvPr>
        </p:nvSpPr>
        <p:spPr/>
        <p:txBody>
          <a:bodyPr>
            <a:normAutofit fontScale="32500" lnSpcReduction="20000"/>
          </a:bodyPr>
          <a:lstStyle/>
          <a:p>
            <a:endParaRPr lang="en-US" dirty="0"/>
          </a:p>
          <a:p>
            <a:r>
              <a:rPr lang="en-US" dirty="0" err="1"/>
              <a:t>Atadil</a:t>
            </a:r>
            <a:r>
              <a:rPr lang="en-US" dirty="0"/>
              <a:t>, H.A. and Lu, Q., (2021). An investigation of underlying dimensions of customers’ perceptions of a safe hotel in the COVID-19 era: Effects of those perceptions on hotel selection behavior. </a:t>
            </a:r>
            <a:r>
              <a:rPr lang="en-US" i="1" dirty="0"/>
              <a:t>Journal of Hospitality Marketing &amp; Management</a:t>
            </a:r>
            <a:r>
              <a:rPr lang="en-US" dirty="0"/>
              <a:t>, </a:t>
            </a:r>
            <a:r>
              <a:rPr lang="en-US" i="1" dirty="0"/>
              <a:t>30</a:t>
            </a:r>
            <a:r>
              <a:rPr lang="en-US" dirty="0"/>
              <a:t>(6), pp.655-672.</a:t>
            </a:r>
          </a:p>
          <a:p>
            <a:r>
              <a:rPr lang="en-US" dirty="0"/>
              <a:t>Deloitte, 2015. Becoming irresistible: A new model for employee engagement. [online] Deloitte Insights. Available at: &lt;https://www2.deloitte.com/us/en/insights/deloitte-review/issue-16/employee-engagement-strategies.html&gt; [Accessed 15 October 2022].</a:t>
            </a:r>
          </a:p>
          <a:p>
            <a:r>
              <a:rPr lang="en-US" dirty="0"/>
              <a:t>Eisenhauer, T., 2022. 7 Employee Engagement Tips from the Best Hotel in the World. [online] </a:t>
            </a:r>
            <a:r>
              <a:rPr lang="en-US" dirty="0" err="1"/>
              <a:t>Axero</a:t>
            </a:r>
            <a:r>
              <a:rPr lang="en-US" dirty="0"/>
              <a:t> Solutions. Available at: &lt;https://axerosolutions.com/blog/7-employee-engagement-tips-from-the-best-hotel-in-the-world&gt; [Accessed 16 October 2022].</a:t>
            </a:r>
          </a:p>
          <a:p>
            <a:r>
              <a:rPr lang="en-US" dirty="0"/>
              <a:t>Gallup, I., 2022. State of the Global Workplace Report. [online] Gallup.com. Available at: &lt;https://www.gallup.com/workplace/349484/state-of-the-global-workplace-2022-report.aspx&gt; [Accessed 16 October 2022].</a:t>
            </a:r>
          </a:p>
          <a:p>
            <a:r>
              <a:rPr lang="en-US" dirty="0"/>
              <a:t>Gallup, I., 2022. The World's $7.8 Trillion Workplace Problem. [online] Gallup.com. Available at: &lt;https://www.gallup.com/workplace/393497/world-trillion-workplace-problem.aspx&gt; [Accessed 16 October 2022].</a:t>
            </a:r>
          </a:p>
          <a:p>
            <a:r>
              <a:rPr lang="en-US" dirty="0"/>
              <a:t>Kanwar, D. and Sharma, P., 2016. "employee engagement: identifying gaps in hospitality industry" to "employee engagement: an overview." South Asian Journal of Marketing &amp;amp; Management Research, 6(10), p.70.</a:t>
            </a:r>
          </a:p>
          <a:p>
            <a:r>
              <a:rPr lang="en-US" dirty="0"/>
              <a:t>Lee, J., 2012. Antecedents and consequences of employee engagement: Empirical study of hotel employees and managers (Doctoral dissertation, Kansas State University).</a:t>
            </a:r>
          </a:p>
          <a:p>
            <a:r>
              <a:rPr lang="en-US" dirty="0"/>
              <a:t>Lee, Y., Kim, S. and Kim, S., 2013. The Impact of Internal Branding on Employee Engagement and Outcome Variables in the Hotel Industry. Asia Pacific Journal of Tourism Research, 19(12), pp.1359-1380.</a:t>
            </a:r>
          </a:p>
          <a:p>
            <a:r>
              <a:rPr lang="en-US" dirty="0"/>
              <a:t>Ncube, F. and </a:t>
            </a:r>
            <a:r>
              <a:rPr lang="en-US" dirty="0" err="1"/>
              <a:t>Jerie</a:t>
            </a:r>
            <a:r>
              <a:rPr lang="en-US" dirty="0"/>
              <a:t>, S., 2012. Leveraging employee engagement for competitive advantage in the hospitality industry. A comparative study of hotels A and B in Zimbabwe. Journal of Emerging Trends in Economics and Management Sciences, 3(4), pp.380-388.</a:t>
            </a:r>
          </a:p>
          <a:p>
            <a:r>
              <a:rPr lang="en-US" dirty="0"/>
              <a:t>Shen, H. and Jiang, H., 2019. Engaged at work? An employee engagement model in public relations. Journal of Public Relations Research, 31(1-2), pp.32-49.</a:t>
            </a:r>
          </a:p>
          <a:p>
            <a:r>
              <a:rPr lang="en-US" dirty="0" err="1"/>
              <a:t>Slotosch</a:t>
            </a:r>
            <a:r>
              <a:rPr lang="en-US" dirty="0"/>
              <a:t>, A., 2022. FRHI Hotels &amp; Resorts Wins 2015 Employee Engagement Ragan Award - Beekeeper. [online] Beekeeper. Available at: &lt;https://www.beekeeper.io/blog/frhi-hotels-resorts-wins-2015-ragan-award-employee-engagement/&gt; [Accessed 16 October 2022].</a:t>
            </a:r>
          </a:p>
          <a:p>
            <a:r>
              <a:rPr lang="en-US" dirty="0"/>
              <a:t>Wang, C., Xu, J., Zhang, T.C. and Li, Q.M., 2020. Effects of professional identity on turnover intention in China's hotel employees: The mediating role of employee engagement and job satisfaction. Journal of Hospitality and Tourism Management, 45, pp.10-22.</a:t>
            </a:r>
          </a:p>
          <a:p>
            <a:r>
              <a:rPr lang="en-US" dirty="0"/>
              <a:t>Ponting, S.S.A., (2020). Organizational identity change: impacts on hotel leadership and employee wellbeing. </a:t>
            </a:r>
            <a:r>
              <a:rPr lang="en-US" i="1" dirty="0"/>
              <a:t>The Service Industries Journal</a:t>
            </a:r>
            <a:r>
              <a:rPr lang="en-US" dirty="0"/>
              <a:t>, </a:t>
            </a:r>
            <a:r>
              <a:rPr lang="en-US" i="1" dirty="0"/>
              <a:t>40</a:t>
            </a:r>
            <a:r>
              <a:rPr lang="en-US" dirty="0"/>
              <a:t>(1-2), pp.6-26.</a:t>
            </a:r>
            <a:br>
              <a:rPr lang="en-US" dirty="0"/>
            </a:br>
            <a:endParaRPr lang="en-US" dirty="0"/>
          </a:p>
        </p:txBody>
      </p:sp>
    </p:spTree>
    <p:extLst>
      <p:ext uri="{BB962C8B-B14F-4D97-AF65-F5344CB8AC3E}">
        <p14:creationId xmlns:p14="http://schemas.microsoft.com/office/powerpoint/2010/main" val="8605092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250</TotalTime>
  <Words>747</Words>
  <Application>Microsoft Office PowerPoint</Application>
  <PresentationFormat>Widescreen</PresentationFormat>
  <Paragraphs>51</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Century Gothic</vt:lpstr>
      <vt:lpstr>Wingdings 3</vt:lpstr>
      <vt:lpstr>Ion Boardroom</vt:lpstr>
      <vt:lpstr>Presentation on   Shortage staff in Hospitality industry </vt:lpstr>
      <vt:lpstr>Introduction</vt:lpstr>
      <vt:lpstr>Reasons behind staff shortage in Hospitality </vt:lpstr>
      <vt:lpstr>Pandemic effect</vt:lpstr>
      <vt:lpstr>Pandemic effect (Cont…)</vt:lpstr>
      <vt:lpstr>Jab security</vt:lpstr>
      <vt:lpstr>Poor scheduling</vt:lpstr>
      <vt:lpstr>workload</vt:lpstr>
      <vt:lpstr>work culture </vt:lpstr>
      <vt:lpstr>Way to sort out this problem  </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Hospitality Business Toolkit</dc:title>
  <dc:creator>User</dc:creator>
  <cp:lastModifiedBy>User</cp:lastModifiedBy>
  <cp:revision>30</cp:revision>
  <dcterms:created xsi:type="dcterms:W3CDTF">2022-11-04T09:58:20Z</dcterms:created>
  <dcterms:modified xsi:type="dcterms:W3CDTF">2022-11-04T22:24:50Z</dcterms:modified>
</cp:coreProperties>
</file>