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>
        <p:scale>
          <a:sx n="80" d="100"/>
          <a:sy n="80" d="100"/>
        </p:scale>
        <p:origin x="37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6EDD1-083E-41E4-8BD2-BAD0AAC791D6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701FD-6899-467B-9AB9-B4C544671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953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6EDD1-083E-41E4-8BD2-BAD0AAC791D6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701FD-6899-467B-9AB9-B4C544671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7850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6EDD1-083E-41E4-8BD2-BAD0AAC791D6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701FD-6899-467B-9AB9-B4C544671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052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6EDD1-083E-41E4-8BD2-BAD0AAC791D6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701FD-6899-467B-9AB9-B4C544671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666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6EDD1-083E-41E4-8BD2-BAD0AAC791D6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701FD-6899-467B-9AB9-B4C544671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8392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6EDD1-083E-41E4-8BD2-BAD0AAC791D6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701FD-6899-467B-9AB9-B4C544671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8096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6EDD1-083E-41E4-8BD2-BAD0AAC791D6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701FD-6899-467B-9AB9-B4C544671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6380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6EDD1-083E-41E4-8BD2-BAD0AAC791D6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701FD-6899-467B-9AB9-B4C544671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1766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6EDD1-083E-41E4-8BD2-BAD0AAC791D6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701FD-6899-467B-9AB9-B4C544671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2825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6EDD1-083E-41E4-8BD2-BAD0AAC791D6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701FD-6899-467B-9AB9-B4C544671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3907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46EDD1-083E-41E4-8BD2-BAD0AAC791D6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0701FD-6899-467B-9AB9-B4C544671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9729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46EDD1-083E-41E4-8BD2-BAD0AAC791D6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0701FD-6899-467B-9AB9-B4C544671C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6788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ounded Rectangle 5"/>
          <p:cNvSpPr/>
          <p:nvPr/>
        </p:nvSpPr>
        <p:spPr>
          <a:xfrm>
            <a:off x="640080" y="2642270"/>
            <a:ext cx="3526972" cy="8324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03566" y="1001448"/>
            <a:ext cx="6078583" cy="891585"/>
          </a:xfrm>
        </p:spPr>
        <p:txBody>
          <a:bodyPr>
            <a:normAutofit/>
          </a:bodyPr>
          <a:lstStyle/>
          <a:p>
            <a:r>
              <a:rPr lang="en-GB" sz="4000" dirty="0" smtClean="0"/>
              <a:t>Beth </a:t>
            </a:r>
            <a:r>
              <a:rPr lang="en-GB" sz="4000" dirty="0" err="1" smtClean="0"/>
              <a:t>oedd</a:t>
            </a:r>
            <a:r>
              <a:rPr lang="en-GB" sz="4000" dirty="0" smtClean="0"/>
              <a:t> </a:t>
            </a:r>
            <a:r>
              <a:rPr lang="en-GB" sz="4000" dirty="0" err="1" smtClean="0"/>
              <a:t>enw’r</a:t>
            </a:r>
            <a:r>
              <a:rPr lang="en-GB" sz="4000" dirty="0" smtClean="0"/>
              <a:t> </a:t>
            </a:r>
            <a:r>
              <a:rPr lang="en-GB" sz="4000" dirty="0" err="1" smtClean="0"/>
              <a:t>Brenin</a:t>
            </a:r>
            <a:r>
              <a:rPr lang="en-GB" sz="4000" dirty="0" smtClean="0"/>
              <a:t>?</a:t>
            </a:r>
            <a:endParaRPr lang="en-GB" sz="4000" dirty="0"/>
          </a:p>
        </p:txBody>
      </p:sp>
      <p:sp>
        <p:nvSpPr>
          <p:cNvPr id="4" name="TextBox 3"/>
          <p:cNvSpPr txBox="1"/>
          <p:nvPr/>
        </p:nvSpPr>
        <p:spPr>
          <a:xfrm>
            <a:off x="816431" y="2729056"/>
            <a:ext cx="31742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a</a:t>
            </a:r>
            <a:r>
              <a:rPr lang="en-GB" sz="3600" dirty="0" smtClean="0"/>
              <a:t>. </a:t>
            </a:r>
            <a:r>
              <a:rPr lang="en-GB" sz="2800" dirty="0" err="1" smtClean="0"/>
              <a:t>Gwyndaf</a:t>
            </a:r>
            <a:r>
              <a:rPr lang="en-GB" sz="2800" dirty="0" smtClean="0"/>
              <a:t> Gwyn</a:t>
            </a:r>
            <a:endParaRPr lang="en-GB" sz="2000" dirty="0"/>
          </a:p>
        </p:txBody>
      </p:sp>
      <p:sp>
        <p:nvSpPr>
          <p:cNvPr id="8" name="Rounded Rectangle 7"/>
          <p:cNvSpPr/>
          <p:nvPr/>
        </p:nvSpPr>
        <p:spPr>
          <a:xfrm>
            <a:off x="6988629" y="2642270"/>
            <a:ext cx="3422468" cy="81990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ounded Rectangle 8"/>
          <p:cNvSpPr/>
          <p:nvPr/>
        </p:nvSpPr>
        <p:spPr>
          <a:xfrm>
            <a:off x="640080" y="5146766"/>
            <a:ext cx="3526972" cy="7707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ounded Rectangle 9"/>
          <p:cNvSpPr/>
          <p:nvPr/>
        </p:nvSpPr>
        <p:spPr>
          <a:xfrm>
            <a:off x="7132320" y="5133703"/>
            <a:ext cx="3526972" cy="78377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7151913" y="2821390"/>
            <a:ext cx="33767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b. </a:t>
            </a:r>
            <a:r>
              <a:rPr lang="en-GB" sz="2800" dirty="0" err="1" smtClean="0"/>
              <a:t>Gwyddno</a:t>
            </a:r>
            <a:r>
              <a:rPr lang="en-GB" sz="2800" dirty="0" smtClean="0"/>
              <a:t> </a:t>
            </a:r>
            <a:r>
              <a:rPr lang="en-GB" sz="2800" dirty="0" err="1" smtClean="0"/>
              <a:t>Garanhir</a:t>
            </a:r>
            <a:endParaRPr lang="en-GB" sz="2800" dirty="0"/>
          </a:p>
        </p:txBody>
      </p:sp>
      <p:sp>
        <p:nvSpPr>
          <p:cNvPr id="12" name="TextBox 11"/>
          <p:cNvSpPr txBox="1"/>
          <p:nvPr/>
        </p:nvSpPr>
        <p:spPr>
          <a:xfrm>
            <a:off x="744583" y="5270510"/>
            <a:ext cx="33179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c. </a:t>
            </a:r>
            <a:r>
              <a:rPr lang="en-GB" sz="2800" dirty="0" err="1" smtClean="0"/>
              <a:t>Gwyddno</a:t>
            </a:r>
            <a:r>
              <a:rPr lang="en-GB" sz="2800" dirty="0" smtClean="0"/>
              <a:t> </a:t>
            </a:r>
            <a:r>
              <a:rPr lang="en-GB" sz="2800" dirty="0" err="1" smtClean="0"/>
              <a:t>Garin</a:t>
            </a:r>
            <a:endParaRPr lang="en-GB" sz="2800" dirty="0"/>
          </a:p>
        </p:txBody>
      </p:sp>
      <p:sp>
        <p:nvSpPr>
          <p:cNvPr id="13" name="TextBox 12"/>
          <p:cNvSpPr txBox="1"/>
          <p:nvPr/>
        </p:nvSpPr>
        <p:spPr>
          <a:xfrm>
            <a:off x="7276011" y="5270510"/>
            <a:ext cx="3252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Ch. Gareth </a:t>
            </a:r>
            <a:r>
              <a:rPr lang="en-GB" sz="2800" dirty="0" err="1" smtClean="0"/>
              <a:t>Garanhir</a:t>
            </a:r>
            <a:endParaRPr lang="en-GB" sz="2800" dirty="0"/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82149" y="274320"/>
            <a:ext cx="3386103" cy="1738675"/>
          </a:xfrm>
          <a:prstGeom prst="rect">
            <a:avLst/>
          </a:prstGeom>
        </p:spPr>
      </p:pic>
      <p:sp>
        <p:nvSpPr>
          <p:cNvPr id="17" name="Right Arrow 16"/>
          <p:cNvSpPr/>
          <p:nvPr/>
        </p:nvSpPr>
        <p:spPr>
          <a:xfrm rot="20184220">
            <a:off x="5875310" y="3151599"/>
            <a:ext cx="1068404" cy="447575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226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15639" y="222941"/>
            <a:ext cx="10515600" cy="1325563"/>
          </a:xfrm>
        </p:spPr>
        <p:txBody>
          <a:bodyPr/>
          <a:lstStyle/>
          <a:p>
            <a:r>
              <a:rPr lang="en-GB" dirty="0" err="1" smtClean="0"/>
              <a:t>Pwy</a:t>
            </a:r>
            <a:r>
              <a:rPr lang="en-GB" dirty="0" smtClean="0"/>
              <a:t> </a:t>
            </a:r>
            <a:r>
              <a:rPr lang="en-GB" dirty="0" err="1" smtClean="0"/>
              <a:t>ydy</a:t>
            </a:r>
            <a:r>
              <a:rPr lang="en-GB" dirty="0" smtClean="0"/>
              <a:t> </a:t>
            </a:r>
            <a:r>
              <a:rPr lang="en-GB" dirty="0" err="1" smtClean="0"/>
              <a:t>Mererid</a:t>
            </a:r>
            <a:r>
              <a:rPr lang="en-GB" dirty="0" smtClean="0"/>
              <a:t>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b="9939"/>
          <a:stretch/>
        </p:blipFill>
        <p:spPr>
          <a:xfrm>
            <a:off x="10485257" y="0"/>
            <a:ext cx="1276038" cy="1771447"/>
          </a:xfrm>
          <a:prstGeom prst="rect">
            <a:avLst/>
          </a:prstGeom>
        </p:spPr>
      </p:pic>
      <p:sp>
        <p:nvSpPr>
          <p:cNvPr id="5" name="Rounded Rectangle 4"/>
          <p:cNvSpPr/>
          <p:nvPr/>
        </p:nvSpPr>
        <p:spPr>
          <a:xfrm>
            <a:off x="518160" y="2873047"/>
            <a:ext cx="3526972" cy="8324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ounded Rectangle 5"/>
          <p:cNvSpPr/>
          <p:nvPr/>
        </p:nvSpPr>
        <p:spPr>
          <a:xfrm>
            <a:off x="518160" y="5272259"/>
            <a:ext cx="3526972" cy="8324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ounded Rectangle 6"/>
          <p:cNvSpPr/>
          <p:nvPr/>
        </p:nvSpPr>
        <p:spPr>
          <a:xfrm>
            <a:off x="7341326" y="5272259"/>
            <a:ext cx="3526972" cy="8324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ounded Rectangle 7"/>
          <p:cNvSpPr/>
          <p:nvPr/>
        </p:nvSpPr>
        <p:spPr>
          <a:xfrm>
            <a:off x="7341326" y="2873047"/>
            <a:ext cx="3526972" cy="8324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62149" y="3069771"/>
            <a:ext cx="29522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a. </a:t>
            </a:r>
            <a:r>
              <a:rPr lang="en-GB" dirty="0" err="1" smtClean="0"/>
              <a:t>Merch</a:t>
            </a:r>
            <a:r>
              <a:rPr lang="en-GB" dirty="0" smtClean="0"/>
              <a:t> y </a:t>
            </a:r>
            <a:r>
              <a:rPr lang="en-GB" dirty="0" err="1" smtClean="0"/>
              <a:t>brenin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7628709" y="3117704"/>
            <a:ext cx="29522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</a:t>
            </a:r>
            <a:r>
              <a:rPr lang="en-GB" dirty="0" smtClean="0"/>
              <a:t>. </a:t>
            </a:r>
            <a:r>
              <a:rPr lang="en-GB" dirty="0" err="1" smtClean="0"/>
              <a:t>Gwraig</a:t>
            </a:r>
            <a:r>
              <a:rPr lang="en-GB" dirty="0" smtClean="0"/>
              <a:t> y </a:t>
            </a:r>
            <a:r>
              <a:rPr lang="en-GB" dirty="0" err="1" smtClean="0"/>
              <a:t>brenin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759823" y="5479478"/>
            <a:ext cx="30436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c. </a:t>
            </a:r>
            <a:r>
              <a:rPr lang="en-GB" dirty="0" err="1" smtClean="0"/>
              <a:t>Gwraig</a:t>
            </a:r>
            <a:r>
              <a:rPr lang="en-GB" dirty="0" smtClean="0"/>
              <a:t> </a:t>
            </a:r>
            <a:r>
              <a:rPr lang="en-GB" dirty="0" err="1" smtClean="0"/>
              <a:t>Seithennyn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7824653" y="5503818"/>
            <a:ext cx="30436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ch.</a:t>
            </a:r>
            <a:r>
              <a:rPr lang="en-GB" dirty="0" smtClean="0"/>
              <a:t> </a:t>
            </a:r>
            <a:r>
              <a:rPr lang="en-GB" dirty="0" err="1" smtClean="0"/>
              <a:t>Merch</a:t>
            </a:r>
            <a:r>
              <a:rPr lang="en-GB" dirty="0" smtClean="0"/>
              <a:t> </a:t>
            </a:r>
            <a:r>
              <a:rPr lang="en-GB" dirty="0" err="1" smtClean="0"/>
              <a:t>Seithennyn</a:t>
            </a:r>
            <a:endParaRPr lang="en-GB" dirty="0"/>
          </a:p>
        </p:txBody>
      </p:sp>
      <p:sp>
        <p:nvSpPr>
          <p:cNvPr id="13" name="Right Arrow 12"/>
          <p:cNvSpPr/>
          <p:nvPr/>
        </p:nvSpPr>
        <p:spPr>
          <a:xfrm rot="9931922">
            <a:off x="4140707" y="2913092"/>
            <a:ext cx="1068404" cy="447575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ight Arrow 13"/>
          <p:cNvSpPr/>
          <p:nvPr/>
        </p:nvSpPr>
        <p:spPr>
          <a:xfrm rot="9424190">
            <a:off x="4146715" y="5280030"/>
            <a:ext cx="1068404" cy="447575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3815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ounded Rectangle 10"/>
          <p:cNvSpPr/>
          <p:nvPr/>
        </p:nvSpPr>
        <p:spPr>
          <a:xfrm>
            <a:off x="6766560" y="3034155"/>
            <a:ext cx="3526972" cy="8324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ounded Rectangle 7"/>
          <p:cNvSpPr/>
          <p:nvPr/>
        </p:nvSpPr>
        <p:spPr>
          <a:xfrm>
            <a:off x="1319348" y="2962923"/>
            <a:ext cx="3526972" cy="8324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6400" y="417376"/>
            <a:ext cx="10515600" cy="1325563"/>
          </a:xfrm>
        </p:spPr>
        <p:txBody>
          <a:bodyPr/>
          <a:lstStyle/>
          <a:p>
            <a:r>
              <a:rPr lang="en-GB" dirty="0" smtClean="0"/>
              <a:t>Beth </a:t>
            </a:r>
            <a:r>
              <a:rPr lang="en-GB" dirty="0" err="1" smtClean="0"/>
              <a:t>oedd</a:t>
            </a:r>
            <a:r>
              <a:rPr lang="en-GB" dirty="0" smtClean="0"/>
              <a:t> </a:t>
            </a:r>
            <a:r>
              <a:rPr lang="en-GB" dirty="0" err="1" smtClean="0"/>
              <a:t>swydd</a:t>
            </a:r>
            <a:r>
              <a:rPr lang="en-GB" dirty="0" smtClean="0"/>
              <a:t> </a:t>
            </a:r>
            <a:r>
              <a:rPr lang="en-GB" dirty="0" err="1" smtClean="0"/>
              <a:t>Seithennyn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676400" y="3265714"/>
            <a:ext cx="36401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a. I </a:t>
            </a:r>
            <a:r>
              <a:rPr lang="en-GB" dirty="0" err="1" smtClean="0"/>
              <a:t>adeiladu’r</a:t>
            </a:r>
            <a:r>
              <a:rPr lang="en-GB" dirty="0" smtClean="0"/>
              <a:t> </a:t>
            </a:r>
            <a:r>
              <a:rPr lang="en-GB" dirty="0" err="1" smtClean="0"/>
              <a:t>morglawdd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7393577" y="3265714"/>
            <a:ext cx="4049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b. </a:t>
            </a:r>
            <a:r>
              <a:rPr lang="en-GB" dirty="0" err="1" smtClean="0"/>
              <a:t>Agor</a:t>
            </a:r>
            <a:r>
              <a:rPr lang="en-GB" dirty="0" smtClean="0"/>
              <a:t> a </a:t>
            </a:r>
            <a:r>
              <a:rPr lang="en-GB" dirty="0" err="1" smtClean="0"/>
              <a:t>chau’r</a:t>
            </a:r>
            <a:r>
              <a:rPr lang="en-GB" dirty="0" smtClean="0"/>
              <a:t> </a:t>
            </a:r>
            <a:r>
              <a:rPr lang="en-GB" dirty="0" err="1" smtClean="0"/>
              <a:t>drysau</a:t>
            </a:r>
            <a:r>
              <a:rPr lang="en-GB" dirty="0" smtClean="0"/>
              <a:t> 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1293222" y="5065820"/>
            <a:ext cx="3526972" cy="8324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ounded Rectangle 9"/>
          <p:cNvSpPr/>
          <p:nvPr/>
        </p:nvSpPr>
        <p:spPr>
          <a:xfrm>
            <a:off x="6766560" y="5065820"/>
            <a:ext cx="3526972" cy="83245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7106195" y="5482045"/>
            <a:ext cx="3291840" cy="3788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</a:t>
            </a:r>
            <a:r>
              <a:rPr lang="en-GB" dirty="0" err="1" smtClean="0"/>
              <a:t>h.</a:t>
            </a:r>
            <a:r>
              <a:rPr lang="en-GB" dirty="0" smtClean="0"/>
              <a:t> I </a:t>
            </a:r>
            <a:r>
              <a:rPr lang="en-GB" dirty="0" err="1" smtClean="0"/>
              <a:t>adeiladu’r</a:t>
            </a:r>
            <a:r>
              <a:rPr lang="en-GB" dirty="0" smtClean="0"/>
              <a:t> </a:t>
            </a:r>
            <a:r>
              <a:rPr lang="en-GB" dirty="0" err="1" smtClean="0"/>
              <a:t>drysau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1702526" y="5292634"/>
            <a:ext cx="3169920" cy="3788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c. I </a:t>
            </a:r>
            <a:r>
              <a:rPr lang="en-GB" dirty="0" err="1" smtClean="0"/>
              <a:t>eistedd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bwys</a:t>
            </a:r>
            <a:r>
              <a:rPr lang="en-GB" dirty="0" smtClean="0"/>
              <a:t> y </a:t>
            </a:r>
            <a:r>
              <a:rPr lang="en-GB" dirty="0" err="1" smtClean="0"/>
              <a:t>drysau</a:t>
            </a:r>
            <a:endParaRPr lang="en-GB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86485" y="344225"/>
            <a:ext cx="1423099" cy="2458371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9744" y="3531296"/>
            <a:ext cx="1048603" cy="670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7791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/>
        </p:nvSpPr>
        <p:spPr>
          <a:xfrm>
            <a:off x="6178731" y="5087983"/>
            <a:ext cx="4258491" cy="84908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ounded Rectangle 10"/>
          <p:cNvSpPr/>
          <p:nvPr/>
        </p:nvSpPr>
        <p:spPr>
          <a:xfrm>
            <a:off x="779417" y="5087983"/>
            <a:ext cx="4258491" cy="84908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ounded Rectangle 11"/>
          <p:cNvSpPr/>
          <p:nvPr/>
        </p:nvSpPr>
        <p:spPr>
          <a:xfrm>
            <a:off x="6113418" y="2813259"/>
            <a:ext cx="4258491" cy="84908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ounded Rectangle 8"/>
          <p:cNvSpPr/>
          <p:nvPr/>
        </p:nvSpPr>
        <p:spPr>
          <a:xfrm>
            <a:off x="627017" y="2813259"/>
            <a:ext cx="4258491" cy="84908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789611" y="666206"/>
            <a:ext cx="8778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Beth </a:t>
            </a:r>
            <a:r>
              <a:rPr lang="en-GB" sz="3600" dirty="0" err="1" smtClean="0"/>
              <a:t>oedd</a:t>
            </a:r>
            <a:r>
              <a:rPr lang="en-GB" sz="3600" dirty="0" smtClean="0"/>
              <a:t> </a:t>
            </a:r>
            <a:r>
              <a:rPr lang="en-GB" sz="3600" dirty="0" err="1" smtClean="0"/>
              <a:t>yn</a:t>
            </a:r>
            <a:r>
              <a:rPr lang="en-GB" sz="3600" dirty="0" smtClean="0"/>
              <a:t> </a:t>
            </a:r>
            <a:r>
              <a:rPr lang="en-GB" sz="3600" dirty="0" err="1" smtClean="0"/>
              <a:t>ofni</a:t>
            </a:r>
            <a:r>
              <a:rPr lang="en-GB" sz="3600" dirty="0" smtClean="0"/>
              <a:t> </a:t>
            </a:r>
            <a:r>
              <a:rPr lang="en-GB" sz="3600" dirty="0" err="1" smtClean="0"/>
              <a:t>pobl</a:t>
            </a:r>
            <a:r>
              <a:rPr lang="en-GB" sz="3600" dirty="0" smtClean="0"/>
              <a:t> </a:t>
            </a:r>
            <a:r>
              <a:rPr lang="en-GB" sz="3600" dirty="0" err="1" smtClean="0"/>
              <a:t>Cantre’r</a:t>
            </a:r>
            <a:r>
              <a:rPr lang="en-GB" sz="3600" dirty="0" smtClean="0"/>
              <a:t> </a:t>
            </a:r>
            <a:r>
              <a:rPr lang="en-GB" sz="3600" dirty="0" err="1" smtClean="0"/>
              <a:t>Gwaelod</a:t>
            </a:r>
            <a:r>
              <a:rPr lang="en-GB" sz="3600" dirty="0" smtClean="0"/>
              <a:t>?</a:t>
            </a:r>
            <a:endParaRPr lang="en-GB" sz="3600" dirty="0"/>
          </a:p>
        </p:txBody>
      </p:sp>
      <p:sp>
        <p:nvSpPr>
          <p:cNvPr id="5" name="TextBox 4"/>
          <p:cNvSpPr txBox="1"/>
          <p:nvPr/>
        </p:nvSpPr>
        <p:spPr>
          <a:xfrm>
            <a:off x="1280160" y="2976192"/>
            <a:ext cx="4023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a. Y </a:t>
            </a:r>
            <a:r>
              <a:rPr lang="en-GB" sz="2800" dirty="0" err="1" smtClean="0"/>
              <a:t>m</a:t>
            </a:r>
            <a:r>
              <a:rPr lang="en-GB" sz="2800" dirty="0" err="1" smtClean="0">
                <a:latin typeface="Calibri" panose="020F0502020204030204" pitchFamily="34" charset="0"/>
                <a:cs typeface="Calibri" panose="020F0502020204030204" pitchFamily="34" charset="0"/>
              </a:rPr>
              <a:t>ôr</a:t>
            </a:r>
            <a:r>
              <a:rPr lang="en-GB" sz="2800" dirty="0" smtClean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6531430" y="2976192"/>
            <a:ext cx="3801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b. Y </a:t>
            </a:r>
            <a:r>
              <a:rPr lang="en-GB" sz="2800" dirty="0" err="1" smtClean="0"/>
              <a:t>drysau</a:t>
            </a:r>
            <a:r>
              <a:rPr lang="en-GB" sz="2800" dirty="0" smtClean="0"/>
              <a:t> </a:t>
            </a:r>
            <a:endParaRPr lang="en-GB" sz="2800" dirty="0"/>
          </a:p>
        </p:txBody>
      </p:sp>
      <p:sp>
        <p:nvSpPr>
          <p:cNvPr id="7" name="TextBox 6"/>
          <p:cNvSpPr txBox="1"/>
          <p:nvPr/>
        </p:nvSpPr>
        <p:spPr>
          <a:xfrm>
            <a:off x="1175656" y="5315467"/>
            <a:ext cx="31612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c. </a:t>
            </a:r>
            <a:r>
              <a:rPr lang="en-GB" sz="3200" dirty="0" err="1" smtClean="0"/>
              <a:t>Rhyfel</a:t>
            </a:r>
            <a:endParaRPr lang="en-GB" sz="3200" dirty="0"/>
          </a:p>
        </p:txBody>
      </p:sp>
      <p:sp>
        <p:nvSpPr>
          <p:cNvPr id="8" name="TextBox 7"/>
          <p:cNvSpPr txBox="1"/>
          <p:nvPr/>
        </p:nvSpPr>
        <p:spPr>
          <a:xfrm>
            <a:off x="6531430" y="5250916"/>
            <a:ext cx="31612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Ch. Y </a:t>
            </a:r>
            <a:r>
              <a:rPr lang="en-GB" sz="2800" dirty="0" err="1" smtClean="0"/>
              <a:t>tywydd</a:t>
            </a:r>
            <a:r>
              <a:rPr lang="en-GB" sz="2800" dirty="0" smtClean="0"/>
              <a:t> </a:t>
            </a:r>
            <a:endParaRPr lang="en-GB" sz="2800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635" y="3489969"/>
            <a:ext cx="1048603" cy="6706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7663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>
            <a:off x="6635931" y="4924697"/>
            <a:ext cx="4180115" cy="99848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ounded Rectangle 11"/>
          <p:cNvSpPr/>
          <p:nvPr/>
        </p:nvSpPr>
        <p:spPr>
          <a:xfrm>
            <a:off x="1162594" y="5107578"/>
            <a:ext cx="3918857" cy="9274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ounded Rectangle 10"/>
          <p:cNvSpPr/>
          <p:nvPr/>
        </p:nvSpPr>
        <p:spPr>
          <a:xfrm>
            <a:off x="6537960" y="2784286"/>
            <a:ext cx="4186646" cy="9386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ounded Rectangle 9"/>
          <p:cNvSpPr/>
          <p:nvPr/>
        </p:nvSpPr>
        <p:spPr>
          <a:xfrm>
            <a:off x="1058091" y="2769326"/>
            <a:ext cx="3840480" cy="9535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199" y="365125"/>
            <a:ext cx="10879183" cy="1325563"/>
          </a:xfrm>
        </p:spPr>
        <p:txBody>
          <a:bodyPr/>
          <a:lstStyle/>
          <a:p>
            <a:r>
              <a:rPr lang="en-GB" dirty="0" smtClean="0"/>
              <a:t>I </a:t>
            </a:r>
            <a:r>
              <a:rPr lang="en-GB" dirty="0" err="1" smtClean="0"/>
              <a:t>ble</a:t>
            </a:r>
            <a:r>
              <a:rPr lang="en-GB" dirty="0" smtClean="0"/>
              <a:t> </a:t>
            </a:r>
            <a:r>
              <a:rPr lang="en-GB" dirty="0" err="1" smtClean="0"/>
              <a:t>aeth</a:t>
            </a:r>
            <a:r>
              <a:rPr lang="en-GB" dirty="0" smtClean="0"/>
              <a:t> </a:t>
            </a:r>
            <a:r>
              <a:rPr lang="en-GB" dirty="0" err="1" smtClean="0"/>
              <a:t>Seithennyn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lle</a:t>
            </a:r>
            <a:r>
              <a:rPr lang="en-GB" dirty="0" smtClean="0"/>
              <a:t> </a:t>
            </a:r>
            <a:r>
              <a:rPr lang="en-GB" dirty="0" err="1" smtClean="0"/>
              <a:t>gofalu</a:t>
            </a:r>
            <a:r>
              <a:rPr lang="en-GB" dirty="0" smtClean="0"/>
              <a:t> am y </a:t>
            </a:r>
            <a:r>
              <a:rPr lang="en-GB" dirty="0" err="1" smtClean="0"/>
              <a:t>drysau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541417" y="3069771"/>
            <a:ext cx="35400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a. </a:t>
            </a:r>
            <a:r>
              <a:rPr lang="en-GB" sz="2800" dirty="0" err="1"/>
              <a:t>P</a:t>
            </a:r>
            <a:r>
              <a:rPr lang="en-GB" sz="2800" dirty="0" err="1" smtClean="0"/>
              <a:t>arti</a:t>
            </a:r>
            <a:endParaRPr lang="en-GB" sz="2800" dirty="0"/>
          </a:p>
        </p:txBody>
      </p:sp>
      <p:sp>
        <p:nvSpPr>
          <p:cNvPr id="5" name="TextBox 4"/>
          <p:cNvSpPr txBox="1"/>
          <p:nvPr/>
        </p:nvSpPr>
        <p:spPr>
          <a:xfrm>
            <a:off x="7223760" y="2998408"/>
            <a:ext cx="28738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b. </a:t>
            </a:r>
            <a:r>
              <a:rPr lang="en-GB" sz="2800" dirty="0" err="1" smtClean="0"/>
              <a:t>Gwledd</a:t>
            </a:r>
            <a:endParaRPr lang="en-GB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1534885" y="5399966"/>
            <a:ext cx="2886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C. </a:t>
            </a:r>
            <a:r>
              <a:rPr lang="en-GB" sz="2800" dirty="0" err="1" smtClean="0"/>
              <a:t>Adref</a:t>
            </a:r>
            <a:endParaRPr lang="en-GB" sz="2800" dirty="0"/>
          </a:p>
        </p:txBody>
      </p:sp>
      <p:sp>
        <p:nvSpPr>
          <p:cNvPr id="9" name="TextBox 8"/>
          <p:cNvSpPr txBox="1"/>
          <p:nvPr/>
        </p:nvSpPr>
        <p:spPr>
          <a:xfrm>
            <a:off x="7014754" y="5292244"/>
            <a:ext cx="27170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Ch. Am </a:t>
            </a:r>
            <a:r>
              <a:rPr lang="en-GB" sz="2800" dirty="0" err="1" smtClean="0"/>
              <a:t>dro</a:t>
            </a:r>
            <a:endParaRPr lang="en-GB" sz="2800" dirty="0"/>
          </a:p>
        </p:txBody>
      </p:sp>
      <p:sp>
        <p:nvSpPr>
          <p:cNvPr id="14" name="Right Arrow 13"/>
          <p:cNvSpPr/>
          <p:nvPr/>
        </p:nvSpPr>
        <p:spPr>
          <a:xfrm rot="20184220">
            <a:off x="6110442" y="3351702"/>
            <a:ext cx="1068404" cy="447575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029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ounded Rectangle 10"/>
          <p:cNvSpPr/>
          <p:nvPr/>
        </p:nvSpPr>
        <p:spPr>
          <a:xfrm>
            <a:off x="6388768" y="4985265"/>
            <a:ext cx="4223085" cy="82616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ounded Rectangle 9"/>
          <p:cNvSpPr/>
          <p:nvPr/>
        </p:nvSpPr>
        <p:spPr>
          <a:xfrm>
            <a:off x="663742" y="4985265"/>
            <a:ext cx="3818021" cy="82616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ounded Rectangle 8"/>
          <p:cNvSpPr/>
          <p:nvPr/>
        </p:nvSpPr>
        <p:spPr>
          <a:xfrm>
            <a:off x="6906126" y="3080084"/>
            <a:ext cx="4199021" cy="842211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ounded Rectangle 7"/>
          <p:cNvSpPr/>
          <p:nvPr/>
        </p:nvSpPr>
        <p:spPr>
          <a:xfrm>
            <a:off x="697832" y="3080084"/>
            <a:ext cx="5558589" cy="83017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Pam </a:t>
            </a:r>
            <a:r>
              <a:rPr lang="en-GB" dirty="0" err="1" smtClean="0"/>
              <a:t>oedd</a:t>
            </a:r>
            <a:r>
              <a:rPr lang="en-GB" dirty="0" smtClean="0"/>
              <a:t> </a:t>
            </a:r>
            <a:r>
              <a:rPr lang="en-GB" dirty="0" err="1" smtClean="0"/>
              <a:t>Cantre’r</a:t>
            </a:r>
            <a:r>
              <a:rPr lang="en-GB" dirty="0" smtClean="0"/>
              <a:t> </a:t>
            </a:r>
            <a:r>
              <a:rPr lang="en-GB" dirty="0" err="1" smtClean="0"/>
              <a:t>Gwaelod</a:t>
            </a:r>
            <a:r>
              <a:rPr lang="en-GB" dirty="0" smtClean="0"/>
              <a:t>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boddi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38200" y="3260558"/>
            <a:ext cx="53299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a. Ni </a:t>
            </a:r>
            <a:r>
              <a:rPr lang="en-GB" dirty="0" err="1" smtClean="0"/>
              <a:t>chanodd</a:t>
            </a:r>
            <a:r>
              <a:rPr lang="en-GB" dirty="0" smtClean="0"/>
              <a:t> y </a:t>
            </a:r>
            <a:r>
              <a:rPr lang="en-GB" dirty="0" err="1" smtClean="0"/>
              <a:t>gloch</a:t>
            </a:r>
            <a:r>
              <a:rPr lang="en-GB" dirty="0" smtClean="0"/>
              <a:t> </a:t>
            </a:r>
            <a:r>
              <a:rPr lang="en-GB" dirty="0" err="1" smtClean="0"/>
              <a:t>larwm</a:t>
            </a:r>
            <a:r>
              <a:rPr lang="en-GB" dirty="0" smtClean="0"/>
              <a:t> ac </a:t>
            </a:r>
            <a:r>
              <a:rPr lang="en-GB" dirty="0" err="1" smtClean="0"/>
              <a:t>ni</a:t>
            </a:r>
            <a:r>
              <a:rPr lang="en-GB" dirty="0" smtClean="0"/>
              <a:t> </a:t>
            </a:r>
            <a:r>
              <a:rPr lang="en-GB" dirty="0" err="1" smtClean="0"/>
              <a:t>chaeoedd</a:t>
            </a:r>
            <a:r>
              <a:rPr lang="en-GB" dirty="0" smtClean="0"/>
              <a:t> y </a:t>
            </a:r>
            <a:r>
              <a:rPr lang="en-GB" dirty="0" err="1" smtClean="0"/>
              <a:t>drysau</a:t>
            </a:r>
            <a:r>
              <a:rPr lang="en-GB" dirty="0" smtClean="0"/>
              <a:t> 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906126" y="3310507"/>
            <a:ext cx="53299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b. Fe </a:t>
            </a:r>
            <a:r>
              <a:rPr lang="en-GB" dirty="0" err="1" smtClean="0"/>
              <a:t>wnaeth</a:t>
            </a:r>
            <a:r>
              <a:rPr lang="en-GB" dirty="0" smtClean="0"/>
              <a:t> storm </a:t>
            </a:r>
            <a:r>
              <a:rPr lang="en-GB" dirty="0" err="1" smtClean="0"/>
              <a:t>enfawr</a:t>
            </a:r>
            <a:r>
              <a:rPr lang="en-GB" dirty="0" smtClean="0"/>
              <a:t> </a:t>
            </a:r>
            <a:r>
              <a:rPr lang="en-GB" dirty="0" err="1" smtClean="0"/>
              <a:t>boddi’r</a:t>
            </a:r>
            <a:r>
              <a:rPr lang="en-GB" dirty="0" smtClean="0"/>
              <a:t> </a:t>
            </a:r>
            <a:r>
              <a:rPr lang="en-GB" dirty="0" err="1" smtClean="0"/>
              <a:t>pentref</a:t>
            </a:r>
            <a:r>
              <a:rPr lang="en-GB" dirty="0" smtClean="0"/>
              <a:t>  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605337" y="5213684"/>
            <a:ext cx="53299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ch.</a:t>
            </a:r>
            <a:r>
              <a:rPr lang="en-GB" dirty="0" smtClean="0"/>
              <a:t> Ni </a:t>
            </a:r>
            <a:r>
              <a:rPr lang="en-GB" dirty="0" err="1" smtClean="0"/>
              <a:t>chaeoedd</a:t>
            </a:r>
            <a:r>
              <a:rPr lang="en-GB" dirty="0" smtClean="0"/>
              <a:t> y </a:t>
            </a:r>
            <a:r>
              <a:rPr lang="en-GB" dirty="0" err="1" smtClean="0"/>
              <a:t>drysau</a:t>
            </a:r>
            <a:r>
              <a:rPr lang="en-GB" dirty="0" smtClean="0"/>
              <a:t>  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812131" y="5213684"/>
            <a:ext cx="53299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c. Ni </a:t>
            </a:r>
            <a:r>
              <a:rPr lang="en-GB" dirty="0" err="1" smtClean="0"/>
              <a:t>chanodd</a:t>
            </a:r>
            <a:r>
              <a:rPr lang="en-GB" dirty="0" smtClean="0"/>
              <a:t> y </a:t>
            </a:r>
            <a:r>
              <a:rPr lang="en-GB" dirty="0" err="1" smtClean="0"/>
              <a:t>gloch</a:t>
            </a:r>
            <a:r>
              <a:rPr lang="en-GB" dirty="0" smtClean="0"/>
              <a:t> </a:t>
            </a:r>
            <a:r>
              <a:rPr lang="en-GB" dirty="0" err="1" smtClean="0"/>
              <a:t>larwm</a:t>
            </a:r>
            <a:endParaRPr lang="en-GB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7421" y="124344"/>
            <a:ext cx="1675451" cy="1652318"/>
          </a:xfrm>
          <a:prstGeom prst="rect">
            <a:avLst/>
          </a:prstGeom>
        </p:spPr>
      </p:pic>
      <p:sp>
        <p:nvSpPr>
          <p:cNvPr id="13" name="Right Arrow 12"/>
          <p:cNvSpPr/>
          <p:nvPr/>
        </p:nvSpPr>
        <p:spPr>
          <a:xfrm rot="8864808">
            <a:off x="5475871" y="2756398"/>
            <a:ext cx="1068404" cy="447575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769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159</Words>
  <Application>Microsoft Office PowerPoint</Application>
  <PresentationFormat>Widescreen</PresentationFormat>
  <Paragraphs>30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PowerPoint Presentation</vt:lpstr>
      <vt:lpstr>Pwy ydy Mererid?</vt:lpstr>
      <vt:lpstr>Beth oedd swydd Seithennyn?</vt:lpstr>
      <vt:lpstr>PowerPoint Presentation</vt:lpstr>
      <vt:lpstr>I ble aeth Seithennyn yn lle gofalu am y drysau?</vt:lpstr>
      <vt:lpstr>Pam oedd Cantre’r Gwaelod wedi boddi?</vt:lpstr>
    </vt:vector>
  </TitlesOfParts>
  <Company>Hewlett-Packard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Elin Morgan (1900424)</dc:creator>
  <cp:lastModifiedBy>Elin Morgan (1900424)</cp:lastModifiedBy>
  <cp:revision>4</cp:revision>
  <dcterms:created xsi:type="dcterms:W3CDTF">2019-11-18T11:35:42Z</dcterms:created>
  <dcterms:modified xsi:type="dcterms:W3CDTF">2019-11-18T12:06:46Z</dcterms:modified>
</cp:coreProperties>
</file>