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6" d="100"/>
          <a:sy n="86" d="100"/>
        </p:scale>
        <p:origin x="5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3600239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3967380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761570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D99299-0C69-4146-8958-48DC95E86242}"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950457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D99299-0C69-4146-8958-48DC95E86242}" type="datetimeFigureOut">
              <a:rPr lang="en-GB" smtClean="0"/>
              <a:t>11/05/2020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1554549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D99299-0C69-4146-8958-48DC95E86242}" type="datetimeFigureOut">
              <a:rPr lang="en-GB" smtClean="0"/>
              <a:t>11/05/2020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1394572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D99299-0C69-4146-8958-48DC95E86242}" type="datetimeFigureOut">
              <a:rPr lang="en-GB" smtClean="0"/>
              <a:t>11/05/2020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208943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D99299-0C69-4146-8958-48DC95E86242}"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4178676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D99299-0C69-4146-8958-48DC95E86242}"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34226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D99299-0C69-4146-8958-48DC95E86242}"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3199589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3573793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30531506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4290240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8357936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26814687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35625528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D99299-0C69-4146-8958-48DC95E86242}"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270D6E-6EB1-4EA1-94AD-951234C1315F}" type="slidenum">
              <a:rPr lang="en-GB" smtClean="0"/>
              <a:t>‹#›</a:t>
            </a:fld>
            <a:endParaRPr lang="en-GB"/>
          </a:p>
        </p:txBody>
      </p:sp>
    </p:spTree>
    <p:extLst>
      <p:ext uri="{BB962C8B-B14F-4D97-AF65-F5344CB8AC3E}">
        <p14:creationId xmlns:p14="http://schemas.microsoft.com/office/powerpoint/2010/main" val="1403708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D99299-0C69-4146-8958-48DC95E86242}" type="datetimeFigureOut">
              <a:rPr lang="en-GB" smtClean="0"/>
              <a:t>11/05/2020</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9270D6E-6EB1-4EA1-94AD-951234C1315F}" type="slidenum">
              <a:rPr lang="en-GB" smtClean="0"/>
              <a:t>‹#›</a:t>
            </a:fld>
            <a:endParaRPr lang="en-GB"/>
          </a:p>
        </p:txBody>
      </p:sp>
    </p:spTree>
    <p:extLst>
      <p:ext uri="{BB962C8B-B14F-4D97-AF65-F5344CB8AC3E}">
        <p14:creationId xmlns:p14="http://schemas.microsoft.com/office/powerpoint/2010/main" val="12887962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6C23B-5A66-46AD-81F3-9F0767E8FE78}"/>
              </a:ext>
            </a:extLst>
          </p:cNvPr>
          <p:cNvSpPr>
            <a:spLocks noGrp="1"/>
          </p:cNvSpPr>
          <p:nvPr>
            <p:ph type="ctrTitle"/>
          </p:nvPr>
        </p:nvSpPr>
        <p:spPr>
          <a:xfrm>
            <a:off x="2642586" y="1695395"/>
            <a:ext cx="9144000" cy="1355750"/>
          </a:xfrm>
        </p:spPr>
        <p:txBody>
          <a:bodyPr>
            <a:normAutofit/>
          </a:bodyPr>
          <a:lstStyle/>
          <a:p>
            <a:pPr algn="l"/>
            <a:r>
              <a:rPr lang="en-GB" sz="5400" dirty="0"/>
              <a:t>Group Project Assignment B</a:t>
            </a:r>
          </a:p>
        </p:txBody>
      </p:sp>
      <p:sp>
        <p:nvSpPr>
          <p:cNvPr id="3" name="Subtitle 2">
            <a:extLst>
              <a:ext uri="{FF2B5EF4-FFF2-40B4-BE49-F238E27FC236}">
                <a16:creationId xmlns:a16="http://schemas.microsoft.com/office/drawing/2014/main" id="{33D0DB95-FA4B-4642-B88A-69240A10CD05}"/>
              </a:ext>
            </a:extLst>
          </p:cNvPr>
          <p:cNvSpPr>
            <a:spLocks noGrp="1"/>
          </p:cNvSpPr>
          <p:nvPr>
            <p:ph type="subTitle" idx="1"/>
          </p:nvPr>
        </p:nvSpPr>
        <p:spPr>
          <a:xfrm>
            <a:off x="9161754" y="3608516"/>
            <a:ext cx="2254929" cy="1664820"/>
          </a:xfrm>
        </p:spPr>
        <p:txBody>
          <a:bodyPr>
            <a:normAutofit/>
          </a:bodyPr>
          <a:lstStyle/>
          <a:p>
            <a:pPr algn="l"/>
            <a:r>
              <a:rPr lang="en-GB" sz="1600" dirty="0"/>
              <a:t>Darren J Thomas</a:t>
            </a:r>
          </a:p>
          <a:p>
            <a:pPr algn="l"/>
            <a:r>
              <a:rPr lang="en-GB" sz="1600" dirty="0"/>
              <a:t>M5X00400</a:t>
            </a:r>
          </a:p>
          <a:p>
            <a:pPr algn="l"/>
            <a:r>
              <a:rPr lang="en-GB" sz="1600" dirty="0"/>
              <a:t>1905425</a:t>
            </a:r>
          </a:p>
          <a:p>
            <a:pPr algn="l"/>
            <a:r>
              <a:rPr lang="en-GB" sz="1600" dirty="0"/>
              <a:t>15/05/2020</a:t>
            </a:r>
          </a:p>
          <a:p>
            <a:pPr algn="l"/>
            <a:endParaRPr lang="en-GB" sz="1300" dirty="0"/>
          </a:p>
        </p:txBody>
      </p:sp>
      <p:pic>
        <p:nvPicPr>
          <p:cNvPr id="5" name="Picture 4">
            <a:extLst>
              <a:ext uri="{FF2B5EF4-FFF2-40B4-BE49-F238E27FC236}">
                <a16:creationId xmlns:a16="http://schemas.microsoft.com/office/drawing/2014/main" id="{58132DFF-15BE-4D93-A7E3-CD295183BEA8}"/>
              </a:ext>
            </a:extLst>
          </p:cNvPr>
          <p:cNvPicPr/>
          <p:nvPr/>
        </p:nvPicPr>
        <p:blipFill rotWithShape="1">
          <a:blip r:embed="rId2"/>
          <a:srcRect t="4346" r="2" b="2403"/>
          <a:stretch/>
        </p:blipFill>
        <p:spPr>
          <a:xfrm>
            <a:off x="8300670" y="10"/>
            <a:ext cx="3888399" cy="1313885"/>
          </a:xfrm>
          <a:custGeom>
            <a:avLst/>
            <a:gdLst/>
            <a:ahLst/>
            <a:cxnLst/>
            <a:rect l="l" t="t" r="r" b="b"/>
            <a:pathLst>
              <a:path w="5920618" h="2130951">
                <a:moveTo>
                  <a:pt x="0" y="0"/>
                </a:moveTo>
                <a:lnTo>
                  <a:pt x="5920618" y="0"/>
                </a:lnTo>
                <a:lnTo>
                  <a:pt x="4933709" y="2130951"/>
                </a:lnTo>
                <a:lnTo>
                  <a:pt x="0" y="2130951"/>
                </a:lnTo>
                <a:close/>
              </a:path>
            </a:pathLst>
          </a:custGeom>
        </p:spPr>
      </p:pic>
    </p:spTree>
    <p:extLst>
      <p:ext uri="{BB962C8B-B14F-4D97-AF65-F5344CB8AC3E}">
        <p14:creationId xmlns:p14="http://schemas.microsoft.com/office/powerpoint/2010/main" val="1246293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061B-BA8B-40C3-A9CA-94531FA973A9}"/>
              </a:ext>
            </a:extLst>
          </p:cNvPr>
          <p:cNvSpPr>
            <a:spLocks noGrp="1"/>
          </p:cNvSpPr>
          <p:nvPr>
            <p:ph type="title"/>
          </p:nvPr>
        </p:nvSpPr>
        <p:spPr/>
        <p:txBody>
          <a:bodyPr/>
          <a:lstStyle/>
          <a:p>
            <a:r>
              <a:rPr lang="en-GB" dirty="0"/>
              <a:t>Introduction</a:t>
            </a:r>
          </a:p>
        </p:txBody>
      </p:sp>
      <p:sp>
        <p:nvSpPr>
          <p:cNvPr id="3" name="TextBox 2">
            <a:extLst>
              <a:ext uri="{FF2B5EF4-FFF2-40B4-BE49-F238E27FC236}">
                <a16:creationId xmlns:a16="http://schemas.microsoft.com/office/drawing/2014/main" id="{BECCFA02-E421-4F81-BE78-8EB337D3D3EF}"/>
              </a:ext>
            </a:extLst>
          </p:cNvPr>
          <p:cNvSpPr txBox="1"/>
          <p:nvPr/>
        </p:nvSpPr>
        <p:spPr>
          <a:xfrm>
            <a:off x="1171855" y="2689938"/>
            <a:ext cx="10430522" cy="2862322"/>
          </a:xfrm>
          <a:prstGeom prst="rect">
            <a:avLst/>
          </a:prstGeom>
          <a:noFill/>
        </p:spPr>
        <p:txBody>
          <a:bodyPr wrap="square" rtlCol="0">
            <a:spAutoFit/>
          </a:bodyPr>
          <a:lstStyle/>
          <a:p>
            <a:pPr marL="285750" indent="-285750">
              <a:buFont typeface="Arial" panose="020B0604020202020204" pitchFamily="34" charset="0"/>
              <a:buChar char="•"/>
            </a:pPr>
            <a:r>
              <a:rPr lang="en-GB" dirty="0"/>
              <a:t>Aston Martin Lagonda Global Holdings plc is a British independent manufacturer of luxury sports cars and grand tourers. It was founded in 1913 by Lionel Martin and Robert Bamford. Steering from 1947 by David Brown, it became associated with expensive grand touring cars in the 1950’s and 1960’s (Wikipedia, 2020).</a:t>
            </a:r>
          </a:p>
          <a:p>
            <a:endParaRPr lang="en-GB" dirty="0"/>
          </a:p>
          <a:p>
            <a:pPr marL="285750" indent="-285750">
              <a:buFont typeface="Arial" panose="020B0604020202020204" pitchFamily="34" charset="0"/>
              <a:buChar char="•"/>
            </a:pPr>
            <a:r>
              <a:rPr lang="en-GB" dirty="0"/>
              <a:t>Aston Martin has opened a new facility in St Athan to build their new model. The facility is empty and requires machinery installed. All installations requires a dedicated team with knowledge in areas of the equipment. </a:t>
            </a:r>
          </a:p>
          <a:p>
            <a:endParaRPr lang="en-GB" dirty="0"/>
          </a:p>
          <a:p>
            <a:pPr marL="285750" indent="-285750">
              <a:buFont typeface="Arial" panose="020B0604020202020204" pitchFamily="34" charset="0"/>
              <a:buChar char="•"/>
            </a:pPr>
            <a:r>
              <a:rPr lang="en-GB" dirty="0"/>
              <a:t>The presentation will identify the development of the team throughout the installation. How we were formed and how we performed.</a:t>
            </a:r>
          </a:p>
        </p:txBody>
      </p:sp>
    </p:spTree>
    <p:extLst>
      <p:ext uri="{BB962C8B-B14F-4D97-AF65-F5344CB8AC3E}">
        <p14:creationId xmlns:p14="http://schemas.microsoft.com/office/powerpoint/2010/main" val="3057558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3A221-A348-4E79-8D60-05BE2AA32F96}"/>
              </a:ext>
            </a:extLst>
          </p:cNvPr>
          <p:cNvSpPr>
            <a:spLocks noGrp="1"/>
          </p:cNvSpPr>
          <p:nvPr>
            <p:ph type="title"/>
          </p:nvPr>
        </p:nvSpPr>
        <p:spPr>
          <a:xfrm>
            <a:off x="838199" y="233254"/>
            <a:ext cx="10515600" cy="610126"/>
          </a:xfrm>
        </p:spPr>
        <p:txBody>
          <a:bodyPr>
            <a:normAutofit fontScale="90000"/>
          </a:bodyPr>
          <a:lstStyle/>
          <a:p>
            <a:r>
              <a:rPr lang="en-GB" dirty="0"/>
              <a:t>Forming of the Team</a:t>
            </a:r>
          </a:p>
        </p:txBody>
      </p:sp>
      <p:sp>
        <p:nvSpPr>
          <p:cNvPr id="3" name="TextBox 2">
            <a:extLst>
              <a:ext uri="{FF2B5EF4-FFF2-40B4-BE49-F238E27FC236}">
                <a16:creationId xmlns:a16="http://schemas.microsoft.com/office/drawing/2014/main" id="{57EA080F-93D3-415E-822E-6A471CB4A385}"/>
              </a:ext>
            </a:extLst>
          </p:cNvPr>
          <p:cNvSpPr txBox="1"/>
          <p:nvPr/>
        </p:nvSpPr>
        <p:spPr>
          <a:xfrm>
            <a:off x="1548414" y="1103779"/>
            <a:ext cx="10297357" cy="646331"/>
          </a:xfrm>
          <a:prstGeom prst="rect">
            <a:avLst/>
          </a:prstGeom>
          <a:noFill/>
        </p:spPr>
        <p:txBody>
          <a:bodyPr wrap="square" rtlCol="0">
            <a:spAutoFit/>
          </a:bodyPr>
          <a:lstStyle/>
          <a:p>
            <a:pPr marL="285750" indent="-285750">
              <a:buFont typeface="Arial" panose="020B0604020202020204" pitchFamily="34" charset="0"/>
              <a:buChar char="•"/>
            </a:pPr>
            <a:r>
              <a:rPr lang="en-GB" dirty="0"/>
              <a:t>The team structure that has been employed is the ‘Flat Organisational Structure’.</a:t>
            </a:r>
          </a:p>
          <a:p>
            <a:pPr marL="285750" indent="-285750">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BCD8BBB3-037B-4875-9003-0BE71F5C4A40}"/>
              </a:ext>
            </a:extLst>
          </p:cNvPr>
          <p:cNvPicPr/>
          <p:nvPr/>
        </p:nvPicPr>
        <p:blipFill>
          <a:blip r:embed="rId2"/>
          <a:stretch>
            <a:fillRect/>
          </a:stretch>
        </p:blipFill>
        <p:spPr>
          <a:xfrm>
            <a:off x="2336908" y="1643578"/>
            <a:ext cx="6600825" cy="1885950"/>
          </a:xfrm>
          <a:prstGeom prst="rect">
            <a:avLst/>
          </a:prstGeom>
        </p:spPr>
      </p:pic>
      <p:sp>
        <p:nvSpPr>
          <p:cNvPr id="5" name="TextBox 4">
            <a:extLst>
              <a:ext uri="{FF2B5EF4-FFF2-40B4-BE49-F238E27FC236}">
                <a16:creationId xmlns:a16="http://schemas.microsoft.com/office/drawing/2014/main" id="{9B051595-9CFA-41AC-972C-DB84A98EC8ED}"/>
              </a:ext>
            </a:extLst>
          </p:cNvPr>
          <p:cNvSpPr txBox="1"/>
          <p:nvPr/>
        </p:nvSpPr>
        <p:spPr>
          <a:xfrm>
            <a:off x="1868008" y="3585513"/>
            <a:ext cx="10297357" cy="3416320"/>
          </a:xfrm>
          <a:prstGeom prst="rect">
            <a:avLst/>
          </a:prstGeom>
          <a:noFill/>
        </p:spPr>
        <p:txBody>
          <a:bodyPr wrap="square" rtlCol="0">
            <a:spAutoFit/>
          </a:bodyPr>
          <a:lstStyle/>
          <a:p>
            <a:pPr marL="285750" indent="-285750">
              <a:buFont typeface="Arial" panose="020B0604020202020204" pitchFamily="34" charset="0"/>
              <a:buChar char="•"/>
            </a:pPr>
            <a:r>
              <a:rPr lang="en-GB" dirty="0"/>
              <a:t>This style of organisation emphasises less on managing the team but encourages the teams’ involvement in the decision-making process.</a:t>
            </a:r>
          </a:p>
          <a:p>
            <a:endParaRPr lang="en-GB" dirty="0"/>
          </a:p>
          <a:p>
            <a:pPr marL="742950" lvl="1" indent="-285750">
              <a:buFont typeface="Arial" panose="020B0604020202020204" pitchFamily="34" charset="0"/>
              <a:buChar char="•"/>
            </a:pPr>
            <a:r>
              <a:rPr lang="en-GB" dirty="0"/>
              <a:t>An advantage of this structure is it eliminates the need of too many managers which will improve the speed of decision making (Meehan, 2019)</a:t>
            </a:r>
          </a:p>
          <a:p>
            <a:endParaRPr lang="en-GB" dirty="0"/>
          </a:p>
          <a:p>
            <a:pPr marL="742950" lvl="1" indent="-285750">
              <a:buFont typeface="Arial" panose="020B0604020202020204" pitchFamily="34" charset="0"/>
              <a:buChar char="•"/>
            </a:pPr>
            <a:r>
              <a:rPr lang="en-GB" dirty="0"/>
              <a:t>A disadvantage of this style of organisation is that the team are inclined to have a more varied knowledge and little expertise of the desired project (Meehan, 2019). </a:t>
            </a:r>
          </a:p>
          <a:p>
            <a:endParaRPr lang="en-GB" dirty="0"/>
          </a:p>
          <a:p>
            <a:pPr marL="285750" indent="-285750">
              <a:buFont typeface="Arial" panose="020B0604020202020204" pitchFamily="34" charset="0"/>
              <a:buChar char="•"/>
            </a:pPr>
            <a:r>
              <a:rPr lang="en-GB" dirty="0"/>
              <a:t>This structure suited our team because we knew all the individual tasks and we worked well together as we were an established team in line with Belbin’s team roles.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515502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4383E-9D65-4745-970B-A491B5966FFF}"/>
              </a:ext>
            </a:extLst>
          </p:cNvPr>
          <p:cNvSpPr>
            <a:spLocks noGrp="1"/>
          </p:cNvSpPr>
          <p:nvPr>
            <p:ph type="title"/>
          </p:nvPr>
        </p:nvSpPr>
        <p:spPr>
          <a:xfrm>
            <a:off x="838200" y="365125"/>
            <a:ext cx="10515600" cy="717951"/>
          </a:xfrm>
        </p:spPr>
        <p:txBody>
          <a:bodyPr>
            <a:normAutofit/>
          </a:bodyPr>
          <a:lstStyle/>
          <a:p>
            <a:r>
              <a:rPr lang="en-GB" dirty="0"/>
              <a:t>Team Roles</a:t>
            </a:r>
          </a:p>
        </p:txBody>
      </p:sp>
      <p:sp>
        <p:nvSpPr>
          <p:cNvPr id="3" name="TextBox 2">
            <a:extLst>
              <a:ext uri="{FF2B5EF4-FFF2-40B4-BE49-F238E27FC236}">
                <a16:creationId xmlns:a16="http://schemas.microsoft.com/office/drawing/2014/main" id="{B06F0C9B-8B4D-4A26-9355-06145D0D61A9}"/>
              </a:ext>
            </a:extLst>
          </p:cNvPr>
          <p:cNvSpPr txBox="1"/>
          <p:nvPr/>
        </p:nvSpPr>
        <p:spPr>
          <a:xfrm>
            <a:off x="1468515" y="1216241"/>
            <a:ext cx="10515600" cy="1200329"/>
          </a:xfrm>
          <a:prstGeom prst="rect">
            <a:avLst/>
          </a:prstGeom>
          <a:noFill/>
        </p:spPr>
        <p:txBody>
          <a:bodyPr wrap="square" rtlCol="0">
            <a:spAutoFit/>
          </a:bodyPr>
          <a:lstStyle/>
          <a:p>
            <a:pPr marL="285750" indent="-285750">
              <a:buFont typeface="Arial" panose="020B0604020202020204" pitchFamily="34" charset="0"/>
              <a:buChar char="•"/>
            </a:pPr>
            <a:r>
              <a:rPr lang="en-GB" dirty="0"/>
              <a:t>According to Dr Meredith Belbin, people within a team are inclined to adopt different ‘team roles’. By understanding the roles of each personnel can improve the effectiveness of the team. Belbin has highlighted nine roles (emerald works, 2019).</a:t>
            </a:r>
          </a:p>
          <a:p>
            <a:endParaRPr lang="en-GB" dirty="0"/>
          </a:p>
        </p:txBody>
      </p:sp>
      <p:pic>
        <p:nvPicPr>
          <p:cNvPr id="4" name="Picture 3">
            <a:extLst>
              <a:ext uri="{FF2B5EF4-FFF2-40B4-BE49-F238E27FC236}">
                <a16:creationId xmlns:a16="http://schemas.microsoft.com/office/drawing/2014/main" id="{6412D098-9AB0-45A0-B053-04734EA0208C}"/>
              </a:ext>
            </a:extLst>
          </p:cNvPr>
          <p:cNvPicPr/>
          <p:nvPr/>
        </p:nvPicPr>
        <p:blipFill>
          <a:blip r:embed="rId2">
            <a:extLst>
              <a:ext uri="{28A0092B-C50C-407E-A947-70E740481C1C}">
                <a14:useLocalDpi xmlns:a14="http://schemas.microsoft.com/office/drawing/2010/main" val="0"/>
              </a:ext>
            </a:extLst>
          </a:blip>
          <a:stretch>
            <a:fillRect/>
          </a:stretch>
        </p:blipFill>
        <p:spPr>
          <a:xfrm>
            <a:off x="3547215" y="2095500"/>
            <a:ext cx="6189345" cy="4686300"/>
          </a:xfrm>
          <a:prstGeom prst="rect">
            <a:avLst/>
          </a:prstGeom>
        </p:spPr>
      </p:pic>
    </p:spTree>
    <p:extLst>
      <p:ext uri="{BB962C8B-B14F-4D97-AF65-F5344CB8AC3E}">
        <p14:creationId xmlns:p14="http://schemas.microsoft.com/office/powerpoint/2010/main" val="34583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C6F9F-AF40-49D6-963C-B0C793E57918}"/>
              </a:ext>
            </a:extLst>
          </p:cNvPr>
          <p:cNvSpPr>
            <a:spLocks noGrp="1"/>
          </p:cNvSpPr>
          <p:nvPr>
            <p:ph type="title"/>
          </p:nvPr>
        </p:nvSpPr>
        <p:spPr>
          <a:xfrm>
            <a:off x="838200" y="365126"/>
            <a:ext cx="10515600" cy="993158"/>
          </a:xfrm>
        </p:spPr>
        <p:txBody>
          <a:bodyPr>
            <a:normAutofit/>
          </a:bodyPr>
          <a:lstStyle/>
          <a:p>
            <a:r>
              <a:rPr lang="en-GB" sz="4000" dirty="0"/>
              <a:t>Individual roles</a:t>
            </a:r>
          </a:p>
        </p:txBody>
      </p:sp>
      <p:sp>
        <p:nvSpPr>
          <p:cNvPr id="3" name="TextBox 2">
            <a:extLst>
              <a:ext uri="{FF2B5EF4-FFF2-40B4-BE49-F238E27FC236}">
                <a16:creationId xmlns:a16="http://schemas.microsoft.com/office/drawing/2014/main" id="{474621FF-FCC6-42AD-BA61-A88076C68DEF}"/>
              </a:ext>
            </a:extLst>
          </p:cNvPr>
          <p:cNvSpPr txBox="1"/>
          <p:nvPr/>
        </p:nvSpPr>
        <p:spPr>
          <a:xfrm>
            <a:off x="1805866" y="1473693"/>
            <a:ext cx="10515600" cy="4339650"/>
          </a:xfrm>
          <a:prstGeom prst="rect">
            <a:avLst/>
          </a:prstGeom>
          <a:noFill/>
        </p:spPr>
        <p:txBody>
          <a:bodyPr wrap="square" rtlCol="0">
            <a:spAutoFit/>
          </a:bodyPr>
          <a:lstStyle/>
          <a:p>
            <a:r>
              <a:rPr lang="en-GB" sz="2400" dirty="0"/>
              <a:t>Manufacturing Engineer (myself)</a:t>
            </a:r>
          </a:p>
          <a:p>
            <a:endParaRPr lang="en-GB" dirty="0"/>
          </a:p>
          <a:p>
            <a:pPr marL="285750" indent="-285750">
              <a:buFont typeface="Arial" panose="020B0604020202020204" pitchFamily="34" charset="0"/>
              <a:buChar char="•"/>
            </a:pPr>
            <a:r>
              <a:rPr lang="en-GB" dirty="0"/>
              <a:t>Shaper, </a:t>
            </a:r>
          </a:p>
          <a:p>
            <a:endParaRPr lang="en-GB" dirty="0"/>
          </a:p>
          <a:p>
            <a:pPr marL="285750" indent="-285750">
              <a:buFont typeface="Arial" panose="020B0604020202020204" pitchFamily="34" charset="0"/>
              <a:buChar char="•"/>
            </a:pPr>
            <a:r>
              <a:rPr lang="en-GB" dirty="0"/>
              <a:t>Coordinator, </a:t>
            </a:r>
          </a:p>
          <a:p>
            <a:endParaRPr lang="en-GB" dirty="0"/>
          </a:p>
          <a:p>
            <a:pPr marL="285750" indent="-285750">
              <a:buFont typeface="Arial" panose="020B0604020202020204" pitchFamily="34" charset="0"/>
              <a:buChar char="•"/>
            </a:pPr>
            <a:r>
              <a:rPr lang="en-GB" dirty="0"/>
              <a:t>Specialist, </a:t>
            </a:r>
          </a:p>
          <a:p>
            <a:endParaRPr lang="en-GB" dirty="0"/>
          </a:p>
          <a:p>
            <a:pPr marL="742950" lvl="1" indent="-285750">
              <a:buFont typeface="Arial" panose="020B0604020202020204" pitchFamily="34" charset="0"/>
              <a:buChar char="•"/>
            </a:pPr>
            <a:r>
              <a:rPr lang="en-GB" sz="1400" dirty="0"/>
              <a:t>I am motivated to complete a task,</a:t>
            </a:r>
          </a:p>
          <a:p>
            <a:pPr lvl="1"/>
            <a:endParaRPr lang="en-GB" sz="1400" dirty="0"/>
          </a:p>
          <a:p>
            <a:pPr marL="742950" lvl="1" indent="-285750">
              <a:buFont typeface="Arial" panose="020B0604020202020204" pitchFamily="34" charset="0"/>
              <a:buChar char="•"/>
            </a:pPr>
            <a:r>
              <a:rPr lang="en-GB" sz="1400" dirty="0"/>
              <a:t>able to overcome a problem rather than give up,</a:t>
            </a:r>
          </a:p>
          <a:p>
            <a:pPr lvl="1"/>
            <a:r>
              <a:rPr lang="en-GB" sz="1400" dirty="0"/>
              <a:t> </a:t>
            </a:r>
          </a:p>
          <a:p>
            <a:pPr marL="742950" lvl="1" indent="-285750">
              <a:buFont typeface="Arial" panose="020B0604020202020204" pitchFamily="34" charset="0"/>
              <a:buChar char="•"/>
            </a:pPr>
            <a:r>
              <a:rPr lang="en-GB" sz="1400" dirty="0"/>
              <a:t>I am a communicator and very sociable,</a:t>
            </a:r>
          </a:p>
          <a:p>
            <a:pPr lvl="1"/>
            <a:endParaRPr lang="en-GB" sz="1400" dirty="0"/>
          </a:p>
          <a:p>
            <a:pPr marL="742950" lvl="1" indent="-285750">
              <a:buFont typeface="Arial" panose="020B0604020202020204" pitchFamily="34" charset="0"/>
              <a:buChar char="•"/>
            </a:pPr>
            <a:r>
              <a:rPr lang="en-GB" sz="1400" dirty="0"/>
              <a:t>I am confident and can make decisions </a:t>
            </a:r>
          </a:p>
          <a:p>
            <a:pPr marL="1200150" lvl="2" indent="-285750">
              <a:buFont typeface="Arial" panose="020B0604020202020204" pitchFamily="34" charset="0"/>
              <a:buChar char="•"/>
            </a:pPr>
            <a:r>
              <a:rPr lang="en-GB" sz="1400" dirty="0"/>
              <a:t>I upset everyone at some point of the project. I was also being single minded and provided knowledge to the project but dwelled on technicalities</a:t>
            </a:r>
          </a:p>
        </p:txBody>
      </p:sp>
    </p:spTree>
    <p:extLst>
      <p:ext uri="{BB962C8B-B14F-4D97-AF65-F5344CB8AC3E}">
        <p14:creationId xmlns:p14="http://schemas.microsoft.com/office/powerpoint/2010/main" val="1531039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F92562-7DEF-4B28-800B-01F09A110D75}"/>
              </a:ext>
            </a:extLst>
          </p:cNvPr>
          <p:cNvSpPr txBox="1"/>
          <p:nvPr/>
        </p:nvSpPr>
        <p:spPr>
          <a:xfrm>
            <a:off x="1637190" y="1447060"/>
            <a:ext cx="10750858" cy="4339650"/>
          </a:xfrm>
          <a:prstGeom prst="rect">
            <a:avLst/>
          </a:prstGeom>
          <a:noFill/>
        </p:spPr>
        <p:txBody>
          <a:bodyPr wrap="square" rtlCol="0">
            <a:spAutoFit/>
          </a:bodyPr>
          <a:lstStyle/>
          <a:p>
            <a:r>
              <a:rPr lang="en-GB" sz="2400" dirty="0"/>
              <a:t>Facilities Engineer</a:t>
            </a:r>
          </a:p>
          <a:p>
            <a:endParaRPr lang="en-GB" dirty="0"/>
          </a:p>
          <a:p>
            <a:pPr marL="285750" indent="-285750">
              <a:buFont typeface="Arial" panose="020B0604020202020204" pitchFamily="34" charset="0"/>
              <a:buChar char="•"/>
            </a:pPr>
            <a:r>
              <a:rPr lang="en-GB" dirty="0"/>
              <a:t>Teamworker, </a:t>
            </a:r>
          </a:p>
          <a:p>
            <a:endParaRPr lang="en-GB" dirty="0"/>
          </a:p>
          <a:p>
            <a:pPr marL="285750" indent="-285750">
              <a:buFont typeface="Arial" panose="020B0604020202020204" pitchFamily="34" charset="0"/>
              <a:buChar char="•"/>
            </a:pPr>
            <a:r>
              <a:rPr lang="en-GB" dirty="0"/>
              <a:t>Coordinator, </a:t>
            </a:r>
          </a:p>
          <a:p>
            <a:endParaRPr lang="en-GB" dirty="0"/>
          </a:p>
          <a:p>
            <a:pPr marL="285750" indent="-285750">
              <a:buFont typeface="Arial" panose="020B0604020202020204" pitchFamily="34" charset="0"/>
              <a:buChar char="•"/>
            </a:pPr>
            <a:r>
              <a:rPr lang="en-GB" dirty="0"/>
              <a:t>shaper. </a:t>
            </a:r>
          </a:p>
          <a:p>
            <a:pPr marL="285750" indent="-285750">
              <a:buFont typeface="Arial" panose="020B0604020202020204" pitchFamily="34" charset="0"/>
              <a:buChar char="•"/>
            </a:pPr>
            <a:endParaRPr lang="en-GB" dirty="0"/>
          </a:p>
          <a:p>
            <a:pPr marL="742950" lvl="1" indent="-285750">
              <a:buFont typeface="Arial" panose="020B0604020202020204" pitchFamily="34" charset="0"/>
              <a:buChar char="•"/>
            </a:pPr>
            <a:r>
              <a:rPr lang="en-GB" sz="1400" dirty="0"/>
              <a:t>He worked well with the team he listened and controlled the team,</a:t>
            </a:r>
          </a:p>
          <a:p>
            <a:pPr lvl="1"/>
            <a:endParaRPr lang="en-GB" sz="1400" dirty="0"/>
          </a:p>
          <a:p>
            <a:pPr marL="742950" lvl="1" indent="-285750">
              <a:buFont typeface="Arial" panose="020B0604020202020204" pitchFamily="34" charset="0"/>
              <a:buChar char="•"/>
            </a:pPr>
            <a:r>
              <a:rPr lang="en-GB" sz="1400" dirty="0"/>
              <a:t>Couldn’t make decisions on his own,</a:t>
            </a:r>
          </a:p>
          <a:p>
            <a:pPr lvl="1"/>
            <a:r>
              <a:rPr lang="en-GB" sz="1400" dirty="0"/>
              <a:t> </a:t>
            </a:r>
          </a:p>
          <a:p>
            <a:pPr marL="742950" lvl="1" indent="-285750">
              <a:buFont typeface="Arial" panose="020B0604020202020204" pitchFamily="34" charset="0"/>
              <a:buChar char="•"/>
            </a:pPr>
            <a:r>
              <a:rPr lang="en-GB" sz="1400" dirty="0"/>
              <a:t>Chaired and organised meetings and delegated work,</a:t>
            </a:r>
          </a:p>
          <a:p>
            <a:pPr lvl="1"/>
            <a:r>
              <a:rPr lang="en-GB" sz="1400" dirty="0"/>
              <a:t> </a:t>
            </a:r>
          </a:p>
          <a:p>
            <a:pPr marL="742950" lvl="1" indent="-285750">
              <a:buFont typeface="Arial" panose="020B0604020202020204" pitchFamily="34" charset="0"/>
              <a:buChar char="•"/>
            </a:pPr>
            <a:r>
              <a:rPr lang="en-GB" sz="1400" dirty="0"/>
              <a:t>Didn’t like it if we disagreed with him,</a:t>
            </a:r>
          </a:p>
          <a:p>
            <a:pPr lvl="1"/>
            <a:r>
              <a:rPr lang="en-GB" sz="1400" dirty="0"/>
              <a:t> </a:t>
            </a:r>
          </a:p>
          <a:p>
            <a:pPr marL="742950" lvl="1" indent="-285750">
              <a:buFont typeface="Arial" panose="020B0604020202020204" pitchFamily="34" charset="0"/>
              <a:buChar char="•"/>
            </a:pPr>
            <a:r>
              <a:rPr lang="en-GB" sz="1400" dirty="0"/>
              <a:t>He worked well under pressure.</a:t>
            </a:r>
          </a:p>
        </p:txBody>
      </p:sp>
      <p:sp>
        <p:nvSpPr>
          <p:cNvPr id="3" name="Title 1">
            <a:extLst>
              <a:ext uri="{FF2B5EF4-FFF2-40B4-BE49-F238E27FC236}">
                <a16:creationId xmlns:a16="http://schemas.microsoft.com/office/drawing/2014/main" id="{478CCF8D-F1AD-46AF-AFB7-FAA191500BEE}"/>
              </a:ext>
            </a:extLst>
          </p:cNvPr>
          <p:cNvSpPr txBox="1">
            <a:spLocks/>
          </p:cNvSpPr>
          <p:nvPr/>
        </p:nvSpPr>
        <p:spPr>
          <a:xfrm>
            <a:off x="1592803" y="365126"/>
            <a:ext cx="10515600" cy="99315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t>Individual roles cont..</a:t>
            </a:r>
          </a:p>
        </p:txBody>
      </p:sp>
    </p:spTree>
    <p:extLst>
      <p:ext uri="{BB962C8B-B14F-4D97-AF65-F5344CB8AC3E}">
        <p14:creationId xmlns:p14="http://schemas.microsoft.com/office/powerpoint/2010/main" val="1222505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8357A-BA87-4A2F-80CF-B9A29306506B}"/>
              </a:ext>
            </a:extLst>
          </p:cNvPr>
          <p:cNvSpPr>
            <a:spLocks noGrp="1"/>
          </p:cNvSpPr>
          <p:nvPr>
            <p:ph type="title"/>
          </p:nvPr>
        </p:nvSpPr>
        <p:spPr>
          <a:xfrm>
            <a:off x="-35516" y="365125"/>
            <a:ext cx="8104573" cy="1090813"/>
          </a:xfrm>
        </p:spPr>
        <p:txBody>
          <a:bodyPr>
            <a:normAutofit/>
          </a:bodyPr>
          <a:lstStyle/>
          <a:p>
            <a:r>
              <a:rPr lang="en-GB" dirty="0"/>
              <a:t>Individual roles cont..</a:t>
            </a:r>
          </a:p>
        </p:txBody>
      </p:sp>
      <p:sp>
        <p:nvSpPr>
          <p:cNvPr id="3" name="Content Placeholder 2">
            <a:extLst>
              <a:ext uri="{FF2B5EF4-FFF2-40B4-BE49-F238E27FC236}">
                <a16:creationId xmlns:a16="http://schemas.microsoft.com/office/drawing/2014/main" id="{8716DCD1-3046-4C3A-A387-CD7AF4557E99}"/>
              </a:ext>
            </a:extLst>
          </p:cNvPr>
          <p:cNvSpPr>
            <a:spLocks noGrp="1"/>
          </p:cNvSpPr>
          <p:nvPr>
            <p:ph idx="1"/>
          </p:nvPr>
        </p:nvSpPr>
        <p:spPr>
          <a:xfrm>
            <a:off x="1646071" y="1455938"/>
            <a:ext cx="10515600" cy="4351338"/>
          </a:xfrm>
        </p:spPr>
        <p:txBody>
          <a:bodyPr>
            <a:normAutofit fontScale="85000" lnSpcReduction="20000"/>
          </a:bodyPr>
          <a:lstStyle/>
          <a:p>
            <a:pPr marL="0" indent="0">
              <a:buNone/>
            </a:pPr>
            <a:r>
              <a:rPr lang="en-GB" sz="2800" dirty="0"/>
              <a:t>Systems Engineer</a:t>
            </a:r>
          </a:p>
          <a:p>
            <a:pPr marL="0" indent="0">
              <a:buNone/>
            </a:pPr>
            <a:endParaRPr lang="en-GB" sz="2400" dirty="0"/>
          </a:p>
          <a:p>
            <a:r>
              <a:rPr lang="en-GB" sz="2100" dirty="0"/>
              <a:t>Monitor, </a:t>
            </a:r>
          </a:p>
          <a:p>
            <a:pPr marL="0" indent="0">
              <a:buNone/>
            </a:pPr>
            <a:endParaRPr lang="en-GB" sz="2100" dirty="0"/>
          </a:p>
          <a:p>
            <a:r>
              <a:rPr lang="en-GB" sz="2100" dirty="0"/>
              <a:t>Implementer,</a:t>
            </a:r>
          </a:p>
          <a:p>
            <a:pPr marL="0" indent="0">
              <a:buNone/>
            </a:pPr>
            <a:endParaRPr lang="en-GB" sz="2100" dirty="0"/>
          </a:p>
          <a:p>
            <a:r>
              <a:rPr lang="en-GB" sz="2100" dirty="0"/>
              <a:t>Teamworker</a:t>
            </a:r>
            <a:r>
              <a:rPr lang="en-GB" sz="1900" dirty="0"/>
              <a:t>.</a:t>
            </a:r>
          </a:p>
          <a:p>
            <a:pPr marL="0" indent="0">
              <a:buNone/>
            </a:pPr>
            <a:r>
              <a:rPr lang="en-GB" sz="1800" dirty="0"/>
              <a:t> </a:t>
            </a:r>
          </a:p>
          <a:p>
            <a:pPr lvl="1"/>
            <a:r>
              <a:rPr lang="en-GB" sz="1600" dirty="0"/>
              <a:t>Could sit back and look at the bigger picture and made his decisions according to this.</a:t>
            </a:r>
          </a:p>
          <a:p>
            <a:pPr marL="457200" lvl="1" indent="0">
              <a:buNone/>
            </a:pPr>
            <a:endParaRPr lang="en-GB" sz="1600" dirty="0"/>
          </a:p>
          <a:p>
            <a:pPr lvl="1"/>
            <a:r>
              <a:rPr lang="en-GB" sz="1600" dirty="0"/>
              <a:t>Had to motivate to be motivated at times to get things done. </a:t>
            </a:r>
          </a:p>
          <a:p>
            <a:pPr marL="457200" lvl="1" indent="0">
              <a:buNone/>
            </a:pPr>
            <a:endParaRPr lang="en-GB" sz="1600" dirty="0"/>
          </a:p>
          <a:p>
            <a:pPr lvl="1"/>
            <a:r>
              <a:rPr lang="en-GB" sz="1600" dirty="0"/>
              <a:t>Was reliable in his role but when he decided on an idea he stuck with it and sometimes took a lot of convincing to change his mind.</a:t>
            </a:r>
          </a:p>
          <a:p>
            <a:pPr marL="0" indent="0">
              <a:buNone/>
            </a:pPr>
            <a:endParaRPr lang="en-GB" dirty="0"/>
          </a:p>
        </p:txBody>
      </p:sp>
    </p:spTree>
    <p:extLst>
      <p:ext uri="{BB962C8B-B14F-4D97-AF65-F5344CB8AC3E}">
        <p14:creationId xmlns:p14="http://schemas.microsoft.com/office/powerpoint/2010/main" val="1777170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DA696-9246-4BF0-ADD8-3381859FD325}"/>
              </a:ext>
            </a:extLst>
          </p:cNvPr>
          <p:cNvSpPr>
            <a:spLocks noGrp="1"/>
          </p:cNvSpPr>
          <p:nvPr>
            <p:ph type="title"/>
          </p:nvPr>
        </p:nvSpPr>
        <p:spPr>
          <a:xfrm>
            <a:off x="1484312" y="685801"/>
            <a:ext cx="5493538" cy="716872"/>
          </a:xfrm>
        </p:spPr>
        <p:txBody>
          <a:bodyPr>
            <a:normAutofit/>
          </a:bodyPr>
          <a:lstStyle/>
          <a:p>
            <a:r>
              <a:rPr lang="en-GB" sz="4000" dirty="0"/>
              <a:t>Individual roles cont..</a:t>
            </a:r>
          </a:p>
        </p:txBody>
      </p:sp>
      <p:sp>
        <p:nvSpPr>
          <p:cNvPr id="3" name="Content Placeholder 2">
            <a:extLst>
              <a:ext uri="{FF2B5EF4-FFF2-40B4-BE49-F238E27FC236}">
                <a16:creationId xmlns:a16="http://schemas.microsoft.com/office/drawing/2014/main" id="{B6B02FA4-B640-4FE5-B425-469F1F41AAD7}"/>
              </a:ext>
            </a:extLst>
          </p:cNvPr>
          <p:cNvSpPr>
            <a:spLocks noGrp="1"/>
          </p:cNvSpPr>
          <p:nvPr>
            <p:ph idx="1"/>
          </p:nvPr>
        </p:nvSpPr>
        <p:spPr>
          <a:xfrm>
            <a:off x="1484310" y="1589103"/>
            <a:ext cx="10018713" cy="4545367"/>
          </a:xfrm>
        </p:spPr>
        <p:txBody>
          <a:bodyPr>
            <a:normAutofit fontScale="47500" lnSpcReduction="20000"/>
          </a:bodyPr>
          <a:lstStyle/>
          <a:p>
            <a:pPr marL="0" indent="0">
              <a:buNone/>
            </a:pPr>
            <a:r>
              <a:rPr lang="en-GB" sz="5100" dirty="0"/>
              <a:t>Software Engineer</a:t>
            </a:r>
          </a:p>
          <a:p>
            <a:r>
              <a:rPr lang="en-GB" sz="3800" dirty="0"/>
              <a:t>Plant, </a:t>
            </a:r>
          </a:p>
          <a:p>
            <a:pPr marL="0" indent="0">
              <a:buNone/>
            </a:pPr>
            <a:endParaRPr lang="en-GB" sz="3800" dirty="0"/>
          </a:p>
          <a:p>
            <a:r>
              <a:rPr lang="en-GB" sz="3800" dirty="0"/>
              <a:t>completer finisher,</a:t>
            </a:r>
          </a:p>
          <a:p>
            <a:pPr marL="0" indent="0">
              <a:buNone/>
            </a:pPr>
            <a:endParaRPr lang="en-GB" sz="3800" dirty="0"/>
          </a:p>
          <a:p>
            <a:r>
              <a:rPr lang="en-GB" sz="3800" dirty="0"/>
              <a:t>Shaper. </a:t>
            </a:r>
          </a:p>
          <a:p>
            <a:pPr marL="0" indent="0">
              <a:buNone/>
            </a:pPr>
            <a:endParaRPr lang="en-GB" sz="1800" dirty="0"/>
          </a:p>
          <a:p>
            <a:pPr lvl="1"/>
            <a:r>
              <a:rPr lang="en-GB" sz="2900" dirty="0"/>
              <a:t>Accurate in his work but found it hard to delegate (he thought his job was too complicated to delegate),</a:t>
            </a:r>
          </a:p>
          <a:p>
            <a:pPr marL="457200" lvl="1" indent="0">
              <a:buNone/>
            </a:pPr>
            <a:endParaRPr lang="en-GB" sz="2900" dirty="0"/>
          </a:p>
          <a:p>
            <a:pPr lvl="1"/>
            <a:r>
              <a:rPr lang="en-GB" sz="2900" dirty="0"/>
              <a:t>He was creative and good at problem solving, </a:t>
            </a:r>
          </a:p>
          <a:p>
            <a:pPr marL="457200" lvl="1" indent="0">
              <a:buNone/>
            </a:pPr>
            <a:endParaRPr lang="en-GB" sz="2900" dirty="0"/>
          </a:p>
          <a:p>
            <a:pPr lvl="1"/>
            <a:r>
              <a:rPr lang="en-GB" sz="2900" dirty="0"/>
              <a:t>Did not communicate regularly,</a:t>
            </a:r>
          </a:p>
          <a:p>
            <a:pPr marL="457200" lvl="1" indent="0">
              <a:buNone/>
            </a:pPr>
            <a:endParaRPr lang="en-GB" sz="2900" dirty="0"/>
          </a:p>
          <a:p>
            <a:pPr lvl="1"/>
            <a:r>
              <a:rPr lang="en-GB" sz="2900" dirty="0"/>
              <a:t>Worked well under pressure</a:t>
            </a:r>
            <a:r>
              <a:rPr lang="en-GB" sz="2500" dirty="0"/>
              <a:t>.</a:t>
            </a:r>
          </a:p>
        </p:txBody>
      </p:sp>
    </p:spTree>
    <p:extLst>
      <p:ext uri="{BB962C8B-B14F-4D97-AF65-F5344CB8AC3E}">
        <p14:creationId xmlns:p14="http://schemas.microsoft.com/office/powerpoint/2010/main" val="2867874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8A514-637A-4A26-8E96-1D12B6A98113}"/>
              </a:ext>
            </a:extLst>
          </p:cNvPr>
          <p:cNvSpPr>
            <a:spLocks noGrp="1"/>
          </p:cNvSpPr>
          <p:nvPr>
            <p:ph type="title"/>
          </p:nvPr>
        </p:nvSpPr>
        <p:spPr>
          <a:xfrm>
            <a:off x="1484310" y="348449"/>
            <a:ext cx="5706604" cy="1054224"/>
          </a:xfrm>
        </p:spPr>
        <p:txBody>
          <a:bodyPr/>
          <a:lstStyle/>
          <a:p>
            <a:r>
              <a:rPr lang="en-GB" dirty="0"/>
              <a:t>Individual roles cont..</a:t>
            </a:r>
          </a:p>
        </p:txBody>
      </p:sp>
      <p:sp>
        <p:nvSpPr>
          <p:cNvPr id="3" name="Content Placeholder 2">
            <a:extLst>
              <a:ext uri="{FF2B5EF4-FFF2-40B4-BE49-F238E27FC236}">
                <a16:creationId xmlns:a16="http://schemas.microsoft.com/office/drawing/2014/main" id="{9A24B4CD-50F0-4E0D-BF64-468CE937F067}"/>
              </a:ext>
            </a:extLst>
          </p:cNvPr>
          <p:cNvSpPr>
            <a:spLocks noGrp="1"/>
          </p:cNvSpPr>
          <p:nvPr>
            <p:ph idx="1"/>
          </p:nvPr>
        </p:nvSpPr>
        <p:spPr>
          <a:xfrm>
            <a:off x="1484310" y="1757779"/>
            <a:ext cx="10018713" cy="4033422"/>
          </a:xfrm>
        </p:spPr>
        <p:txBody>
          <a:bodyPr>
            <a:normAutofit fontScale="92500" lnSpcReduction="10000"/>
          </a:bodyPr>
          <a:lstStyle/>
          <a:p>
            <a:pPr marL="0" indent="0">
              <a:buNone/>
            </a:pPr>
            <a:r>
              <a:rPr lang="en-GB" sz="2600" dirty="0"/>
              <a:t>Layout Engineer</a:t>
            </a:r>
          </a:p>
          <a:p>
            <a:r>
              <a:rPr lang="en-GB" sz="1900" dirty="0"/>
              <a:t>Shaper, </a:t>
            </a:r>
          </a:p>
          <a:p>
            <a:pPr marL="0" indent="0">
              <a:buNone/>
            </a:pPr>
            <a:endParaRPr lang="en-GB" sz="1900" dirty="0"/>
          </a:p>
          <a:p>
            <a:r>
              <a:rPr lang="en-GB" sz="1900" dirty="0"/>
              <a:t>Teamworker, </a:t>
            </a:r>
          </a:p>
          <a:p>
            <a:pPr marL="0" indent="0">
              <a:buNone/>
            </a:pPr>
            <a:endParaRPr lang="en-GB" sz="1900" dirty="0"/>
          </a:p>
          <a:p>
            <a:r>
              <a:rPr lang="en-GB" sz="1900" dirty="0"/>
              <a:t>Implementer,</a:t>
            </a:r>
          </a:p>
          <a:p>
            <a:pPr lvl="1"/>
            <a:r>
              <a:rPr lang="en-GB" sz="1500" dirty="0"/>
              <a:t>Worked well to overcome layout alterations,</a:t>
            </a:r>
          </a:p>
          <a:p>
            <a:pPr marL="457200" lvl="1" indent="0">
              <a:buNone/>
            </a:pPr>
            <a:endParaRPr lang="en-GB" sz="1500" dirty="0"/>
          </a:p>
          <a:p>
            <a:pPr lvl="1"/>
            <a:r>
              <a:rPr lang="en-GB" sz="1500" dirty="0"/>
              <a:t>Straight to the point in some instances which upset the team. </a:t>
            </a:r>
          </a:p>
          <a:p>
            <a:pPr marL="457200" lvl="1" indent="0">
              <a:buNone/>
            </a:pPr>
            <a:endParaRPr lang="en-GB" sz="1500" dirty="0"/>
          </a:p>
          <a:p>
            <a:pPr lvl="1"/>
            <a:r>
              <a:rPr lang="en-GB" sz="1500" dirty="0"/>
              <a:t>Was cooperative to help the team</a:t>
            </a:r>
            <a:r>
              <a:rPr lang="en-GB" sz="1600" dirty="0"/>
              <a:t>.</a:t>
            </a:r>
          </a:p>
          <a:p>
            <a:endParaRPr lang="en-GB" dirty="0"/>
          </a:p>
          <a:p>
            <a:endParaRPr lang="en-GB" dirty="0"/>
          </a:p>
        </p:txBody>
      </p:sp>
    </p:spTree>
    <p:extLst>
      <p:ext uri="{BB962C8B-B14F-4D97-AF65-F5344CB8AC3E}">
        <p14:creationId xmlns:p14="http://schemas.microsoft.com/office/powerpoint/2010/main" val="61623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5BE1B-7338-4AEF-8C1D-FD856180FCA8}"/>
              </a:ext>
            </a:extLst>
          </p:cNvPr>
          <p:cNvSpPr>
            <a:spLocks noGrp="1"/>
          </p:cNvSpPr>
          <p:nvPr>
            <p:ph type="title"/>
          </p:nvPr>
        </p:nvSpPr>
        <p:spPr>
          <a:xfrm>
            <a:off x="838200" y="365126"/>
            <a:ext cx="6086383" cy="1064180"/>
          </a:xfrm>
        </p:spPr>
        <p:txBody>
          <a:bodyPr/>
          <a:lstStyle/>
          <a:p>
            <a:r>
              <a:rPr lang="en-GB" dirty="0"/>
              <a:t>Individual roles cont..</a:t>
            </a:r>
          </a:p>
        </p:txBody>
      </p:sp>
      <p:sp>
        <p:nvSpPr>
          <p:cNvPr id="3" name="Content Placeholder 2">
            <a:extLst>
              <a:ext uri="{FF2B5EF4-FFF2-40B4-BE49-F238E27FC236}">
                <a16:creationId xmlns:a16="http://schemas.microsoft.com/office/drawing/2014/main" id="{9EBB0DE9-C675-47C7-9E3E-5BD6744C5AE9}"/>
              </a:ext>
            </a:extLst>
          </p:cNvPr>
          <p:cNvSpPr>
            <a:spLocks noGrp="1"/>
          </p:cNvSpPr>
          <p:nvPr>
            <p:ph idx="1"/>
          </p:nvPr>
        </p:nvSpPr>
        <p:spPr>
          <a:xfrm>
            <a:off x="1484310" y="1624615"/>
            <a:ext cx="10018713" cy="4166586"/>
          </a:xfrm>
        </p:spPr>
        <p:txBody>
          <a:bodyPr>
            <a:normAutofit lnSpcReduction="10000"/>
          </a:bodyPr>
          <a:lstStyle/>
          <a:p>
            <a:pPr marL="0" indent="0">
              <a:buNone/>
            </a:pPr>
            <a:r>
              <a:rPr lang="en-GB" sz="2400" dirty="0"/>
              <a:t>Maintenance Engineer</a:t>
            </a:r>
          </a:p>
          <a:p>
            <a:r>
              <a:rPr lang="en-GB" sz="1800" dirty="0"/>
              <a:t>Shaper,</a:t>
            </a:r>
          </a:p>
          <a:p>
            <a:pPr marL="0" indent="0">
              <a:buNone/>
            </a:pPr>
            <a:r>
              <a:rPr lang="en-GB" sz="1800" dirty="0"/>
              <a:t> </a:t>
            </a:r>
          </a:p>
          <a:p>
            <a:r>
              <a:rPr lang="en-GB" sz="1800" dirty="0"/>
              <a:t>Coordinator,</a:t>
            </a:r>
          </a:p>
          <a:p>
            <a:pPr marL="0" indent="0">
              <a:buNone/>
            </a:pPr>
            <a:endParaRPr lang="en-GB" sz="1800" dirty="0"/>
          </a:p>
          <a:p>
            <a:r>
              <a:rPr lang="en-GB" sz="1800" dirty="0"/>
              <a:t>Teamworker,</a:t>
            </a:r>
          </a:p>
          <a:p>
            <a:pPr lvl="1"/>
            <a:r>
              <a:rPr lang="en-GB" sz="1400" dirty="0"/>
              <a:t>Worked well under pressure (he was a part of other projects too).</a:t>
            </a:r>
          </a:p>
          <a:p>
            <a:pPr marL="457200" lvl="1" indent="0">
              <a:buNone/>
            </a:pPr>
            <a:endParaRPr lang="en-GB" sz="1400" dirty="0"/>
          </a:p>
          <a:p>
            <a:pPr lvl="1"/>
            <a:r>
              <a:rPr lang="en-GB" sz="1400" dirty="0"/>
              <a:t>He is good at his job and helped very much in making decisions (which upset the team at times).</a:t>
            </a:r>
          </a:p>
          <a:p>
            <a:pPr marL="457200" lvl="1" indent="0">
              <a:buNone/>
            </a:pPr>
            <a:endParaRPr lang="en-GB" sz="1400" dirty="0"/>
          </a:p>
          <a:p>
            <a:pPr lvl="1"/>
            <a:r>
              <a:rPr lang="en-GB" sz="1400" dirty="0"/>
              <a:t>Would make a decision that made the team understand and worked together with the team.</a:t>
            </a:r>
          </a:p>
          <a:p>
            <a:pPr marL="0" indent="0">
              <a:buNone/>
            </a:pPr>
            <a:endParaRPr lang="en-GB" dirty="0"/>
          </a:p>
        </p:txBody>
      </p:sp>
    </p:spTree>
    <p:extLst>
      <p:ext uri="{BB962C8B-B14F-4D97-AF65-F5344CB8AC3E}">
        <p14:creationId xmlns:p14="http://schemas.microsoft.com/office/powerpoint/2010/main" val="3651102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9CAFA-E677-4491-9CC7-9A6A670073B2}"/>
              </a:ext>
            </a:extLst>
          </p:cNvPr>
          <p:cNvSpPr>
            <a:spLocks noGrp="1"/>
          </p:cNvSpPr>
          <p:nvPr>
            <p:ph type="title"/>
          </p:nvPr>
        </p:nvSpPr>
        <p:spPr>
          <a:xfrm>
            <a:off x="1457679" y="405523"/>
            <a:ext cx="4579138" cy="867792"/>
          </a:xfrm>
        </p:spPr>
        <p:txBody>
          <a:bodyPr/>
          <a:lstStyle/>
          <a:p>
            <a:r>
              <a:rPr lang="en-GB" dirty="0"/>
              <a:t>Team Development</a:t>
            </a:r>
          </a:p>
        </p:txBody>
      </p:sp>
      <p:sp>
        <p:nvSpPr>
          <p:cNvPr id="3" name="Content Placeholder 2">
            <a:extLst>
              <a:ext uri="{FF2B5EF4-FFF2-40B4-BE49-F238E27FC236}">
                <a16:creationId xmlns:a16="http://schemas.microsoft.com/office/drawing/2014/main" id="{611B87E2-F281-4C2D-B0FA-026DC1CF85C3}"/>
              </a:ext>
            </a:extLst>
          </p:cNvPr>
          <p:cNvSpPr>
            <a:spLocks noGrp="1"/>
          </p:cNvSpPr>
          <p:nvPr>
            <p:ph idx="1"/>
          </p:nvPr>
        </p:nvSpPr>
        <p:spPr>
          <a:xfrm>
            <a:off x="1486270" y="1438183"/>
            <a:ext cx="10631749" cy="4738780"/>
          </a:xfrm>
        </p:spPr>
        <p:txBody>
          <a:bodyPr>
            <a:normAutofit/>
          </a:bodyPr>
          <a:lstStyle/>
          <a:p>
            <a:r>
              <a:rPr lang="en-GB" sz="1800" dirty="0"/>
              <a:t>The team development model was circulated in 1965 (Chapman, 2001 - 2013). According to Gina Abudi there are five stages a team will go through:</a:t>
            </a:r>
          </a:p>
          <a:p>
            <a:pPr marL="0" indent="0">
              <a:buNone/>
            </a:pPr>
            <a:endParaRPr lang="en-GB" sz="1800" dirty="0"/>
          </a:p>
          <a:p>
            <a:pPr lvl="1"/>
            <a:r>
              <a:rPr lang="en-GB" sz="1400" dirty="0"/>
              <a:t>Forming</a:t>
            </a:r>
          </a:p>
          <a:p>
            <a:pPr marL="457200" lvl="1" indent="0">
              <a:buNone/>
            </a:pPr>
            <a:endParaRPr lang="en-GB" sz="1400" dirty="0"/>
          </a:p>
          <a:p>
            <a:pPr lvl="1"/>
            <a:r>
              <a:rPr lang="en-GB" sz="1400" dirty="0"/>
              <a:t>Storming</a:t>
            </a:r>
          </a:p>
          <a:p>
            <a:pPr marL="457200" lvl="1" indent="0">
              <a:buNone/>
            </a:pPr>
            <a:endParaRPr lang="en-GB" sz="1400" dirty="0"/>
          </a:p>
          <a:p>
            <a:pPr lvl="1"/>
            <a:r>
              <a:rPr lang="en-GB" sz="1400" dirty="0"/>
              <a:t>Norming</a:t>
            </a:r>
          </a:p>
          <a:p>
            <a:pPr marL="457200" lvl="1" indent="0">
              <a:buNone/>
            </a:pPr>
            <a:endParaRPr lang="en-GB" sz="1400" dirty="0"/>
          </a:p>
          <a:p>
            <a:pPr lvl="1"/>
            <a:r>
              <a:rPr lang="en-GB" sz="1400" dirty="0"/>
              <a:t>Performing</a:t>
            </a:r>
          </a:p>
          <a:p>
            <a:pPr marL="457200" lvl="1" indent="0">
              <a:buNone/>
            </a:pPr>
            <a:endParaRPr lang="en-GB" sz="1400" dirty="0"/>
          </a:p>
          <a:p>
            <a:pPr lvl="1"/>
            <a:r>
              <a:rPr lang="en-GB" sz="1400" dirty="0"/>
              <a:t>Adjourning</a:t>
            </a:r>
          </a:p>
          <a:p>
            <a:pPr marL="0" indent="0">
              <a:buNone/>
            </a:pPr>
            <a:r>
              <a:rPr lang="en-GB" sz="800" dirty="0"/>
              <a:t>(Abudi, 2010)</a:t>
            </a:r>
          </a:p>
          <a:p>
            <a:pPr marL="0" indent="0">
              <a:buNone/>
            </a:pPr>
            <a:endParaRPr lang="en-GB" dirty="0"/>
          </a:p>
        </p:txBody>
      </p:sp>
      <p:pic>
        <p:nvPicPr>
          <p:cNvPr id="4" name="Picture 3">
            <a:extLst>
              <a:ext uri="{FF2B5EF4-FFF2-40B4-BE49-F238E27FC236}">
                <a16:creationId xmlns:a16="http://schemas.microsoft.com/office/drawing/2014/main" id="{27CCC2AC-8E06-4F83-9ACC-454C3C23E7B8}"/>
              </a:ext>
            </a:extLst>
          </p:cNvPr>
          <p:cNvPicPr/>
          <p:nvPr/>
        </p:nvPicPr>
        <p:blipFill>
          <a:blip r:embed="rId2"/>
          <a:stretch>
            <a:fillRect/>
          </a:stretch>
        </p:blipFill>
        <p:spPr>
          <a:xfrm>
            <a:off x="4128079" y="2156754"/>
            <a:ext cx="7723610" cy="4190774"/>
          </a:xfrm>
          <a:prstGeom prst="rect">
            <a:avLst/>
          </a:prstGeom>
        </p:spPr>
      </p:pic>
    </p:spTree>
    <p:extLst>
      <p:ext uri="{BB962C8B-B14F-4D97-AF65-F5344CB8AC3E}">
        <p14:creationId xmlns:p14="http://schemas.microsoft.com/office/powerpoint/2010/main" val="3798484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C1586-A298-4880-A1BE-DAD04F716FAA}"/>
              </a:ext>
            </a:extLst>
          </p:cNvPr>
          <p:cNvSpPr>
            <a:spLocks noGrp="1"/>
          </p:cNvSpPr>
          <p:nvPr>
            <p:ph type="title"/>
          </p:nvPr>
        </p:nvSpPr>
        <p:spPr>
          <a:xfrm>
            <a:off x="1484311" y="685801"/>
            <a:ext cx="6594369" cy="1027590"/>
          </a:xfrm>
        </p:spPr>
        <p:txBody>
          <a:bodyPr/>
          <a:lstStyle/>
          <a:p>
            <a:r>
              <a:rPr lang="en-GB" dirty="0"/>
              <a:t>Team Development cont..</a:t>
            </a:r>
          </a:p>
        </p:txBody>
      </p:sp>
      <p:sp>
        <p:nvSpPr>
          <p:cNvPr id="3" name="Content Placeholder 2">
            <a:extLst>
              <a:ext uri="{FF2B5EF4-FFF2-40B4-BE49-F238E27FC236}">
                <a16:creationId xmlns:a16="http://schemas.microsoft.com/office/drawing/2014/main" id="{722D3FDB-496C-4B65-B728-95A2F7FC46AF}"/>
              </a:ext>
            </a:extLst>
          </p:cNvPr>
          <p:cNvSpPr>
            <a:spLocks noGrp="1"/>
          </p:cNvSpPr>
          <p:nvPr>
            <p:ph idx="1"/>
          </p:nvPr>
        </p:nvSpPr>
        <p:spPr>
          <a:xfrm>
            <a:off x="1555331" y="1511424"/>
            <a:ext cx="10018713" cy="5105399"/>
          </a:xfrm>
        </p:spPr>
        <p:txBody>
          <a:bodyPr>
            <a:normAutofit fontScale="92500" lnSpcReduction="10000"/>
          </a:bodyPr>
          <a:lstStyle/>
          <a:p>
            <a:r>
              <a:rPr lang="en-GB" sz="2600" dirty="0"/>
              <a:t>Forming</a:t>
            </a:r>
          </a:p>
          <a:p>
            <a:pPr lvl="1"/>
            <a:r>
              <a:rPr lang="en-GB" sz="1800" dirty="0"/>
              <a:t>We already understood the project and we worked well together as a team on previous projects so this was a quick stage.</a:t>
            </a:r>
          </a:p>
          <a:p>
            <a:pPr marL="457200" lvl="1" indent="0">
              <a:buNone/>
            </a:pPr>
            <a:endParaRPr lang="en-GB" sz="1800" dirty="0"/>
          </a:p>
          <a:p>
            <a:r>
              <a:rPr lang="en-GB" sz="2600" dirty="0"/>
              <a:t>Storming</a:t>
            </a:r>
          </a:p>
          <a:p>
            <a:pPr lvl="1"/>
            <a:r>
              <a:rPr lang="en-GB" sz="1800" dirty="0"/>
              <a:t>Due to the makeup of the team (Belbin’s roles) there were dissimilar views that triggered conflict. </a:t>
            </a:r>
          </a:p>
          <a:p>
            <a:pPr lvl="2"/>
            <a:r>
              <a:rPr lang="en-GB" sz="1400" dirty="0"/>
              <a:t>The facilities engineer, who overlooked the team, controlled the conflict and we all came to an agreement on how to proceed. As explained in Belbin’s roles above (emerald works, 2019) we did not feel comfortable with this stage of forming a team but the facilities engineer helped the team through this stage and lead the team.</a:t>
            </a:r>
          </a:p>
          <a:p>
            <a:pPr marL="914400" lvl="2" indent="0">
              <a:buNone/>
            </a:pPr>
            <a:endParaRPr lang="en-GB" sz="1400" dirty="0"/>
          </a:p>
          <a:p>
            <a:r>
              <a:rPr lang="en-GB" sz="2600" dirty="0"/>
              <a:t>Norming</a:t>
            </a:r>
          </a:p>
          <a:p>
            <a:pPr lvl="1"/>
            <a:r>
              <a:rPr lang="en-GB" sz="1800" dirty="0"/>
              <a:t>We moved to the next stage ‘Norming’ quickly and we concentrated on the finished process. </a:t>
            </a:r>
          </a:p>
          <a:p>
            <a:pPr lvl="1"/>
            <a:r>
              <a:rPr lang="en-GB" sz="1800" dirty="0"/>
              <a:t>We understood everyone’s roles in the team and could discuss and share ideas. </a:t>
            </a:r>
          </a:p>
          <a:p>
            <a:pPr lvl="2"/>
            <a:r>
              <a:rPr lang="en-GB" sz="1400" dirty="0"/>
              <a:t>Some teams however may not get to this far and they stop on ‘Norming’. Even at this stage a team can still fall backward a stage or two, but we remained as a group</a:t>
            </a:r>
          </a:p>
          <a:p>
            <a:pPr lvl="1"/>
            <a:endParaRPr lang="en-GB" dirty="0"/>
          </a:p>
        </p:txBody>
      </p:sp>
    </p:spTree>
    <p:extLst>
      <p:ext uri="{BB962C8B-B14F-4D97-AF65-F5344CB8AC3E}">
        <p14:creationId xmlns:p14="http://schemas.microsoft.com/office/powerpoint/2010/main" val="2010410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5832B-528A-403E-AD8E-D673EE9524E0}"/>
              </a:ext>
            </a:extLst>
          </p:cNvPr>
          <p:cNvSpPr>
            <a:spLocks noGrp="1"/>
          </p:cNvSpPr>
          <p:nvPr>
            <p:ph type="title"/>
          </p:nvPr>
        </p:nvSpPr>
        <p:spPr>
          <a:xfrm>
            <a:off x="1484311" y="685800"/>
            <a:ext cx="6088341" cy="912181"/>
          </a:xfrm>
        </p:spPr>
        <p:txBody>
          <a:bodyPr>
            <a:normAutofit/>
          </a:bodyPr>
          <a:lstStyle/>
          <a:p>
            <a:r>
              <a:rPr lang="en-GB" dirty="0"/>
              <a:t>Team Development cont..</a:t>
            </a:r>
          </a:p>
        </p:txBody>
      </p:sp>
      <p:sp>
        <p:nvSpPr>
          <p:cNvPr id="3" name="Content Placeholder 2">
            <a:extLst>
              <a:ext uri="{FF2B5EF4-FFF2-40B4-BE49-F238E27FC236}">
                <a16:creationId xmlns:a16="http://schemas.microsoft.com/office/drawing/2014/main" id="{7EF291D2-A3B7-4F03-9EFF-0FB28C669A94}"/>
              </a:ext>
            </a:extLst>
          </p:cNvPr>
          <p:cNvSpPr>
            <a:spLocks noGrp="1"/>
          </p:cNvSpPr>
          <p:nvPr>
            <p:ph idx="1"/>
          </p:nvPr>
        </p:nvSpPr>
        <p:spPr>
          <a:xfrm>
            <a:off x="1484310" y="1597981"/>
            <a:ext cx="10018713" cy="4193219"/>
          </a:xfrm>
        </p:spPr>
        <p:txBody>
          <a:bodyPr>
            <a:normAutofit lnSpcReduction="10000"/>
          </a:bodyPr>
          <a:lstStyle/>
          <a:p>
            <a:r>
              <a:rPr lang="en-GB" sz="2400" dirty="0"/>
              <a:t>Performing</a:t>
            </a:r>
          </a:p>
          <a:p>
            <a:pPr lvl="1"/>
            <a:r>
              <a:rPr lang="en-GB" sz="1800" dirty="0"/>
              <a:t>We worked well as a team and performed well together,</a:t>
            </a:r>
          </a:p>
          <a:p>
            <a:pPr lvl="1"/>
            <a:r>
              <a:rPr lang="en-GB" sz="1800" dirty="0"/>
              <a:t>Showed we could work independently and as a team. </a:t>
            </a:r>
          </a:p>
          <a:p>
            <a:pPr lvl="1"/>
            <a:r>
              <a:rPr lang="en-GB" sz="1800" dirty="0"/>
              <a:t>The team solved problems between ourselves we also shared ideas and techniques to each other to help (Exceptional PPM and PMO Solutions™, 2018)</a:t>
            </a:r>
          </a:p>
          <a:p>
            <a:pPr marL="457200" lvl="1" indent="0">
              <a:buNone/>
            </a:pPr>
            <a:endParaRPr lang="en-GB" sz="1800" dirty="0"/>
          </a:p>
          <a:p>
            <a:r>
              <a:rPr lang="en-GB" sz="2400" dirty="0"/>
              <a:t>Adjourning</a:t>
            </a:r>
          </a:p>
          <a:p>
            <a:pPr lvl="1"/>
            <a:r>
              <a:rPr lang="en-GB" sz="1800" dirty="0"/>
              <a:t>Towards the end of the project some team members moved to other projects as they are not required anymore, such as the layout engineer. </a:t>
            </a:r>
          </a:p>
          <a:p>
            <a:pPr lvl="1"/>
            <a:r>
              <a:rPr lang="en-GB" sz="1800" dirty="0"/>
              <a:t>The team has been successful went through all five stages and we still stay in touch and will probably work on another project together (Abudi, 2010). </a:t>
            </a:r>
          </a:p>
          <a:p>
            <a:endParaRPr lang="en-GB" sz="2400" dirty="0"/>
          </a:p>
        </p:txBody>
      </p:sp>
    </p:spTree>
    <p:extLst>
      <p:ext uri="{BB962C8B-B14F-4D97-AF65-F5344CB8AC3E}">
        <p14:creationId xmlns:p14="http://schemas.microsoft.com/office/powerpoint/2010/main" val="1707069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8E98B-F933-4B05-B00E-014C0659CD28}"/>
              </a:ext>
            </a:extLst>
          </p:cNvPr>
          <p:cNvSpPr>
            <a:spLocks noGrp="1"/>
          </p:cNvSpPr>
          <p:nvPr>
            <p:ph type="title"/>
          </p:nvPr>
        </p:nvSpPr>
        <p:spPr>
          <a:xfrm>
            <a:off x="1484312" y="526003"/>
            <a:ext cx="5431394" cy="929936"/>
          </a:xfrm>
        </p:spPr>
        <p:txBody>
          <a:bodyPr/>
          <a:lstStyle/>
          <a:p>
            <a:r>
              <a:rPr lang="en-GB" dirty="0"/>
              <a:t>Machine installation</a:t>
            </a:r>
          </a:p>
        </p:txBody>
      </p:sp>
      <p:sp>
        <p:nvSpPr>
          <p:cNvPr id="3" name="Content Placeholder 2">
            <a:extLst>
              <a:ext uri="{FF2B5EF4-FFF2-40B4-BE49-F238E27FC236}">
                <a16:creationId xmlns:a16="http://schemas.microsoft.com/office/drawing/2014/main" id="{552DFF45-FD09-4E57-8F80-BAB67DF09C02}"/>
              </a:ext>
            </a:extLst>
          </p:cNvPr>
          <p:cNvSpPr>
            <a:spLocks noGrp="1"/>
          </p:cNvSpPr>
          <p:nvPr>
            <p:ph idx="1"/>
          </p:nvPr>
        </p:nvSpPr>
        <p:spPr>
          <a:xfrm>
            <a:off x="1441879" y="1825625"/>
            <a:ext cx="5191125" cy="4351338"/>
          </a:xfrm>
        </p:spPr>
        <p:txBody>
          <a:bodyPr>
            <a:normAutofit lnSpcReduction="10000"/>
          </a:bodyPr>
          <a:lstStyle/>
          <a:p>
            <a:r>
              <a:rPr lang="en-GB" sz="2400" dirty="0"/>
              <a:t>For the team to have a visual on what is required to deliver this project, (and to manage personal time), I planned a ‘SMART objectives’ template. This ensured the team knew what was required to be done.</a:t>
            </a:r>
          </a:p>
          <a:p>
            <a:pPr marL="0" indent="0">
              <a:buNone/>
            </a:pPr>
            <a:endParaRPr lang="en-GB" sz="2400" dirty="0"/>
          </a:p>
          <a:p>
            <a:r>
              <a:rPr lang="en-GB" sz="2400" dirty="0"/>
              <a:t>Setting objectives at the start of a project presents direction of where we want the project to go and what we want to achieve. </a:t>
            </a:r>
          </a:p>
          <a:p>
            <a:pPr marL="0" indent="0">
              <a:buNone/>
            </a:pPr>
            <a:endParaRPr lang="en-GB" dirty="0"/>
          </a:p>
        </p:txBody>
      </p:sp>
      <p:pic>
        <p:nvPicPr>
          <p:cNvPr id="4" name="Picture 3">
            <a:extLst>
              <a:ext uri="{FF2B5EF4-FFF2-40B4-BE49-F238E27FC236}">
                <a16:creationId xmlns:a16="http://schemas.microsoft.com/office/drawing/2014/main" id="{D6F30B27-721D-4104-B1E2-A6602AD33B0E}"/>
              </a:ext>
            </a:extLst>
          </p:cNvPr>
          <p:cNvPicPr/>
          <p:nvPr/>
        </p:nvPicPr>
        <p:blipFill>
          <a:blip r:embed="rId2"/>
          <a:stretch>
            <a:fillRect/>
          </a:stretch>
        </p:blipFill>
        <p:spPr>
          <a:xfrm>
            <a:off x="6720395" y="1825625"/>
            <a:ext cx="5023929" cy="4282212"/>
          </a:xfrm>
          <a:prstGeom prst="rect">
            <a:avLst/>
          </a:prstGeom>
        </p:spPr>
      </p:pic>
    </p:spTree>
    <p:extLst>
      <p:ext uri="{BB962C8B-B14F-4D97-AF65-F5344CB8AC3E}">
        <p14:creationId xmlns:p14="http://schemas.microsoft.com/office/powerpoint/2010/main" val="396599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2A726-39B0-44C6-B670-107F806BDF49}"/>
              </a:ext>
            </a:extLst>
          </p:cNvPr>
          <p:cNvSpPr>
            <a:spLocks noGrp="1"/>
          </p:cNvSpPr>
          <p:nvPr>
            <p:ph type="title"/>
          </p:nvPr>
        </p:nvSpPr>
        <p:spPr>
          <a:xfrm>
            <a:off x="1484311" y="685801"/>
            <a:ext cx="5981809" cy="929936"/>
          </a:xfrm>
        </p:spPr>
        <p:txBody>
          <a:bodyPr/>
          <a:lstStyle/>
          <a:p>
            <a:r>
              <a:rPr lang="en-GB" dirty="0"/>
              <a:t>Machine installation cont..</a:t>
            </a:r>
          </a:p>
        </p:txBody>
      </p:sp>
      <p:sp>
        <p:nvSpPr>
          <p:cNvPr id="3" name="Content Placeholder 2">
            <a:extLst>
              <a:ext uri="{FF2B5EF4-FFF2-40B4-BE49-F238E27FC236}">
                <a16:creationId xmlns:a16="http://schemas.microsoft.com/office/drawing/2014/main" id="{9BDD82FF-C145-4AAB-B9AD-3BE6642D3F2B}"/>
              </a:ext>
            </a:extLst>
          </p:cNvPr>
          <p:cNvSpPr>
            <a:spLocks noGrp="1"/>
          </p:cNvSpPr>
          <p:nvPr>
            <p:ph idx="1"/>
          </p:nvPr>
        </p:nvSpPr>
        <p:spPr>
          <a:xfrm>
            <a:off x="1219941" y="1825625"/>
            <a:ext cx="4683711" cy="2195959"/>
          </a:xfrm>
        </p:spPr>
        <p:txBody>
          <a:bodyPr>
            <a:normAutofit/>
          </a:bodyPr>
          <a:lstStyle/>
          <a:p>
            <a:pPr marL="0" indent="0">
              <a:buNone/>
            </a:pPr>
            <a:r>
              <a:rPr lang="en-GB" sz="2400" dirty="0"/>
              <a:t>Managing time</a:t>
            </a:r>
          </a:p>
          <a:p>
            <a:r>
              <a:rPr lang="en-GB" sz="1800" dirty="0"/>
              <a:t>To assist in planning my own time I used the Eisenhower decision matrix</a:t>
            </a:r>
          </a:p>
          <a:p>
            <a:pPr marL="0" indent="0">
              <a:buNone/>
            </a:pPr>
            <a:r>
              <a:rPr lang="en-GB" sz="800" dirty="0"/>
              <a:t>              (</a:t>
            </a:r>
            <a:r>
              <a:rPr lang="en-GB" sz="800" dirty="0" err="1"/>
              <a:t>Luxafor</a:t>
            </a:r>
            <a:r>
              <a:rPr lang="en-GB" sz="800" dirty="0"/>
              <a:t>, 2018)</a:t>
            </a:r>
          </a:p>
        </p:txBody>
      </p:sp>
      <p:pic>
        <p:nvPicPr>
          <p:cNvPr id="4" name="Picture 3">
            <a:extLst>
              <a:ext uri="{FF2B5EF4-FFF2-40B4-BE49-F238E27FC236}">
                <a16:creationId xmlns:a16="http://schemas.microsoft.com/office/drawing/2014/main" id="{342AA38A-7E4E-46A6-AD55-5CF75DE5E43D}"/>
              </a:ext>
            </a:extLst>
          </p:cNvPr>
          <p:cNvPicPr/>
          <p:nvPr/>
        </p:nvPicPr>
        <p:blipFill>
          <a:blip r:embed="rId2"/>
          <a:stretch>
            <a:fillRect/>
          </a:stretch>
        </p:blipFill>
        <p:spPr>
          <a:xfrm>
            <a:off x="5805170" y="1690688"/>
            <a:ext cx="5548630" cy="4440555"/>
          </a:xfrm>
          <a:prstGeom prst="rect">
            <a:avLst/>
          </a:prstGeom>
        </p:spPr>
      </p:pic>
    </p:spTree>
    <p:extLst>
      <p:ext uri="{BB962C8B-B14F-4D97-AF65-F5344CB8AC3E}">
        <p14:creationId xmlns:p14="http://schemas.microsoft.com/office/powerpoint/2010/main" val="219071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193B3-5773-4937-A791-BF4D27CC75A2}"/>
              </a:ext>
            </a:extLst>
          </p:cNvPr>
          <p:cNvSpPr>
            <a:spLocks noGrp="1"/>
          </p:cNvSpPr>
          <p:nvPr>
            <p:ph type="title"/>
          </p:nvPr>
        </p:nvSpPr>
        <p:spPr>
          <a:xfrm>
            <a:off x="1244613" y="312938"/>
            <a:ext cx="6150485" cy="1004888"/>
          </a:xfrm>
        </p:spPr>
        <p:txBody>
          <a:bodyPr/>
          <a:lstStyle/>
          <a:p>
            <a:r>
              <a:rPr lang="en-GB" dirty="0"/>
              <a:t>Machine installation cont..</a:t>
            </a:r>
          </a:p>
        </p:txBody>
      </p:sp>
      <p:pic>
        <p:nvPicPr>
          <p:cNvPr id="4" name="Content Placeholder 3">
            <a:extLst>
              <a:ext uri="{FF2B5EF4-FFF2-40B4-BE49-F238E27FC236}">
                <a16:creationId xmlns:a16="http://schemas.microsoft.com/office/drawing/2014/main" id="{C4940307-C941-461A-90C5-D3DBF00819AD}"/>
              </a:ext>
            </a:extLst>
          </p:cNvPr>
          <p:cNvPicPr>
            <a:picLocks noGrp="1"/>
          </p:cNvPicPr>
          <p:nvPr>
            <p:ph idx="1"/>
          </p:nvPr>
        </p:nvPicPr>
        <p:blipFill>
          <a:blip r:embed="rId2"/>
          <a:stretch>
            <a:fillRect/>
          </a:stretch>
        </p:blipFill>
        <p:spPr>
          <a:xfrm>
            <a:off x="5468645" y="1690689"/>
            <a:ext cx="5770486" cy="4665724"/>
          </a:xfrm>
          <a:prstGeom prst="rect">
            <a:avLst/>
          </a:prstGeom>
        </p:spPr>
      </p:pic>
      <p:sp>
        <p:nvSpPr>
          <p:cNvPr id="5" name="TextBox 4">
            <a:extLst>
              <a:ext uri="{FF2B5EF4-FFF2-40B4-BE49-F238E27FC236}">
                <a16:creationId xmlns:a16="http://schemas.microsoft.com/office/drawing/2014/main" id="{89AE7E62-CCE7-47E7-BB43-3F191F0A611C}"/>
              </a:ext>
            </a:extLst>
          </p:cNvPr>
          <p:cNvSpPr txBox="1"/>
          <p:nvPr/>
        </p:nvSpPr>
        <p:spPr>
          <a:xfrm>
            <a:off x="1382514" y="1676865"/>
            <a:ext cx="4361340" cy="923330"/>
          </a:xfrm>
          <a:prstGeom prst="rect">
            <a:avLst/>
          </a:prstGeom>
          <a:noFill/>
        </p:spPr>
        <p:txBody>
          <a:bodyPr wrap="square" rtlCol="0">
            <a:spAutoFit/>
          </a:bodyPr>
          <a:lstStyle/>
          <a:p>
            <a:r>
              <a:rPr lang="en-GB" dirty="0"/>
              <a:t>This figure is a breakdown of the areas in more detail.</a:t>
            </a:r>
          </a:p>
          <a:p>
            <a:endParaRPr lang="en-GB" dirty="0"/>
          </a:p>
        </p:txBody>
      </p:sp>
      <p:sp>
        <p:nvSpPr>
          <p:cNvPr id="6" name="Rectangle 5">
            <a:extLst>
              <a:ext uri="{FF2B5EF4-FFF2-40B4-BE49-F238E27FC236}">
                <a16:creationId xmlns:a16="http://schemas.microsoft.com/office/drawing/2014/main" id="{7056C972-6066-4EA4-BE91-7198F147288D}"/>
              </a:ext>
            </a:extLst>
          </p:cNvPr>
          <p:cNvSpPr/>
          <p:nvPr/>
        </p:nvSpPr>
        <p:spPr>
          <a:xfrm>
            <a:off x="5378828" y="6356413"/>
            <a:ext cx="1739579" cy="215444"/>
          </a:xfrm>
          <a:prstGeom prst="rect">
            <a:avLst/>
          </a:prstGeom>
        </p:spPr>
        <p:txBody>
          <a:bodyPr wrap="none">
            <a:spAutoFit/>
          </a:bodyPr>
          <a:lstStyle/>
          <a:p>
            <a:r>
              <a:rPr lang="en-GB" sz="800" dirty="0"/>
              <a:t>(Ambition &amp; Balance, by </a:t>
            </a:r>
            <a:r>
              <a:rPr lang="en-GB" sz="800" dirty="0" err="1"/>
              <a:t>Doist</a:t>
            </a:r>
            <a:r>
              <a:rPr lang="en-GB" sz="800" dirty="0"/>
              <a:t>, 2018)</a:t>
            </a:r>
          </a:p>
        </p:txBody>
      </p:sp>
    </p:spTree>
    <p:extLst>
      <p:ext uri="{BB962C8B-B14F-4D97-AF65-F5344CB8AC3E}">
        <p14:creationId xmlns:p14="http://schemas.microsoft.com/office/powerpoint/2010/main" val="1965358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6789-BED2-4CF3-8D86-1F74E21912DA}"/>
              </a:ext>
            </a:extLst>
          </p:cNvPr>
          <p:cNvSpPr>
            <a:spLocks noGrp="1"/>
          </p:cNvSpPr>
          <p:nvPr>
            <p:ph type="title"/>
          </p:nvPr>
        </p:nvSpPr>
        <p:spPr>
          <a:xfrm>
            <a:off x="1377775" y="685801"/>
            <a:ext cx="3185343" cy="672482"/>
          </a:xfrm>
        </p:spPr>
        <p:txBody>
          <a:bodyPr>
            <a:normAutofit fontScale="90000"/>
          </a:bodyPr>
          <a:lstStyle/>
          <a:p>
            <a:r>
              <a:rPr lang="en-GB" dirty="0"/>
              <a:t>Mintzberg</a:t>
            </a:r>
          </a:p>
        </p:txBody>
      </p:sp>
      <p:sp>
        <p:nvSpPr>
          <p:cNvPr id="3" name="Content Placeholder 2">
            <a:extLst>
              <a:ext uri="{FF2B5EF4-FFF2-40B4-BE49-F238E27FC236}">
                <a16:creationId xmlns:a16="http://schemas.microsoft.com/office/drawing/2014/main" id="{B311F344-805D-4B22-9B4C-1DC9919978CE}"/>
              </a:ext>
            </a:extLst>
          </p:cNvPr>
          <p:cNvSpPr>
            <a:spLocks noGrp="1"/>
          </p:cNvSpPr>
          <p:nvPr>
            <p:ph idx="1"/>
          </p:nvPr>
        </p:nvSpPr>
        <p:spPr>
          <a:xfrm>
            <a:off x="1297879" y="1921275"/>
            <a:ext cx="3993212" cy="3124201"/>
          </a:xfrm>
        </p:spPr>
        <p:txBody>
          <a:bodyPr/>
          <a:lstStyle/>
          <a:p>
            <a:r>
              <a:rPr lang="en-GB" sz="2400" dirty="0"/>
              <a:t>This project was managed by our facilities engineer. According to Henry Mintzberg, a manager should understand and use the different roles (</a:t>
            </a:r>
            <a:r>
              <a:rPr lang="en-GB" sz="2400" dirty="0" err="1"/>
              <a:t>Caramela</a:t>
            </a:r>
            <a:r>
              <a:rPr lang="en-GB" sz="2400" dirty="0"/>
              <a:t>, 2018).</a:t>
            </a:r>
          </a:p>
          <a:p>
            <a:endParaRPr lang="en-GB" dirty="0"/>
          </a:p>
        </p:txBody>
      </p:sp>
      <p:pic>
        <p:nvPicPr>
          <p:cNvPr id="4" name="Picture 3" descr="Mintzberg Managerial Roles, a great executive &amp; manager tool ...">
            <a:extLst>
              <a:ext uri="{FF2B5EF4-FFF2-40B4-BE49-F238E27FC236}">
                <a16:creationId xmlns:a16="http://schemas.microsoft.com/office/drawing/2014/main" id="{72F5CE7F-B68B-4808-ADCE-05A44ED1072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5651727" y="1328052"/>
            <a:ext cx="6377515" cy="4551185"/>
          </a:xfrm>
          <a:prstGeom prst="rect">
            <a:avLst/>
          </a:prstGeom>
          <a:noFill/>
          <a:ln>
            <a:noFill/>
          </a:ln>
        </p:spPr>
      </p:pic>
      <p:sp>
        <p:nvSpPr>
          <p:cNvPr id="5" name="Rectangle 4">
            <a:extLst>
              <a:ext uri="{FF2B5EF4-FFF2-40B4-BE49-F238E27FC236}">
                <a16:creationId xmlns:a16="http://schemas.microsoft.com/office/drawing/2014/main" id="{0422038F-3E09-454D-B56A-DDD24034C8FD}"/>
              </a:ext>
            </a:extLst>
          </p:cNvPr>
          <p:cNvSpPr/>
          <p:nvPr/>
        </p:nvSpPr>
        <p:spPr>
          <a:xfrm>
            <a:off x="5792485" y="5960679"/>
            <a:ext cx="6096000" cy="682238"/>
          </a:xfrm>
          <a:prstGeom prst="rect">
            <a:avLst/>
          </a:prstGeom>
        </p:spPr>
        <p:txBody>
          <a:bodyPr>
            <a:spAutoFit/>
          </a:bodyPr>
          <a:lstStyle/>
          <a:p>
            <a:pPr>
              <a:spcAft>
                <a:spcPts val="1000"/>
              </a:spcAft>
            </a:pPr>
            <a:r>
              <a:rPr lang="en-GB" sz="800" i="1" dirty="0">
                <a:solidFill>
                  <a:srgbClr val="44546A"/>
                </a:solidFill>
                <a:latin typeface="Calibri" panose="020F0502020204030204" pitchFamily="34" charset="0"/>
                <a:ea typeface="Calibri" panose="020F0502020204030204" pitchFamily="34" charset="0"/>
                <a:cs typeface="Times New Roman" panose="02020603050405020304" pitchFamily="18" charset="0"/>
              </a:rPr>
              <a:t>Two Factor Theory (</a:t>
            </a:r>
            <a:r>
              <a:rPr lang="en-GB" sz="800" i="1" dirty="0" err="1">
                <a:solidFill>
                  <a:srgbClr val="44546A"/>
                </a:solidFill>
                <a:latin typeface="Calibri" panose="020F0502020204030204" pitchFamily="34" charset="0"/>
                <a:ea typeface="Calibri" panose="020F0502020204030204" pitchFamily="34" charset="0"/>
                <a:cs typeface="Times New Roman" panose="02020603050405020304" pitchFamily="18" charset="0"/>
              </a:rPr>
              <a:t>toolshero</a:t>
            </a:r>
            <a:r>
              <a:rPr lang="en-GB" sz="800" i="1" dirty="0">
                <a:solidFill>
                  <a:srgbClr val="44546A"/>
                </a:solidFill>
                <a:latin typeface="Calibri" panose="020F0502020204030204" pitchFamily="34" charset="0"/>
                <a:ea typeface="Calibri" panose="020F0502020204030204" pitchFamily="34" charset="0"/>
                <a:cs typeface="Times New Roman" panose="02020603050405020304" pitchFamily="18" charset="0"/>
              </a:rPr>
              <a:t>, 2013 - 2020) </a:t>
            </a:r>
          </a:p>
          <a:p>
            <a:pPr>
              <a:spcAft>
                <a:spcPts val="1000"/>
              </a:spcAft>
            </a:pPr>
            <a:r>
              <a:rPr lang="en-GB" sz="1100" i="1" dirty="0">
                <a:solidFill>
                  <a:srgbClr val="44546A"/>
                </a:solidFill>
                <a:latin typeface="Calibri" panose="020F0502020204030204" pitchFamily="34" charset="0"/>
                <a:ea typeface="Calibri" panose="020F0502020204030204" pitchFamily="34" charset="0"/>
                <a:cs typeface="Times New Roman" panose="02020603050405020304" pitchFamily="18" charset="0"/>
              </a:rPr>
              <a:t>Motivators are worried about the job itself where hygiene factors are where a member of the team will only carry out the work delegated to him / her (tutor2y, 2018).</a:t>
            </a:r>
          </a:p>
        </p:txBody>
      </p:sp>
    </p:spTree>
    <p:extLst>
      <p:ext uri="{BB962C8B-B14F-4D97-AF65-F5344CB8AC3E}">
        <p14:creationId xmlns:p14="http://schemas.microsoft.com/office/powerpoint/2010/main" val="3685853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8D4C6-664E-4E0B-9BEA-757CC923B7CD}"/>
              </a:ext>
            </a:extLst>
          </p:cNvPr>
          <p:cNvSpPr>
            <a:spLocks noGrp="1"/>
          </p:cNvSpPr>
          <p:nvPr>
            <p:ph type="title"/>
          </p:nvPr>
        </p:nvSpPr>
        <p:spPr>
          <a:xfrm>
            <a:off x="1484311" y="685801"/>
            <a:ext cx="4499239" cy="601462"/>
          </a:xfrm>
        </p:spPr>
        <p:txBody>
          <a:bodyPr>
            <a:normAutofit fontScale="90000"/>
          </a:bodyPr>
          <a:lstStyle/>
          <a:p>
            <a:r>
              <a:rPr lang="en-GB" dirty="0"/>
              <a:t>Mintzberg cont..</a:t>
            </a:r>
          </a:p>
        </p:txBody>
      </p:sp>
      <p:sp>
        <p:nvSpPr>
          <p:cNvPr id="5" name="Rectangle 2">
            <a:extLst>
              <a:ext uri="{FF2B5EF4-FFF2-40B4-BE49-F238E27FC236}">
                <a16:creationId xmlns:a16="http://schemas.microsoft.com/office/drawing/2014/main" id="{0C29E871-2D2E-49EC-81A0-8CC87CD21E7A}"/>
              </a:ext>
            </a:extLst>
          </p:cNvPr>
          <p:cNvSpPr>
            <a:spLocks noGrp="1" noChangeArrowheads="1"/>
          </p:cNvSpPr>
          <p:nvPr>
            <p:ph idx="1"/>
          </p:nvPr>
        </p:nvSpPr>
        <p:spPr bwMode="auto">
          <a:xfrm>
            <a:off x="1477393" y="1602403"/>
            <a:ext cx="1051560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With reference to (</a:t>
            </a:r>
            <a:r>
              <a:rPr kumimoji="0" lang="en-GB" altLang="en-US" sz="2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Taskworld</a:t>
            </a:r>
            <a:r>
              <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2016) the facilities engineer was the point of contact and the ‘go to’ person when problems arise. </a:t>
            </a:r>
          </a:p>
          <a:p>
            <a:pPr eaLnBrk="0" fontAlgn="base" hangingPunct="0">
              <a:lnSpc>
                <a:spcPct val="100000"/>
              </a:lnSpc>
              <a:spcBef>
                <a:spcPct val="0"/>
              </a:spcBef>
              <a:spcAft>
                <a:spcPct val="0"/>
              </a:spcAft>
            </a:pPr>
            <a:endPar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eaLnBrk="0" fontAlgn="base" hangingPunct="0">
              <a:lnSpc>
                <a:spcPct val="100000"/>
              </a:lnSpc>
              <a:spcBef>
                <a:spcPct val="0"/>
              </a:spcBef>
              <a:spcAft>
                <a:spcPct val="0"/>
              </a:spcAft>
            </a:pPr>
            <a:r>
              <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He communicated with everyone involved and kept us motivated. </a:t>
            </a:r>
          </a:p>
          <a:p>
            <a:pPr eaLnBrk="0" fontAlgn="base" hangingPunct="0">
              <a:lnSpc>
                <a:spcPct val="100000"/>
              </a:lnSpc>
              <a:spcBef>
                <a:spcPct val="0"/>
              </a:spcBef>
              <a:spcAft>
                <a:spcPct val="0"/>
              </a:spcAft>
            </a:pPr>
            <a:endPar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eaLnBrk="0" fontAlgn="base" hangingPunct="0">
              <a:lnSpc>
                <a:spcPct val="100000"/>
              </a:lnSpc>
              <a:spcBef>
                <a:spcPct val="0"/>
              </a:spcBef>
              <a:spcAft>
                <a:spcPct val="0"/>
              </a:spcAft>
            </a:pPr>
            <a:r>
              <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He collected relevant data and relayed it to the team (Management at Work, 2008). </a:t>
            </a:r>
          </a:p>
          <a:p>
            <a:pPr eaLnBrk="0" fontAlgn="base" hangingPunct="0">
              <a:lnSpc>
                <a:spcPct val="100000"/>
              </a:lnSpc>
              <a:spcBef>
                <a:spcPct val="0"/>
              </a:spcBef>
              <a:spcAft>
                <a:spcPct val="0"/>
              </a:spcAft>
            </a:pPr>
            <a:endPar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eaLnBrk="0" fontAlgn="base" hangingPunct="0">
              <a:lnSpc>
                <a:spcPct val="100000"/>
              </a:lnSpc>
              <a:spcBef>
                <a:spcPct val="0"/>
              </a:spcBef>
              <a:spcAft>
                <a:spcPct val="0"/>
              </a:spcAft>
            </a:pPr>
            <a:r>
              <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He agreed and delegated work to team members. </a:t>
            </a:r>
          </a:p>
          <a:p>
            <a:pPr eaLnBrk="0" fontAlgn="base" hangingPunct="0">
              <a:lnSpc>
                <a:spcPct val="100000"/>
              </a:lnSpc>
              <a:spcBef>
                <a:spcPct val="0"/>
              </a:spcBef>
              <a:spcAft>
                <a:spcPct val="0"/>
              </a:spcAft>
            </a:pPr>
            <a:endPar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eaLnBrk="0" fontAlgn="base" hangingPunct="0">
              <a:lnSpc>
                <a:spcPct val="100000"/>
              </a:lnSpc>
              <a:spcBef>
                <a:spcPct val="0"/>
              </a:spcBef>
              <a:spcAft>
                <a:spcPct val="0"/>
              </a:spcAft>
            </a:pPr>
            <a:r>
              <a:rPr kumimoji="0" lang="en-GB"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He allocated and negotiated relevant resources and represented our team (Kumar, 2015).</a:t>
            </a:r>
            <a:r>
              <a:rPr kumimoji="0" lang="en-GB" altLang="en-US" sz="24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329522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98ACA-5699-4056-9C1E-58AA716B4F9E}"/>
              </a:ext>
            </a:extLst>
          </p:cNvPr>
          <p:cNvSpPr>
            <a:spLocks noGrp="1"/>
          </p:cNvSpPr>
          <p:nvPr>
            <p:ph type="title"/>
          </p:nvPr>
        </p:nvSpPr>
        <p:spPr>
          <a:xfrm>
            <a:off x="1484311" y="685801"/>
            <a:ext cx="4170765" cy="539318"/>
          </a:xfrm>
        </p:spPr>
        <p:txBody>
          <a:bodyPr>
            <a:normAutofit fontScale="90000"/>
          </a:bodyPr>
          <a:lstStyle/>
          <a:p>
            <a:r>
              <a:rPr lang="en-GB" dirty="0"/>
              <a:t>Mintzberg cont..</a:t>
            </a:r>
          </a:p>
        </p:txBody>
      </p:sp>
      <p:pic>
        <p:nvPicPr>
          <p:cNvPr id="4" name="Content Placeholder 3">
            <a:extLst>
              <a:ext uri="{FF2B5EF4-FFF2-40B4-BE49-F238E27FC236}">
                <a16:creationId xmlns:a16="http://schemas.microsoft.com/office/drawing/2014/main" id="{BAE58C8A-47FE-4AFF-8FF3-973F849481C6}"/>
              </a:ext>
            </a:extLst>
          </p:cNvPr>
          <p:cNvPicPr>
            <a:picLocks noGrp="1"/>
          </p:cNvPicPr>
          <p:nvPr>
            <p:ph idx="1"/>
          </p:nvPr>
        </p:nvPicPr>
        <p:blipFill>
          <a:blip r:embed="rId2"/>
          <a:stretch>
            <a:fillRect/>
          </a:stretch>
        </p:blipFill>
        <p:spPr>
          <a:xfrm>
            <a:off x="6613864" y="870012"/>
            <a:ext cx="4722920" cy="5656834"/>
          </a:xfrm>
          <a:prstGeom prst="rect">
            <a:avLst/>
          </a:prstGeom>
        </p:spPr>
      </p:pic>
      <p:sp>
        <p:nvSpPr>
          <p:cNvPr id="5" name="TextBox 4">
            <a:extLst>
              <a:ext uri="{FF2B5EF4-FFF2-40B4-BE49-F238E27FC236}">
                <a16:creationId xmlns:a16="http://schemas.microsoft.com/office/drawing/2014/main" id="{F4B2B0B5-6D12-4621-ACC5-1A25F71FF8E2}"/>
              </a:ext>
            </a:extLst>
          </p:cNvPr>
          <p:cNvSpPr txBox="1"/>
          <p:nvPr/>
        </p:nvSpPr>
        <p:spPr>
          <a:xfrm>
            <a:off x="1535837" y="1597981"/>
            <a:ext cx="4012707" cy="492443"/>
          </a:xfrm>
          <a:prstGeom prst="rect">
            <a:avLst/>
          </a:prstGeom>
          <a:noFill/>
        </p:spPr>
        <p:txBody>
          <a:bodyPr wrap="square" rtlCol="0">
            <a:spAutoFit/>
          </a:bodyPr>
          <a:lstStyle/>
          <a:p>
            <a:pPr marL="285750" indent="-285750">
              <a:buFont typeface="Arial" panose="020B0604020202020204" pitchFamily="34" charset="0"/>
              <a:buChar char="•"/>
            </a:pPr>
            <a:r>
              <a:rPr lang="en-GB" dirty="0"/>
              <a:t>Role descriptions</a:t>
            </a:r>
          </a:p>
          <a:p>
            <a:r>
              <a:rPr lang="en-GB" sz="800" dirty="0"/>
              <a:t>Mintzberg’s set of ten roles (Cliffs notes, 2020)</a:t>
            </a:r>
          </a:p>
        </p:txBody>
      </p:sp>
      <p:sp>
        <p:nvSpPr>
          <p:cNvPr id="6" name="Rectangle 5">
            <a:extLst>
              <a:ext uri="{FF2B5EF4-FFF2-40B4-BE49-F238E27FC236}">
                <a16:creationId xmlns:a16="http://schemas.microsoft.com/office/drawing/2014/main" id="{DD0B232D-0410-4C97-8AAB-65FDEC099E70}"/>
              </a:ext>
            </a:extLst>
          </p:cNvPr>
          <p:cNvSpPr/>
          <p:nvPr/>
        </p:nvSpPr>
        <p:spPr>
          <a:xfrm>
            <a:off x="6502936" y="6526846"/>
            <a:ext cx="2125903" cy="215444"/>
          </a:xfrm>
          <a:prstGeom prst="rect">
            <a:avLst/>
          </a:prstGeom>
        </p:spPr>
        <p:txBody>
          <a:bodyPr wrap="none">
            <a:spAutoFit/>
          </a:bodyPr>
          <a:lstStyle/>
          <a:p>
            <a:r>
              <a:rPr lang="en-GB" sz="800" dirty="0">
                <a:latin typeface="Calibri" panose="020F0502020204030204" pitchFamily="34" charset="0"/>
                <a:ea typeface="Calibri" panose="020F0502020204030204" pitchFamily="34" charset="0"/>
                <a:cs typeface="Times New Roman" panose="02020603050405020304" pitchFamily="18" charset="0"/>
              </a:rPr>
              <a:t>Mintzberg’s set of ten roles (Cliffs notes, 2020)</a:t>
            </a:r>
            <a:endParaRPr lang="en-GB" sz="800" dirty="0"/>
          </a:p>
        </p:txBody>
      </p:sp>
    </p:spTree>
    <p:extLst>
      <p:ext uri="{BB962C8B-B14F-4D97-AF65-F5344CB8AC3E}">
        <p14:creationId xmlns:p14="http://schemas.microsoft.com/office/powerpoint/2010/main" val="965674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E891D-8A38-406C-B088-CB986AA5A658}"/>
              </a:ext>
            </a:extLst>
          </p:cNvPr>
          <p:cNvSpPr>
            <a:spLocks noGrp="1"/>
          </p:cNvSpPr>
          <p:nvPr>
            <p:ph type="title"/>
          </p:nvPr>
        </p:nvSpPr>
        <p:spPr>
          <a:xfrm>
            <a:off x="1484312" y="685801"/>
            <a:ext cx="1445320" cy="701676"/>
          </a:xfrm>
        </p:spPr>
        <p:txBody>
          <a:bodyPr/>
          <a:lstStyle/>
          <a:p>
            <a:r>
              <a:rPr lang="en-GB" dirty="0"/>
              <a:t>5S</a:t>
            </a:r>
          </a:p>
        </p:txBody>
      </p:sp>
      <p:sp>
        <p:nvSpPr>
          <p:cNvPr id="3" name="Content Placeholder 2">
            <a:extLst>
              <a:ext uri="{FF2B5EF4-FFF2-40B4-BE49-F238E27FC236}">
                <a16:creationId xmlns:a16="http://schemas.microsoft.com/office/drawing/2014/main" id="{77AA9C97-E415-4F30-82DC-4B1935A00E29}"/>
              </a:ext>
            </a:extLst>
          </p:cNvPr>
          <p:cNvSpPr>
            <a:spLocks noGrp="1"/>
          </p:cNvSpPr>
          <p:nvPr>
            <p:ph idx="1"/>
          </p:nvPr>
        </p:nvSpPr>
        <p:spPr>
          <a:xfrm>
            <a:off x="1039794" y="1825624"/>
            <a:ext cx="5514975" cy="4351338"/>
          </a:xfrm>
        </p:spPr>
        <p:txBody>
          <a:bodyPr/>
          <a:lstStyle/>
          <a:p>
            <a:r>
              <a:rPr lang="en-GB" sz="2400" dirty="0"/>
              <a:t>Aston Martin uses the ‘5S’ tool, this tool is used so work can be carried out safely and quickly. This process emphasises keeping areas clean and locating everything back where it belongs.</a:t>
            </a:r>
          </a:p>
          <a:p>
            <a:endParaRPr lang="en-GB" sz="2400" dirty="0"/>
          </a:p>
          <a:p>
            <a:endParaRPr lang="en-GB" dirty="0"/>
          </a:p>
        </p:txBody>
      </p:sp>
      <p:pic>
        <p:nvPicPr>
          <p:cNvPr id="5" name="Picture 4">
            <a:extLst>
              <a:ext uri="{FF2B5EF4-FFF2-40B4-BE49-F238E27FC236}">
                <a16:creationId xmlns:a16="http://schemas.microsoft.com/office/drawing/2014/main" id="{41C30F3E-688F-4918-BCDC-C4D62A65F94D}"/>
              </a:ext>
            </a:extLst>
          </p:cNvPr>
          <p:cNvPicPr/>
          <p:nvPr/>
        </p:nvPicPr>
        <p:blipFill>
          <a:blip r:embed="rId2"/>
          <a:stretch>
            <a:fillRect/>
          </a:stretch>
        </p:blipFill>
        <p:spPr>
          <a:xfrm>
            <a:off x="6905624" y="1606550"/>
            <a:ext cx="4657725" cy="4351338"/>
          </a:xfrm>
          <a:prstGeom prst="rect">
            <a:avLst/>
          </a:prstGeom>
        </p:spPr>
      </p:pic>
      <p:sp>
        <p:nvSpPr>
          <p:cNvPr id="6" name="Rectangle 5">
            <a:extLst>
              <a:ext uri="{FF2B5EF4-FFF2-40B4-BE49-F238E27FC236}">
                <a16:creationId xmlns:a16="http://schemas.microsoft.com/office/drawing/2014/main" id="{382767E1-D091-46B4-9351-1FA03B66D848}"/>
              </a:ext>
            </a:extLst>
          </p:cNvPr>
          <p:cNvSpPr/>
          <p:nvPr/>
        </p:nvSpPr>
        <p:spPr>
          <a:xfrm>
            <a:off x="7617038" y="5957887"/>
            <a:ext cx="3595456" cy="219075"/>
          </a:xfrm>
          <a:prstGeom prst="rect">
            <a:avLst/>
          </a:prstGeom>
        </p:spPr>
        <p:txBody>
          <a:bodyPr wrap="square">
            <a:spAutoFit/>
          </a:bodyPr>
          <a:lstStyle/>
          <a:p>
            <a:r>
              <a:rPr lang="en-GB" sz="800" dirty="0">
                <a:latin typeface="Calibri" panose="020F0502020204030204" pitchFamily="34" charset="0"/>
                <a:ea typeface="Calibri" panose="020F0502020204030204" pitchFamily="34" charset="0"/>
                <a:cs typeface="Times New Roman" panose="02020603050405020304" pitchFamily="18" charset="0"/>
              </a:rPr>
              <a:t>audit requirements to sustain a lean laboratory (METTLER TOLEDO, 2020)</a:t>
            </a:r>
            <a:endParaRPr lang="en-GB" sz="800" dirty="0"/>
          </a:p>
        </p:txBody>
      </p:sp>
    </p:spTree>
    <p:extLst>
      <p:ext uri="{BB962C8B-B14F-4D97-AF65-F5344CB8AC3E}">
        <p14:creationId xmlns:p14="http://schemas.microsoft.com/office/powerpoint/2010/main" val="4135746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088F8-1850-48DD-9A98-9936B41D2FC2}"/>
              </a:ext>
            </a:extLst>
          </p:cNvPr>
          <p:cNvSpPr>
            <a:spLocks noGrp="1"/>
          </p:cNvSpPr>
          <p:nvPr>
            <p:ph type="title"/>
          </p:nvPr>
        </p:nvSpPr>
        <p:spPr>
          <a:xfrm>
            <a:off x="1484312" y="685800"/>
            <a:ext cx="6461204" cy="521563"/>
          </a:xfrm>
        </p:spPr>
        <p:txBody>
          <a:bodyPr>
            <a:normAutofit fontScale="90000"/>
          </a:bodyPr>
          <a:lstStyle/>
          <a:p>
            <a:r>
              <a:rPr lang="en-GB" dirty="0"/>
              <a:t>Critical Path Analysis (CPA)</a:t>
            </a:r>
          </a:p>
        </p:txBody>
      </p:sp>
      <p:sp>
        <p:nvSpPr>
          <p:cNvPr id="3" name="Content Placeholder 2">
            <a:extLst>
              <a:ext uri="{FF2B5EF4-FFF2-40B4-BE49-F238E27FC236}">
                <a16:creationId xmlns:a16="http://schemas.microsoft.com/office/drawing/2014/main" id="{20BBBD78-3F6A-40ED-81EF-2A2897C847D9}"/>
              </a:ext>
            </a:extLst>
          </p:cNvPr>
          <p:cNvSpPr>
            <a:spLocks noGrp="1"/>
          </p:cNvSpPr>
          <p:nvPr>
            <p:ph idx="1"/>
          </p:nvPr>
        </p:nvSpPr>
        <p:spPr>
          <a:xfrm>
            <a:off x="1484312" y="1110254"/>
            <a:ext cx="10018713" cy="3124201"/>
          </a:xfrm>
        </p:spPr>
        <p:txBody>
          <a:bodyPr/>
          <a:lstStyle/>
          <a:p>
            <a:r>
              <a:rPr lang="en-GB" sz="2400" dirty="0"/>
              <a:t>Critical path analysis is the system we use in project planning. This system uses network analysis to help managers to control time limited projects (tutor2u, 2018).</a:t>
            </a:r>
          </a:p>
          <a:p>
            <a:r>
              <a:rPr lang="en-GB" sz="2400" dirty="0"/>
              <a:t>According to Andrew Slate, the important areas to build a CPA is to itemise the jobs, tasks and timings needed to complete each task. This shows what tasks need be completed, or can wait until others are finished.</a:t>
            </a:r>
          </a:p>
          <a:p>
            <a:endParaRPr lang="en-GB" dirty="0"/>
          </a:p>
        </p:txBody>
      </p:sp>
      <p:pic>
        <p:nvPicPr>
          <p:cNvPr id="4" name="Picture 3">
            <a:extLst>
              <a:ext uri="{FF2B5EF4-FFF2-40B4-BE49-F238E27FC236}">
                <a16:creationId xmlns:a16="http://schemas.microsoft.com/office/drawing/2014/main" id="{0D0ECB4C-BA5D-467B-A0C5-541ED8130BEA}"/>
              </a:ext>
            </a:extLst>
          </p:cNvPr>
          <p:cNvPicPr/>
          <p:nvPr/>
        </p:nvPicPr>
        <p:blipFill>
          <a:blip r:embed="rId2">
            <a:extLst>
              <a:ext uri="{28A0092B-C50C-407E-A947-70E740481C1C}">
                <a14:useLocalDpi xmlns:a14="http://schemas.microsoft.com/office/drawing/2010/main" val="0"/>
              </a:ext>
            </a:extLst>
          </a:blip>
          <a:stretch>
            <a:fillRect/>
          </a:stretch>
        </p:blipFill>
        <p:spPr>
          <a:xfrm>
            <a:off x="1066750" y="4137346"/>
            <a:ext cx="6310594" cy="1588752"/>
          </a:xfrm>
          <a:prstGeom prst="rect">
            <a:avLst/>
          </a:prstGeom>
        </p:spPr>
      </p:pic>
      <p:sp>
        <p:nvSpPr>
          <p:cNvPr id="5" name="TextBox 4">
            <a:extLst>
              <a:ext uri="{FF2B5EF4-FFF2-40B4-BE49-F238E27FC236}">
                <a16:creationId xmlns:a16="http://schemas.microsoft.com/office/drawing/2014/main" id="{804CE02B-2828-4457-A6F2-8E7968526E3A}"/>
              </a:ext>
            </a:extLst>
          </p:cNvPr>
          <p:cNvSpPr txBox="1"/>
          <p:nvPr/>
        </p:nvSpPr>
        <p:spPr>
          <a:xfrm>
            <a:off x="7377344" y="4137346"/>
            <a:ext cx="4722919" cy="2062103"/>
          </a:xfrm>
          <a:prstGeom prst="rect">
            <a:avLst/>
          </a:prstGeom>
          <a:noFill/>
        </p:spPr>
        <p:txBody>
          <a:bodyPr wrap="square" rtlCol="0">
            <a:spAutoFit/>
          </a:bodyPr>
          <a:lstStyle/>
          <a:p>
            <a:pPr marL="285750" indent="-285750">
              <a:buFont typeface="Arial" panose="020B0604020202020204" pitchFamily="34" charset="0"/>
              <a:buChar char="•"/>
            </a:pPr>
            <a:r>
              <a:rPr lang="en-GB" sz="1600" dirty="0"/>
              <a:t>The data shown on this chart highlights the shortest time this project can be completed.</a:t>
            </a:r>
          </a:p>
          <a:p>
            <a:r>
              <a:rPr lang="en-GB" sz="1600" dirty="0"/>
              <a:t> </a:t>
            </a:r>
          </a:p>
          <a:p>
            <a:pPr marL="285750" indent="-285750">
              <a:buFont typeface="Arial" panose="020B0604020202020204" pitchFamily="34" charset="0"/>
              <a:buChar char="•"/>
            </a:pPr>
            <a:r>
              <a:rPr lang="en-GB" sz="1600" dirty="0"/>
              <a:t>It highlights what tasks are critical to finishing the project at the defined date and tasks that can be re-prioritised, tasks that are not critical are said to have ‘float’, this method allows tasks to be delayed without any effect to the project (Slate, 2018).</a:t>
            </a:r>
          </a:p>
        </p:txBody>
      </p:sp>
    </p:spTree>
    <p:extLst>
      <p:ext uri="{BB962C8B-B14F-4D97-AF65-F5344CB8AC3E}">
        <p14:creationId xmlns:p14="http://schemas.microsoft.com/office/powerpoint/2010/main" val="2810380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B572A-C993-43F8-8B58-E41DFA87705A}"/>
              </a:ext>
            </a:extLst>
          </p:cNvPr>
          <p:cNvSpPr>
            <a:spLocks noGrp="1"/>
          </p:cNvSpPr>
          <p:nvPr>
            <p:ph type="title"/>
          </p:nvPr>
        </p:nvSpPr>
        <p:spPr>
          <a:xfrm>
            <a:off x="1484312" y="685800"/>
            <a:ext cx="3513816" cy="619217"/>
          </a:xfrm>
        </p:spPr>
        <p:txBody>
          <a:bodyPr>
            <a:normAutofit fontScale="90000"/>
          </a:bodyPr>
          <a:lstStyle/>
          <a:p>
            <a:r>
              <a:rPr lang="en-GB" dirty="0"/>
              <a:t>Motivation</a:t>
            </a:r>
          </a:p>
        </p:txBody>
      </p:sp>
      <p:sp>
        <p:nvSpPr>
          <p:cNvPr id="3" name="Content Placeholder 2">
            <a:extLst>
              <a:ext uri="{FF2B5EF4-FFF2-40B4-BE49-F238E27FC236}">
                <a16:creationId xmlns:a16="http://schemas.microsoft.com/office/drawing/2014/main" id="{8E148669-FF38-4B68-BE5F-ABF31A5F042C}"/>
              </a:ext>
            </a:extLst>
          </p:cNvPr>
          <p:cNvSpPr>
            <a:spLocks noGrp="1"/>
          </p:cNvSpPr>
          <p:nvPr>
            <p:ph idx="1"/>
          </p:nvPr>
        </p:nvSpPr>
        <p:spPr/>
        <p:txBody>
          <a:bodyPr>
            <a:normAutofit fontScale="92500"/>
          </a:bodyPr>
          <a:lstStyle/>
          <a:p>
            <a:r>
              <a:rPr lang="en-GB" sz="2400" dirty="0"/>
              <a:t>Regular meetings used to keep the team motivated.</a:t>
            </a:r>
          </a:p>
          <a:p>
            <a:pPr marL="0" indent="0">
              <a:buNone/>
            </a:pPr>
            <a:endParaRPr lang="en-GB" sz="2400" dirty="0"/>
          </a:p>
          <a:p>
            <a:pPr lvl="1"/>
            <a:r>
              <a:rPr lang="en-GB" sz="2000" dirty="0"/>
              <a:t>The purpose of these meetings was to create a plan on how the project will be completed. We used these to understand problems and resolve them, make decisions and to stipulate functions to complete the task (SKILLSYOUNEED, 2011 - 2020). </a:t>
            </a:r>
          </a:p>
          <a:p>
            <a:pPr marL="457200" lvl="1" indent="0">
              <a:buNone/>
            </a:pPr>
            <a:endParaRPr lang="en-GB" sz="2000" dirty="0"/>
          </a:p>
          <a:p>
            <a:pPr lvl="1"/>
            <a:r>
              <a:rPr lang="en-GB" sz="2000" dirty="0"/>
              <a:t>The minutes of these meetings are recorded as they will offer legal protection, structure, drive action, help in measuring the progress and give ownership of tasks (</a:t>
            </a:r>
            <a:r>
              <a:rPr lang="en-GB" sz="2000" dirty="0" err="1"/>
              <a:t>allbusiness</a:t>
            </a:r>
            <a:r>
              <a:rPr lang="en-GB" sz="2000" dirty="0"/>
              <a:t>, 2020). </a:t>
            </a:r>
          </a:p>
          <a:p>
            <a:endParaRPr lang="en-GB" dirty="0"/>
          </a:p>
        </p:txBody>
      </p:sp>
    </p:spTree>
    <p:extLst>
      <p:ext uri="{BB962C8B-B14F-4D97-AF65-F5344CB8AC3E}">
        <p14:creationId xmlns:p14="http://schemas.microsoft.com/office/powerpoint/2010/main" val="1446065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EF0A8-5A1B-44F4-B2E8-5212FBC467F7}"/>
              </a:ext>
            </a:extLst>
          </p:cNvPr>
          <p:cNvSpPr>
            <a:spLocks noGrp="1"/>
          </p:cNvSpPr>
          <p:nvPr>
            <p:ph type="title"/>
          </p:nvPr>
        </p:nvSpPr>
        <p:spPr>
          <a:xfrm>
            <a:off x="1484312" y="685800"/>
            <a:ext cx="4880978" cy="787893"/>
          </a:xfrm>
        </p:spPr>
        <p:txBody>
          <a:bodyPr/>
          <a:lstStyle/>
          <a:p>
            <a:r>
              <a:rPr lang="en-GB" dirty="0"/>
              <a:t>Motivation cont..</a:t>
            </a:r>
          </a:p>
        </p:txBody>
      </p:sp>
      <p:pic>
        <p:nvPicPr>
          <p:cNvPr id="4" name="Content Placeholder 3">
            <a:extLst>
              <a:ext uri="{FF2B5EF4-FFF2-40B4-BE49-F238E27FC236}">
                <a16:creationId xmlns:a16="http://schemas.microsoft.com/office/drawing/2014/main" id="{E20A6DFA-8056-4C2F-991E-6E94F96EEF91}"/>
              </a:ext>
            </a:extLst>
          </p:cNvPr>
          <p:cNvPicPr>
            <a:picLocks noGrp="1"/>
          </p:cNvPicPr>
          <p:nvPr>
            <p:ph idx="1"/>
          </p:nvPr>
        </p:nvPicPr>
        <p:blipFill>
          <a:blip r:embed="rId2"/>
          <a:stretch>
            <a:fillRect/>
          </a:stretch>
        </p:blipFill>
        <p:spPr>
          <a:xfrm>
            <a:off x="5229373" y="1758950"/>
            <a:ext cx="6595075" cy="4351338"/>
          </a:xfrm>
          <a:prstGeom prst="rect">
            <a:avLst/>
          </a:prstGeom>
        </p:spPr>
      </p:pic>
      <p:sp>
        <p:nvSpPr>
          <p:cNvPr id="5" name="TextBox 4">
            <a:extLst>
              <a:ext uri="{FF2B5EF4-FFF2-40B4-BE49-F238E27FC236}">
                <a16:creationId xmlns:a16="http://schemas.microsoft.com/office/drawing/2014/main" id="{17F779B5-AF27-4F22-8FEB-089E68D6A0E2}"/>
              </a:ext>
            </a:extLst>
          </p:cNvPr>
          <p:cNvSpPr txBox="1"/>
          <p:nvPr/>
        </p:nvSpPr>
        <p:spPr>
          <a:xfrm>
            <a:off x="1043311" y="2705748"/>
            <a:ext cx="4132370" cy="2862322"/>
          </a:xfrm>
          <a:prstGeom prst="rect">
            <a:avLst/>
          </a:prstGeom>
          <a:noFill/>
        </p:spPr>
        <p:txBody>
          <a:bodyPr wrap="square" rtlCol="0">
            <a:spAutoFit/>
          </a:bodyPr>
          <a:lstStyle/>
          <a:p>
            <a:pPr marL="285750" indent="-285750">
              <a:buFont typeface="Arial" panose="020B0604020202020204" pitchFamily="34" charset="0"/>
              <a:buChar char="•"/>
            </a:pPr>
            <a:r>
              <a:rPr lang="en-GB" dirty="0"/>
              <a:t>We had one set-back. </a:t>
            </a:r>
          </a:p>
          <a:p>
            <a:pPr marL="742950" lvl="1" indent="-285750">
              <a:buFont typeface="Arial" panose="020B0604020202020204" pitchFamily="34" charset="0"/>
              <a:buChar char="•"/>
            </a:pPr>
            <a:r>
              <a:rPr lang="en-GB" dirty="0"/>
              <a:t>There was no power and network! To understand this problem, I organised a ‘Brainstorming’ session with the team and the supplier. Brainstorming is a useful tool where the team meet to give ideas and thoughts. It was chaired by myself and recorded all ideas on a mind mapping tool. </a:t>
            </a:r>
          </a:p>
        </p:txBody>
      </p:sp>
      <p:sp>
        <p:nvSpPr>
          <p:cNvPr id="6" name="TextBox 5">
            <a:extLst>
              <a:ext uri="{FF2B5EF4-FFF2-40B4-BE49-F238E27FC236}">
                <a16:creationId xmlns:a16="http://schemas.microsoft.com/office/drawing/2014/main" id="{24CB4962-1B61-48D8-BDFA-C82BC0AEA6E6}"/>
              </a:ext>
            </a:extLst>
          </p:cNvPr>
          <p:cNvSpPr txBox="1"/>
          <p:nvPr/>
        </p:nvSpPr>
        <p:spPr>
          <a:xfrm>
            <a:off x="5206014" y="6110288"/>
            <a:ext cx="3289917" cy="492443"/>
          </a:xfrm>
          <a:prstGeom prst="rect">
            <a:avLst/>
          </a:prstGeom>
          <a:noFill/>
        </p:spPr>
        <p:txBody>
          <a:bodyPr wrap="square" rtlCol="0">
            <a:spAutoFit/>
          </a:bodyPr>
          <a:lstStyle/>
          <a:p>
            <a:r>
              <a:rPr lang="en-GB" sz="800" dirty="0"/>
              <a:t>Mind mapping (Quality Matters, 2017)</a:t>
            </a:r>
          </a:p>
          <a:p>
            <a:endParaRPr lang="en-GB" dirty="0"/>
          </a:p>
        </p:txBody>
      </p:sp>
    </p:spTree>
    <p:extLst>
      <p:ext uri="{BB962C8B-B14F-4D97-AF65-F5344CB8AC3E}">
        <p14:creationId xmlns:p14="http://schemas.microsoft.com/office/powerpoint/2010/main" val="26246746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1B015-BDD6-4F43-A421-95A960C39795}"/>
              </a:ext>
            </a:extLst>
          </p:cNvPr>
          <p:cNvSpPr>
            <a:spLocks noGrp="1"/>
          </p:cNvSpPr>
          <p:nvPr>
            <p:ph type="title"/>
          </p:nvPr>
        </p:nvSpPr>
        <p:spPr>
          <a:xfrm>
            <a:off x="1484311" y="685801"/>
            <a:ext cx="4641281" cy="1036468"/>
          </a:xfrm>
        </p:spPr>
        <p:txBody>
          <a:bodyPr/>
          <a:lstStyle/>
          <a:p>
            <a:r>
              <a:rPr lang="en-GB" dirty="0"/>
              <a:t>Motivation cont..</a:t>
            </a:r>
          </a:p>
        </p:txBody>
      </p:sp>
      <p:pic>
        <p:nvPicPr>
          <p:cNvPr id="4" name="Content Placeholder 3">
            <a:extLst>
              <a:ext uri="{FF2B5EF4-FFF2-40B4-BE49-F238E27FC236}">
                <a16:creationId xmlns:a16="http://schemas.microsoft.com/office/drawing/2014/main" id="{551720CF-DAA2-420D-9EE8-E5BFF7A347C8}"/>
              </a:ext>
            </a:extLst>
          </p:cNvPr>
          <p:cNvPicPr>
            <a:picLocks noGrp="1"/>
          </p:cNvPicPr>
          <p:nvPr>
            <p:ph idx="1"/>
          </p:nvPr>
        </p:nvPicPr>
        <p:blipFill>
          <a:blip r:embed="rId2"/>
          <a:stretch>
            <a:fillRect/>
          </a:stretch>
        </p:blipFill>
        <p:spPr>
          <a:xfrm>
            <a:off x="5877014" y="2441359"/>
            <a:ext cx="6204477" cy="3176635"/>
          </a:xfrm>
          <a:prstGeom prst="rect">
            <a:avLst/>
          </a:prstGeom>
        </p:spPr>
      </p:pic>
      <p:sp>
        <p:nvSpPr>
          <p:cNvPr id="5" name="TextBox 4">
            <a:extLst>
              <a:ext uri="{FF2B5EF4-FFF2-40B4-BE49-F238E27FC236}">
                <a16:creationId xmlns:a16="http://schemas.microsoft.com/office/drawing/2014/main" id="{F78C8B14-A72A-472C-9A3D-E5A7738FAF2F}"/>
              </a:ext>
            </a:extLst>
          </p:cNvPr>
          <p:cNvSpPr txBox="1"/>
          <p:nvPr/>
        </p:nvSpPr>
        <p:spPr>
          <a:xfrm>
            <a:off x="1259240" y="2071087"/>
            <a:ext cx="4617775" cy="3970318"/>
          </a:xfrm>
          <a:prstGeom prst="rect">
            <a:avLst/>
          </a:prstGeom>
          <a:noFill/>
        </p:spPr>
        <p:txBody>
          <a:bodyPr wrap="square" rtlCol="0">
            <a:spAutoFit/>
          </a:bodyPr>
          <a:lstStyle/>
          <a:p>
            <a:pPr marL="285750" indent="-285750">
              <a:buFont typeface="Arial" panose="020B0604020202020204" pitchFamily="34" charset="0"/>
              <a:buChar char="•"/>
            </a:pPr>
            <a:r>
              <a:rPr lang="en-GB" dirty="0"/>
              <a:t>This exercise proved important:</a:t>
            </a:r>
          </a:p>
          <a:p>
            <a:pPr marL="742950" lvl="1" indent="-285750">
              <a:buFont typeface="Arial" panose="020B0604020202020204" pitchFamily="34" charset="0"/>
              <a:buChar char="•"/>
            </a:pPr>
            <a:r>
              <a:rPr lang="en-GB" dirty="0"/>
              <a:t>It allowed everyone to add their explanations (MindManager blog, 2019). </a:t>
            </a:r>
          </a:p>
          <a:p>
            <a:pPr marL="742950" lvl="1" indent="-285750">
              <a:buFont typeface="Arial" panose="020B0604020202020204" pitchFamily="34" charset="0"/>
              <a:buChar char="•"/>
            </a:pPr>
            <a:r>
              <a:rPr lang="en-GB" dirty="0"/>
              <a:t>It permitted each of us to feel a part of the team when we all collectively decided to continue with the build and work around the external electrical team to install the cables. </a:t>
            </a:r>
          </a:p>
          <a:p>
            <a:pPr marL="742950" lvl="1" indent="-285750">
              <a:buFont typeface="Arial" panose="020B0604020202020204" pitchFamily="34" charset="0"/>
              <a:buChar char="•"/>
            </a:pPr>
            <a:r>
              <a:rPr lang="en-GB" dirty="0"/>
              <a:t>After the brainstorming session, and the agreement of working around areas that didn’t need power and network, the </a:t>
            </a:r>
            <a:r>
              <a:rPr lang="en-GB" b="1" dirty="0"/>
              <a:t>motivation</a:t>
            </a:r>
            <a:r>
              <a:rPr lang="en-GB" dirty="0"/>
              <a:t> re-presented itself and the installation continued.</a:t>
            </a:r>
          </a:p>
        </p:txBody>
      </p:sp>
    </p:spTree>
    <p:extLst>
      <p:ext uri="{BB962C8B-B14F-4D97-AF65-F5344CB8AC3E}">
        <p14:creationId xmlns:p14="http://schemas.microsoft.com/office/powerpoint/2010/main" val="27408410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B62FA-B986-4355-9044-746922516A61}"/>
              </a:ext>
            </a:extLst>
          </p:cNvPr>
          <p:cNvSpPr>
            <a:spLocks noGrp="1"/>
          </p:cNvSpPr>
          <p:nvPr>
            <p:ph type="title"/>
          </p:nvPr>
        </p:nvSpPr>
        <p:spPr>
          <a:xfrm>
            <a:off x="1484312" y="685800"/>
            <a:ext cx="4454850" cy="924381"/>
          </a:xfrm>
        </p:spPr>
        <p:txBody>
          <a:bodyPr/>
          <a:lstStyle/>
          <a:p>
            <a:r>
              <a:rPr lang="en-GB" dirty="0"/>
              <a:t>Motivation cont..</a:t>
            </a:r>
          </a:p>
        </p:txBody>
      </p:sp>
      <p:sp>
        <p:nvSpPr>
          <p:cNvPr id="3" name="Content Placeholder 2">
            <a:extLst>
              <a:ext uri="{FF2B5EF4-FFF2-40B4-BE49-F238E27FC236}">
                <a16:creationId xmlns:a16="http://schemas.microsoft.com/office/drawing/2014/main" id="{7627EA74-C040-4DE2-979E-9B7345E3A447}"/>
              </a:ext>
            </a:extLst>
          </p:cNvPr>
          <p:cNvSpPr>
            <a:spLocks noGrp="1"/>
          </p:cNvSpPr>
          <p:nvPr>
            <p:ph idx="1"/>
          </p:nvPr>
        </p:nvSpPr>
        <p:spPr>
          <a:xfrm>
            <a:off x="1210561" y="2027237"/>
            <a:ext cx="4933950" cy="4351338"/>
          </a:xfrm>
        </p:spPr>
        <p:txBody>
          <a:bodyPr>
            <a:normAutofit fontScale="92500" lnSpcReduction="10000"/>
          </a:bodyPr>
          <a:lstStyle/>
          <a:p>
            <a:r>
              <a:rPr lang="en-GB" dirty="0"/>
              <a:t>Maslow</a:t>
            </a:r>
          </a:p>
          <a:p>
            <a:pPr lvl="1"/>
            <a:r>
              <a:rPr lang="en-GB" dirty="0"/>
              <a:t>The motivation of the team dropped significantly. According to Maslow, he specified that we are motivated to accomplish evident requirements. Fig opposite shows a diagram of Maslow’s Hierarchy of Needs. </a:t>
            </a:r>
          </a:p>
          <a:p>
            <a:pPr lvl="1"/>
            <a:r>
              <a:rPr lang="en-GB" dirty="0"/>
              <a:t>Maslow’s five-tier theory describes individual needs required to become motivated. </a:t>
            </a:r>
          </a:p>
          <a:p>
            <a:pPr lvl="1"/>
            <a:r>
              <a:rPr lang="en-GB" dirty="0"/>
              <a:t>To progress up the pyramid all requirements in the bottom tier need to be fulfilled prior to moving on to the nest stage (Saul McLeod, 2020).</a:t>
            </a:r>
          </a:p>
          <a:p>
            <a:endParaRPr lang="en-GB" dirty="0"/>
          </a:p>
          <a:p>
            <a:endParaRPr lang="en-GB" dirty="0"/>
          </a:p>
        </p:txBody>
      </p:sp>
      <p:pic>
        <p:nvPicPr>
          <p:cNvPr id="4" name="Picture 3">
            <a:extLst>
              <a:ext uri="{FF2B5EF4-FFF2-40B4-BE49-F238E27FC236}">
                <a16:creationId xmlns:a16="http://schemas.microsoft.com/office/drawing/2014/main" id="{40F85638-190E-471B-92F7-C30CEAC17987}"/>
              </a:ext>
            </a:extLst>
          </p:cNvPr>
          <p:cNvPicPr/>
          <p:nvPr/>
        </p:nvPicPr>
        <p:blipFill>
          <a:blip r:embed="rId2"/>
          <a:stretch>
            <a:fillRect/>
          </a:stretch>
        </p:blipFill>
        <p:spPr>
          <a:xfrm>
            <a:off x="6400482" y="2027237"/>
            <a:ext cx="5182235" cy="3165475"/>
          </a:xfrm>
          <a:prstGeom prst="rect">
            <a:avLst/>
          </a:prstGeom>
        </p:spPr>
      </p:pic>
      <p:sp>
        <p:nvSpPr>
          <p:cNvPr id="5" name="TextBox 4">
            <a:extLst>
              <a:ext uri="{FF2B5EF4-FFF2-40B4-BE49-F238E27FC236}">
                <a16:creationId xmlns:a16="http://schemas.microsoft.com/office/drawing/2014/main" id="{AB9FF138-AD9F-4C62-A00E-12B2FDAA2D62}"/>
              </a:ext>
            </a:extLst>
          </p:cNvPr>
          <p:cNvSpPr txBox="1"/>
          <p:nvPr/>
        </p:nvSpPr>
        <p:spPr>
          <a:xfrm>
            <a:off x="6373428" y="5192712"/>
            <a:ext cx="4980372" cy="215444"/>
          </a:xfrm>
          <a:prstGeom prst="rect">
            <a:avLst/>
          </a:prstGeom>
          <a:noFill/>
        </p:spPr>
        <p:txBody>
          <a:bodyPr wrap="square" rtlCol="0">
            <a:spAutoFit/>
          </a:bodyPr>
          <a:lstStyle/>
          <a:p>
            <a:r>
              <a:rPr lang="en-GB" sz="800" dirty="0"/>
              <a:t>Maslow’s Hierarchy of Needs (Chapman, 2001-7)</a:t>
            </a:r>
          </a:p>
        </p:txBody>
      </p:sp>
    </p:spTree>
    <p:extLst>
      <p:ext uri="{BB962C8B-B14F-4D97-AF65-F5344CB8AC3E}">
        <p14:creationId xmlns:p14="http://schemas.microsoft.com/office/powerpoint/2010/main" val="25979924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5FDA8-4EEF-49B0-AC9B-1B4956D75635}"/>
              </a:ext>
            </a:extLst>
          </p:cNvPr>
          <p:cNvSpPr>
            <a:spLocks noGrp="1"/>
          </p:cNvSpPr>
          <p:nvPr>
            <p:ph type="title"/>
          </p:nvPr>
        </p:nvSpPr>
        <p:spPr>
          <a:xfrm>
            <a:off x="1484311" y="685801"/>
            <a:ext cx="4280151" cy="814526"/>
          </a:xfrm>
        </p:spPr>
        <p:txBody>
          <a:bodyPr/>
          <a:lstStyle/>
          <a:p>
            <a:r>
              <a:rPr lang="en-GB" dirty="0"/>
              <a:t>Motivation cont..</a:t>
            </a:r>
          </a:p>
        </p:txBody>
      </p:sp>
      <p:sp>
        <p:nvSpPr>
          <p:cNvPr id="3" name="Content Placeholder 2">
            <a:extLst>
              <a:ext uri="{FF2B5EF4-FFF2-40B4-BE49-F238E27FC236}">
                <a16:creationId xmlns:a16="http://schemas.microsoft.com/office/drawing/2014/main" id="{CC11B778-C603-4274-9035-AFDE02460603}"/>
              </a:ext>
            </a:extLst>
          </p:cNvPr>
          <p:cNvSpPr>
            <a:spLocks noGrp="1"/>
          </p:cNvSpPr>
          <p:nvPr>
            <p:ph idx="1"/>
          </p:nvPr>
        </p:nvSpPr>
        <p:spPr>
          <a:xfrm>
            <a:off x="1211063" y="2012059"/>
            <a:ext cx="4097784" cy="4351338"/>
          </a:xfrm>
        </p:spPr>
        <p:txBody>
          <a:bodyPr>
            <a:normAutofit fontScale="92500" lnSpcReduction="10000"/>
          </a:bodyPr>
          <a:lstStyle/>
          <a:p>
            <a:r>
              <a:rPr lang="en-GB" dirty="0"/>
              <a:t>Hertzberg</a:t>
            </a:r>
          </a:p>
          <a:p>
            <a:pPr lvl="1"/>
            <a:r>
              <a:rPr lang="en-GB" dirty="0"/>
              <a:t>Herzberg worked with Maslow and came up with a two-factor theory for motivation. </a:t>
            </a:r>
          </a:p>
          <a:p>
            <a:pPr lvl="1"/>
            <a:r>
              <a:rPr lang="en-GB" dirty="0"/>
              <a:t>He claimed that there are two factors that a team could initiate to increase motivation within the team. </a:t>
            </a:r>
          </a:p>
          <a:p>
            <a:pPr lvl="1"/>
            <a:r>
              <a:rPr lang="en-GB" dirty="0"/>
              <a:t>There is a factor that could also de-motivate the team, motivators and hygiene factors (tutor2y, 2018). Fig opposite is a diagram of the two-factor theory.</a:t>
            </a:r>
          </a:p>
          <a:p>
            <a:pPr lvl="1"/>
            <a:endParaRPr lang="en-GB" dirty="0"/>
          </a:p>
        </p:txBody>
      </p:sp>
      <p:pic>
        <p:nvPicPr>
          <p:cNvPr id="4" name="Picture 3">
            <a:extLst>
              <a:ext uri="{FF2B5EF4-FFF2-40B4-BE49-F238E27FC236}">
                <a16:creationId xmlns:a16="http://schemas.microsoft.com/office/drawing/2014/main" id="{44FF5CCF-C536-40F7-AF2F-A081D91DDDB0}"/>
              </a:ext>
            </a:extLst>
          </p:cNvPr>
          <p:cNvPicPr/>
          <p:nvPr/>
        </p:nvPicPr>
        <p:blipFill>
          <a:blip r:embed="rId2"/>
          <a:stretch>
            <a:fillRect/>
          </a:stretch>
        </p:blipFill>
        <p:spPr>
          <a:xfrm>
            <a:off x="5764462" y="1825625"/>
            <a:ext cx="5332730" cy="3844290"/>
          </a:xfrm>
          <a:prstGeom prst="rect">
            <a:avLst/>
          </a:prstGeom>
        </p:spPr>
      </p:pic>
      <p:sp>
        <p:nvSpPr>
          <p:cNvPr id="5" name="TextBox 4">
            <a:extLst>
              <a:ext uri="{FF2B5EF4-FFF2-40B4-BE49-F238E27FC236}">
                <a16:creationId xmlns:a16="http://schemas.microsoft.com/office/drawing/2014/main" id="{4DF3E973-BC64-413F-BCC6-3B746CC341B4}"/>
              </a:ext>
            </a:extLst>
          </p:cNvPr>
          <p:cNvSpPr txBox="1"/>
          <p:nvPr/>
        </p:nvSpPr>
        <p:spPr>
          <a:xfrm>
            <a:off x="5752733" y="5652030"/>
            <a:ext cx="6241002" cy="769441"/>
          </a:xfrm>
          <a:prstGeom prst="rect">
            <a:avLst/>
          </a:prstGeom>
          <a:noFill/>
        </p:spPr>
        <p:txBody>
          <a:bodyPr wrap="square" rtlCol="0">
            <a:spAutoFit/>
          </a:bodyPr>
          <a:lstStyle/>
          <a:p>
            <a:r>
              <a:rPr lang="en-GB" sz="800" dirty="0"/>
              <a:t>Herzberg worked with Maslow and came up with a two-factor theory for motivation. </a:t>
            </a:r>
          </a:p>
          <a:p>
            <a:r>
              <a:rPr lang="en-GB" sz="1200" dirty="0"/>
              <a:t>He claimed that there are two factors that a team could initiate to increase motivation within the team. There is a factor that could also de-motivate the team, motivators and hygiene factors (tutor2y, 2018</a:t>
            </a:r>
            <a:endParaRPr lang="en-GB" dirty="0"/>
          </a:p>
        </p:txBody>
      </p:sp>
    </p:spTree>
    <p:extLst>
      <p:ext uri="{BB962C8B-B14F-4D97-AF65-F5344CB8AC3E}">
        <p14:creationId xmlns:p14="http://schemas.microsoft.com/office/powerpoint/2010/main" val="2282136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549D5-601D-46B4-8BD5-A13F282B9558}"/>
              </a:ext>
            </a:extLst>
          </p:cNvPr>
          <p:cNvSpPr>
            <a:spLocks noGrp="1"/>
          </p:cNvSpPr>
          <p:nvPr>
            <p:ph type="title"/>
          </p:nvPr>
        </p:nvSpPr>
        <p:spPr/>
        <p:txBody>
          <a:bodyPr/>
          <a:lstStyle/>
          <a:p>
            <a:r>
              <a:rPr lang="en-GB" dirty="0"/>
              <a:t>Lessons Learnt</a:t>
            </a:r>
          </a:p>
        </p:txBody>
      </p:sp>
      <p:sp>
        <p:nvSpPr>
          <p:cNvPr id="3" name="Content Placeholder 2">
            <a:extLst>
              <a:ext uri="{FF2B5EF4-FFF2-40B4-BE49-F238E27FC236}">
                <a16:creationId xmlns:a16="http://schemas.microsoft.com/office/drawing/2014/main" id="{895C59EC-E247-4AB1-88A9-76FCCA5B0A41}"/>
              </a:ext>
            </a:extLst>
          </p:cNvPr>
          <p:cNvSpPr>
            <a:spLocks noGrp="1"/>
          </p:cNvSpPr>
          <p:nvPr>
            <p:ph idx="1"/>
          </p:nvPr>
        </p:nvSpPr>
        <p:spPr/>
        <p:txBody>
          <a:bodyPr/>
          <a:lstStyle/>
          <a:p>
            <a:r>
              <a:rPr lang="en-GB" dirty="0"/>
              <a:t>Following the successful delivery of the project we finished off with a ‘lessons learnt’ meeting. </a:t>
            </a:r>
          </a:p>
          <a:p>
            <a:r>
              <a:rPr lang="en-GB" dirty="0"/>
              <a:t>The reason for this was to gather all the data and examples so we can use the same process or understand what not to do on new projects (Project Smart, 2010).</a:t>
            </a:r>
          </a:p>
          <a:p>
            <a:endParaRPr lang="en-GB" dirty="0"/>
          </a:p>
        </p:txBody>
      </p:sp>
    </p:spTree>
    <p:extLst>
      <p:ext uri="{BB962C8B-B14F-4D97-AF65-F5344CB8AC3E}">
        <p14:creationId xmlns:p14="http://schemas.microsoft.com/office/powerpoint/2010/main" val="20497725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E22F6-3DC3-4426-B5E6-5347F036CF15}"/>
              </a:ext>
            </a:extLst>
          </p:cNvPr>
          <p:cNvSpPr>
            <a:spLocks noGrp="1"/>
          </p:cNvSpPr>
          <p:nvPr>
            <p:ph type="title"/>
          </p:nvPr>
        </p:nvSpPr>
        <p:spPr>
          <a:xfrm>
            <a:off x="1404412" y="2408068"/>
            <a:ext cx="10018713" cy="1752599"/>
          </a:xfrm>
        </p:spPr>
        <p:txBody>
          <a:bodyPr>
            <a:normAutofit/>
          </a:bodyPr>
          <a:lstStyle/>
          <a:p>
            <a:r>
              <a:rPr lang="en-GB" sz="6600" dirty="0"/>
              <a:t>Questions?</a:t>
            </a:r>
          </a:p>
        </p:txBody>
      </p:sp>
    </p:spTree>
    <p:extLst>
      <p:ext uri="{BB962C8B-B14F-4D97-AF65-F5344CB8AC3E}">
        <p14:creationId xmlns:p14="http://schemas.microsoft.com/office/powerpoint/2010/main" val="40463686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217</TotalTime>
  <Words>1996</Words>
  <Application>Microsoft Office PowerPoint</Application>
  <PresentationFormat>Widescreen</PresentationFormat>
  <Paragraphs>214</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Corbel</vt:lpstr>
      <vt:lpstr>Times New Roman</vt:lpstr>
      <vt:lpstr>Parallax</vt:lpstr>
      <vt:lpstr>Group Project Assignment B</vt:lpstr>
      <vt:lpstr>Introduction</vt:lpstr>
      <vt:lpstr>Forming of the Team</vt:lpstr>
      <vt:lpstr>Team Roles</vt:lpstr>
      <vt:lpstr>Individual roles</vt:lpstr>
      <vt:lpstr>PowerPoint Presentation</vt:lpstr>
      <vt:lpstr>Individual roles cont..</vt:lpstr>
      <vt:lpstr>Individual roles cont..</vt:lpstr>
      <vt:lpstr>Individual roles cont..</vt:lpstr>
      <vt:lpstr>Individual roles cont..</vt:lpstr>
      <vt:lpstr>Team Development</vt:lpstr>
      <vt:lpstr>Team Development cont..</vt:lpstr>
      <vt:lpstr>Team Development cont..</vt:lpstr>
      <vt:lpstr>Machine installation</vt:lpstr>
      <vt:lpstr>Machine installation cont..</vt:lpstr>
      <vt:lpstr>Machine installation cont..</vt:lpstr>
      <vt:lpstr>Mintzberg</vt:lpstr>
      <vt:lpstr>Mintzberg cont..</vt:lpstr>
      <vt:lpstr>Mintzberg cont..</vt:lpstr>
      <vt:lpstr>5S</vt:lpstr>
      <vt:lpstr>Critical Path Analysis (CPA)</vt:lpstr>
      <vt:lpstr>Motivation</vt:lpstr>
      <vt:lpstr>Motivation cont..</vt:lpstr>
      <vt:lpstr>Motivation cont..</vt:lpstr>
      <vt:lpstr>Motivation cont..</vt:lpstr>
      <vt:lpstr>Motivation cont..</vt:lpstr>
      <vt:lpstr>Lessons Learnt</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Project Assignment B</dc:title>
  <dc:creator>Thomas, Darren</dc:creator>
  <cp:lastModifiedBy>Thomas, Darren</cp:lastModifiedBy>
  <cp:revision>25</cp:revision>
  <dcterms:created xsi:type="dcterms:W3CDTF">2020-05-10T12:42:20Z</dcterms:created>
  <dcterms:modified xsi:type="dcterms:W3CDTF">2020-05-11T11:40:09Z</dcterms:modified>
</cp:coreProperties>
</file>