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theme/theme1.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media/image1.png" ContentType="image/png"/>
  <Override PartName="/ppt/media/image2.png" ContentType="image/png"/>
  <Override PartName="/ppt/media/image3.png" ContentType="image/png"/>
  <Override PartName="/ppt/media/image4.png" ContentType="image/png"/>
  <Override PartName="/ppt/media/image6.jpeg" ContentType="image/jpeg"/>
  <Override PartName="/ppt/media/image5.png" ContentType="image/png"/>
  <Override PartName="/ppt/media/image7.png" ContentType="image/png"/>
  <Override PartName="/ppt/media/image8.png" ContentType="image/png"/>
  <Override PartName="/ppt/media/image9.png" ContentType="image/png"/>
  <Override PartName="/ppt/media/image10.jpeg" ContentType="image/jpeg"/>
  <Override PartName="/ppt/media/image11.png" ContentType="image/png"/>
  <Override PartName="/ppt/media/image12.png" ContentType="image/png"/>
  <Override PartName="/ppt/media/image13.jpeg" ContentType="image/jpeg"/>
  <Override PartName="/ppt/media/image14.png" ContentType="image/png"/>
  <Override PartName="/ppt/media/image15.png" ContentType="image/png"/>
  <Override PartName="/ppt/media/image16.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sldIdLst>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609480" y="273600"/>
            <a:ext cx="10972440" cy="1144800"/>
          </a:xfrm>
          <a:prstGeom prst="rect">
            <a:avLst/>
          </a:prstGeom>
        </p:spPr>
        <p:txBody>
          <a:bodyPr lIns="0" rIns="0" tIns="0" bIns="0" anchor="ctr">
            <a:noAutofit/>
          </a:bodyPr>
          <a:p>
            <a:endParaRPr b="0" lang="en-US" sz="1800" spc="-1" strike="noStrike">
              <a:solidFill>
                <a:srgbClr val="000000"/>
              </a:solidFill>
              <a:latin typeface="Calibri"/>
            </a:endParaRPr>
          </a:p>
        </p:txBody>
      </p:sp>
      <p:sp>
        <p:nvSpPr>
          <p:cNvPr id="6" name="PlaceHolder 2"/>
          <p:cNvSpPr>
            <a:spLocks noGrp="1"/>
          </p:cNvSpPr>
          <p:nvPr>
            <p:ph type="subTitle"/>
          </p:nvPr>
        </p:nvSpPr>
        <p:spPr>
          <a:xfrm>
            <a:off x="609480" y="1604520"/>
            <a:ext cx="109724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609480" y="273600"/>
            <a:ext cx="10972440" cy="1144800"/>
          </a:xfrm>
          <a:prstGeom prst="rect">
            <a:avLst/>
          </a:prstGeom>
        </p:spPr>
        <p:txBody>
          <a:bodyPr lIns="0" rIns="0" tIns="0" bIns="0" anchor="ctr">
            <a:noAutofit/>
          </a:bodyPr>
          <a:p>
            <a:endParaRPr b="0" lang="en-US" sz="1800" spc="-1" strike="noStrike">
              <a:solidFill>
                <a:srgbClr val="000000"/>
              </a:solidFill>
              <a:latin typeface="Calibri"/>
            </a:endParaRPr>
          </a:p>
        </p:txBody>
      </p:sp>
      <p:sp>
        <p:nvSpPr>
          <p:cNvPr id="8" name="PlaceHolder 2"/>
          <p:cNvSpPr>
            <a:spLocks noGrp="1"/>
          </p:cNvSpPr>
          <p:nvPr>
            <p:ph type="body"/>
          </p:nvPr>
        </p:nvSpPr>
        <p:spPr>
          <a:xfrm>
            <a:off x="609480" y="1604520"/>
            <a:ext cx="10972440" cy="3977280"/>
          </a:xfrm>
          <a:prstGeom prst="rect">
            <a:avLst/>
          </a:prstGeom>
        </p:spPr>
        <p:txBody>
          <a:bodyPr lIns="0" rIns="0" tIns="0" bIns="0">
            <a:normAutofit/>
          </a:bodyPr>
          <a:p>
            <a:endParaRPr b="0" lang="en-US" sz="3200" spc="-1" strike="noStrike">
              <a:solidFill>
                <a:srgbClr val="000000"/>
              </a:solidFill>
              <a:latin typeface="Calibri"/>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609480" y="273600"/>
            <a:ext cx="10972440" cy="1144800"/>
          </a:xfrm>
          <a:prstGeom prst="rect">
            <a:avLst/>
          </a:prstGeom>
        </p:spPr>
        <p:txBody>
          <a:bodyPr lIns="0" rIns="0" tIns="0" bIns="0" anchor="ctr">
            <a:noAutofit/>
          </a:bodyPr>
          <a:p>
            <a:endParaRPr b="0" lang="en-US" sz="1800" spc="-1" strike="noStrike">
              <a:solidFill>
                <a:srgbClr val="000000"/>
              </a:solidFill>
              <a:latin typeface="Calibri"/>
            </a:endParaRPr>
          </a:p>
        </p:txBody>
      </p:sp>
      <p:sp>
        <p:nvSpPr>
          <p:cNvPr id="10" name="PlaceHolder 2"/>
          <p:cNvSpPr>
            <a:spLocks noGrp="1"/>
          </p:cNvSpPr>
          <p:nvPr>
            <p:ph type="body"/>
          </p:nvPr>
        </p:nvSpPr>
        <p:spPr>
          <a:xfrm>
            <a:off x="609480" y="1604520"/>
            <a:ext cx="5354280" cy="3977280"/>
          </a:xfrm>
          <a:prstGeom prst="rect">
            <a:avLst/>
          </a:prstGeom>
        </p:spPr>
        <p:txBody>
          <a:bodyPr lIns="0" rIns="0" tIns="0" bIns="0">
            <a:normAutofit/>
          </a:bodyPr>
          <a:p>
            <a:endParaRPr b="0" lang="en-US" sz="3200" spc="-1" strike="noStrike">
              <a:solidFill>
                <a:srgbClr val="000000"/>
              </a:solidFill>
              <a:latin typeface="Calibri"/>
            </a:endParaRPr>
          </a:p>
        </p:txBody>
      </p:sp>
      <p:sp>
        <p:nvSpPr>
          <p:cNvPr id="11" name="PlaceHolder 3"/>
          <p:cNvSpPr>
            <a:spLocks noGrp="1"/>
          </p:cNvSpPr>
          <p:nvPr>
            <p:ph type="body"/>
          </p:nvPr>
        </p:nvSpPr>
        <p:spPr>
          <a:xfrm>
            <a:off x="6231960" y="1604520"/>
            <a:ext cx="5354280" cy="3977280"/>
          </a:xfrm>
          <a:prstGeom prst="rect">
            <a:avLst/>
          </a:prstGeom>
        </p:spPr>
        <p:txBody>
          <a:bodyPr lIns="0" rIns="0" tIns="0" bIns="0">
            <a:normAutofit/>
          </a:bodyPr>
          <a:p>
            <a:endParaRPr b="0" lang="en-US" sz="3200" spc="-1" strike="noStrike">
              <a:solidFill>
                <a:srgbClr val="000000"/>
              </a:solidFill>
              <a:latin typeface="Calibri"/>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609480" y="273600"/>
            <a:ext cx="10972440" cy="1144800"/>
          </a:xfrm>
          <a:prstGeom prst="rect">
            <a:avLst/>
          </a:prstGeom>
        </p:spPr>
        <p:txBody>
          <a:bodyPr lIns="0" rIns="0" tIns="0" bIns="0" anchor="ctr">
            <a:noAutofit/>
          </a:bodyPr>
          <a:p>
            <a:endParaRPr b="0" lang="en-US" sz="1800" spc="-1" strike="noStrike">
              <a:solidFill>
                <a:srgbClr val="000000"/>
              </a:solidFill>
              <a:latin typeface="Calibri"/>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609480" y="273600"/>
            <a:ext cx="109724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609480" y="273600"/>
            <a:ext cx="10972440" cy="1144800"/>
          </a:xfrm>
          <a:prstGeom prst="rect">
            <a:avLst/>
          </a:prstGeom>
        </p:spPr>
        <p:txBody>
          <a:bodyPr lIns="0" rIns="0" tIns="0" bIns="0" anchor="ctr">
            <a:noAutofit/>
          </a:bodyPr>
          <a:p>
            <a:endParaRPr b="0" lang="en-US" sz="1800" spc="-1" strike="noStrike">
              <a:solidFill>
                <a:srgbClr val="000000"/>
              </a:solidFill>
              <a:latin typeface="Calibri"/>
            </a:endParaRPr>
          </a:p>
        </p:txBody>
      </p:sp>
      <p:sp>
        <p:nvSpPr>
          <p:cNvPr id="15" name="PlaceHolder 2"/>
          <p:cNvSpPr>
            <a:spLocks noGrp="1"/>
          </p:cNvSpPr>
          <p:nvPr>
            <p:ph type="body"/>
          </p:nvPr>
        </p:nvSpPr>
        <p:spPr>
          <a:xfrm>
            <a:off x="609480" y="1604520"/>
            <a:ext cx="5354280" cy="1896840"/>
          </a:xfrm>
          <a:prstGeom prst="rect">
            <a:avLst/>
          </a:prstGeom>
        </p:spPr>
        <p:txBody>
          <a:bodyPr lIns="0" rIns="0" tIns="0" bIns="0">
            <a:normAutofit/>
          </a:bodyPr>
          <a:p>
            <a:endParaRPr b="0" lang="en-US" sz="3200" spc="-1" strike="noStrike">
              <a:solidFill>
                <a:srgbClr val="000000"/>
              </a:solidFill>
              <a:latin typeface="Calibri"/>
            </a:endParaRPr>
          </a:p>
        </p:txBody>
      </p:sp>
      <p:sp>
        <p:nvSpPr>
          <p:cNvPr id="16" name="PlaceHolder 3"/>
          <p:cNvSpPr>
            <a:spLocks noGrp="1"/>
          </p:cNvSpPr>
          <p:nvPr>
            <p:ph type="body"/>
          </p:nvPr>
        </p:nvSpPr>
        <p:spPr>
          <a:xfrm>
            <a:off x="6231960" y="1604520"/>
            <a:ext cx="5354280" cy="3977280"/>
          </a:xfrm>
          <a:prstGeom prst="rect">
            <a:avLst/>
          </a:prstGeom>
        </p:spPr>
        <p:txBody>
          <a:bodyPr lIns="0" rIns="0" tIns="0" bIns="0">
            <a:normAutofit/>
          </a:bodyPr>
          <a:p>
            <a:endParaRPr b="0" lang="en-US" sz="3200" spc="-1" strike="noStrike">
              <a:solidFill>
                <a:srgbClr val="000000"/>
              </a:solidFill>
              <a:latin typeface="Calibri"/>
            </a:endParaRPr>
          </a:p>
        </p:txBody>
      </p:sp>
      <p:sp>
        <p:nvSpPr>
          <p:cNvPr id="17" name="PlaceHolder 4"/>
          <p:cNvSpPr>
            <a:spLocks noGrp="1"/>
          </p:cNvSpPr>
          <p:nvPr>
            <p:ph type="body"/>
          </p:nvPr>
        </p:nvSpPr>
        <p:spPr>
          <a:xfrm>
            <a:off x="609480" y="3682080"/>
            <a:ext cx="5354280" cy="1896840"/>
          </a:xfrm>
          <a:prstGeom prst="rect">
            <a:avLst/>
          </a:prstGeom>
        </p:spPr>
        <p:txBody>
          <a:bodyPr lIns="0" rIns="0" tIns="0" bIns="0">
            <a:normAutofit/>
          </a:bodyPr>
          <a:p>
            <a:endParaRPr b="0" lang="en-US" sz="3200" spc="-1" strike="noStrike">
              <a:solidFill>
                <a:srgbClr val="000000"/>
              </a:solidFill>
              <a:latin typeface="Calibri"/>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609480" y="273600"/>
            <a:ext cx="10972440" cy="1144800"/>
          </a:xfrm>
          <a:prstGeom prst="rect">
            <a:avLst/>
          </a:prstGeom>
        </p:spPr>
        <p:txBody>
          <a:bodyPr lIns="0" rIns="0" tIns="0" bIns="0" anchor="ctr">
            <a:noAutofit/>
          </a:bodyPr>
          <a:p>
            <a:endParaRPr b="0" lang="en-US" sz="1800" spc="-1" strike="noStrike">
              <a:solidFill>
                <a:srgbClr val="000000"/>
              </a:solidFill>
              <a:latin typeface="Calibri"/>
            </a:endParaRPr>
          </a:p>
        </p:txBody>
      </p:sp>
      <p:sp>
        <p:nvSpPr>
          <p:cNvPr id="19" name="PlaceHolder 2"/>
          <p:cNvSpPr>
            <a:spLocks noGrp="1"/>
          </p:cNvSpPr>
          <p:nvPr>
            <p:ph type="body"/>
          </p:nvPr>
        </p:nvSpPr>
        <p:spPr>
          <a:xfrm>
            <a:off x="609480" y="1604520"/>
            <a:ext cx="5354280" cy="3977280"/>
          </a:xfrm>
          <a:prstGeom prst="rect">
            <a:avLst/>
          </a:prstGeom>
        </p:spPr>
        <p:txBody>
          <a:bodyPr lIns="0" rIns="0" tIns="0" bIns="0">
            <a:normAutofit/>
          </a:bodyPr>
          <a:p>
            <a:endParaRPr b="0" lang="en-US" sz="3200" spc="-1" strike="noStrike">
              <a:solidFill>
                <a:srgbClr val="000000"/>
              </a:solidFill>
              <a:latin typeface="Calibri"/>
            </a:endParaRPr>
          </a:p>
        </p:txBody>
      </p:sp>
      <p:sp>
        <p:nvSpPr>
          <p:cNvPr id="20" name="PlaceHolder 3"/>
          <p:cNvSpPr>
            <a:spLocks noGrp="1"/>
          </p:cNvSpPr>
          <p:nvPr>
            <p:ph type="body"/>
          </p:nvPr>
        </p:nvSpPr>
        <p:spPr>
          <a:xfrm>
            <a:off x="6231960" y="1604520"/>
            <a:ext cx="5354280" cy="1896840"/>
          </a:xfrm>
          <a:prstGeom prst="rect">
            <a:avLst/>
          </a:prstGeom>
        </p:spPr>
        <p:txBody>
          <a:bodyPr lIns="0" rIns="0" tIns="0" bIns="0">
            <a:normAutofit/>
          </a:bodyPr>
          <a:p>
            <a:endParaRPr b="0" lang="en-US" sz="3200" spc="-1" strike="noStrike">
              <a:solidFill>
                <a:srgbClr val="000000"/>
              </a:solidFill>
              <a:latin typeface="Calibri"/>
            </a:endParaRPr>
          </a:p>
        </p:txBody>
      </p:sp>
      <p:sp>
        <p:nvSpPr>
          <p:cNvPr id="21" name="PlaceHolder 4"/>
          <p:cNvSpPr>
            <a:spLocks noGrp="1"/>
          </p:cNvSpPr>
          <p:nvPr>
            <p:ph type="body"/>
          </p:nvPr>
        </p:nvSpPr>
        <p:spPr>
          <a:xfrm>
            <a:off x="6231960" y="3682080"/>
            <a:ext cx="5354280" cy="1896840"/>
          </a:xfrm>
          <a:prstGeom prst="rect">
            <a:avLst/>
          </a:prstGeom>
        </p:spPr>
        <p:txBody>
          <a:bodyPr lIns="0" rIns="0" tIns="0" bIns="0">
            <a:normAutofit/>
          </a:bodyPr>
          <a:p>
            <a:endParaRPr b="0" lang="en-US" sz="3200" spc="-1" strike="noStrike">
              <a:solidFill>
                <a:srgbClr val="000000"/>
              </a:solidFill>
              <a:latin typeface="Calibri"/>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609480" y="273600"/>
            <a:ext cx="10972440" cy="1144800"/>
          </a:xfrm>
          <a:prstGeom prst="rect">
            <a:avLst/>
          </a:prstGeom>
        </p:spPr>
        <p:txBody>
          <a:bodyPr lIns="0" rIns="0" tIns="0" bIns="0" anchor="ctr">
            <a:noAutofit/>
          </a:bodyPr>
          <a:p>
            <a:endParaRPr b="0" lang="en-US" sz="1800" spc="-1" strike="noStrike">
              <a:solidFill>
                <a:srgbClr val="000000"/>
              </a:solidFill>
              <a:latin typeface="Calibri"/>
            </a:endParaRPr>
          </a:p>
        </p:txBody>
      </p:sp>
      <p:sp>
        <p:nvSpPr>
          <p:cNvPr id="23" name="PlaceHolder 2"/>
          <p:cNvSpPr>
            <a:spLocks noGrp="1"/>
          </p:cNvSpPr>
          <p:nvPr>
            <p:ph type="body"/>
          </p:nvPr>
        </p:nvSpPr>
        <p:spPr>
          <a:xfrm>
            <a:off x="609480" y="1604520"/>
            <a:ext cx="5354280" cy="1896840"/>
          </a:xfrm>
          <a:prstGeom prst="rect">
            <a:avLst/>
          </a:prstGeom>
        </p:spPr>
        <p:txBody>
          <a:bodyPr lIns="0" rIns="0" tIns="0" bIns="0">
            <a:normAutofit/>
          </a:bodyPr>
          <a:p>
            <a:endParaRPr b="0" lang="en-US" sz="3200" spc="-1" strike="noStrike">
              <a:solidFill>
                <a:srgbClr val="000000"/>
              </a:solidFill>
              <a:latin typeface="Calibri"/>
            </a:endParaRPr>
          </a:p>
        </p:txBody>
      </p:sp>
      <p:sp>
        <p:nvSpPr>
          <p:cNvPr id="24" name="PlaceHolder 3"/>
          <p:cNvSpPr>
            <a:spLocks noGrp="1"/>
          </p:cNvSpPr>
          <p:nvPr>
            <p:ph type="body"/>
          </p:nvPr>
        </p:nvSpPr>
        <p:spPr>
          <a:xfrm>
            <a:off x="6231960" y="1604520"/>
            <a:ext cx="5354280" cy="1896840"/>
          </a:xfrm>
          <a:prstGeom prst="rect">
            <a:avLst/>
          </a:prstGeom>
        </p:spPr>
        <p:txBody>
          <a:bodyPr lIns="0" rIns="0" tIns="0" bIns="0">
            <a:normAutofit/>
          </a:bodyPr>
          <a:p>
            <a:endParaRPr b="0" lang="en-US" sz="3200" spc="-1" strike="noStrike">
              <a:solidFill>
                <a:srgbClr val="000000"/>
              </a:solidFill>
              <a:latin typeface="Calibri"/>
            </a:endParaRPr>
          </a:p>
        </p:txBody>
      </p:sp>
      <p:sp>
        <p:nvSpPr>
          <p:cNvPr id="25" name="PlaceHolder 4"/>
          <p:cNvSpPr>
            <a:spLocks noGrp="1"/>
          </p:cNvSpPr>
          <p:nvPr>
            <p:ph type="body"/>
          </p:nvPr>
        </p:nvSpPr>
        <p:spPr>
          <a:xfrm>
            <a:off x="609480" y="3682080"/>
            <a:ext cx="10972440" cy="1896840"/>
          </a:xfrm>
          <a:prstGeom prst="rect">
            <a:avLst/>
          </a:prstGeom>
        </p:spPr>
        <p:txBody>
          <a:bodyPr lIns="0" rIns="0" tIns="0" bIns="0">
            <a:normAutofit/>
          </a:bodyPr>
          <a:p>
            <a:endParaRPr b="0" lang="en-US" sz="3200" spc="-1" strike="noStrike">
              <a:solidFill>
                <a:srgbClr val="000000"/>
              </a:solidFill>
              <a:latin typeface="Calibri"/>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609480" y="273600"/>
            <a:ext cx="10972440" cy="1144800"/>
          </a:xfrm>
          <a:prstGeom prst="rect">
            <a:avLst/>
          </a:prstGeom>
        </p:spPr>
        <p:txBody>
          <a:bodyPr lIns="0" rIns="0" tIns="0" bIns="0" anchor="ctr">
            <a:noAutofit/>
          </a:bodyPr>
          <a:p>
            <a:endParaRPr b="0" lang="en-US" sz="1800" spc="-1" strike="noStrike">
              <a:solidFill>
                <a:srgbClr val="000000"/>
              </a:solidFill>
              <a:latin typeface="Calibri"/>
            </a:endParaRPr>
          </a:p>
        </p:txBody>
      </p:sp>
      <p:sp>
        <p:nvSpPr>
          <p:cNvPr id="27" name="PlaceHolder 2"/>
          <p:cNvSpPr>
            <a:spLocks noGrp="1"/>
          </p:cNvSpPr>
          <p:nvPr>
            <p:ph type="body"/>
          </p:nvPr>
        </p:nvSpPr>
        <p:spPr>
          <a:xfrm>
            <a:off x="609480" y="1604520"/>
            <a:ext cx="10972440" cy="1896840"/>
          </a:xfrm>
          <a:prstGeom prst="rect">
            <a:avLst/>
          </a:prstGeom>
        </p:spPr>
        <p:txBody>
          <a:bodyPr lIns="0" rIns="0" tIns="0" bIns="0">
            <a:normAutofit/>
          </a:bodyPr>
          <a:p>
            <a:endParaRPr b="0" lang="en-US" sz="3200" spc="-1" strike="noStrike">
              <a:solidFill>
                <a:srgbClr val="000000"/>
              </a:solidFill>
              <a:latin typeface="Calibri"/>
            </a:endParaRPr>
          </a:p>
        </p:txBody>
      </p:sp>
      <p:sp>
        <p:nvSpPr>
          <p:cNvPr id="28" name="PlaceHolder 3"/>
          <p:cNvSpPr>
            <a:spLocks noGrp="1"/>
          </p:cNvSpPr>
          <p:nvPr>
            <p:ph type="body"/>
          </p:nvPr>
        </p:nvSpPr>
        <p:spPr>
          <a:xfrm>
            <a:off x="609480" y="3682080"/>
            <a:ext cx="10972440" cy="1896840"/>
          </a:xfrm>
          <a:prstGeom prst="rect">
            <a:avLst/>
          </a:prstGeom>
        </p:spPr>
        <p:txBody>
          <a:bodyPr lIns="0" rIns="0" tIns="0" bIns="0">
            <a:normAutofit/>
          </a:bodyPr>
          <a:p>
            <a:endParaRPr b="0" lang="en-US" sz="3200" spc="-1" strike="noStrike">
              <a:solidFill>
                <a:srgbClr val="000000"/>
              </a:solidFill>
              <a:latin typeface="Calibri"/>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609480" y="273600"/>
            <a:ext cx="10972440" cy="1144800"/>
          </a:xfrm>
          <a:prstGeom prst="rect">
            <a:avLst/>
          </a:prstGeom>
        </p:spPr>
        <p:txBody>
          <a:bodyPr lIns="0" rIns="0" tIns="0" bIns="0" anchor="ctr">
            <a:noAutofit/>
          </a:bodyPr>
          <a:p>
            <a:endParaRPr b="0" lang="en-US" sz="1800" spc="-1" strike="noStrike">
              <a:solidFill>
                <a:srgbClr val="000000"/>
              </a:solidFill>
              <a:latin typeface="Calibri"/>
            </a:endParaRPr>
          </a:p>
        </p:txBody>
      </p:sp>
      <p:sp>
        <p:nvSpPr>
          <p:cNvPr id="30" name="PlaceHolder 2"/>
          <p:cNvSpPr>
            <a:spLocks noGrp="1"/>
          </p:cNvSpPr>
          <p:nvPr>
            <p:ph type="body"/>
          </p:nvPr>
        </p:nvSpPr>
        <p:spPr>
          <a:xfrm>
            <a:off x="609480" y="1604520"/>
            <a:ext cx="5354280" cy="1896840"/>
          </a:xfrm>
          <a:prstGeom prst="rect">
            <a:avLst/>
          </a:prstGeom>
        </p:spPr>
        <p:txBody>
          <a:bodyPr lIns="0" rIns="0" tIns="0" bIns="0">
            <a:normAutofit/>
          </a:bodyPr>
          <a:p>
            <a:endParaRPr b="0" lang="en-US" sz="3200" spc="-1" strike="noStrike">
              <a:solidFill>
                <a:srgbClr val="000000"/>
              </a:solidFill>
              <a:latin typeface="Calibri"/>
            </a:endParaRPr>
          </a:p>
        </p:txBody>
      </p:sp>
      <p:sp>
        <p:nvSpPr>
          <p:cNvPr id="31" name="PlaceHolder 3"/>
          <p:cNvSpPr>
            <a:spLocks noGrp="1"/>
          </p:cNvSpPr>
          <p:nvPr>
            <p:ph type="body"/>
          </p:nvPr>
        </p:nvSpPr>
        <p:spPr>
          <a:xfrm>
            <a:off x="6231960" y="1604520"/>
            <a:ext cx="5354280" cy="1896840"/>
          </a:xfrm>
          <a:prstGeom prst="rect">
            <a:avLst/>
          </a:prstGeom>
        </p:spPr>
        <p:txBody>
          <a:bodyPr lIns="0" rIns="0" tIns="0" bIns="0">
            <a:normAutofit/>
          </a:bodyPr>
          <a:p>
            <a:endParaRPr b="0" lang="en-US" sz="3200" spc="-1" strike="noStrike">
              <a:solidFill>
                <a:srgbClr val="000000"/>
              </a:solidFill>
              <a:latin typeface="Calibri"/>
            </a:endParaRPr>
          </a:p>
        </p:txBody>
      </p:sp>
      <p:sp>
        <p:nvSpPr>
          <p:cNvPr id="32" name="PlaceHolder 4"/>
          <p:cNvSpPr>
            <a:spLocks noGrp="1"/>
          </p:cNvSpPr>
          <p:nvPr>
            <p:ph type="body"/>
          </p:nvPr>
        </p:nvSpPr>
        <p:spPr>
          <a:xfrm>
            <a:off x="609480" y="3682080"/>
            <a:ext cx="5354280" cy="1896840"/>
          </a:xfrm>
          <a:prstGeom prst="rect">
            <a:avLst/>
          </a:prstGeom>
        </p:spPr>
        <p:txBody>
          <a:bodyPr lIns="0" rIns="0" tIns="0" bIns="0">
            <a:normAutofit/>
          </a:bodyPr>
          <a:p>
            <a:endParaRPr b="0" lang="en-US" sz="3200" spc="-1" strike="noStrike">
              <a:solidFill>
                <a:srgbClr val="000000"/>
              </a:solidFill>
              <a:latin typeface="Calibri"/>
            </a:endParaRPr>
          </a:p>
        </p:txBody>
      </p:sp>
      <p:sp>
        <p:nvSpPr>
          <p:cNvPr id="33" name="PlaceHolder 5"/>
          <p:cNvSpPr>
            <a:spLocks noGrp="1"/>
          </p:cNvSpPr>
          <p:nvPr>
            <p:ph type="body"/>
          </p:nvPr>
        </p:nvSpPr>
        <p:spPr>
          <a:xfrm>
            <a:off x="6231960" y="3682080"/>
            <a:ext cx="5354280" cy="1896840"/>
          </a:xfrm>
          <a:prstGeom prst="rect">
            <a:avLst/>
          </a:prstGeom>
        </p:spPr>
        <p:txBody>
          <a:bodyPr lIns="0" rIns="0" tIns="0" bIns="0">
            <a:normAutofit/>
          </a:bodyPr>
          <a:p>
            <a:endParaRPr b="0" lang="en-US" sz="3200" spc="-1" strike="noStrike">
              <a:solidFill>
                <a:srgbClr val="000000"/>
              </a:solidFill>
              <a:latin typeface="Calibri"/>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609480" y="273600"/>
            <a:ext cx="10972440" cy="1144800"/>
          </a:xfrm>
          <a:prstGeom prst="rect">
            <a:avLst/>
          </a:prstGeom>
        </p:spPr>
        <p:txBody>
          <a:bodyPr lIns="0" rIns="0" tIns="0" bIns="0" anchor="ctr">
            <a:noAutofit/>
          </a:bodyPr>
          <a:p>
            <a:endParaRPr b="0" lang="en-US" sz="1800" spc="-1" strike="noStrike">
              <a:solidFill>
                <a:srgbClr val="000000"/>
              </a:solidFill>
              <a:latin typeface="Calibri"/>
            </a:endParaRPr>
          </a:p>
        </p:txBody>
      </p:sp>
      <p:sp>
        <p:nvSpPr>
          <p:cNvPr id="35" name="PlaceHolder 2"/>
          <p:cNvSpPr>
            <a:spLocks noGrp="1"/>
          </p:cNvSpPr>
          <p:nvPr>
            <p:ph type="body"/>
          </p:nvPr>
        </p:nvSpPr>
        <p:spPr>
          <a:xfrm>
            <a:off x="609480" y="1604520"/>
            <a:ext cx="3533040" cy="1896840"/>
          </a:xfrm>
          <a:prstGeom prst="rect">
            <a:avLst/>
          </a:prstGeom>
        </p:spPr>
        <p:txBody>
          <a:bodyPr lIns="0" rIns="0" tIns="0" bIns="0">
            <a:normAutofit/>
          </a:bodyPr>
          <a:p>
            <a:endParaRPr b="0" lang="en-US" sz="3200" spc="-1" strike="noStrike">
              <a:solidFill>
                <a:srgbClr val="000000"/>
              </a:solidFill>
              <a:latin typeface="Calibri"/>
            </a:endParaRPr>
          </a:p>
        </p:txBody>
      </p:sp>
      <p:sp>
        <p:nvSpPr>
          <p:cNvPr id="36" name="PlaceHolder 3"/>
          <p:cNvSpPr>
            <a:spLocks noGrp="1"/>
          </p:cNvSpPr>
          <p:nvPr>
            <p:ph type="body"/>
          </p:nvPr>
        </p:nvSpPr>
        <p:spPr>
          <a:xfrm>
            <a:off x="4319640" y="1604520"/>
            <a:ext cx="3533040" cy="1896840"/>
          </a:xfrm>
          <a:prstGeom prst="rect">
            <a:avLst/>
          </a:prstGeom>
        </p:spPr>
        <p:txBody>
          <a:bodyPr lIns="0" rIns="0" tIns="0" bIns="0">
            <a:normAutofit/>
          </a:bodyPr>
          <a:p>
            <a:endParaRPr b="0" lang="en-US" sz="3200" spc="-1" strike="noStrike">
              <a:solidFill>
                <a:srgbClr val="000000"/>
              </a:solidFill>
              <a:latin typeface="Calibri"/>
            </a:endParaRPr>
          </a:p>
        </p:txBody>
      </p:sp>
      <p:sp>
        <p:nvSpPr>
          <p:cNvPr id="37" name="PlaceHolder 4"/>
          <p:cNvSpPr>
            <a:spLocks noGrp="1"/>
          </p:cNvSpPr>
          <p:nvPr>
            <p:ph type="body"/>
          </p:nvPr>
        </p:nvSpPr>
        <p:spPr>
          <a:xfrm>
            <a:off x="8029800" y="1604520"/>
            <a:ext cx="3533040" cy="1896840"/>
          </a:xfrm>
          <a:prstGeom prst="rect">
            <a:avLst/>
          </a:prstGeom>
        </p:spPr>
        <p:txBody>
          <a:bodyPr lIns="0" rIns="0" tIns="0" bIns="0">
            <a:normAutofit/>
          </a:bodyPr>
          <a:p>
            <a:endParaRPr b="0" lang="en-US" sz="3200" spc="-1" strike="noStrike">
              <a:solidFill>
                <a:srgbClr val="000000"/>
              </a:solidFill>
              <a:latin typeface="Calibri"/>
            </a:endParaRPr>
          </a:p>
        </p:txBody>
      </p:sp>
      <p:sp>
        <p:nvSpPr>
          <p:cNvPr id="38" name="PlaceHolder 5"/>
          <p:cNvSpPr>
            <a:spLocks noGrp="1"/>
          </p:cNvSpPr>
          <p:nvPr>
            <p:ph type="body"/>
          </p:nvPr>
        </p:nvSpPr>
        <p:spPr>
          <a:xfrm>
            <a:off x="609480" y="3682080"/>
            <a:ext cx="3533040" cy="1896840"/>
          </a:xfrm>
          <a:prstGeom prst="rect">
            <a:avLst/>
          </a:prstGeom>
        </p:spPr>
        <p:txBody>
          <a:bodyPr lIns="0" rIns="0" tIns="0" bIns="0">
            <a:normAutofit/>
          </a:bodyPr>
          <a:p>
            <a:endParaRPr b="0" lang="en-US" sz="3200" spc="-1" strike="noStrike">
              <a:solidFill>
                <a:srgbClr val="000000"/>
              </a:solidFill>
              <a:latin typeface="Calibri"/>
            </a:endParaRPr>
          </a:p>
        </p:txBody>
      </p:sp>
      <p:sp>
        <p:nvSpPr>
          <p:cNvPr id="39" name="PlaceHolder 6"/>
          <p:cNvSpPr>
            <a:spLocks noGrp="1"/>
          </p:cNvSpPr>
          <p:nvPr>
            <p:ph type="body"/>
          </p:nvPr>
        </p:nvSpPr>
        <p:spPr>
          <a:xfrm>
            <a:off x="4319640" y="3682080"/>
            <a:ext cx="3533040" cy="1896840"/>
          </a:xfrm>
          <a:prstGeom prst="rect">
            <a:avLst/>
          </a:prstGeom>
        </p:spPr>
        <p:txBody>
          <a:bodyPr lIns="0" rIns="0" tIns="0" bIns="0">
            <a:normAutofit/>
          </a:bodyPr>
          <a:p>
            <a:endParaRPr b="0" lang="en-US" sz="3200" spc="-1" strike="noStrike">
              <a:solidFill>
                <a:srgbClr val="000000"/>
              </a:solidFill>
              <a:latin typeface="Calibri"/>
            </a:endParaRPr>
          </a:p>
        </p:txBody>
      </p:sp>
      <p:sp>
        <p:nvSpPr>
          <p:cNvPr id="40" name="PlaceHolder 7"/>
          <p:cNvSpPr>
            <a:spLocks noGrp="1"/>
          </p:cNvSpPr>
          <p:nvPr>
            <p:ph type="body"/>
          </p:nvPr>
        </p:nvSpPr>
        <p:spPr>
          <a:xfrm>
            <a:off x="8029800" y="3682080"/>
            <a:ext cx="3533040" cy="1896840"/>
          </a:xfrm>
          <a:prstGeom prst="rect">
            <a:avLst/>
          </a:prstGeom>
        </p:spPr>
        <p:txBody>
          <a:bodyPr lIns="0" rIns="0" tIns="0" bIns="0">
            <a:normAutofit/>
          </a:bodyPr>
          <a:p>
            <a:endParaRPr b="0" lang="en-US" sz="3200" spc="-1" strike="noStrike">
              <a:solidFill>
                <a:srgbClr val="000000"/>
              </a:solidFill>
              <a:latin typeface="Calibri"/>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PlaceHolder 1"/>
          <p:cNvSpPr>
            <a:spLocks noGrp="1"/>
          </p:cNvSpPr>
          <p:nvPr>
            <p:ph type="dt"/>
          </p:nvPr>
        </p:nvSpPr>
        <p:spPr>
          <a:xfrm>
            <a:off x="457200" y="6356520"/>
            <a:ext cx="2133360" cy="364680"/>
          </a:xfrm>
          <a:prstGeom prst="rect">
            <a:avLst/>
          </a:prstGeom>
        </p:spPr>
        <p:txBody>
          <a:bodyPr anchor="ctr">
            <a:noAutofit/>
          </a:bodyPr>
          <a:p>
            <a:pPr>
              <a:lnSpc>
                <a:spcPct val="100000"/>
              </a:lnSpc>
            </a:pPr>
            <a:fld id="{B56F1AF8-B88C-4290-8F55-6A97C2902D95}" type="datetime">
              <a:rPr b="0" lang="en-US" sz="1200" spc="-1" strike="noStrike">
                <a:solidFill>
                  <a:srgbClr val="8b8b8b"/>
                </a:solidFill>
                <a:latin typeface="Calibri"/>
              </a:rPr>
              <a:t>12/5/24</a:t>
            </a:fld>
            <a:endParaRPr b="0" lang="en-GB" sz="1200" spc="-1" strike="noStrike">
              <a:latin typeface="Times New Roman"/>
            </a:endParaRPr>
          </a:p>
        </p:txBody>
      </p:sp>
      <p:sp>
        <p:nvSpPr>
          <p:cNvPr id="1" name="PlaceHolder 2"/>
          <p:cNvSpPr>
            <a:spLocks noGrp="1"/>
          </p:cNvSpPr>
          <p:nvPr>
            <p:ph type="ftr"/>
          </p:nvPr>
        </p:nvSpPr>
        <p:spPr>
          <a:xfrm>
            <a:off x="3124080" y="6356520"/>
            <a:ext cx="2895120" cy="364680"/>
          </a:xfrm>
          <a:prstGeom prst="rect">
            <a:avLst/>
          </a:prstGeom>
        </p:spPr>
        <p:txBody>
          <a:bodyPr anchor="ctr">
            <a:noAutofit/>
          </a:bodyPr>
          <a:p>
            <a:endParaRPr b="0" lang="en-GB" sz="2400" spc="-1" strike="noStrike">
              <a:latin typeface="Times New Roman"/>
            </a:endParaRPr>
          </a:p>
        </p:txBody>
      </p:sp>
      <p:sp>
        <p:nvSpPr>
          <p:cNvPr id="2" name="PlaceHolder 3"/>
          <p:cNvSpPr>
            <a:spLocks noGrp="1"/>
          </p:cNvSpPr>
          <p:nvPr>
            <p:ph type="sldNum"/>
          </p:nvPr>
        </p:nvSpPr>
        <p:spPr>
          <a:xfrm>
            <a:off x="6553080" y="6356520"/>
            <a:ext cx="2133360" cy="364680"/>
          </a:xfrm>
          <a:prstGeom prst="rect">
            <a:avLst/>
          </a:prstGeom>
        </p:spPr>
        <p:txBody>
          <a:bodyPr anchor="ctr">
            <a:noAutofit/>
          </a:bodyPr>
          <a:p>
            <a:pPr algn="r">
              <a:lnSpc>
                <a:spcPct val="100000"/>
              </a:lnSpc>
            </a:pPr>
            <a:fld id="{38C55365-8617-459B-AA48-A0489168AF33}" type="slidenum">
              <a:rPr b="0" lang="en-US" sz="1200" spc="-1" strike="noStrike">
                <a:solidFill>
                  <a:srgbClr val="8b8b8b"/>
                </a:solidFill>
                <a:latin typeface="Calibri"/>
              </a:rPr>
              <a:t>&lt;number&gt;</a:t>
            </a:fld>
            <a:endParaRPr b="0" lang="en-GB" sz="1200" spc="-1" strike="noStrike">
              <a:latin typeface="Times New Roman"/>
            </a:endParaRPr>
          </a:p>
        </p:txBody>
      </p:sp>
      <p:sp>
        <p:nvSpPr>
          <p:cNvPr id="3" name="PlaceHolder 4"/>
          <p:cNvSpPr>
            <a:spLocks noGrp="1"/>
          </p:cNvSpPr>
          <p:nvPr>
            <p:ph type="title"/>
          </p:nvPr>
        </p:nvSpPr>
        <p:spPr>
          <a:xfrm>
            <a:off x="609480" y="273600"/>
            <a:ext cx="10972440" cy="1144800"/>
          </a:xfrm>
          <a:prstGeom prst="rect">
            <a:avLst/>
          </a:prstGeom>
        </p:spPr>
        <p:txBody>
          <a:bodyPr lIns="0" rIns="0" tIns="0" bIns="0" anchor="ctr">
            <a:noAutofit/>
          </a:bodyPr>
          <a:p>
            <a:r>
              <a:rPr b="0" lang="en-US" sz="1800" spc="-1" strike="noStrike">
                <a:solidFill>
                  <a:srgbClr val="000000"/>
                </a:solidFill>
                <a:latin typeface="Calibri"/>
              </a:rPr>
              <a:t>Click to edit the title text format</a:t>
            </a:r>
            <a:endParaRPr b="0" lang="en-US" sz="1800" spc="-1" strike="noStrike">
              <a:solidFill>
                <a:srgbClr val="000000"/>
              </a:solidFill>
              <a:latin typeface="Calibri"/>
            </a:endParaRPr>
          </a:p>
        </p:txBody>
      </p:sp>
      <p:sp>
        <p:nvSpPr>
          <p:cNvPr id="4" name="PlaceHolder 5"/>
          <p:cNvSpPr>
            <a:spLocks noGrp="1"/>
          </p:cNvSpPr>
          <p:nvPr>
            <p:ph type="body"/>
          </p:nvPr>
        </p:nvSpPr>
        <p:spPr>
          <a:xfrm>
            <a:off x="609480" y="1604520"/>
            <a:ext cx="109724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solidFill>
                  <a:srgbClr val="000000"/>
                </a:solidFill>
                <a:latin typeface="Calibri"/>
              </a:rPr>
              <a:t>Click to edit the outline text format</a:t>
            </a:r>
            <a:endParaRPr b="0" lang="en-US" sz="3200" spc="-1" strike="noStrike">
              <a:solidFill>
                <a:srgbClr val="000000"/>
              </a:solidFill>
              <a:latin typeface="Calibri"/>
            </a:endParaRPr>
          </a:p>
          <a:p>
            <a:pPr lvl="1" marL="864000" indent="-324000">
              <a:spcBef>
                <a:spcPts val="1134"/>
              </a:spcBef>
              <a:buClr>
                <a:srgbClr val="000000"/>
              </a:buClr>
              <a:buSzPct val="75000"/>
              <a:buFont typeface="Symbol" charset="2"/>
              <a:buChar char=""/>
            </a:pPr>
            <a:r>
              <a:rPr b="0" lang="en-US" sz="2400" spc="-1" strike="noStrike">
                <a:solidFill>
                  <a:srgbClr val="000000"/>
                </a:solidFill>
                <a:latin typeface="Calibri"/>
              </a:rPr>
              <a:t>Second Outline Level</a:t>
            </a:r>
            <a:endParaRPr b="0" lang="en-US" sz="2400" spc="-1" strike="noStrike">
              <a:solidFill>
                <a:srgbClr val="000000"/>
              </a:solidFill>
              <a:latin typeface="Calibri"/>
            </a:endParaRPr>
          </a:p>
          <a:p>
            <a:pPr lvl="2" marL="1296000" indent="-288000">
              <a:spcBef>
                <a:spcPts val="850"/>
              </a:spcBef>
              <a:buClr>
                <a:srgbClr val="000000"/>
              </a:buClr>
              <a:buSzPct val="45000"/>
              <a:buFont typeface="Wingdings" charset="2"/>
              <a:buChar char=""/>
            </a:pPr>
            <a:r>
              <a:rPr b="0" lang="en-US" sz="2000" spc="-1" strike="noStrike">
                <a:solidFill>
                  <a:srgbClr val="000000"/>
                </a:solidFill>
                <a:latin typeface="Calibri"/>
              </a:rPr>
              <a:t>Third Outline Level</a:t>
            </a:r>
            <a:endParaRPr b="0" lang="en-US" sz="2000" spc="-1" strike="noStrike">
              <a:solidFill>
                <a:srgbClr val="000000"/>
              </a:solidFill>
              <a:latin typeface="Calibri"/>
            </a:endParaRPr>
          </a:p>
          <a:p>
            <a:pPr lvl="3" marL="1728000" indent="-216000">
              <a:spcBef>
                <a:spcPts val="567"/>
              </a:spcBef>
              <a:buClr>
                <a:srgbClr val="000000"/>
              </a:buClr>
              <a:buSzPct val="75000"/>
              <a:buFont typeface="Symbol" charset="2"/>
              <a:buChar char=""/>
            </a:pPr>
            <a:r>
              <a:rPr b="0" lang="en-US" sz="2000" spc="-1" strike="noStrike">
                <a:solidFill>
                  <a:srgbClr val="000000"/>
                </a:solidFill>
                <a:latin typeface="Calibri"/>
              </a:rPr>
              <a:t>Fourth Outline Level</a:t>
            </a:r>
            <a:endParaRPr b="0" lang="en-US" sz="2000" spc="-1" strike="noStrike">
              <a:solidFill>
                <a:srgbClr val="000000"/>
              </a:solidFill>
              <a:latin typeface="Calibri"/>
            </a:endParaRPr>
          </a:p>
          <a:p>
            <a:pPr lvl="4" marL="2160000" indent="-216000">
              <a:spcBef>
                <a:spcPts val="283"/>
              </a:spcBef>
              <a:buClr>
                <a:srgbClr val="000000"/>
              </a:buClr>
              <a:buSzPct val="45000"/>
              <a:buFont typeface="Wingdings" charset="2"/>
              <a:buChar char=""/>
            </a:pPr>
            <a:r>
              <a:rPr b="0" lang="en-US" sz="2000" spc="-1" strike="noStrike">
                <a:solidFill>
                  <a:srgbClr val="000000"/>
                </a:solidFill>
                <a:latin typeface="Calibri"/>
              </a:rPr>
              <a:t>Fifth Outline Level</a:t>
            </a:r>
            <a:endParaRPr b="0" lang="en-US" sz="2000" spc="-1" strike="noStrike">
              <a:solidFill>
                <a:srgbClr val="000000"/>
              </a:solidFill>
              <a:latin typeface="Calibri"/>
            </a:endParaRPr>
          </a:p>
          <a:p>
            <a:pPr lvl="5" marL="2592000" indent="-216000">
              <a:spcBef>
                <a:spcPts val="283"/>
              </a:spcBef>
              <a:buClr>
                <a:srgbClr val="000000"/>
              </a:buClr>
              <a:buSzPct val="45000"/>
              <a:buFont typeface="Wingdings" charset="2"/>
              <a:buChar char=""/>
            </a:pPr>
            <a:r>
              <a:rPr b="0" lang="en-US" sz="2000" spc="-1" strike="noStrike">
                <a:solidFill>
                  <a:srgbClr val="000000"/>
                </a:solidFill>
                <a:latin typeface="Calibri"/>
              </a:rPr>
              <a:t>Sixth Outline Level</a:t>
            </a:r>
            <a:endParaRPr b="0" lang="en-US" sz="2000" spc="-1" strike="noStrike">
              <a:solidFill>
                <a:srgbClr val="000000"/>
              </a:solidFill>
              <a:latin typeface="Calibri"/>
            </a:endParaRPr>
          </a:p>
          <a:p>
            <a:pPr lvl="6" marL="3024000" indent="-216000">
              <a:spcBef>
                <a:spcPts val="283"/>
              </a:spcBef>
              <a:buClr>
                <a:srgbClr val="000000"/>
              </a:buClr>
              <a:buSzPct val="45000"/>
              <a:buFont typeface="Wingdings" charset="2"/>
              <a:buChar char=""/>
            </a:pPr>
            <a:r>
              <a:rPr b="0" lang="en-US" sz="2000" spc="-1" strike="noStrike">
                <a:solidFill>
                  <a:srgbClr val="000000"/>
                </a:solidFill>
                <a:latin typeface="Calibri"/>
              </a:rPr>
              <a:t>Seventh Outline Level</a:t>
            </a:r>
            <a:endParaRPr b="0" lang="en-US" sz="2000" spc="-1" strike="noStrike">
              <a:solidFill>
                <a:srgbClr val="000000"/>
              </a:solidFill>
              <a:latin typeface="Calibri"/>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1.xml"/>
</Relationships>
</file>

<file path=ppt/slides/_rels/slide3.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1.xml"/>
</Relationships>
</file>

<file path=ppt/slides/_rels/slide4.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image" Target="../media/image6.jpeg"/><Relationship Id="rId3" Type="http://schemas.openxmlformats.org/officeDocument/2006/relationships/slideLayout" Target="../slideLayouts/slideLayout1.xml"/>
</Relationships>
</file>

<file path=ppt/slides/_rels/slide5.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1.xml"/>
</Relationships>
</file>

<file path=ppt/slides/_rels/slide6.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1.xml"/>
</Relationships>
</file>

<file path=ppt/slides/_rels/slide7.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image" Target="../media/image10.jpeg"/><Relationship Id="rId3" Type="http://schemas.openxmlformats.org/officeDocument/2006/relationships/slideLayout" Target="../slideLayouts/slideLayout1.xml"/>
</Relationships>
</file>

<file path=ppt/slides/_rels/slide8.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1.xml"/>
</Relationships>
</file>

<file path=ppt/slides/_rels/slide9.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image" Target="../media/image13.jpeg"/><Relationship Id="rId3" Type="http://schemas.openxmlformats.org/officeDocument/2006/relationships/slideLayout" Target="../slideLayouts/slideLayout1.xml"/>
</Relationships>
</file>

<file path=ppt/slides/_rels/slide10.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1.xml"/>
</Relationships>
</file>

<file path=ppt/slides/_rels/slide11.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image" Target="../media/image16.jpeg"/><Relationship Id="rId3" Type="http://schemas.openxmlformats.org/officeDocument/2006/relationships/slideLayout" Target="../slideLayouts/slideLayout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41" name="Group 2"/>
          <p:cNvGrpSpPr/>
          <p:nvPr/>
        </p:nvGrpSpPr>
        <p:grpSpPr>
          <a:xfrm>
            <a:off x="867240" y="0"/>
            <a:ext cx="10448280" cy="6857640"/>
            <a:chOff x="867240" y="0"/>
            <a:chExt cx="10448280" cy="6857640"/>
          </a:xfrm>
        </p:grpSpPr>
        <p:sp>
          <p:nvSpPr>
            <p:cNvPr id="42" name="Freeform 3"/>
            <p:cNvSpPr/>
            <p:nvPr/>
          </p:nvSpPr>
          <p:spPr>
            <a:xfrm>
              <a:off x="867240" y="0"/>
              <a:ext cx="10448280" cy="6857640"/>
            </a:xfrm>
            <a:custGeom>
              <a:avLst/>
              <a:gdLst/>
              <a:ahLst/>
              <a:rect l="l" t="t" r="r" b="b"/>
              <a:pathLst>
                <a:path w="13931392" h="9144000">
                  <a:moveTo>
                    <a:pt x="0" y="0"/>
                  </a:moveTo>
                  <a:lnTo>
                    <a:pt x="0" y="9144000"/>
                  </a:lnTo>
                  <a:lnTo>
                    <a:pt x="1888109" y="9144000"/>
                  </a:lnTo>
                  <a:lnTo>
                    <a:pt x="1846072" y="9095486"/>
                  </a:lnTo>
                  <a:cubicBezTo>
                    <a:pt x="898525" y="7947279"/>
                    <a:pt x="329184" y="6475349"/>
                    <a:pt x="329184" y="4870323"/>
                  </a:cubicBezTo>
                  <a:cubicBezTo>
                    <a:pt x="329184" y="3036316"/>
                    <a:pt x="1072769" y="1375791"/>
                    <a:pt x="2274824" y="173736"/>
                  </a:cubicBezTo>
                  <a:lnTo>
                    <a:pt x="2457069" y="0"/>
                  </a:lnTo>
                  <a:close/>
                  <a:moveTo>
                    <a:pt x="11486515" y="0"/>
                  </a:moveTo>
                  <a:lnTo>
                    <a:pt x="11668760" y="173736"/>
                  </a:lnTo>
                  <a:cubicBezTo>
                    <a:pt x="12870815" y="1375791"/>
                    <a:pt x="13614400" y="3036316"/>
                    <a:pt x="13614400" y="4870323"/>
                  </a:cubicBezTo>
                  <a:cubicBezTo>
                    <a:pt x="13614400" y="6475222"/>
                    <a:pt x="13045060" y="7947279"/>
                    <a:pt x="12097512" y="9095359"/>
                  </a:cubicBezTo>
                  <a:lnTo>
                    <a:pt x="12055475" y="9144000"/>
                  </a:lnTo>
                  <a:lnTo>
                    <a:pt x="13931392" y="9144000"/>
                  </a:lnTo>
                  <a:lnTo>
                    <a:pt x="13931392" y="0"/>
                  </a:lnTo>
                  <a:close/>
                </a:path>
              </a:pathLst>
            </a:custGeom>
            <a:blipFill rotWithShape="0">
              <a:blip r:embed="rId1"/>
              <a:srcRect l="0" t="-2042" r="0" b="-1904"/>
              <a:stretch/>
            </a:blipFill>
            <a:ln w="0">
              <a:noFill/>
            </a:ln>
          </p:spPr>
          <p:style>
            <a:lnRef idx="0"/>
            <a:fillRef idx="0"/>
            <a:effectRef idx="0"/>
            <a:fontRef idx="minor"/>
          </p:style>
        </p:sp>
      </p:grpSp>
      <p:sp>
        <p:nvSpPr>
          <p:cNvPr id="43" name="Freeform 4"/>
          <p:cNvSpPr/>
          <p:nvPr/>
        </p:nvSpPr>
        <p:spPr>
          <a:xfrm>
            <a:off x="1045800" y="-63360"/>
            <a:ext cx="10100160" cy="6984720"/>
          </a:xfrm>
          <a:custGeom>
            <a:avLst/>
            <a:gdLst/>
            <a:ahLst/>
            <a:rect l="l" t="t" r="r" b="b"/>
            <a:pathLst>
              <a:path w="10100434" h="6984997">
                <a:moveTo>
                  <a:pt x="0" y="0"/>
                </a:moveTo>
                <a:lnTo>
                  <a:pt x="10100434" y="0"/>
                </a:lnTo>
                <a:lnTo>
                  <a:pt x="10100434" y="6984997"/>
                </a:lnTo>
                <a:lnTo>
                  <a:pt x="0" y="6984997"/>
                </a:lnTo>
                <a:lnTo>
                  <a:pt x="0" y="0"/>
                </a:lnTo>
                <a:close/>
              </a:path>
            </a:pathLst>
          </a:custGeom>
          <a:blipFill rotWithShape="0">
            <a:blip r:embed="rId2"/>
            <a:stretch/>
          </a:blipFill>
          <a:ln w="0">
            <a:noFill/>
          </a:ln>
        </p:spPr>
        <p:style>
          <a:lnRef idx="0"/>
          <a:fillRef idx="0"/>
          <a:effectRef idx="0"/>
          <a:fontRef idx="minor"/>
        </p:style>
      </p:sp>
      <p:sp>
        <p:nvSpPr>
          <p:cNvPr id="44" name="TextBox 5"/>
          <p:cNvSpPr/>
          <p:nvPr/>
        </p:nvSpPr>
        <p:spPr>
          <a:xfrm>
            <a:off x="3112920" y="2604600"/>
            <a:ext cx="6086520" cy="1280880"/>
          </a:xfrm>
          <a:prstGeom prst="rect">
            <a:avLst/>
          </a:prstGeom>
          <a:noFill/>
          <a:ln w="0">
            <a:noFill/>
          </a:ln>
        </p:spPr>
        <p:style>
          <a:lnRef idx="0"/>
          <a:fillRef idx="0"/>
          <a:effectRef idx="0"/>
          <a:fontRef idx="minor"/>
        </p:style>
        <p:txBody>
          <a:bodyPr lIns="0" rIns="0" tIns="0" bIns="0">
            <a:spAutoFit/>
          </a:bodyPr>
          <a:p>
            <a:pPr>
              <a:lnSpc>
                <a:spcPts val="10083"/>
              </a:lnSpc>
            </a:pPr>
            <a:r>
              <a:rPr b="0" lang="en-US" sz="7200" spc="-1" strike="noStrike">
                <a:solidFill>
                  <a:srgbClr val="000000"/>
                </a:solidFill>
                <a:latin typeface="Calibri (MS) Light"/>
                <a:ea typeface="Calibri (MS) Light"/>
              </a:rPr>
              <a:t>Intensive Latin 1</a:t>
            </a:r>
            <a:endParaRPr b="0" lang="en-GB" sz="7200" spc="-1" strike="noStrike">
              <a:latin typeface="Arial"/>
            </a:endParaRPr>
          </a:p>
        </p:txBody>
      </p:sp>
      <p:sp>
        <p:nvSpPr>
          <p:cNvPr id="45" name="TextBox 6"/>
          <p:cNvSpPr/>
          <p:nvPr/>
        </p:nvSpPr>
        <p:spPr>
          <a:xfrm>
            <a:off x="4219200" y="5643360"/>
            <a:ext cx="3829320" cy="993960"/>
          </a:xfrm>
          <a:prstGeom prst="rect">
            <a:avLst/>
          </a:prstGeom>
          <a:noFill/>
          <a:ln w="0">
            <a:noFill/>
          </a:ln>
        </p:spPr>
        <p:style>
          <a:lnRef idx="0"/>
          <a:fillRef idx="0"/>
          <a:effectRef idx="0"/>
          <a:fontRef idx="minor"/>
        </p:style>
        <p:txBody>
          <a:bodyPr lIns="0" rIns="0" tIns="0" bIns="0">
            <a:spAutoFit/>
          </a:bodyPr>
          <a:p>
            <a:pPr>
              <a:lnSpc>
                <a:spcPts val="3915"/>
              </a:lnSpc>
            </a:pPr>
            <a:r>
              <a:rPr b="0" lang="en-US" sz="2800" spc="-1" strike="noStrike">
                <a:solidFill>
                  <a:srgbClr val="000000"/>
                </a:solidFill>
                <a:latin typeface="Calibri (MS)"/>
                <a:ea typeface="Calibri (MS)"/>
              </a:rPr>
              <a:t>Timed Test 2 Revision Tips</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6" name="Freeform 2"/>
          <p:cNvSpPr/>
          <p:nvPr/>
        </p:nvSpPr>
        <p:spPr>
          <a:xfrm>
            <a:off x="-63360" y="-63360"/>
            <a:ext cx="12318480" cy="6984720"/>
          </a:xfrm>
          <a:custGeom>
            <a:avLst/>
            <a:gdLst/>
            <a:ahLst/>
            <a:rect l="l" t="t" r="r" b="b"/>
            <a:pathLst>
              <a:path w="12318997" h="6984997">
                <a:moveTo>
                  <a:pt x="0" y="0"/>
                </a:moveTo>
                <a:lnTo>
                  <a:pt x="12318997" y="0"/>
                </a:lnTo>
                <a:lnTo>
                  <a:pt x="12318997" y="6984997"/>
                </a:lnTo>
                <a:lnTo>
                  <a:pt x="0" y="6984997"/>
                </a:lnTo>
                <a:lnTo>
                  <a:pt x="0" y="0"/>
                </a:lnTo>
                <a:close/>
              </a:path>
            </a:pathLst>
          </a:custGeom>
          <a:blipFill rotWithShape="0">
            <a:blip r:embed="rId1"/>
            <a:stretch/>
          </a:blipFill>
          <a:ln w="0">
            <a:noFill/>
          </a:ln>
        </p:spPr>
        <p:style>
          <a:lnRef idx="0"/>
          <a:fillRef idx="0"/>
          <a:effectRef idx="0"/>
          <a:fontRef idx="minor"/>
        </p:style>
      </p:sp>
      <p:sp>
        <p:nvSpPr>
          <p:cNvPr id="47" name="TextBox 3"/>
          <p:cNvSpPr/>
          <p:nvPr/>
        </p:nvSpPr>
        <p:spPr>
          <a:xfrm>
            <a:off x="778320" y="2311560"/>
            <a:ext cx="2959200" cy="1990440"/>
          </a:xfrm>
          <a:prstGeom prst="rect">
            <a:avLst/>
          </a:prstGeom>
          <a:noFill/>
          <a:ln w="0">
            <a:noFill/>
          </a:ln>
        </p:spPr>
        <p:style>
          <a:lnRef idx="0"/>
          <a:fillRef idx="0"/>
          <a:effectRef idx="0"/>
          <a:fontRef idx="minor"/>
        </p:style>
        <p:txBody>
          <a:bodyPr lIns="0" rIns="0" tIns="0" bIns="0">
            <a:spAutoFit/>
          </a:bodyPr>
          <a:p>
            <a:pPr>
              <a:lnSpc>
                <a:spcPts val="6168"/>
              </a:lnSpc>
            </a:pPr>
            <a:r>
              <a:rPr b="0" lang="en-US" sz="4410" spc="-1" strike="noStrike">
                <a:solidFill>
                  <a:srgbClr val="ffffff"/>
                </a:solidFill>
                <a:latin typeface="Calibri (MS) Light"/>
                <a:ea typeface="Calibri (MS) Light"/>
              </a:rPr>
              <a:t>What you </a:t>
            </a:r>
            <a:endParaRPr b="0" lang="en-GB" sz="4410" spc="-1" strike="noStrike">
              <a:latin typeface="Arial"/>
            </a:endParaRPr>
          </a:p>
          <a:p>
            <a:pPr>
              <a:lnSpc>
                <a:spcPts val="4751"/>
              </a:lnSpc>
            </a:pPr>
            <a:r>
              <a:rPr b="0" lang="en-US" sz="4410" spc="-1" strike="noStrike">
                <a:solidFill>
                  <a:srgbClr val="ffffff"/>
                </a:solidFill>
                <a:latin typeface="Calibri (MS) Light"/>
                <a:ea typeface="Calibri (MS) Light"/>
              </a:rPr>
              <a:t>have learned up to 3A</a:t>
            </a:r>
            <a:endParaRPr b="0" lang="en-GB" sz="4410" spc="-1" strike="noStrike">
              <a:latin typeface="Arial"/>
            </a:endParaRPr>
          </a:p>
        </p:txBody>
      </p:sp>
      <p:sp>
        <p:nvSpPr>
          <p:cNvPr id="48" name="TextBox 4"/>
          <p:cNvSpPr/>
          <p:nvPr/>
        </p:nvSpPr>
        <p:spPr>
          <a:xfrm>
            <a:off x="4539240" y="4757040"/>
            <a:ext cx="117720" cy="462600"/>
          </a:xfrm>
          <a:prstGeom prst="rect">
            <a:avLst/>
          </a:prstGeom>
          <a:noFill/>
          <a:ln w="0">
            <a:noFill/>
          </a:ln>
        </p:spPr>
        <p:style>
          <a:lnRef idx="0"/>
          <a:fillRef idx="0"/>
          <a:effectRef idx="0"/>
          <a:fontRef idx="minor"/>
        </p:style>
        <p:txBody>
          <a:bodyPr lIns="0" rIns="0" tIns="0" bIns="0">
            <a:spAutoFit/>
          </a:bodyPr>
          <a:p>
            <a:pPr>
              <a:lnSpc>
                <a:spcPts val="3645"/>
              </a:lnSpc>
            </a:pPr>
            <a:r>
              <a:rPr b="0" lang="en-US" sz="2610" spc="-21" strike="noStrike">
                <a:solidFill>
                  <a:srgbClr val="000000"/>
                </a:solidFill>
                <a:latin typeface="IBM Plex Sans Condensed"/>
                <a:ea typeface="IBM Plex Sans Condensed"/>
              </a:rPr>
              <a:t>•</a:t>
            </a:r>
            <a:endParaRPr b="0" lang="en-GB" sz="2610" spc="-1" strike="noStrike">
              <a:latin typeface="Arial"/>
            </a:endParaRPr>
          </a:p>
        </p:txBody>
      </p:sp>
      <p:sp>
        <p:nvSpPr>
          <p:cNvPr id="49" name="TextBox 5"/>
          <p:cNvSpPr/>
          <p:nvPr/>
        </p:nvSpPr>
        <p:spPr>
          <a:xfrm>
            <a:off x="4539240" y="326520"/>
            <a:ext cx="1167120" cy="463320"/>
          </a:xfrm>
          <a:prstGeom prst="rect">
            <a:avLst/>
          </a:prstGeom>
          <a:noFill/>
          <a:ln w="0">
            <a:noFill/>
          </a:ln>
        </p:spPr>
        <p:style>
          <a:lnRef idx="0"/>
          <a:fillRef idx="0"/>
          <a:effectRef idx="0"/>
          <a:fontRef idx="minor"/>
        </p:style>
        <p:txBody>
          <a:bodyPr lIns="0" rIns="0" tIns="0" bIns="0">
            <a:spAutoFit/>
          </a:bodyPr>
          <a:p>
            <a:pPr>
              <a:lnSpc>
                <a:spcPts val="3645"/>
              </a:lnSpc>
            </a:pPr>
            <a:r>
              <a:rPr b="0" lang="en-US" sz="2610" spc="-1" strike="noStrike">
                <a:solidFill>
                  <a:srgbClr val="000000"/>
                </a:solidFill>
                <a:latin typeface="Calibri (MS)"/>
                <a:ea typeface="Calibri (MS)"/>
              </a:rPr>
              <a:t>•</a:t>
            </a:r>
            <a:r>
              <a:rPr b="0" lang="en-US" sz="2610" spc="-1" strike="noStrike">
                <a:solidFill>
                  <a:srgbClr val="000000"/>
                </a:solidFill>
                <a:latin typeface="Calibri (MS)"/>
                <a:ea typeface="Calibri (MS)"/>
              </a:rPr>
              <a:t>Verbs </a:t>
            </a:r>
            <a:endParaRPr b="0" lang="en-GB" sz="2610" spc="-1" strike="noStrike">
              <a:latin typeface="Arial"/>
            </a:endParaRPr>
          </a:p>
        </p:txBody>
      </p:sp>
      <p:sp>
        <p:nvSpPr>
          <p:cNvPr id="50" name="TextBox 7"/>
          <p:cNvSpPr/>
          <p:nvPr/>
        </p:nvSpPr>
        <p:spPr>
          <a:xfrm>
            <a:off x="4140000" y="2160000"/>
            <a:ext cx="1260000" cy="963720"/>
          </a:xfrm>
          <a:prstGeom prst="rect">
            <a:avLst/>
          </a:prstGeom>
          <a:noFill/>
          <a:ln w="0">
            <a:noFill/>
          </a:ln>
        </p:spPr>
        <p:style>
          <a:lnRef idx="0"/>
          <a:fillRef idx="0"/>
          <a:effectRef idx="0"/>
          <a:fontRef idx="minor"/>
        </p:style>
        <p:txBody>
          <a:bodyPr lIns="0" rIns="0" tIns="0" bIns="0">
            <a:spAutoFit/>
          </a:bodyPr>
          <a:p>
            <a:pPr>
              <a:lnSpc>
                <a:spcPts val="3796"/>
              </a:lnSpc>
            </a:pPr>
            <a:endParaRPr b="0" lang="en-GB" sz="1800" spc="-1" strike="noStrike">
              <a:latin typeface="Arial"/>
            </a:endParaRPr>
          </a:p>
          <a:p>
            <a:pPr>
              <a:lnSpc>
                <a:spcPts val="3796"/>
              </a:lnSpc>
            </a:pPr>
            <a:r>
              <a:rPr b="0" lang="en-US" sz="2610" spc="-1" strike="noStrike">
                <a:latin typeface="Calibri (MS)"/>
                <a:ea typeface="Calibri (MS)"/>
              </a:rPr>
              <a:t>Nouns</a:t>
            </a:r>
            <a:endParaRPr b="0" lang="en-GB" sz="2610" spc="-1" strike="noStrike">
              <a:latin typeface="Arial"/>
            </a:endParaRPr>
          </a:p>
        </p:txBody>
      </p:sp>
      <p:sp>
        <p:nvSpPr>
          <p:cNvPr id="51" name="TextBox 9"/>
          <p:cNvSpPr/>
          <p:nvPr/>
        </p:nvSpPr>
        <p:spPr>
          <a:xfrm>
            <a:off x="4767840" y="4697640"/>
            <a:ext cx="1892160" cy="463320"/>
          </a:xfrm>
          <a:prstGeom prst="rect">
            <a:avLst/>
          </a:prstGeom>
          <a:noFill/>
          <a:ln w="0">
            <a:noFill/>
          </a:ln>
        </p:spPr>
        <p:style>
          <a:lnRef idx="0"/>
          <a:fillRef idx="0"/>
          <a:effectRef idx="0"/>
          <a:fontRef idx="minor"/>
        </p:style>
        <p:txBody>
          <a:bodyPr lIns="0" rIns="0" tIns="0" bIns="0">
            <a:spAutoFit/>
          </a:bodyPr>
          <a:p>
            <a:pPr>
              <a:lnSpc>
                <a:spcPts val="3645"/>
              </a:lnSpc>
            </a:pPr>
            <a:r>
              <a:rPr b="0" lang="en-US" sz="2610" spc="-1" strike="noStrike">
                <a:solidFill>
                  <a:srgbClr val="000000"/>
                </a:solidFill>
                <a:latin typeface="Calibri (MS)"/>
                <a:ea typeface="Calibri (MS)"/>
              </a:rPr>
              <a:t>Pronouns:</a:t>
            </a:r>
            <a:endParaRPr b="0" lang="en-GB" sz="2610" spc="-1" strike="noStrike">
              <a:latin typeface="Arial"/>
            </a:endParaRPr>
          </a:p>
        </p:txBody>
      </p:sp>
      <p:sp>
        <p:nvSpPr>
          <p:cNvPr id="52" name="TextBox 10"/>
          <p:cNvSpPr/>
          <p:nvPr/>
        </p:nvSpPr>
        <p:spPr>
          <a:xfrm>
            <a:off x="4539240" y="3101400"/>
            <a:ext cx="1726560" cy="484200"/>
          </a:xfrm>
          <a:prstGeom prst="rect">
            <a:avLst/>
          </a:prstGeom>
          <a:noFill/>
          <a:ln w="0">
            <a:noFill/>
          </a:ln>
        </p:spPr>
        <p:style>
          <a:lnRef idx="0"/>
          <a:fillRef idx="0"/>
          <a:effectRef idx="0"/>
          <a:fontRef idx="minor"/>
        </p:style>
        <p:txBody>
          <a:bodyPr lIns="0" rIns="0" tIns="0" bIns="0">
            <a:spAutoFit/>
          </a:bodyPr>
          <a:p>
            <a:pPr>
              <a:lnSpc>
                <a:spcPts val="3810"/>
              </a:lnSpc>
            </a:pPr>
            <a:r>
              <a:rPr b="0" lang="en-US" sz="2610" spc="-1" strike="noStrike">
                <a:solidFill>
                  <a:srgbClr val="000000"/>
                </a:solidFill>
                <a:latin typeface="Calibri (MS)"/>
                <a:ea typeface="Calibri (MS)"/>
              </a:rPr>
              <a:t>Adjectives</a:t>
            </a:r>
            <a:endParaRPr b="0" lang="en-GB" sz="2610" spc="-1" strike="noStrike">
              <a:latin typeface="Arial"/>
            </a:endParaRPr>
          </a:p>
        </p:txBody>
      </p:sp>
      <p:sp>
        <p:nvSpPr>
          <p:cNvPr id="53" name="TextBox 12"/>
          <p:cNvSpPr/>
          <p:nvPr/>
        </p:nvSpPr>
        <p:spPr>
          <a:xfrm>
            <a:off x="4996440" y="3632760"/>
            <a:ext cx="99360" cy="1096920"/>
          </a:xfrm>
          <a:prstGeom prst="rect">
            <a:avLst/>
          </a:prstGeom>
          <a:noFill/>
          <a:ln w="0">
            <a:noFill/>
          </a:ln>
        </p:spPr>
        <p:style>
          <a:lnRef idx="0"/>
          <a:fillRef idx="0"/>
          <a:effectRef idx="0"/>
          <a:fontRef idx="minor"/>
        </p:style>
        <p:txBody>
          <a:bodyPr lIns="0" rIns="0" tIns="0" bIns="0">
            <a:spAutoFit/>
          </a:bodyPr>
          <a:p>
            <a:pPr algn="just">
              <a:lnSpc>
                <a:spcPts val="2880"/>
              </a:lnSpc>
            </a:pPr>
            <a:r>
              <a:rPr b="0" lang="en-US" sz="2200" spc="-18" strike="noStrike">
                <a:solidFill>
                  <a:srgbClr val="000000"/>
                </a:solidFill>
                <a:latin typeface="IBM Plex Sans Condensed"/>
                <a:ea typeface="IBM Plex Sans Condensed"/>
              </a:rPr>
              <a:t>• • •</a:t>
            </a:r>
            <a:endParaRPr b="0" lang="en-GB" sz="2200" spc="-1" strike="noStrike">
              <a:latin typeface="Arial"/>
            </a:endParaRPr>
          </a:p>
        </p:txBody>
      </p:sp>
      <p:sp>
        <p:nvSpPr>
          <p:cNvPr id="54" name="TextBox 14"/>
          <p:cNvSpPr/>
          <p:nvPr/>
        </p:nvSpPr>
        <p:spPr>
          <a:xfrm>
            <a:off x="5225040" y="2520000"/>
            <a:ext cx="5394960" cy="780120"/>
          </a:xfrm>
          <a:prstGeom prst="rect">
            <a:avLst/>
          </a:prstGeom>
          <a:noFill/>
          <a:ln w="0">
            <a:noFill/>
          </a:ln>
        </p:spPr>
        <p:style>
          <a:lnRef idx="0"/>
          <a:fillRef idx="0"/>
          <a:effectRef idx="0"/>
          <a:fontRef idx="minor"/>
        </p:style>
        <p:txBody>
          <a:bodyPr lIns="0" rIns="0" tIns="0" bIns="0">
            <a:spAutoFit/>
          </a:bodyPr>
          <a:p>
            <a:pPr>
              <a:lnSpc>
                <a:spcPts val="3073"/>
              </a:lnSpc>
            </a:pPr>
            <a:r>
              <a:rPr b="0" lang="en-US" sz="2200" spc="-1" strike="noStrike">
                <a:solidFill>
                  <a:srgbClr val="000000"/>
                </a:solidFill>
                <a:latin typeface="Calibri (MS)"/>
                <a:ea typeface="Calibri (MS)"/>
              </a:rPr>
              <a:t>all declensions, all cases </a:t>
            </a:r>
            <a:endParaRPr b="0" lang="en-GB" sz="2200" spc="-1" strike="noStrike">
              <a:latin typeface="Arial"/>
            </a:endParaRPr>
          </a:p>
          <a:p>
            <a:pPr>
              <a:lnSpc>
                <a:spcPts val="3073"/>
              </a:lnSpc>
            </a:pPr>
            <a:r>
              <a:rPr b="0" lang="en-US" sz="2200" spc="-1" strike="noStrike">
                <a:solidFill>
                  <a:srgbClr val="000000"/>
                </a:solidFill>
                <a:latin typeface="Calibri (MS)"/>
                <a:ea typeface="Calibri (MS)"/>
              </a:rPr>
              <a:t>uses of cases</a:t>
            </a:r>
            <a:endParaRPr b="0" lang="en-GB" sz="2200" spc="-1" strike="noStrike">
              <a:latin typeface="Arial"/>
            </a:endParaRPr>
          </a:p>
        </p:txBody>
      </p:sp>
      <p:sp>
        <p:nvSpPr>
          <p:cNvPr id="55" name="TextBox 15"/>
          <p:cNvSpPr/>
          <p:nvPr/>
        </p:nvSpPr>
        <p:spPr>
          <a:xfrm>
            <a:off x="5225040" y="3600000"/>
            <a:ext cx="6834960" cy="1097640"/>
          </a:xfrm>
          <a:prstGeom prst="rect">
            <a:avLst/>
          </a:prstGeom>
          <a:noFill/>
          <a:ln w="0">
            <a:noFill/>
          </a:ln>
        </p:spPr>
        <p:style>
          <a:lnRef idx="0"/>
          <a:fillRef idx="0"/>
          <a:effectRef idx="0"/>
          <a:fontRef idx="minor"/>
        </p:style>
        <p:txBody>
          <a:bodyPr lIns="0" rIns="0" tIns="0" bIns="0">
            <a:spAutoFit/>
          </a:bodyPr>
          <a:p>
            <a:pPr>
              <a:lnSpc>
                <a:spcPts val="2880"/>
              </a:lnSpc>
            </a:pPr>
            <a:r>
              <a:rPr b="0" lang="en-US" sz="2200" spc="-1" strike="noStrike">
                <a:solidFill>
                  <a:srgbClr val="000000"/>
                </a:solidFill>
                <a:latin typeface="Calibri (MS)"/>
                <a:ea typeface="Calibri (MS)"/>
              </a:rPr>
              <a:t>2-1-2 and 3rd declension adjectives adjectival agreement and adjectives as nouns comparative and superlative adjectives</a:t>
            </a:r>
            <a:endParaRPr b="0" lang="en-GB" sz="2200" spc="-1" strike="noStrike">
              <a:latin typeface="Arial"/>
            </a:endParaRPr>
          </a:p>
        </p:txBody>
      </p:sp>
      <p:sp>
        <p:nvSpPr>
          <p:cNvPr id="56" name="TextBox 16"/>
          <p:cNvSpPr/>
          <p:nvPr/>
        </p:nvSpPr>
        <p:spPr>
          <a:xfrm>
            <a:off x="5225040" y="5040000"/>
            <a:ext cx="6114960" cy="1087920"/>
          </a:xfrm>
          <a:prstGeom prst="rect">
            <a:avLst/>
          </a:prstGeom>
          <a:noFill/>
          <a:ln w="0">
            <a:noFill/>
          </a:ln>
        </p:spPr>
        <p:style>
          <a:lnRef idx="0"/>
          <a:fillRef idx="0"/>
          <a:effectRef idx="0"/>
          <a:fontRef idx="minor"/>
        </p:style>
        <p:txBody>
          <a:bodyPr lIns="0" rIns="0" tIns="0" bIns="0">
            <a:spAutoFit/>
          </a:bodyPr>
          <a:p>
            <a:pPr>
              <a:lnSpc>
                <a:spcPts val="5488"/>
              </a:lnSpc>
            </a:pPr>
            <a:r>
              <a:rPr b="0" lang="en-US" sz="2200" spc="-1" strike="noStrike">
                <a:solidFill>
                  <a:srgbClr val="000000"/>
                </a:solidFill>
                <a:latin typeface="Calibri (MS)"/>
                <a:ea typeface="Calibri (MS)"/>
              </a:rPr>
              <a:t>personal pronouns and adjectives</a:t>
            </a:r>
            <a:endParaRPr b="0" lang="en-GB" sz="2200" spc="-1" strike="noStrike">
              <a:latin typeface="Arial"/>
            </a:endParaRPr>
          </a:p>
          <a:p>
            <a:pPr>
              <a:lnSpc>
                <a:spcPts val="3076"/>
              </a:lnSpc>
            </a:pPr>
            <a:r>
              <a:rPr b="0" lang="en-US" sz="2200" spc="-1" strike="noStrike">
                <a:solidFill>
                  <a:srgbClr val="000000"/>
                </a:solidFill>
                <a:latin typeface="Calibri (MS)"/>
                <a:ea typeface="Calibri (MS)"/>
              </a:rPr>
              <a:t>demonstrative pronouns and adjectives</a:t>
            </a:r>
            <a:endParaRPr b="0" lang="en-GB" sz="2200" spc="-1" strike="noStrike">
              <a:latin typeface="Arial"/>
            </a:endParaRPr>
          </a:p>
        </p:txBody>
      </p:sp>
      <p:sp>
        <p:nvSpPr>
          <p:cNvPr id="57" name="TextBox 17"/>
          <p:cNvSpPr/>
          <p:nvPr/>
        </p:nvSpPr>
        <p:spPr>
          <a:xfrm>
            <a:off x="5225040" y="822600"/>
            <a:ext cx="5958000" cy="1461240"/>
          </a:xfrm>
          <a:prstGeom prst="rect">
            <a:avLst/>
          </a:prstGeom>
          <a:noFill/>
          <a:ln w="0">
            <a:noFill/>
          </a:ln>
        </p:spPr>
        <p:style>
          <a:lnRef idx="0"/>
          <a:fillRef idx="0"/>
          <a:effectRef idx="0"/>
          <a:fontRef idx="minor"/>
        </p:style>
        <p:txBody>
          <a:bodyPr lIns="0" rIns="0" tIns="0" bIns="0">
            <a:spAutoFit/>
          </a:bodyPr>
          <a:p>
            <a:pPr>
              <a:lnSpc>
                <a:spcPts val="2877"/>
              </a:lnSpc>
            </a:pPr>
            <a:r>
              <a:rPr b="0" lang="en-US" sz="2200" spc="-1" strike="noStrike">
                <a:solidFill>
                  <a:srgbClr val="000000"/>
                </a:solidFill>
                <a:latin typeface="Calibri (MS)"/>
                <a:ea typeface="Calibri (MS)"/>
              </a:rPr>
              <a:t>indicative, infinitive, and imperative active: present, future, and perfect, all conjugations deponent: present and future, all conjugations</a:t>
            </a:r>
            <a:endParaRPr b="0" lang="en-GB" sz="22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8" name="Freeform 2"/>
          <p:cNvSpPr/>
          <p:nvPr/>
        </p:nvSpPr>
        <p:spPr>
          <a:xfrm>
            <a:off x="-63360" y="-63360"/>
            <a:ext cx="12315600" cy="6984720"/>
          </a:xfrm>
          <a:custGeom>
            <a:avLst/>
            <a:gdLst/>
            <a:ahLst/>
            <a:rect l="l" t="t" r="r" b="b"/>
            <a:pathLst>
              <a:path w="12315949" h="6984997">
                <a:moveTo>
                  <a:pt x="0" y="0"/>
                </a:moveTo>
                <a:lnTo>
                  <a:pt x="12315949" y="0"/>
                </a:lnTo>
                <a:lnTo>
                  <a:pt x="12315949" y="6984997"/>
                </a:lnTo>
                <a:lnTo>
                  <a:pt x="0" y="6984997"/>
                </a:lnTo>
                <a:lnTo>
                  <a:pt x="0" y="0"/>
                </a:lnTo>
                <a:close/>
              </a:path>
            </a:pathLst>
          </a:custGeom>
          <a:blipFill rotWithShape="0">
            <a:blip r:embed="rId1"/>
            <a:stretch/>
          </a:blipFill>
          <a:ln w="0">
            <a:noFill/>
          </a:ln>
        </p:spPr>
        <p:style>
          <a:lnRef idx="0"/>
          <a:fillRef idx="0"/>
          <a:effectRef idx="0"/>
          <a:fontRef idx="minor"/>
        </p:style>
      </p:sp>
      <p:sp>
        <p:nvSpPr>
          <p:cNvPr id="59" name="TextBox 3"/>
          <p:cNvSpPr/>
          <p:nvPr/>
        </p:nvSpPr>
        <p:spPr>
          <a:xfrm>
            <a:off x="726480" y="1705680"/>
            <a:ext cx="2980440" cy="3924000"/>
          </a:xfrm>
          <a:prstGeom prst="rect">
            <a:avLst/>
          </a:prstGeom>
          <a:noFill/>
          <a:ln w="0">
            <a:noFill/>
          </a:ln>
        </p:spPr>
        <p:style>
          <a:lnRef idx="0"/>
          <a:fillRef idx="0"/>
          <a:effectRef idx="0"/>
          <a:fontRef idx="minor"/>
        </p:style>
        <p:txBody>
          <a:bodyPr lIns="0" rIns="0" tIns="0" bIns="0">
            <a:spAutoFit/>
          </a:bodyPr>
          <a:p>
            <a:pPr>
              <a:lnSpc>
                <a:spcPts val="11670"/>
              </a:lnSpc>
            </a:pPr>
            <a:r>
              <a:rPr b="0" lang="en-US" sz="5400" spc="-1" strike="noStrike">
                <a:solidFill>
                  <a:srgbClr val="000000"/>
                </a:solidFill>
                <a:latin typeface="Calibri (MS) Light"/>
                <a:ea typeface="Calibri (MS) Light"/>
              </a:rPr>
              <a:t>What to </a:t>
            </a:r>
            <a:endParaRPr b="0" lang="en-GB" sz="5400" spc="-1" strike="noStrike">
              <a:latin typeface="Arial"/>
            </a:endParaRPr>
          </a:p>
          <a:p>
            <a:pPr>
              <a:lnSpc>
                <a:spcPts val="7560"/>
              </a:lnSpc>
            </a:pPr>
            <a:r>
              <a:rPr b="0" lang="en-US" sz="5400" spc="-1" strike="noStrike">
                <a:solidFill>
                  <a:srgbClr val="000000"/>
                </a:solidFill>
                <a:latin typeface="Calibri (MS) Light"/>
                <a:ea typeface="Calibri (MS) Light"/>
              </a:rPr>
              <a:t>look for in </a:t>
            </a:r>
            <a:endParaRPr b="0" lang="en-GB" sz="5400" spc="-1" strike="noStrike">
              <a:latin typeface="Arial"/>
            </a:endParaRPr>
          </a:p>
          <a:p>
            <a:pPr>
              <a:lnSpc>
                <a:spcPts val="11670"/>
              </a:lnSpc>
            </a:pPr>
            <a:r>
              <a:rPr b="0" lang="en-US" sz="5400" spc="-1" strike="noStrike">
                <a:solidFill>
                  <a:srgbClr val="000000"/>
                </a:solidFill>
                <a:latin typeface="Calibri (MS) Light"/>
                <a:ea typeface="Calibri (MS) Light"/>
              </a:rPr>
              <a:t>a verb</a:t>
            </a:r>
            <a:endParaRPr b="0" lang="en-GB" sz="5400" spc="-1" strike="noStrike">
              <a:latin typeface="Arial"/>
            </a:endParaRPr>
          </a:p>
        </p:txBody>
      </p:sp>
      <p:sp>
        <p:nvSpPr>
          <p:cNvPr id="60" name="TextBox 5"/>
          <p:cNvSpPr/>
          <p:nvPr/>
        </p:nvSpPr>
        <p:spPr>
          <a:xfrm>
            <a:off x="4680000" y="4860000"/>
            <a:ext cx="7380000" cy="877320"/>
          </a:xfrm>
          <a:prstGeom prst="rect">
            <a:avLst/>
          </a:prstGeom>
          <a:noFill/>
          <a:ln w="0">
            <a:noFill/>
          </a:ln>
        </p:spPr>
        <p:style>
          <a:lnRef idx="0"/>
          <a:fillRef idx="0"/>
          <a:effectRef idx="0"/>
          <a:fontRef idx="minor"/>
        </p:style>
        <p:txBody>
          <a:bodyPr lIns="0" rIns="0" tIns="0" bIns="0">
            <a:spAutoFit/>
          </a:bodyPr>
          <a:p>
            <a:pPr>
              <a:lnSpc>
                <a:spcPts val="2302"/>
              </a:lnSpc>
            </a:pPr>
            <a:r>
              <a:rPr b="0" lang="en-US" sz="2100" spc="-1" strike="noStrike">
                <a:solidFill>
                  <a:srgbClr val="000000"/>
                </a:solidFill>
                <a:latin typeface="Calibri (MS)"/>
                <a:ea typeface="Calibri (MS)"/>
              </a:rPr>
              <a:t>If you identify all the verbs in a sentence first, you can use them to break the sentence into sections, and are less likely to get confused.</a:t>
            </a:r>
            <a:endParaRPr b="0" lang="en-GB" sz="2100" spc="-1" strike="noStrike">
              <a:latin typeface="Arial"/>
            </a:endParaRPr>
          </a:p>
        </p:txBody>
      </p:sp>
      <p:sp>
        <p:nvSpPr>
          <p:cNvPr id="61" name="TextBox 6"/>
          <p:cNvSpPr/>
          <p:nvPr/>
        </p:nvSpPr>
        <p:spPr>
          <a:xfrm>
            <a:off x="4728600" y="693360"/>
            <a:ext cx="6879960" cy="1171800"/>
          </a:xfrm>
          <a:prstGeom prst="rect">
            <a:avLst/>
          </a:prstGeom>
          <a:noFill/>
          <a:ln w="0">
            <a:noFill/>
          </a:ln>
        </p:spPr>
        <p:style>
          <a:lnRef idx="0"/>
          <a:fillRef idx="0"/>
          <a:effectRef idx="0"/>
          <a:fontRef idx="minor"/>
        </p:style>
        <p:txBody>
          <a:bodyPr lIns="0" rIns="0" tIns="0" bIns="0">
            <a:spAutoFit/>
          </a:bodyPr>
          <a:p>
            <a:pPr>
              <a:lnSpc>
                <a:spcPts val="2307"/>
              </a:lnSpc>
            </a:pPr>
            <a:r>
              <a:rPr b="0" lang="en-US" sz="2100" spc="-1" strike="noStrike">
                <a:solidFill>
                  <a:srgbClr val="000000"/>
                </a:solidFill>
                <a:latin typeface="Calibri (MS)"/>
                <a:ea typeface="Calibri (MS)"/>
              </a:rPr>
              <a:t>First, check the ending for the person. Remember you know both active and the less-common deponent verb endings. You might also find imperatives and infinitives.</a:t>
            </a:r>
            <a:endParaRPr b="0" lang="en-GB" sz="2100" spc="-1" strike="noStrike">
              <a:latin typeface="Arial"/>
            </a:endParaRPr>
          </a:p>
        </p:txBody>
      </p:sp>
      <p:sp>
        <p:nvSpPr>
          <p:cNvPr id="62" name="TextBox 7"/>
          <p:cNvSpPr/>
          <p:nvPr/>
        </p:nvSpPr>
        <p:spPr>
          <a:xfrm>
            <a:off x="4728600" y="3420000"/>
            <a:ext cx="7523640" cy="1169640"/>
          </a:xfrm>
          <a:prstGeom prst="rect">
            <a:avLst/>
          </a:prstGeom>
          <a:noFill/>
          <a:ln w="0">
            <a:noFill/>
          </a:ln>
        </p:spPr>
        <p:style>
          <a:lnRef idx="0"/>
          <a:fillRef idx="0"/>
          <a:effectRef idx="0"/>
          <a:fontRef idx="minor"/>
        </p:style>
        <p:txBody>
          <a:bodyPr lIns="0" rIns="0" tIns="0" bIns="0">
            <a:spAutoFit/>
          </a:bodyPr>
          <a:p>
            <a:pPr>
              <a:lnSpc>
                <a:spcPts val="2302"/>
              </a:lnSpc>
            </a:pPr>
            <a:r>
              <a:rPr b="0" lang="en-US" sz="2100" spc="-1" strike="noStrike">
                <a:solidFill>
                  <a:srgbClr val="000000"/>
                </a:solidFill>
                <a:latin typeface="Calibri (MS)"/>
                <a:ea typeface="Calibri (MS)"/>
              </a:rPr>
              <a:t>Finally, check the meaning. This is straightforward if you  </a:t>
            </a:r>
            <a:r>
              <a:rPr b="0" lang="en-US" sz="2100" spc="-1" strike="noStrike">
                <a:solidFill>
                  <a:srgbClr val="000000"/>
                </a:solidFill>
                <a:latin typeface="Calibri (MS)"/>
                <a:ea typeface="Calibri (MS)"/>
              </a:rPr>
              <a:t>recognize the stem, but remember to be careful with unpredictable changes in the perfect tense stem, or with irregular verbs.</a:t>
            </a:r>
            <a:endParaRPr b="0" lang="en-GB" sz="2100" spc="-1" strike="noStrike">
              <a:latin typeface="Arial"/>
            </a:endParaRPr>
          </a:p>
        </p:txBody>
      </p:sp>
      <p:sp>
        <p:nvSpPr>
          <p:cNvPr id="63" name="TextBox 8"/>
          <p:cNvSpPr/>
          <p:nvPr/>
        </p:nvSpPr>
        <p:spPr>
          <a:xfrm>
            <a:off x="4728600" y="1925640"/>
            <a:ext cx="6549120" cy="1494360"/>
          </a:xfrm>
          <a:prstGeom prst="rect">
            <a:avLst/>
          </a:prstGeom>
          <a:noFill/>
          <a:ln w="0">
            <a:noFill/>
          </a:ln>
        </p:spPr>
        <p:style>
          <a:lnRef idx="0"/>
          <a:fillRef idx="0"/>
          <a:effectRef idx="0"/>
          <a:fontRef idx="minor"/>
        </p:style>
        <p:txBody>
          <a:bodyPr lIns="0" rIns="0" tIns="0" bIns="0">
            <a:spAutoFit/>
          </a:bodyPr>
          <a:p>
            <a:pPr>
              <a:lnSpc>
                <a:spcPts val="2942"/>
              </a:lnSpc>
            </a:pPr>
            <a:r>
              <a:rPr b="0" lang="en-US" sz="2100" spc="-1" strike="noStrike">
                <a:solidFill>
                  <a:srgbClr val="000000"/>
                </a:solidFill>
                <a:latin typeface="Calibri (MS)"/>
                <a:ea typeface="Calibri (MS)"/>
              </a:rPr>
              <a:t>Second, check the tense. This usually means examining the </a:t>
            </a:r>
            <a:r>
              <a:rPr b="0" lang="en-US" sz="2100" spc="-1" strike="noStrike">
                <a:solidFill>
                  <a:srgbClr val="000000"/>
                </a:solidFill>
                <a:latin typeface="Calibri (MS)"/>
                <a:ea typeface="Calibri (MS)"/>
              </a:rPr>
              <a:t>middle of the verb for any tell-tale changes to the stem to denote either future or perfect. </a:t>
            </a:r>
            <a:endParaRPr b="0" lang="en-GB" sz="21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4" name="Freeform 2"/>
          <p:cNvSpPr/>
          <p:nvPr/>
        </p:nvSpPr>
        <p:spPr>
          <a:xfrm>
            <a:off x="0" y="652320"/>
            <a:ext cx="12191760" cy="735840"/>
          </a:xfrm>
          <a:custGeom>
            <a:avLst/>
            <a:gdLst/>
            <a:ahLst/>
            <a:rect l="l" t="t" r="r" b="b"/>
            <a:pathLst>
              <a:path w="12192000" h="736092">
                <a:moveTo>
                  <a:pt x="0" y="0"/>
                </a:moveTo>
                <a:lnTo>
                  <a:pt x="12192000" y="0"/>
                </a:lnTo>
                <a:lnTo>
                  <a:pt x="12192000" y="736092"/>
                </a:lnTo>
                <a:lnTo>
                  <a:pt x="0" y="736092"/>
                </a:lnTo>
                <a:lnTo>
                  <a:pt x="0" y="0"/>
                </a:lnTo>
                <a:close/>
              </a:path>
            </a:pathLst>
          </a:custGeom>
          <a:blipFill rotWithShape="0">
            <a:blip r:embed="rId1"/>
            <a:stretch/>
          </a:blipFill>
          <a:ln w="0">
            <a:noFill/>
          </a:ln>
        </p:spPr>
        <p:style>
          <a:lnRef idx="0"/>
          <a:fillRef idx="0"/>
          <a:effectRef idx="0"/>
          <a:fontRef idx="minor"/>
        </p:style>
      </p:sp>
      <p:grpSp>
        <p:nvGrpSpPr>
          <p:cNvPr id="65" name="Group 3"/>
          <p:cNvGrpSpPr/>
          <p:nvPr/>
        </p:nvGrpSpPr>
        <p:grpSpPr>
          <a:xfrm>
            <a:off x="1185840" y="1674720"/>
            <a:ext cx="9820440" cy="4394880"/>
            <a:chOff x="1185840" y="1674720"/>
            <a:chExt cx="9820440" cy="4394880"/>
          </a:xfrm>
        </p:grpSpPr>
        <p:sp>
          <p:nvSpPr>
            <p:cNvPr id="66" name="Freeform 4"/>
            <p:cNvSpPr/>
            <p:nvPr/>
          </p:nvSpPr>
          <p:spPr>
            <a:xfrm>
              <a:off x="1185840" y="1674720"/>
              <a:ext cx="9820440" cy="4394880"/>
            </a:xfrm>
            <a:custGeom>
              <a:avLst/>
              <a:gdLst/>
              <a:ahLst/>
              <a:rect l="l" t="t" r="r" b="b"/>
              <a:pathLst>
                <a:path w="13094208" h="5860288">
                  <a:moveTo>
                    <a:pt x="0" y="0"/>
                  </a:moveTo>
                  <a:lnTo>
                    <a:pt x="0" y="5860288"/>
                  </a:lnTo>
                  <a:lnTo>
                    <a:pt x="13094208" y="5860288"/>
                  </a:lnTo>
                  <a:lnTo>
                    <a:pt x="13094208" y="0"/>
                  </a:lnTo>
                  <a:lnTo>
                    <a:pt x="13094208" y="0"/>
                  </a:lnTo>
                  <a:lnTo>
                    <a:pt x="0" y="0"/>
                  </a:lnTo>
                  <a:close/>
                </a:path>
              </a:pathLst>
            </a:custGeom>
            <a:blipFill rotWithShape="0">
              <a:blip r:embed="rId2"/>
              <a:stretch/>
            </a:blipFill>
            <a:ln w="0">
              <a:noFill/>
            </a:ln>
          </p:spPr>
          <p:style>
            <a:lnRef idx="0"/>
            <a:fillRef idx="0"/>
            <a:effectRef idx="0"/>
            <a:fontRef idx="minor"/>
          </p:style>
        </p:sp>
      </p:grpSp>
      <p:sp>
        <p:nvSpPr>
          <p:cNvPr id="67" name="TextBox 5"/>
          <p:cNvSpPr/>
          <p:nvPr/>
        </p:nvSpPr>
        <p:spPr>
          <a:xfrm>
            <a:off x="3076560" y="678960"/>
            <a:ext cx="6292800" cy="569880"/>
          </a:xfrm>
          <a:prstGeom prst="rect">
            <a:avLst/>
          </a:prstGeom>
          <a:noFill/>
          <a:ln w="0">
            <a:noFill/>
          </a:ln>
        </p:spPr>
        <p:style>
          <a:lnRef idx="0"/>
          <a:fillRef idx="0"/>
          <a:effectRef idx="0"/>
          <a:fontRef idx="minor"/>
        </p:style>
        <p:txBody>
          <a:bodyPr lIns="0" rIns="0" tIns="0" bIns="0">
            <a:spAutoFit/>
          </a:bodyPr>
          <a:p>
            <a:pPr>
              <a:lnSpc>
                <a:spcPts val="4484"/>
              </a:lnSpc>
            </a:pPr>
            <a:r>
              <a:rPr b="0" lang="en-US" sz="3209" spc="-1" strike="noStrike">
                <a:solidFill>
                  <a:srgbClr val="ffffff"/>
                </a:solidFill>
                <a:latin typeface="Calibri (MS) Light"/>
                <a:ea typeface="Calibri (MS) Light"/>
              </a:rPr>
              <a:t>Handling verbs in an example passage</a:t>
            </a:r>
            <a:endParaRPr b="0" lang="en-GB" sz="3209"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8" name="Freeform 2"/>
          <p:cNvSpPr/>
          <p:nvPr/>
        </p:nvSpPr>
        <p:spPr>
          <a:xfrm>
            <a:off x="-63360" y="-63360"/>
            <a:ext cx="12315600" cy="6984720"/>
          </a:xfrm>
          <a:custGeom>
            <a:avLst/>
            <a:gdLst/>
            <a:ahLst/>
            <a:rect l="l" t="t" r="r" b="b"/>
            <a:pathLst>
              <a:path w="12315949" h="6984997">
                <a:moveTo>
                  <a:pt x="0" y="0"/>
                </a:moveTo>
                <a:lnTo>
                  <a:pt x="12315949" y="0"/>
                </a:lnTo>
                <a:lnTo>
                  <a:pt x="12315949" y="6984997"/>
                </a:lnTo>
                <a:lnTo>
                  <a:pt x="0" y="6984997"/>
                </a:lnTo>
                <a:lnTo>
                  <a:pt x="0" y="0"/>
                </a:lnTo>
                <a:close/>
              </a:path>
            </a:pathLst>
          </a:custGeom>
          <a:blipFill rotWithShape="0">
            <a:blip r:embed="rId1"/>
            <a:stretch/>
          </a:blipFill>
          <a:ln w="0">
            <a:noFill/>
          </a:ln>
        </p:spPr>
        <p:style>
          <a:lnRef idx="0"/>
          <a:fillRef idx="0"/>
          <a:effectRef idx="0"/>
          <a:fontRef idx="minor"/>
        </p:style>
      </p:sp>
      <p:sp>
        <p:nvSpPr>
          <p:cNvPr id="69" name="TextBox 3"/>
          <p:cNvSpPr/>
          <p:nvPr/>
        </p:nvSpPr>
        <p:spPr>
          <a:xfrm>
            <a:off x="726480" y="1705680"/>
            <a:ext cx="2980440" cy="3924000"/>
          </a:xfrm>
          <a:prstGeom prst="rect">
            <a:avLst/>
          </a:prstGeom>
          <a:noFill/>
          <a:ln w="0">
            <a:noFill/>
          </a:ln>
        </p:spPr>
        <p:style>
          <a:lnRef idx="0"/>
          <a:fillRef idx="0"/>
          <a:effectRef idx="0"/>
          <a:fontRef idx="minor"/>
        </p:style>
        <p:txBody>
          <a:bodyPr lIns="0" rIns="0" tIns="0" bIns="0">
            <a:spAutoFit/>
          </a:bodyPr>
          <a:p>
            <a:pPr>
              <a:lnSpc>
                <a:spcPts val="11670"/>
              </a:lnSpc>
            </a:pPr>
            <a:r>
              <a:rPr b="0" lang="en-US" sz="5400" spc="-1" strike="noStrike">
                <a:solidFill>
                  <a:srgbClr val="000000"/>
                </a:solidFill>
                <a:latin typeface="Calibri (MS) Light"/>
                <a:ea typeface="Calibri (MS) Light"/>
              </a:rPr>
              <a:t>What to </a:t>
            </a:r>
            <a:endParaRPr b="0" lang="en-GB" sz="5400" spc="-1" strike="noStrike">
              <a:latin typeface="Arial"/>
            </a:endParaRPr>
          </a:p>
          <a:p>
            <a:pPr>
              <a:lnSpc>
                <a:spcPts val="7560"/>
              </a:lnSpc>
            </a:pPr>
            <a:r>
              <a:rPr b="0" lang="en-US" sz="5400" spc="-1" strike="noStrike">
                <a:solidFill>
                  <a:srgbClr val="000000"/>
                </a:solidFill>
                <a:latin typeface="Calibri (MS) Light"/>
                <a:ea typeface="Calibri (MS) Light"/>
              </a:rPr>
              <a:t>look for in </a:t>
            </a:r>
            <a:endParaRPr b="0" lang="en-GB" sz="5400" spc="-1" strike="noStrike">
              <a:latin typeface="Arial"/>
            </a:endParaRPr>
          </a:p>
          <a:p>
            <a:pPr>
              <a:lnSpc>
                <a:spcPts val="11670"/>
              </a:lnSpc>
            </a:pPr>
            <a:r>
              <a:rPr b="0" lang="en-US" sz="5400" spc="-1" strike="noStrike">
                <a:solidFill>
                  <a:srgbClr val="000000"/>
                </a:solidFill>
                <a:latin typeface="Calibri (MS) Light"/>
                <a:ea typeface="Calibri (MS) Light"/>
              </a:rPr>
              <a:t>a noun</a:t>
            </a:r>
            <a:endParaRPr b="0" lang="en-GB" sz="5400" spc="-1" strike="noStrike">
              <a:latin typeface="Arial"/>
            </a:endParaRPr>
          </a:p>
        </p:txBody>
      </p:sp>
      <p:sp>
        <p:nvSpPr>
          <p:cNvPr id="70" name="TextBox 4"/>
          <p:cNvSpPr/>
          <p:nvPr/>
        </p:nvSpPr>
        <p:spPr>
          <a:xfrm>
            <a:off x="4713480" y="687960"/>
            <a:ext cx="6690960" cy="1180440"/>
          </a:xfrm>
          <a:prstGeom prst="rect">
            <a:avLst/>
          </a:prstGeom>
          <a:noFill/>
          <a:ln w="0">
            <a:noFill/>
          </a:ln>
        </p:spPr>
        <p:style>
          <a:lnRef idx="0"/>
          <a:fillRef idx="0"/>
          <a:effectRef idx="0"/>
          <a:fontRef idx="minor"/>
        </p:style>
        <p:txBody>
          <a:bodyPr lIns="0" rIns="0" tIns="0" bIns="0">
            <a:spAutoFit/>
          </a:bodyPr>
          <a:p>
            <a:pPr>
              <a:lnSpc>
                <a:spcPts val="1860"/>
              </a:lnSpc>
            </a:pPr>
            <a:r>
              <a:rPr b="0" lang="en-US" sz="1710" spc="-1" strike="noStrike">
                <a:solidFill>
                  <a:srgbClr val="000000"/>
                </a:solidFill>
                <a:latin typeface="Calibri (MS)"/>
                <a:ea typeface="Calibri (MS)"/>
              </a:rPr>
              <a:t>Once you have identified the person of the verb, you will know whether to look for a nominative. Remember, the subject might just be in the verb ending. It may reuse the subject from the previous sentence. If there is a nominative, it could be a noun or a pronoun.</a:t>
            </a:r>
            <a:endParaRPr b="0" lang="en-GB" sz="1710" spc="-1" strike="noStrike">
              <a:latin typeface="Arial"/>
            </a:endParaRPr>
          </a:p>
        </p:txBody>
      </p:sp>
      <p:sp>
        <p:nvSpPr>
          <p:cNvPr id="71" name="TextBox 6"/>
          <p:cNvSpPr/>
          <p:nvPr/>
        </p:nvSpPr>
        <p:spPr>
          <a:xfrm>
            <a:off x="4680000" y="3420000"/>
            <a:ext cx="7200000" cy="2595960"/>
          </a:xfrm>
          <a:prstGeom prst="rect">
            <a:avLst/>
          </a:prstGeom>
          <a:noFill/>
          <a:ln w="0">
            <a:noFill/>
          </a:ln>
        </p:spPr>
        <p:style>
          <a:lnRef idx="0"/>
          <a:fillRef idx="0"/>
          <a:effectRef idx="0"/>
          <a:fontRef idx="minor"/>
        </p:style>
        <p:txBody>
          <a:bodyPr lIns="0" rIns="0" tIns="0" bIns="0">
            <a:spAutoFit/>
          </a:bodyPr>
          <a:p>
            <a:r>
              <a:rPr b="0" lang="en-US" sz="1710" spc="-1" strike="noStrike">
                <a:solidFill>
                  <a:srgbClr val="000000"/>
                </a:solidFill>
                <a:latin typeface="Calibri (MS)"/>
                <a:ea typeface="Calibri (MS)"/>
              </a:rPr>
              <a:t>Every time you approach a noun, you’ll need to think about its declension,  otherwise you may make mistakes over easily-confused endings. -um on a 2nd declension masculine is accusative singular, and on a 2nd declension neuter is nominative, vocative, or accusative, but -um on a 3rd declension is genitive plural. </a:t>
            </a:r>
            <a:endParaRPr b="0" lang="en-GB" sz="1710" spc="-1" strike="noStrike">
              <a:latin typeface="Times New Roman"/>
              <a:ea typeface="Times New Roman"/>
            </a:endParaRPr>
          </a:p>
          <a:p>
            <a:r>
              <a:rPr b="0" lang="en-US" sz="1710" spc="-1" strike="noStrike">
                <a:solidFill>
                  <a:srgbClr val="000000"/>
                </a:solidFill>
                <a:latin typeface="Calibri (MS)"/>
                <a:ea typeface="Calibri (MS)"/>
              </a:rPr>
              <a:t>Sometimes you will need to determine the case from the context. For example, -ae on a 1st declension noun could be genitive or dative singular, or nominative plural. Think logically about the correct case according to the words around it.</a:t>
            </a:r>
            <a:endParaRPr b="0" lang="en-GB" sz="1710" spc="-1" strike="noStrike">
              <a:latin typeface="Times New Roman"/>
              <a:ea typeface="Times New Roman"/>
            </a:endParaRPr>
          </a:p>
        </p:txBody>
      </p:sp>
      <p:sp>
        <p:nvSpPr>
          <p:cNvPr id="72" name="TextBox 7"/>
          <p:cNvSpPr/>
          <p:nvPr/>
        </p:nvSpPr>
        <p:spPr>
          <a:xfrm>
            <a:off x="4713480" y="2055240"/>
            <a:ext cx="6986520" cy="1184760"/>
          </a:xfrm>
          <a:prstGeom prst="rect">
            <a:avLst/>
          </a:prstGeom>
          <a:noFill/>
          <a:ln w="0">
            <a:noFill/>
          </a:ln>
        </p:spPr>
        <p:style>
          <a:lnRef idx="0"/>
          <a:fillRef idx="0"/>
          <a:effectRef idx="0"/>
          <a:fontRef idx="minor"/>
        </p:style>
        <p:txBody>
          <a:bodyPr lIns="0" rIns="0" tIns="0" bIns="0">
            <a:spAutoFit/>
          </a:bodyPr>
          <a:p>
            <a:pPr>
              <a:lnSpc>
                <a:spcPts val="1865"/>
              </a:lnSpc>
            </a:pPr>
            <a:r>
              <a:rPr b="0" lang="en-US" sz="1710" spc="-1" strike="noStrike">
                <a:solidFill>
                  <a:srgbClr val="000000"/>
                </a:solidFill>
                <a:latin typeface="Calibri (MS)"/>
                <a:ea typeface="Calibri (MS)"/>
              </a:rPr>
              <a:t>You can check whether you need to identify an accusative next by thinking  </a:t>
            </a:r>
            <a:r>
              <a:rPr b="0" lang="en-US" sz="1710" spc="-1" strike="noStrike">
                <a:solidFill>
                  <a:srgbClr val="000000"/>
                </a:solidFill>
                <a:latin typeface="Calibri (MS)"/>
                <a:ea typeface="Calibri (MS)"/>
              </a:rPr>
              <a:t>more about your verb. Is it transitive, that is to say, does it take an accusative object? You can get other clues from the verb regarding the case of the nouns in the sentence. For example, </a:t>
            </a:r>
            <a:r>
              <a:rPr b="0" i="1" lang="en-US" sz="1710" spc="-1" strike="noStrike">
                <a:solidFill>
                  <a:srgbClr val="000000"/>
                </a:solidFill>
                <a:latin typeface="Calibri (MS) Italics"/>
                <a:ea typeface="Calibri (MS) Italics"/>
              </a:rPr>
              <a:t>do, dare </a:t>
            </a:r>
            <a:r>
              <a:rPr b="0" lang="en-US" sz="1710" spc="-1" strike="noStrike">
                <a:solidFill>
                  <a:srgbClr val="000000"/>
                </a:solidFill>
                <a:latin typeface="Calibri (MS)"/>
                <a:ea typeface="Calibri (MS)"/>
              </a:rPr>
              <a:t>anticipates a dative.</a:t>
            </a:r>
            <a:endParaRPr b="0" lang="en-GB" sz="171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3" name="Freeform 2"/>
          <p:cNvSpPr/>
          <p:nvPr/>
        </p:nvSpPr>
        <p:spPr>
          <a:xfrm>
            <a:off x="-75600" y="0"/>
            <a:ext cx="12315600" cy="6984720"/>
          </a:xfrm>
          <a:custGeom>
            <a:avLst/>
            <a:gdLst/>
            <a:ahLst/>
            <a:rect l="l" t="t" r="r" b="b"/>
            <a:pathLst>
              <a:path w="12315949" h="6984997">
                <a:moveTo>
                  <a:pt x="0" y="0"/>
                </a:moveTo>
                <a:lnTo>
                  <a:pt x="12315949" y="0"/>
                </a:lnTo>
                <a:lnTo>
                  <a:pt x="12315949" y="6984997"/>
                </a:lnTo>
                <a:lnTo>
                  <a:pt x="0" y="6984997"/>
                </a:lnTo>
                <a:lnTo>
                  <a:pt x="0" y="0"/>
                </a:lnTo>
                <a:close/>
              </a:path>
            </a:pathLst>
          </a:custGeom>
          <a:blipFill rotWithShape="0">
            <a:blip r:embed="rId1"/>
            <a:stretch/>
          </a:blipFill>
          <a:ln w="0">
            <a:noFill/>
          </a:ln>
        </p:spPr>
        <p:style>
          <a:lnRef idx="0"/>
          <a:fillRef idx="0"/>
          <a:effectRef idx="0"/>
          <a:fontRef idx="minor"/>
        </p:style>
      </p:sp>
      <p:sp>
        <p:nvSpPr>
          <p:cNvPr id="74" name="TextBox 3"/>
          <p:cNvSpPr/>
          <p:nvPr/>
        </p:nvSpPr>
        <p:spPr>
          <a:xfrm>
            <a:off x="726480" y="2467080"/>
            <a:ext cx="2221200" cy="1919880"/>
          </a:xfrm>
          <a:prstGeom prst="rect">
            <a:avLst/>
          </a:prstGeom>
          <a:noFill/>
          <a:ln w="0">
            <a:noFill/>
          </a:ln>
        </p:spPr>
        <p:style>
          <a:lnRef idx="0"/>
          <a:fillRef idx="0"/>
          <a:effectRef idx="0"/>
          <a:fontRef idx="minor"/>
        </p:style>
        <p:txBody>
          <a:bodyPr lIns="0" rIns="0" tIns="0" bIns="0">
            <a:spAutoFit/>
          </a:bodyPr>
          <a:p>
            <a:pPr>
              <a:lnSpc>
                <a:spcPts val="7560"/>
              </a:lnSpc>
            </a:pPr>
            <a:r>
              <a:rPr b="0" lang="en-US" sz="5400" spc="-1" strike="noStrike">
                <a:solidFill>
                  <a:srgbClr val="000000"/>
                </a:solidFill>
                <a:latin typeface="Calibri (MS) Light"/>
                <a:ea typeface="Calibri (MS) Light"/>
              </a:rPr>
              <a:t>Uses of case</a:t>
            </a:r>
            <a:endParaRPr b="0" lang="en-GB" sz="5400" spc="-1" strike="noStrike">
              <a:latin typeface="Arial"/>
            </a:endParaRPr>
          </a:p>
        </p:txBody>
      </p:sp>
      <p:sp>
        <p:nvSpPr>
          <p:cNvPr id="75" name="TextBox 4"/>
          <p:cNvSpPr/>
          <p:nvPr/>
        </p:nvSpPr>
        <p:spPr>
          <a:xfrm>
            <a:off x="4655160" y="720000"/>
            <a:ext cx="6864840" cy="588600"/>
          </a:xfrm>
          <a:prstGeom prst="rect">
            <a:avLst/>
          </a:prstGeom>
          <a:noFill/>
          <a:ln w="0">
            <a:noFill/>
          </a:ln>
        </p:spPr>
        <p:style>
          <a:lnRef idx="0"/>
          <a:fillRef idx="0"/>
          <a:effectRef idx="0"/>
          <a:fontRef idx="minor"/>
        </p:style>
        <p:txBody>
          <a:bodyPr lIns="0" rIns="0" tIns="0" bIns="0">
            <a:spAutoFit/>
          </a:bodyPr>
          <a:p>
            <a:pPr>
              <a:lnSpc>
                <a:spcPts val="2316"/>
              </a:lnSpc>
            </a:pPr>
            <a:r>
              <a:rPr b="0" lang="en-US" sz="2100" spc="-1" strike="noStrike">
                <a:solidFill>
                  <a:srgbClr val="000000"/>
                </a:solidFill>
                <a:latin typeface="Calibri (MS)"/>
                <a:ea typeface="Calibri (MS)"/>
              </a:rPr>
              <a:t>Nominative: subject of the sentence, or complement with the verb ‘to be’</a:t>
            </a:r>
            <a:endParaRPr b="0" lang="en-GB" sz="2100" spc="-1" strike="noStrike">
              <a:latin typeface="Arial"/>
            </a:endParaRPr>
          </a:p>
        </p:txBody>
      </p:sp>
      <p:sp>
        <p:nvSpPr>
          <p:cNvPr id="76" name="TextBox 6"/>
          <p:cNvSpPr/>
          <p:nvPr/>
        </p:nvSpPr>
        <p:spPr>
          <a:xfrm>
            <a:off x="4680000" y="3060000"/>
            <a:ext cx="7380000" cy="640440"/>
          </a:xfrm>
          <a:prstGeom prst="rect">
            <a:avLst/>
          </a:prstGeom>
          <a:noFill/>
          <a:ln w="0">
            <a:noFill/>
          </a:ln>
        </p:spPr>
        <p:style>
          <a:lnRef idx="0"/>
          <a:fillRef idx="0"/>
          <a:effectRef idx="0"/>
          <a:fontRef idx="minor"/>
        </p:style>
        <p:txBody>
          <a:bodyPr lIns="0" rIns="0" tIns="0" bIns="0">
            <a:spAutoFit/>
          </a:bodyPr>
          <a:p>
            <a:pPr>
              <a:lnSpc>
                <a:spcPct val="100000"/>
              </a:lnSpc>
            </a:pPr>
            <a:r>
              <a:rPr b="0" lang="en-US" sz="2100" spc="-1" strike="noStrike">
                <a:solidFill>
                  <a:srgbClr val="000000"/>
                </a:solidFill>
                <a:latin typeface="Calibri (MS)"/>
                <a:ea typeface="Calibri (MS)"/>
              </a:rPr>
              <a:t>Genitive: the possessor; of --; </a:t>
            </a:r>
            <a:r>
              <a:rPr b="0" i="1" lang="en-US" sz="2100" spc="-1" strike="noStrike">
                <a:solidFill>
                  <a:srgbClr val="000000"/>
                </a:solidFill>
                <a:latin typeface="Calibri (MS) Italics"/>
                <a:ea typeface="Calibri (MS) Italics"/>
              </a:rPr>
              <a:t>nimis, satis, </a:t>
            </a:r>
            <a:r>
              <a:rPr b="0" lang="en-US" sz="2100" spc="-1" strike="noStrike">
                <a:solidFill>
                  <a:srgbClr val="000000"/>
                </a:solidFill>
                <a:latin typeface="Calibri (MS)"/>
                <a:ea typeface="Calibri (MS)"/>
              </a:rPr>
              <a:t>and </a:t>
            </a:r>
            <a:r>
              <a:rPr b="0" i="1" lang="en-US" sz="2100" spc="-1" strike="noStrike">
                <a:solidFill>
                  <a:srgbClr val="000000"/>
                </a:solidFill>
                <a:latin typeface="Calibri (MS) Italics"/>
                <a:ea typeface="Calibri (MS) Italics"/>
              </a:rPr>
              <a:t>quid</a:t>
            </a:r>
            <a:r>
              <a:rPr b="0" lang="en-US" sz="2100" spc="-1" strike="noStrike">
                <a:solidFill>
                  <a:srgbClr val="000000"/>
                </a:solidFill>
                <a:latin typeface="Calibri (MS)"/>
                <a:ea typeface="Calibri (MS)"/>
              </a:rPr>
              <a:t> + gen; genitive of value </a:t>
            </a:r>
            <a:endParaRPr b="0" lang="en-GB" sz="2100" spc="-1" strike="noStrike">
              <a:latin typeface="Arial"/>
            </a:endParaRPr>
          </a:p>
        </p:txBody>
      </p:sp>
      <p:sp>
        <p:nvSpPr>
          <p:cNvPr id="77" name="TextBox 7"/>
          <p:cNvSpPr/>
          <p:nvPr/>
        </p:nvSpPr>
        <p:spPr>
          <a:xfrm>
            <a:off x="4668480" y="3980520"/>
            <a:ext cx="6311520" cy="960480"/>
          </a:xfrm>
          <a:prstGeom prst="rect">
            <a:avLst/>
          </a:prstGeom>
          <a:noFill/>
          <a:ln w="0">
            <a:noFill/>
          </a:ln>
        </p:spPr>
        <p:style>
          <a:lnRef idx="0"/>
          <a:fillRef idx="0"/>
          <a:effectRef idx="0"/>
          <a:fontRef idx="minor"/>
        </p:style>
        <p:txBody>
          <a:bodyPr lIns="0" rIns="0" tIns="0" bIns="0">
            <a:spAutoFit/>
          </a:bodyPr>
          <a:p>
            <a:pPr>
              <a:lnSpc>
                <a:spcPct val="100000"/>
              </a:lnSpc>
            </a:pPr>
            <a:r>
              <a:rPr b="0" lang="en-US" sz="2100" spc="-1" strike="noStrike">
                <a:solidFill>
                  <a:srgbClr val="000000"/>
                </a:solidFill>
                <a:latin typeface="Calibri (MS)"/>
                <a:ea typeface="Calibri (MS)"/>
              </a:rPr>
              <a:t>Dative: indirect object; to/for --; after verbs of giving and speaking; advantage and disadvantage; possession</a:t>
            </a:r>
            <a:endParaRPr b="0" lang="en-GB" sz="2100" spc="-1" strike="noStrike">
              <a:latin typeface="Arial"/>
            </a:endParaRPr>
          </a:p>
        </p:txBody>
      </p:sp>
      <p:sp>
        <p:nvSpPr>
          <p:cNvPr id="78" name="TextBox 8"/>
          <p:cNvSpPr/>
          <p:nvPr/>
        </p:nvSpPr>
        <p:spPr>
          <a:xfrm>
            <a:off x="4680000" y="5220000"/>
            <a:ext cx="7020000" cy="1280520"/>
          </a:xfrm>
          <a:prstGeom prst="rect">
            <a:avLst/>
          </a:prstGeom>
          <a:noFill/>
          <a:ln w="0">
            <a:noFill/>
          </a:ln>
        </p:spPr>
        <p:style>
          <a:lnRef idx="0"/>
          <a:fillRef idx="0"/>
          <a:effectRef idx="0"/>
          <a:fontRef idx="minor"/>
        </p:style>
        <p:txBody>
          <a:bodyPr lIns="0" rIns="0" tIns="0" bIns="0">
            <a:spAutoFit/>
          </a:bodyPr>
          <a:p>
            <a:pPr>
              <a:lnSpc>
                <a:spcPct val="100000"/>
              </a:lnSpc>
            </a:pPr>
            <a:r>
              <a:rPr b="0" lang="en-US" sz="2100" spc="-1" strike="noStrike">
                <a:solidFill>
                  <a:srgbClr val="000000"/>
                </a:solidFill>
                <a:latin typeface="Calibri (MS)"/>
                <a:ea typeface="Calibri (MS)"/>
              </a:rPr>
              <a:t>Ablative: by, with, from; time at or time within which; ablative of description; following prepositions that are static in place or time, eg.</a:t>
            </a:r>
            <a:r>
              <a:rPr b="0" i="1" lang="en-US" sz="2100" spc="-1" strike="noStrike">
                <a:solidFill>
                  <a:srgbClr val="000000"/>
                </a:solidFill>
                <a:latin typeface="Calibri (MS) Italics"/>
                <a:ea typeface="Calibri (MS) Italics"/>
              </a:rPr>
              <a:t>in,</a:t>
            </a:r>
            <a:r>
              <a:rPr b="0" lang="en-US" sz="2100" spc="-1" strike="noStrike">
                <a:solidFill>
                  <a:srgbClr val="000000"/>
                </a:solidFill>
                <a:latin typeface="Calibri (MS)"/>
                <a:ea typeface="Calibri (MS)"/>
              </a:rPr>
              <a:t>or motion away from, eg.</a:t>
            </a:r>
            <a:r>
              <a:rPr b="0" i="1" lang="en-US" sz="2100" spc="-1" strike="noStrike">
                <a:solidFill>
                  <a:srgbClr val="000000"/>
                </a:solidFill>
                <a:latin typeface="Calibri (MS) Italics"/>
                <a:ea typeface="Calibri (MS) Italics"/>
              </a:rPr>
              <a:t>e, ab</a:t>
            </a:r>
            <a:endParaRPr b="0" lang="en-GB" sz="2100" spc="-1" strike="noStrike">
              <a:latin typeface="Arial"/>
            </a:endParaRPr>
          </a:p>
        </p:txBody>
      </p:sp>
      <p:sp>
        <p:nvSpPr>
          <p:cNvPr id="79" name="TextBox 9"/>
          <p:cNvSpPr/>
          <p:nvPr/>
        </p:nvSpPr>
        <p:spPr>
          <a:xfrm>
            <a:off x="4680000" y="1800000"/>
            <a:ext cx="7200000" cy="1005840"/>
          </a:xfrm>
          <a:prstGeom prst="rect">
            <a:avLst/>
          </a:prstGeom>
          <a:noFill/>
          <a:ln w="0">
            <a:noFill/>
          </a:ln>
        </p:spPr>
        <p:style>
          <a:lnRef idx="0"/>
          <a:fillRef idx="0"/>
          <a:effectRef idx="0"/>
          <a:fontRef idx="minor"/>
        </p:style>
        <p:txBody>
          <a:bodyPr lIns="0" rIns="0" tIns="0" bIns="0">
            <a:spAutoFit/>
          </a:bodyPr>
          <a:p>
            <a:pPr>
              <a:lnSpc>
                <a:spcPct val="100000"/>
              </a:lnSpc>
            </a:pPr>
            <a:r>
              <a:rPr b="0" lang="en-US" sz="2200" spc="-1" strike="noStrike">
                <a:solidFill>
                  <a:srgbClr val="000000"/>
                </a:solidFill>
                <a:latin typeface="Calibri (MS)"/>
              </a:rPr>
              <a:t>Accusative: object of the sentence; duration of time; following prepositions with a sense of motion towards, eg.</a:t>
            </a:r>
            <a:r>
              <a:rPr b="0" i="1" lang="en-US" sz="2200" spc="-1" strike="noStrike">
                <a:solidFill>
                  <a:srgbClr val="000000"/>
                </a:solidFill>
                <a:latin typeface="Calibri (MS)"/>
                <a:ea typeface="Times New Roman"/>
              </a:rPr>
              <a:t>in, ad.</a:t>
            </a:r>
            <a:endParaRPr b="0" lang="en-GB" sz="22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0" name="Freeform 2"/>
          <p:cNvSpPr/>
          <p:nvPr/>
        </p:nvSpPr>
        <p:spPr>
          <a:xfrm>
            <a:off x="0" y="652320"/>
            <a:ext cx="12191760" cy="735840"/>
          </a:xfrm>
          <a:custGeom>
            <a:avLst/>
            <a:gdLst/>
            <a:ahLst/>
            <a:rect l="l" t="t" r="r" b="b"/>
            <a:pathLst>
              <a:path w="12192000" h="736092">
                <a:moveTo>
                  <a:pt x="0" y="0"/>
                </a:moveTo>
                <a:lnTo>
                  <a:pt x="12192000" y="0"/>
                </a:lnTo>
                <a:lnTo>
                  <a:pt x="12192000" y="736092"/>
                </a:lnTo>
                <a:lnTo>
                  <a:pt x="0" y="736092"/>
                </a:lnTo>
                <a:lnTo>
                  <a:pt x="0" y="0"/>
                </a:lnTo>
                <a:close/>
              </a:path>
            </a:pathLst>
          </a:custGeom>
          <a:blipFill rotWithShape="0">
            <a:blip r:embed="rId1"/>
            <a:stretch/>
          </a:blipFill>
          <a:ln w="0">
            <a:noFill/>
          </a:ln>
        </p:spPr>
        <p:style>
          <a:lnRef idx="0"/>
          <a:fillRef idx="0"/>
          <a:effectRef idx="0"/>
          <a:fontRef idx="minor"/>
        </p:style>
      </p:sp>
      <p:grpSp>
        <p:nvGrpSpPr>
          <p:cNvPr id="81" name="Group 3"/>
          <p:cNvGrpSpPr/>
          <p:nvPr/>
        </p:nvGrpSpPr>
        <p:grpSpPr>
          <a:xfrm>
            <a:off x="1185840" y="1674720"/>
            <a:ext cx="9820440" cy="4394880"/>
            <a:chOff x="1185840" y="1674720"/>
            <a:chExt cx="9820440" cy="4394880"/>
          </a:xfrm>
        </p:grpSpPr>
        <p:sp>
          <p:nvSpPr>
            <p:cNvPr id="82" name="Freeform 4"/>
            <p:cNvSpPr/>
            <p:nvPr/>
          </p:nvSpPr>
          <p:spPr>
            <a:xfrm>
              <a:off x="1185840" y="1674720"/>
              <a:ext cx="9820440" cy="4394880"/>
            </a:xfrm>
            <a:custGeom>
              <a:avLst/>
              <a:gdLst/>
              <a:ahLst/>
              <a:rect l="l" t="t" r="r" b="b"/>
              <a:pathLst>
                <a:path w="13094208" h="5860288">
                  <a:moveTo>
                    <a:pt x="0" y="0"/>
                  </a:moveTo>
                  <a:lnTo>
                    <a:pt x="0" y="5860288"/>
                  </a:lnTo>
                  <a:lnTo>
                    <a:pt x="13094208" y="5860288"/>
                  </a:lnTo>
                  <a:lnTo>
                    <a:pt x="13094208" y="0"/>
                  </a:lnTo>
                  <a:lnTo>
                    <a:pt x="13094208" y="0"/>
                  </a:lnTo>
                  <a:lnTo>
                    <a:pt x="0" y="0"/>
                  </a:lnTo>
                  <a:close/>
                </a:path>
              </a:pathLst>
            </a:custGeom>
            <a:blipFill rotWithShape="0">
              <a:blip r:embed="rId2"/>
              <a:stretch/>
            </a:blipFill>
            <a:ln w="0">
              <a:noFill/>
            </a:ln>
          </p:spPr>
          <p:style>
            <a:lnRef idx="0"/>
            <a:fillRef idx="0"/>
            <a:effectRef idx="0"/>
            <a:fontRef idx="minor"/>
          </p:style>
        </p:sp>
      </p:grpSp>
      <p:sp>
        <p:nvSpPr>
          <p:cNvPr id="83" name="TextBox 5"/>
          <p:cNvSpPr/>
          <p:nvPr/>
        </p:nvSpPr>
        <p:spPr>
          <a:xfrm>
            <a:off x="3015720" y="678960"/>
            <a:ext cx="6416280" cy="569880"/>
          </a:xfrm>
          <a:prstGeom prst="rect">
            <a:avLst/>
          </a:prstGeom>
          <a:noFill/>
          <a:ln w="0">
            <a:noFill/>
          </a:ln>
        </p:spPr>
        <p:style>
          <a:lnRef idx="0"/>
          <a:fillRef idx="0"/>
          <a:effectRef idx="0"/>
          <a:fontRef idx="minor"/>
        </p:style>
        <p:txBody>
          <a:bodyPr lIns="0" rIns="0" tIns="0" bIns="0">
            <a:spAutoFit/>
          </a:bodyPr>
          <a:p>
            <a:pPr>
              <a:lnSpc>
                <a:spcPts val="4484"/>
              </a:lnSpc>
            </a:pPr>
            <a:r>
              <a:rPr b="0" lang="en-US" sz="3209" spc="-1" strike="noStrike">
                <a:solidFill>
                  <a:srgbClr val="ffffff"/>
                </a:solidFill>
                <a:latin typeface="Calibri (MS) Light"/>
                <a:ea typeface="Calibri (MS) Light"/>
              </a:rPr>
              <a:t>Handling nouns in an example passage</a:t>
            </a:r>
            <a:endParaRPr b="0" lang="en-GB" sz="3209"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4" name="Freeform 2"/>
          <p:cNvSpPr/>
          <p:nvPr/>
        </p:nvSpPr>
        <p:spPr>
          <a:xfrm>
            <a:off x="-63360" y="0"/>
            <a:ext cx="12315600" cy="6984720"/>
          </a:xfrm>
          <a:custGeom>
            <a:avLst/>
            <a:gdLst/>
            <a:ahLst/>
            <a:rect l="l" t="t" r="r" b="b"/>
            <a:pathLst>
              <a:path w="12315949" h="6984997">
                <a:moveTo>
                  <a:pt x="0" y="0"/>
                </a:moveTo>
                <a:lnTo>
                  <a:pt x="12315949" y="0"/>
                </a:lnTo>
                <a:lnTo>
                  <a:pt x="12315949" y="6984997"/>
                </a:lnTo>
                <a:lnTo>
                  <a:pt x="0" y="6984997"/>
                </a:lnTo>
                <a:lnTo>
                  <a:pt x="0" y="0"/>
                </a:lnTo>
                <a:close/>
              </a:path>
            </a:pathLst>
          </a:custGeom>
          <a:blipFill rotWithShape="0">
            <a:blip r:embed="rId1"/>
            <a:stretch/>
          </a:blipFill>
          <a:ln w="0">
            <a:noFill/>
          </a:ln>
        </p:spPr>
        <p:style>
          <a:lnRef idx="0"/>
          <a:fillRef idx="0"/>
          <a:effectRef idx="0"/>
          <a:fontRef idx="minor"/>
        </p:style>
      </p:sp>
      <p:sp>
        <p:nvSpPr>
          <p:cNvPr id="85" name="TextBox 3"/>
          <p:cNvSpPr/>
          <p:nvPr/>
        </p:nvSpPr>
        <p:spPr>
          <a:xfrm>
            <a:off x="726480" y="540000"/>
            <a:ext cx="2980440" cy="5928120"/>
          </a:xfrm>
          <a:prstGeom prst="rect">
            <a:avLst/>
          </a:prstGeom>
          <a:noFill/>
          <a:ln w="0">
            <a:noFill/>
          </a:ln>
        </p:spPr>
        <p:style>
          <a:lnRef idx="0"/>
          <a:fillRef idx="0"/>
          <a:effectRef idx="0"/>
          <a:fontRef idx="minor"/>
        </p:style>
        <p:txBody>
          <a:bodyPr lIns="0" rIns="0" tIns="0" bIns="0">
            <a:spAutoFit/>
          </a:bodyPr>
          <a:p>
            <a:pPr>
              <a:lnSpc>
                <a:spcPts val="11670"/>
              </a:lnSpc>
            </a:pPr>
            <a:r>
              <a:rPr b="0" lang="en-US" sz="5400" spc="-1" strike="noStrike">
                <a:solidFill>
                  <a:srgbClr val="000000"/>
                </a:solidFill>
                <a:latin typeface="Calibri (MS) Light"/>
                <a:ea typeface="Calibri (MS) Light"/>
              </a:rPr>
              <a:t>What to look for in an adjective</a:t>
            </a:r>
            <a:endParaRPr b="0" lang="en-GB" sz="5400" spc="-1" strike="noStrike">
              <a:latin typeface="Arial"/>
            </a:endParaRPr>
          </a:p>
        </p:txBody>
      </p:sp>
      <p:sp>
        <p:nvSpPr>
          <p:cNvPr id="86" name="TextBox 4"/>
          <p:cNvSpPr/>
          <p:nvPr/>
        </p:nvSpPr>
        <p:spPr>
          <a:xfrm>
            <a:off x="4580640" y="793800"/>
            <a:ext cx="6939360" cy="4246200"/>
          </a:xfrm>
          <a:prstGeom prst="rect">
            <a:avLst/>
          </a:prstGeom>
          <a:noFill/>
          <a:ln w="0">
            <a:noFill/>
          </a:ln>
        </p:spPr>
        <p:style>
          <a:lnRef idx="0"/>
          <a:fillRef idx="0"/>
          <a:effectRef idx="0"/>
          <a:fontRef idx="minor"/>
        </p:style>
        <p:txBody>
          <a:bodyPr lIns="0" rIns="0" tIns="0" bIns="0">
            <a:spAutoFit/>
          </a:bodyPr>
          <a:p>
            <a:pPr>
              <a:lnSpc>
                <a:spcPts val="2200"/>
              </a:lnSpc>
            </a:pPr>
            <a:r>
              <a:rPr b="0" lang="en-US" sz="2010" spc="-1" strike="noStrike">
                <a:solidFill>
                  <a:srgbClr val="000000"/>
                </a:solidFill>
                <a:latin typeface="Calibri (MS)"/>
                <a:ea typeface="Calibri (MS)"/>
              </a:rPr>
              <a:t>The first thing you need to think about when you see an adjective is its number, gender, and case. While there may be more than one option based on the ending, you can then correlate your findings with the nouns around it, and think logically about which noun the adjective is describing based on agreement and sense in the context.</a:t>
            </a:r>
            <a:endParaRPr b="0" lang="en-GB" sz="2010" spc="-1" strike="noStrike">
              <a:latin typeface="Arial"/>
            </a:endParaRPr>
          </a:p>
          <a:p>
            <a:pPr>
              <a:lnSpc>
                <a:spcPts val="2200"/>
              </a:lnSpc>
            </a:pPr>
            <a:r>
              <a:rPr b="0" lang="en-US" sz="2010" spc="-1" strike="noStrike">
                <a:solidFill>
                  <a:srgbClr val="000000"/>
                </a:solidFill>
                <a:latin typeface="Calibri (MS)"/>
                <a:ea typeface="Calibri (MS)"/>
              </a:rPr>
              <a:t>Don’t forget that an adjective can stand in for a noun. For example, </a:t>
            </a:r>
            <a:r>
              <a:rPr b="0" i="1" lang="en-US" sz="2200" spc="-1" strike="noStrike">
                <a:solidFill>
                  <a:srgbClr val="000000"/>
                </a:solidFill>
                <a:latin typeface="Calibri (MS);Calibri"/>
                <a:ea typeface="Calibri (MS);Calibri"/>
              </a:rPr>
              <a:t>pauper </a:t>
            </a:r>
            <a:r>
              <a:rPr b="0" lang="en-US" sz="2010" spc="-1" strike="noStrike">
                <a:solidFill>
                  <a:srgbClr val="000000"/>
                </a:solidFill>
                <a:latin typeface="Calibri (MS)"/>
                <a:ea typeface="Calibri (MS)"/>
              </a:rPr>
              <a:t>can mean ‘poor’ or ‘a poor person’. You can determine whether to supply ‘man’, ‘woman’, ‘people’ or ‘thing(s)’ based on number and gender of the adjective. For </a:t>
            </a:r>
            <a:r>
              <a:rPr b="0" lang="en-US" sz="2010" spc="-1" strike="noStrike">
                <a:solidFill>
                  <a:srgbClr val="000000"/>
                </a:solidFill>
                <a:latin typeface="Calibri (MS)"/>
                <a:ea typeface="Calibri (MS)"/>
              </a:rPr>
              <a:t>example, </a:t>
            </a:r>
            <a:r>
              <a:rPr b="0" i="1" lang="en-US" sz="2200" spc="-1" strike="noStrike">
                <a:solidFill>
                  <a:srgbClr val="000000"/>
                </a:solidFill>
                <a:latin typeface="Calibri (MS);Calibri"/>
                <a:ea typeface="Calibri (MS);Calibri"/>
              </a:rPr>
              <a:t>multa </a:t>
            </a:r>
            <a:r>
              <a:rPr b="0" lang="en-US" sz="2010" spc="-1" strike="noStrike">
                <a:solidFill>
                  <a:srgbClr val="000000"/>
                </a:solidFill>
                <a:latin typeface="Calibri (MS)"/>
                <a:ea typeface="Calibri (MS)"/>
              </a:rPr>
              <a:t>has come up frequently to mean ‘many things’.</a:t>
            </a:r>
            <a:endParaRPr b="0" lang="en-GB" sz="2010" spc="-1" strike="noStrike">
              <a:latin typeface="Arial"/>
            </a:endParaRPr>
          </a:p>
          <a:p>
            <a:pPr>
              <a:lnSpc>
                <a:spcPts val="4836"/>
              </a:lnSpc>
            </a:pPr>
            <a:endParaRPr b="0" lang="en-GB" sz="2010" spc="-1" strike="noStrike">
              <a:latin typeface="Arial"/>
            </a:endParaRPr>
          </a:p>
        </p:txBody>
      </p:sp>
      <p:sp>
        <p:nvSpPr>
          <p:cNvPr id="87" name="TextBox 5"/>
          <p:cNvSpPr/>
          <p:nvPr/>
        </p:nvSpPr>
        <p:spPr>
          <a:xfrm>
            <a:off x="4680000" y="4680000"/>
            <a:ext cx="7200000" cy="1832040"/>
          </a:xfrm>
          <a:prstGeom prst="rect">
            <a:avLst/>
          </a:prstGeom>
          <a:noFill/>
          <a:ln w="0">
            <a:noFill/>
          </a:ln>
        </p:spPr>
        <p:style>
          <a:lnRef idx="0"/>
          <a:fillRef idx="0"/>
          <a:effectRef idx="0"/>
          <a:fontRef idx="minor"/>
        </p:style>
        <p:txBody>
          <a:bodyPr lIns="0" rIns="0" tIns="0" bIns="0">
            <a:spAutoFit/>
          </a:bodyPr>
          <a:p>
            <a:pPr>
              <a:lnSpc>
                <a:spcPct val="100000"/>
              </a:lnSpc>
            </a:pPr>
            <a:r>
              <a:rPr b="0" lang="en-US" sz="2010" spc="-1" strike="noStrike">
                <a:solidFill>
                  <a:srgbClr val="000000"/>
                </a:solidFill>
                <a:latin typeface="Calibri (MS)"/>
                <a:ea typeface="Calibri (MS)"/>
              </a:rPr>
              <a:t>We have now also learned comparative and superlative adjectives, so make sure not to miss these when they come up. Clues for comparatives are -ior/-ius endings, and for superlatives -ss-, -rr-, or -ll-. The irregular comparatives and superlatives may trip you up, so be sure to know these.</a:t>
            </a:r>
            <a:endParaRPr b="0" lang="en-GB" sz="201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8" name="Freeform 2"/>
          <p:cNvSpPr/>
          <p:nvPr/>
        </p:nvSpPr>
        <p:spPr>
          <a:xfrm>
            <a:off x="0" y="652320"/>
            <a:ext cx="12191760" cy="735840"/>
          </a:xfrm>
          <a:custGeom>
            <a:avLst/>
            <a:gdLst/>
            <a:ahLst/>
            <a:rect l="l" t="t" r="r" b="b"/>
            <a:pathLst>
              <a:path w="12192000" h="736092">
                <a:moveTo>
                  <a:pt x="0" y="0"/>
                </a:moveTo>
                <a:lnTo>
                  <a:pt x="12192000" y="0"/>
                </a:lnTo>
                <a:lnTo>
                  <a:pt x="12192000" y="736092"/>
                </a:lnTo>
                <a:lnTo>
                  <a:pt x="0" y="736092"/>
                </a:lnTo>
                <a:lnTo>
                  <a:pt x="0" y="0"/>
                </a:lnTo>
                <a:close/>
              </a:path>
            </a:pathLst>
          </a:custGeom>
          <a:blipFill rotWithShape="0">
            <a:blip r:embed="rId1"/>
            <a:stretch/>
          </a:blipFill>
          <a:ln w="0">
            <a:noFill/>
          </a:ln>
        </p:spPr>
        <p:style>
          <a:lnRef idx="0"/>
          <a:fillRef idx="0"/>
          <a:effectRef idx="0"/>
          <a:fontRef idx="minor"/>
        </p:style>
      </p:sp>
      <p:grpSp>
        <p:nvGrpSpPr>
          <p:cNvPr id="89" name="Group 3"/>
          <p:cNvGrpSpPr/>
          <p:nvPr/>
        </p:nvGrpSpPr>
        <p:grpSpPr>
          <a:xfrm>
            <a:off x="1185840" y="1674720"/>
            <a:ext cx="9820440" cy="4394880"/>
            <a:chOff x="1185840" y="1674720"/>
            <a:chExt cx="9820440" cy="4394880"/>
          </a:xfrm>
        </p:grpSpPr>
        <p:sp>
          <p:nvSpPr>
            <p:cNvPr id="90" name="Freeform 4"/>
            <p:cNvSpPr/>
            <p:nvPr/>
          </p:nvSpPr>
          <p:spPr>
            <a:xfrm>
              <a:off x="1185840" y="1674720"/>
              <a:ext cx="9820440" cy="4394880"/>
            </a:xfrm>
            <a:custGeom>
              <a:avLst/>
              <a:gdLst/>
              <a:ahLst/>
              <a:rect l="l" t="t" r="r" b="b"/>
              <a:pathLst>
                <a:path w="13094208" h="5860288">
                  <a:moveTo>
                    <a:pt x="0" y="0"/>
                  </a:moveTo>
                  <a:lnTo>
                    <a:pt x="0" y="5860288"/>
                  </a:lnTo>
                  <a:lnTo>
                    <a:pt x="13094208" y="5860288"/>
                  </a:lnTo>
                  <a:lnTo>
                    <a:pt x="13094208" y="0"/>
                  </a:lnTo>
                  <a:lnTo>
                    <a:pt x="13094208" y="0"/>
                  </a:lnTo>
                  <a:lnTo>
                    <a:pt x="0" y="0"/>
                  </a:lnTo>
                  <a:close/>
                </a:path>
              </a:pathLst>
            </a:custGeom>
            <a:blipFill rotWithShape="0">
              <a:blip r:embed="rId2"/>
              <a:stretch/>
            </a:blipFill>
            <a:ln w="0">
              <a:noFill/>
            </a:ln>
          </p:spPr>
          <p:style>
            <a:lnRef idx="0"/>
            <a:fillRef idx="0"/>
            <a:effectRef idx="0"/>
            <a:fontRef idx="minor"/>
          </p:style>
        </p:sp>
      </p:grpSp>
      <p:sp>
        <p:nvSpPr>
          <p:cNvPr id="91" name="TextBox 5"/>
          <p:cNvSpPr/>
          <p:nvPr/>
        </p:nvSpPr>
        <p:spPr>
          <a:xfrm>
            <a:off x="2703240" y="678960"/>
            <a:ext cx="7054560" cy="569880"/>
          </a:xfrm>
          <a:prstGeom prst="rect">
            <a:avLst/>
          </a:prstGeom>
          <a:noFill/>
          <a:ln w="0">
            <a:noFill/>
          </a:ln>
        </p:spPr>
        <p:style>
          <a:lnRef idx="0"/>
          <a:fillRef idx="0"/>
          <a:effectRef idx="0"/>
          <a:fontRef idx="minor"/>
        </p:style>
        <p:txBody>
          <a:bodyPr lIns="0" rIns="0" tIns="0" bIns="0">
            <a:spAutoFit/>
          </a:bodyPr>
          <a:p>
            <a:pPr>
              <a:lnSpc>
                <a:spcPts val="4484"/>
              </a:lnSpc>
            </a:pPr>
            <a:r>
              <a:rPr b="0" lang="en-US" sz="3209" spc="-1" strike="noStrike">
                <a:solidFill>
                  <a:srgbClr val="ffffff"/>
                </a:solidFill>
                <a:latin typeface="Calibri (MS) Light"/>
                <a:ea typeface="Calibri (MS) Light"/>
              </a:rPr>
              <a:t>Handling adjectives in an example passage</a:t>
            </a:r>
            <a:endParaRPr b="0" lang="en-GB" sz="3209"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2" name="Freeform 2"/>
          <p:cNvSpPr/>
          <p:nvPr/>
        </p:nvSpPr>
        <p:spPr>
          <a:xfrm>
            <a:off x="-63360" y="-63360"/>
            <a:ext cx="12315600" cy="6984720"/>
          </a:xfrm>
          <a:custGeom>
            <a:avLst/>
            <a:gdLst/>
            <a:ahLst/>
            <a:rect l="l" t="t" r="r" b="b"/>
            <a:pathLst>
              <a:path w="12315949" h="6984997">
                <a:moveTo>
                  <a:pt x="0" y="0"/>
                </a:moveTo>
                <a:lnTo>
                  <a:pt x="12315949" y="0"/>
                </a:lnTo>
                <a:lnTo>
                  <a:pt x="12315949" y="6984997"/>
                </a:lnTo>
                <a:lnTo>
                  <a:pt x="0" y="6984997"/>
                </a:lnTo>
                <a:lnTo>
                  <a:pt x="0" y="0"/>
                </a:lnTo>
                <a:close/>
              </a:path>
            </a:pathLst>
          </a:custGeom>
          <a:blipFill rotWithShape="0">
            <a:blip r:embed="rId1"/>
            <a:stretch/>
          </a:blipFill>
          <a:ln w="0">
            <a:noFill/>
          </a:ln>
        </p:spPr>
        <p:style>
          <a:lnRef idx="0"/>
          <a:fillRef idx="0"/>
          <a:effectRef idx="0"/>
          <a:fontRef idx="minor"/>
        </p:style>
      </p:sp>
      <p:sp>
        <p:nvSpPr>
          <p:cNvPr id="93" name="TextBox 3"/>
          <p:cNvSpPr/>
          <p:nvPr/>
        </p:nvSpPr>
        <p:spPr>
          <a:xfrm>
            <a:off x="726480" y="2257920"/>
            <a:ext cx="2980440" cy="2223000"/>
          </a:xfrm>
          <a:prstGeom prst="rect">
            <a:avLst/>
          </a:prstGeom>
          <a:noFill/>
          <a:ln w="0">
            <a:noFill/>
          </a:ln>
        </p:spPr>
        <p:style>
          <a:lnRef idx="0"/>
          <a:fillRef idx="0"/>
          <a:effectRef idx="0"/>
          <a:fontRef idx="minor"/>
        </p:style>
        <p:txBody>
          <a:bodyPr lIns="0" rIns="0" tIns="0" bIns="0">
            <a:spAutoFit/>
          </a:bodyPr>
          <a:p>
            <a:pPr>
              <a:lnSpc>
                <a:spcPts val="5834"/>
              </a:lnSpc>
            </a:pPr>
            <a:r>
              <a:rPr b="0" lang="en-US" sz="5400" spc="-1" strike="noStrike">
                <a:solidFill>
                  <a:srgbClr val="000000"/>
                </a:solidFill>
                <a:latin typeface="Calibri (MS) Light"/>
                <a:ea typeface="Calibri (MS) Light"/>
              </a:rPr>
              <a:t>What to look for in a pronoun</a:t>
            </a:r>
            <a:endParaRPr b="0" lang="en-GB" sz="5400" spc="-1" strike="noStrike">
              <a:latin typeface="Arial"/>
            </a:endParaRPr>
          </a:p>
        </p:txBody>
      </p:sp>
      <p:sp>
        <p:nvSpPr>
          <p:cNvPr id="94" name="TextBox 4"/>
          <p:cNvSpPr/>
          <p:nvPr/>
        </p:nvSpPr>
        <p:spPr>
          <a:xfrm>
            <a:off x="4717080" y="4845600"/>
            <a:ext cx="6851160" cy="1002600"/>
          </a:xfrm>
          <a:prstGeom prst="rect">
            <a:avLst/>
          </a:prstGeom>
          <a:noFill/>
          <a:ln w="0">
            <a:noFill/>
          </a:ln>
        </p:spPr>
        <p:style>
          <a:lnRef idx="0"/>
          <a:fillRef idx="0"/>
          <a:effectRef idx="0"/>
          <a:fontRef idx="minor"/>
        </p:style>
        <p:txBody>
          <a:bodyPr lIns="0" rIns="0" tIns="0" bIns="0">
            <a:spAutoFit/>
          </a:bodyPr>
          <a:p>
            <a:pPr algn="just">
              <a:lnSpc>
                <a:spcPts val="1973"/>
              </a:lnSpc>
            </a:pPr>
            <a:r>
              <a:rPr b="0" lang="en-US" sz="1800" spc="-1" strike="noStrike">
                <a:solidFill>
                  <a:srgbClr val="000000"/>
                </a:solidFill>
                <a:latin typeface="Calibri (MS)"/>
                <a:ea typeface="Calibri (MS)"/>
              </a:rPr>
              <a:t>Don’t forget the adjectives formed from personal pronouns: </a:t>
            </a:r>
            <a:r>
              <a:rPr b="0" i="1" lang="en-US" sz="1800" spc="-1" strike="noStrike">
                <a:solidFill>
                  <a:srgbClr val="000000"/>
                </a:solidFill>
                <a:latin typeface="Calibri (MS) Italics"/>
                <a:ea typeface="Calibri (MS) Italics"/>
              </a:rPr>
              <a:t>meus, tuus, uester, noster. </a:t>
            </a:r>
            <a:r>
              <a:rPr b="0" lang="en-US" sz="1800" spc="-1" strike="noStrike">
                <a:solidFill>
                  <a:srgbClr val="000000"/>
                </a:solidFill>
                <a:latin typeface="Calibri (MS)"/>
                <a:ea typeface="Calibri (MS)"/>
              </a:rPr>
              <a:t>These function like adjectives –they aren’t pronouns –so they agree with the noun they describe, not the person to whom they refer.</a:t>
            </a:r>
            <a:endParaRPr b="0" lang="en-GB" sz="1800" spc="-1" strike="noStrike">
              <a:latin typeface="Arial"/>
            </a:endParaRPr>
          </a:p>
        </p:txBody>
      </p:sp>
      <p:sp>
        <p:nvSpPr>
          <p:cNvPr id="95" name="TextBox 5"/>
          <p:cNvSpPr/>
          <p:nvPr/>
        </p:nvSpPr>
        <p:spPr>
          <a:xfrm>
            <a:off x="4717080" y="692280"/>
            <a:ext cx="6914520" cy="1252440"/>
          </a:xfrm>
          <a:prstGeom prst="rect">
            <a:avLst/>
          </a:prstGeom>
          <a:noFill/>
          <a:ln w="0">
            <a:noFill/>
          </a:ln>
        </p:spPr>
        <p:style>
          <a:lnRef idx="0"/>
          <a:fillRef idx="0"/>
          <a:effectRef idx="0"/>
          <a:fontRef idx="minor"/>
        </p:style>
        <p:txBody>
          <a:bodyPr lIns="0" rIns="0" tIns="0" bIns="0">
            <a:spAutoFit/>
          </a:bodyPr>
          <a:p>
            <a:pPr>
              <a:lnSpc>
                <a:spcPts val="1973"/>
              </a:lnSpc>
            </a:pPr>
            <a:r>
              <a:rPr b="0" lang="en-US" sz="1800" spc="-1" strike="noStrike">
                <a:solidFill>
                  <a:srgbClr val="000000"/>
                </a:solidFill>
                <a:latin typeface="Calibri (MS)"/>
                <a:ea typeface="Calibri (MS)"/>
              </a:rPr>
              <a:t>As with an adjective, you need to be thinking about a pronoun’s number, gender, and case. Pronouns may appear adjectivally, eg.</a:t>
            </a:r>
            <a:r>
              <a:rPr b="0" i="1" lang="en-US" sz="1800" spc="-1" strike="noStrike">
                <a:solidFill>
                  <a:srgbClr val="000000"/>
                </a:solidFill>
                <a:latin typeface="Calibri (MS) Italics"/>
                <a:ea typeface="Calibri (MS) Italics"/>
              </a:rPr>
              <a:t>hic uir</a:t>
            </a:r>
            <a:r>
              <a:rPr b="0" lang="en-US" sz="1800" spc="-1" strike="noStrike">
                <a:solidFill>
                  <a:srgbClr val="000000"/>
                </a:solidFill>
                <a:latin typeface="Calibri (MS)"/>
                <a:ea typeface="Calibri (MS)"/>
              </a:rPr>
              <a:t>, or in place of the noun, e.g. </a:t>
            </a:r>
            <a:r>
              <a:rPr b="0" i="1" lang="en-US" sz="1800" spc="-1" strike="noStrike">
                <a:solidFill>
                  <a:srgbClr val="000000"/>
                </a:solidFill>
                <a:latin typeface="Calibri (MS) Italics"/>
                <a:ea typeface="Calibri (MS) Italics"/>
              </a:rPr>
              <a:t>hic</a:t>
            </a:r>
            <a:r>
              <a:rPr b="0" lang="en-US" sz="1800" spc="-1" strike="noStrike">
                <a:solidFill>
                  <a:srgbClr val="000000"/>
                </a:solidFill>
                <a:latin typeface="Calibri (MS)"/>
                <a:ea typeface="Calibri (MS)"/>
              </a:rPr>
              <a:t>. Make sure you are clear who or what an independent pronoun is referring to in the passage.</a:t>
            </a:r>
            <a:endParaRPr b="0" lang="en-GB" sz="1800" spc="-1" strike="noStrike">
              <a:latin typeface="Arial"/>
            </a:endParaRPr>
          </a:p>
        </p:txBody>
      </p:sp>
      <p:sp>
        <p:nvSpPr>
          <p:cNvPr id="96" name="TextBox 6"/>
          <p:cNvSpPr/>
          <p:nvPr/>
        </p:nvSpPr>
        <p:spPr>
          <a:xfrm>
            <a:off x="4717080" y="2160000"/>
            <a:ext cx="6661080" cy="823320"/>
          </a:xfrm>
          <a:prstGeom prst="rect">
            <a:avLst/>
          </a:prstGeom>
          <a:noFill/>
          <a:ln w="0">
            <a:noFill/>
          </a:ln>
        </p:spPr>
        <p:style>
          <a:lnRef idx="0"/>
          <a:fillRef idx="0"/>
          <a:effectRef idx="0"/>
          <a:fontRef idx="minor"/>
        </p:style>
        <p:txBody>
          <a:bodyPr lIns="0" rIns="0" tIns="0" bIns="0">
            <a:spAutoFit/>
          </a:bodyPr>
          <a:p>
            <a:pPr>
              <a:lnSpc>
                <a:spcPct val="100000"/>
              </a:lnSpc>
            </a:pPr>
            <a:r>
              <a:rPr b="0" lang="en-US" sz="1800" spc="-1" strike="noStrike">
                <a:solidFill>
                  <a:srgbClr val="000000"/>
                </a:solidFill>
                <a:latin typeface="Calibri (MS)"/>
                <a:ea typeface="Calibri (MS)"/>
              </a:rPr>
              <a:t>Pronoun endings often catch students out, especially when they differ from noun endings. Make sure you check any endings you aren’t sure about.</a:t>
            </a:r>
            <a:endParaRPr b="0" lang="en-GB" sz="1800" spc="-1" strike="noStrike">
              <a:latin typeface="Arial"/>
            </a:endParaRPr>
          </a:p>
        </p:txBody>
      </p:sp>
      <p:sp>
        <p:nvSpPr>
          <p:cNvPr id="97" name="TextBox 7"/>
          <p:cNvSpPr/>
          <p:nvPr/>
        </p:nvSpPr>
        <p:spPr>
          <a:xfrm>
            <a:off x="4717080" y="3461400"/>
            <a:ext cx="6933240" cy="1254960"/>
          </a:xfrm>
          <a:prstGeom prst="rect">
            <a:avLst/>
          </a:prstGeom>
          <a:noFill/>
          <a:ln w="0">
            <a:noFill/>
          </a:ln>
        </p:spPr>
        <p:style>
          <a:lnRef idx="0"/>
          <a:fillRef idx="0"/>
          <a:effectRef idx="0"/>
          <a:fontRef idx="minor"/>
        </p:style>
        <p:txBody>
          <a:bodyPr lIns="0" rIns="0" tIns="0" bIns="0">
            <a:spAutoFit/>
          </a:bodyPr>
          <a:p>
            <a:pPr>
              <a:lnSpc>
                <a:spcPts val="1976"/>
              </a:lnSpc>
            </a:pPr>
            <a:r>
              <a:rPr b="0" lang="en-US" sz="1800" spc="-1" strike="noStrike">
                <a:solidFill>
                  <a:srgbClr val="000000"/>
                </a:solidFill>
                <a:latin typeface="Calibri (MS)"/>
                <a:ea typeface="Calibri (MS)"/>
              </a:rPr>
              <a:t>Pronoun meanings also need attention. </a:t>
            </a:r>
            <a:r>
              <a:rPr b="0" i="1" lang="en-US" sz="1800" spc="-1" strike="noStrike">
                <a:solidFill>
                  <a:srgbClr val="000000"/>
                </a:solidFill>
                <a:latin typeface="Calibri (MS) Italics"/>
                <a:ea typeface="Calibri (MS) Italics"/>
              </a:rPr>
              <a:t>hic </a:t>
            </a:r>
            <a:r>
              <a:rPr b="0" lang="en-US" sz="1800" spc="-1" strike="noStrike">
                <a:solidFill>
                  <a:srgbClr val="000000"/>
                </a:solidFill>
                <a:latin typeface="Calibri (MS)"/>
                <a:ea typeface="Calibri (MS)"/>
              </a:rPr>
              <a:t>and </a:t>
            </a:r>
            <a:r>
              <a:rPr b="0" i="1" lang="en-US" sz="1800" spc="-1" strike="noStrike">
                <a:solidFill>
                  <a:srgbClr val="000000"/>
                </a:solidFill>
                <a:latin typeface="Calibri (MS) Italics"/>
                <a:ea typeface="Calibri (MS) Italics"/>
              </a:rPr>
              <a:t>ille </a:t>
            </a:r>
            <a:r>
              <a:rPr b="0" lang="en-US" sz="1800" spc="-1" strike="noStrike">
                <a:solidFill>
                  <a:srgbClr val="000000"/>
                </a:solidFill>
                <a:latin typeface="Calibri (MS)"/>
                <a:ea typeface="Calibri (MS)"/>
              </a:rPr>
              <a:t>aren’t interchangeable, plus their meanings can vary in context. Think carefully, for example, about whether </a:t>
            </a:r>
            <a:r>
              <a:rPr b="0" i="1" lang="en-US" sz="1800" spc="-1" strike="noStrike">
                <a:solidFill>
                  <a:srgbClr val="000000"/>
                </a:solidFill>
                <a:latin typeface="Calibri (MS) Italics"/>
                <a:ea typeface="Calibri (MS) Italics"/>
              </a:rPr>
              <a:t>ille </a:t>
            </a:r>
            <a:r>
              <a:rPr b="0" lang="en-US" sz="1800" spc="-1" strike="noStrike">
                <a:solidFill>
                  <a:srgbClr val="000000"/>
                </a:solidFill>
                <a:latin typeface="Calibri (MS)"/>
                <a:ea typeface="Calibri (MS)"/>
              </a:rPr>
              <a:t>should be translated as ‘that’, ‘that man’, ‘the latter’, or ‘he’, all of which have come up in passages.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8" name="Freeform 2"/>
          <p:cNvSpPr/>
          <p:nvPr/>
        </p:nvSpPr>
        <p:spPr>
          <a:xfrm>
            <a:off x="0" y="652320"/>
            <a:ext cx="12191760" cy="735840"/>
          </a:xfrm>
          <a:custGeom>
            <a:avLst/>
            <a:gdLst/>
            <a:ahLst/>
            <a:rect l="l" t="t" r="r" b="b"/>
            <a:pathLst>
              <a:path w="12192000" h="736092">
                <a:moveTo>
                  <a:pt x="0" y="0"/>
                </a:moveTo>
                <a:lnTo>
                  <a:pt x="12192000" y="0"/>
                </a:lnTo>
                <a:lnTo>
                  <a:pt x="12192000" y="736092"/>
                </a:lnTo>
                <a:lnTo>
                  <a:pt x="0" y="736092"/>
                </a:lnTo>
                <a:lnTo>
                  <a:pt x="0" y="0"/>
                </a:lnTo>
                <a:close/>
              </a:path>
            </a:pathLst>
          </a:custGeom>
          <a:blipFill rotWithShape="0">
            <a:blip r:embed="rId1"/>
            <a:stretch/>
          </a:blipFill>
          <a:ln w="0">
            <a:noFill/>
          </a:ln>
        </p:spPr>
        <p:style>
          <a:lnRef idx="0"/>
          <a:fillRef idx="0"/>
          <a:effectRef idx="0"/>
          <a:fontRef idx="minor"/>
        </p:style>
      </p:sp>
      <p:grpSp>
        <p:nvGrpSpPr>
          <p:cNvPr id="99" name="Group 3"/>
          <p:cNvGrpSpPr/>
          <p:nvPr/>
        </p:nvGrpSpPr>
        <p:grpSpPr>
          <a:xfrm>
            <a:off x="1185840" y="1674720"/>
            <a:ext cx="9820440" cy="4394880"/>
            <a:chOff x="1185840" y="1674720"/>
            <a:chExt cx="9820440" cy="4394880"/>
          </a:xfrm>
        </p:grpSpPr>
        <p:sp>
          <p:nvSpPr>
            <p:cNvPr id="100" name="Freeform 4"/>
            <p:cNvSpPr/>
            <p:nvPr/>
          </p:nvSpPr>
          <p:spPr>
            <a:xfrm>
              <a:off x="1185840" y="1674720"/>
              <a:ext cx="9820440" cy="4394880"/>
            </a:xfrm>
            <a:custGeom>
              <a:avLst/>
              <a:gdLst/>
              <a:ahLst/>
              <a:rect l="l" t="t" r="r" b="b"/>
              <a:pathLst>
                <a:path w="13094208" h="5860288">
                  <a:moveTo>
                    <a:pt x="0" y="0"/>
                  </a:moveTo>
                  <a:lnTo>
                    <a:pt x="0" y="5860288"/>
                  </a:lnTo>
                  <a:lnTo>
                    <a:pt x="13094208" y="5860288"/>
                  </a:lnTo>
                  <a:lnTo>
                    <a:pt x="13094208" y="0"/>
                  </a:lnTo>
                  <a:lnTo>
                    <a:pt x="13094208" y="0"/>
                  </a:lnTo>
                  <a:lnTo>
                    <a:pt x="0" y="0"/>
                  </a:lnTo>
                  <a:close/>
                </a:path>
              </a:pathLst>
            </a:custGeom>
            <a:blipFill rotWithShape="0">
              <a:blip r:embed="rId2"/>
              <a:stretch/>
            </a:blipFill>
            <a:ln w="0">
              <a:noFill/>
            </a:ln>
          </p:spPr>
          <p:style>
            <a:lnRef idx="0"/>
            <a:fillRef idx="0"/>
            <a:effectRef idx="0"/>
            <a:fontRef idx="minor"/>
          </p:style>
        </p:sp>
      </p:grpSp>
      <p:sp>
        <p:nvSpPr>
          <p:cNvPr id="101" name="TextBox 5"/>
          <p:cNvSpPr/>
          <p:nvPr/>
        </p:nvSpPr>
        <p:spPr>
          <a:xfrm>
            <a:off x="2738520" y="678960"/>
            <a:ext cx="6984000" cy="569880"/>
          </a:xfrm>
          <a:prstGeom prst="rect">
            <a:avLst/>
          </a:prstGeom>
          <a:noFill/>
          <a:ln w="0">
            <a:noFill/>
          </a:ln>
        </p:spPr>
        <p:style>
          <a:lnRef idx="0"/>
          <a:fillRef idx="0"/>
          <a:effectRef idx="0"/>
          <a:fontRef idx="minor"/>
        </p:style>
        <p:txBody>
          <a:bodyPr lIns="0" rIns="0" tIns="0" bIns="0">
            <a:spAutoFit/>
          </a:bodyPr>
          <a:p>
            <a:pPr>
              <a:lnSpc>
                <a:spcPts val="4484"/>
              </a:lnSpc>
            </a:pPr>
            <a:r>
              <a:rPr b="0" lang="en-US" sz="3209" spc="-1" strike="noStrike">
                <a:solidFill>
                  <a:srgbClr val="ffffff"/>
                </a:solidFill>
                <a:latin typeface="Calibri (MS) Light"/>
                <a:ea typeface="Calibri (MS) Light"/>
              </a:rPr>
              <a:t>Handling pronouns in an example passage</a:t>
            </a:r>
            <a:endParaRPr b="0" lang="en-GB" sz="3209"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3</TotalTime>
  <Application>LibreOffice/7.1.0.3$Windows_X86_64 LibreOffice_project/f6099ecf3d29644b5008cc8f48f42f4a40986e4c</Application>
  <AppVersion>15.0000</AppVersion>
  <Words>0</Words>
  <Paragraphs>0</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creator/>
  <dc:description/>
  <dc:identifier>DAGYZ6a6i1g</dc:identifier>
  <dc:language>en-GB</dc:language>
  <cp:lastModifiedBy/>
  <dcterms:modified xsi:type="dcterms:W3CDTF">2024-12-05T07:54:42Z</dcterms:modified>
  <cp:revision>3</cp:revision>
  <dc:subject/>
  <dc:title>Intensive Latin 1 TT2 Revision Tips.pdf</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ies>
</file>