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56" r:id="rId2"/>
    <p:sldId id="289" r:id="rId3"/>
    <p:sldId id="290" r:id="rId4"/>
    <p:sldId id="288" r:id="rId5"/>
    <p:sldId id="276" r:id="rId6"/>
    <p:sldId id="292" r:id="rId7"/>
    <p:sldId id="291" r:id="rId8"/>
    <p:sldId id="277" r:id="rId9"/>
    <p:sldId id="278" r:id="rId10"/>
    <p:sldId id="279" r:id="rId11"/>
    <p:sldId id="280" r:id="rId12"/>
    <p:sldId id="281" r:id="rId13"/>
    <p:sldId id="282" r:id="rId14"/>
    <p:sldId id="283" r:id="rId15"/>
    <p:sldId id="284" r:id="rId16"/>
    <p:sldId id="285" r:id="rId17"/>
    <p:sldId id="286" r:id="rId18"/>
    <p:sldId id="28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5620"/>
    <p:restoredTop sz="94704" autoAdjust="0"/>
  </p:normalViewPr>
  <p:slideViewPr>
    <p:cSldViewPr>
      <p:cViewPr varScale="1">
        <p:scale>
          <a:sx n="62" d="100"/>
          <a:sy n="62" d="100"/>
        </p:scale>
        <p:origin x="27" y="85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770132-D8C7-410F-91E3-92C8D217B16E}" type="datetimeFigureOut">
              <a:rPr lang="en-GB" smtClean="0"/>
              <a:t>12/03/2019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E4FB6-CBD1-44DF-BACC-94639B31F4A6}" type="slidenum">
              <a:rPr lang="en-GB" smtClean="0"/>
              <a:t>‹#›</a:t>
            </a:fld>
            <a:endParaRPr lang="en-GB"/>
          </a:p>
        </p:txBody>
      </p:sp>
    </p:spTree>
    <p:extLst>
      <p:ext uri="{BB962C8B-B14F-4D97-AF65-F5344CB8AC3E}">
        <p14:creationId xmlns:p14="http://schemas.microsoft.com/office/powerpoint/2010/main" val="3427684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7E4FB6-CBD1-44DF-BACC-94639B31F4A6}" type="slidenum">
              <a:rPr lang="en-GB" smtClean="0"/>
              <a:t>2</a:t>
            </a:fld>
            <a:endParaRPr lang="en-GB"/>
          </a:p>
        </p:txBody>
      </p:sp>
    </p:spTree>
    <p:extLst>
      <p:ext uri="{BB962C8B-B14F-4D97-AF65-F5344CB8AC3E}">
        <p14:creationId xmlns:p14="http://schemas.microsoft.com/office/powerpoint/2010/main" val="2562710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DD071C45-1752-4A24-A149-121BD38440D9}" type="datetimeFigureOut">
              <a:rPr lang="en-GB" smtClean="0"/>
              <a:t>12/03/2019</a:t>
            </a:fld>
            <a:endParaRPr lang="en-GB"/>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16D6EA21-A120-4AEF-ACA2-47D094EBDD3F}" type="slidenum">
              <a:rPr lang="en-GB" smtClean="0"/>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DD071C45-1752-4A24-A149-121BD38440D9}" type="datetimeFigureOut">
              <a:rPr lang="en-GB" smtClean="0"/>
              <a:t>12/03/2019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16D6EA21-A120-4AEF-ACA2-47D094EBDD3F}" type="slidenum">
              <a:rPr lang="en-GB" smtClean="0"/>
              <a:t>‹#›</a:t>
            </a:fld>
            <a:endParaRPr lang="en-GB"/>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D071C45-1752-4A24-A149-121BD38440D9}" type="datetimeFigureOut">
              <a:rPr lang="en-GB" smtClean="0"/>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D071C45-1752-4A24-A149-121BD38440D9}" type="datetimeFigureOut">
              <a:rPr lang="en-GB" smtClean="0"/>
              <a:t>12/03/2019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D071C45-1752-4A24-A149-121BD38440D9}" type="datetimeFigureOut">
              <a:rPr lang="en-GB" smtClean="0"/>
              <a:t>12/03/2019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D6EA21-A120-4AEF-ACA2-47D094EBDD3F}" type="slidenum">
              <a:rPr lang="en-GB" smtClean="0"/>
              <a:t>‹#›</a:t>
            </a:fld>
            <a:endParaRPr lang="en-GB"/>
          </a:p>
        </p:txBody>
      </p:sp>
      <p:sp>
        <p:nvSpPr>
          <p:cNvPr id="6" name="Title 5"/>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Date Placeholder 1"/>
          <p:cNvSpPr>
            <a:spLocks noGrp="1"/>
          </p:cNvSpPr>
          <p:nvPr>
            <p:ph type="dt" sz="half" idx="10"/>
          </p:nvPr>
        </p:nvSpPr>
        <p:spPr/>
        <p:txBody>
          <a:bodyPr/>
          <a:lstStyle/>
          <a:p>
            <a:fld id="{DD071C45-1752-4A24-A149-121BD38440D9}" type="datetimeFigureOut">
              <a:rPr lang="en-GB" smtClean="0"/>
              <a:t>12/03/2019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16D6EA21-A120-4AEF-ACA2-47D094EBDD3F}" type="slidenum">
              <a:rPr lang="en-GB" smtClean="0"/>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D071C45-1752-4A24-A149-121BD38440D9}"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16D6EA21-A120-4AEF-ACA2-47D094EBDD3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DD071C45-1752-4A24-A149-121BD38440D9}" type="datetimeFigureOut">
              <a:rPr lang="en-GB" smtClean="0"/>
              <a:t>12/03/2019</a:t>
            </a:fld>
            <a:endParaRPr lang="en-GB"/>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16D6EA21-A120-4AEF-ACA2-47D094EBDD3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895600" y="3140968"/>
            <a:ext cx="6400800" cy="2808312"/>
          </a:xfrm>
        </p:spPr>
        <p:txBody>
          <a:bodyPr>
            <a:normAutofit/>
          </a:bodyPr>
          <a:lstStyle/>
          <a:p>
            <a:r>
              <a:rPr lang="en-GB" sz="4000" dirty="0"/>
              <a:t/>
            </a:r>
            <a:br>
              <a:rPr lang="en-GB" sz="4000" dirty="0"/>
            </a:br>
            <a:endParaRPr lang="en-GB" sz="4000" dirty="0"/>
          </a:p>
        </p:txBody>
      </p:sp>
      <p:sp>
        <p:nvSpPr>
          <p:cNvPr id="2" name="Title 1"/>
          <p:cNvSpPr>
            <a:spLocks noGrp="1"/>
          </p:cNvSpPr>
          <p:nvPr>
            <p:ph type="title"/>
          </p:nvPr>
        </p:nvSpPr>
        <p:spPr>
          <a:xfrm>
            <a:off x="1055440" y="1412776"/>
            <a:ext cx="7772400" cy="1728192"/>
          </a:xfrm>
        </p:spPr>
        <p:txBody>
          <a:bodyPr>
            <a:normAutofit/>
          </a:bodyPr>
          <a:lstStyle/>
          <a:p>
            <a:pPr algn="l"/>
            <a:r>
              <a:rPr lang="en-GB" dirty="0" smtClean="0"/>
              <a:t>Reflective guidance</a:t>
            </a:r>
            <a:endParaRPr lang="en-GB" sz="2800" dirty="0"/>
          </a:p>
        </p:txBody>
      </p:sp>
    </p:spTree>
    <p:extLst>
      <p:ext uri="{BB962C8B-B14F-4D97-AF65-F5344CB8AC3E}">
        <p14:creationId xmlns:p14="http://schemas.microsoft.com/office/powerpoint/2010/main" val="12500470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79376" y="2492896"/>
            <a:ext cx="8817024" cy="3456384"/>
          </a:xfrm>
        </p:spPr>
        <p:txBody>
          <a:bodyPr>
            <a:normAutofit fontScale="85000" lnSpcReduction="20000"/>
          </a:bodyPr>
          <a:lstStyle/>
          <a:p>
            <a:endParaRPr lang="en-GB" sz="2800" i="1" dirty="0" smtClean="0"/>
          </a:p>
          <a:p>
            <a:r>
              <a:rPr lang="en-GB" sz="3500" i="1" dirty="0" smtClean="0"/>
              <a:t>By three methods we learn wisdom: </a:t>
            </a:r>
          </a:p>
          <a:p>
            <a:pPr marL="457200" indent="-457200">
              <a:buFont typeface="Arial" panose="020B0604020202020204" pitchFamily="34" charset="0"/>
              <a:buChar char="•"/>
            </a:pPr>
            <a:r>
              <a:rPr lang="en-GB" sz="3500" i="1" dirty="0" smtClean="0"/>
              <a:t>first by reflection, which is noblest; </a:t>
            </a:r>
          </a:p>
          <a:p>
            <a:pPr marL="457200" indent="-457200">
              <a:buFont typeface="Arial" panose="020B0604020202020204" pitchFamily="34" charset="0"/>
              <a:buChar char="•"/>
            </a:pPr>
            <a:r>
              <a:rPr lang="en-GB" sz="3500" i="1" dirty="0" smtClean="0"/>
              <a:t>second, by imitation, which is easiest; and </a:t>
            </a:r>
          </a:p>
          <a:p>
            <a:pPr marL="457200" indent="-457200">
              <a:buFont typeface="Arial" panose="020B0604020202020204" pitchFamily="34" charset="0"/>
              <a:buChar char="•"/>
            </a:pPr>
            <a:r>
              <a:rPr lang="en-GB" sz="3500" i="1" dirty="0" smtClean="0"/>
              <a:t>third by experience, which is the bitterest. </a:t>
            </a:r>
          </a:p>
          <a:p>
            <a:endParaRPr lang="en-GB" sz="3500" i="1" dirty="0"/>
          </a:p>
          <a:p>
            <a:r>
              <a:rPr lang="en-GB" sz="2200" i="1" dirty="0" smtClean="0"/>
              <a:t>(Confucius, quoted in </a:t>
            </a:r>
            <a:r>
              <a:rPr lang="en-GB" sz="2200" i="1" dirty="0" err="1" smtClean="0"/>
              <a:t>Hinett</a:t>
            </a:r>
            <a:r>
              <a:rPr lang="en-GB" sz="2200" i="1" dirty="0" smtClean="0"/>
              <a:t>, 2002, </a:t>
            </a:r>
            <a:r>
              <a:rPr lang="en-GB" sz="2200" i="1" dirty="0" err="1" smtClean="0"/>
              <a:t>pv</a:t>
            </a:r>
            <a:r>
              <a:rPr lang="en-GB" sz="2200" i="1" dirty="0" smtClean="0"/>
              <a:t>. V)</a:t>
            </a:r>
            <a:r>
              <a:rPr lang="en-GB" sz="2200" i="1" dirty="0"/>
              <a:t/>
            </a:r>
            <a:br>
              <a:rPr lang="en-GB" sz="2200" i="1" dirty="0"/>
            </a:br>
            <a:endParaRPr lang="en-GB" sz="2200" i="1" dirty="0" smtClean="0"/>
          </a:p>
          <a:p>
            <a:endParaRPr lang="en-GB" sz="3500" i="1" dirty="0"/>
          </a:p>
        </p:txBody>
      </p:sp>
      <p:sp>
        <p:nvSpPr>
          <p:cNvPr id="2" name="Title 1"/>
          <p:cNvSpPr>
            <a:spLocks noGrp="1"/>
          </p:cNvSpPr>
          <p:nvPr>
            <p:ph type="title"/>
          </p:nvPr>
        </p:nvSpPr>
        <p:spPr>
          <a:xfrm>
            <a:off x="1055440" y="476672"/>
            <a:ext cx="7772400" cy="2016224"/>
          </a:xfrm>
        </p:spPr>
        <p:txBody>
          <a:bodyPr>
            <a:normAutofit/>
          </a:bodyPr>
          <a:lstStyle/>
          <a:p>
            <a:pPr algn="l"/>
            <a:r>
              <a:rPr lang="en-GB" dirty="0" smtClean="0"/>
              <a:t>Reflective Practice</a:t>
            </a:r>
            <a:endParaRPr lang="en-GB" sz="28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92344" y="116632"/>
            <a:ext cx="2808312" cy="6552728"/>
          </a:xfrm>
          <a:prstGeom prst="rect">
            <a:avLst/>
          </a:prstGeom>
        </p:spPr>
      </p:pic>
    </p:spTree>
    <p:extLst>
      <p:ext uri="{BB962C8B-B14F-4D97-AF65-F5344CB8AC3E}">
        <p14:creationId xmlns:p14="http://schemas.microsoft.com/office/powerpoint/2010/main" val="37368575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3600" dirty="0"/>
              <a:t>Reflective practice is a state of mind, an ongoing attitude to life and work, the pearl grit in the oyster of practice and education; danger lies in it being a separate curriculum element with a set of exercises.  </a:t>
            </a:r>
            <a:endParaRPr lang="en-GB" sz="3600" dirty="0" smtClean="0"/>
          </a:p>
          <a:p>
            <a:r>
              <a:rPr lang="en-GB" sz="3600" dirty="0" smtClean="0"/>
              <a:t>Brookfield </a:t>
            </a:r>
            <a:r>
              <a:rPr lang="en-GB" sz="3600" dirty="0"/>
              <a:t>calls it a </a:t>
            </a:r>
            <a:r>
              <a:rPr lang="en-GB" sz="3600" i="1" dirty="0"/>
              <a:t>‘reflexive habit… second nature’ </a:t>
            </a:r>
            <a:r>
              <a:rPr lang="en-GB" sz="3600" dirty="0"/>
              <a:t>(2009</a:t>
            </a:r>
            <a:r>
              <a:rPr lang="en-GB" dirty="0"/>
              <a:t>).</a:t>
            </a:r>
          </a:p>
        </p:txBody>
      </p:sp>
      <p:sp>
        <p:nvSpPr>
          <p:cNvPr id="3" name="Title 2"/>
          <p:cNvSpPr>
            <a:spLocks noGrp="1"/>
          </p:cNvSpPr>
          <p:nvPr>
            <p:ph type="title"/>
          </p:nvPr>
        </p:nvSpPr>
        <p:spPr/>
        <p:txBody>
          <a:bodyPr/>
          <a:lstStyle/>
          <a:p>
            <a:r>
              <a:rPr lang="en-GB" dirty="0" smtClean="0"/>
              <a:t>Gillie Bolton 2014</a:t>
            </a:r>
            <a:endParaRPr lang="en-GB" dirty="0"/>
          </a:p>
        </p:txBody>
      </p:sp>
    </p:spTree>
    <p:extLst>
      <p:ext uri="{BB962C8B-B14F-4D97-AF65-F5344CB8AC3E}">
        <p14:creationId xmlns:p14="http://schemas.microsoft.com/office/powerpoint/2010/main" val="2310541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b="1" dirty="0" smtClean="0"/>
          </a:p>
          <a:p>
            <a:endParaRPr lang="en-GB" b="1" dirty="0" smtClean="0"/>
          </a:p>
          <a:p>
            <a:r>
              <a:rPr lang="en-GB" sz="2800" b="1" dirty="0" smtClean="0"/>
              <a:t>Demonstrate </a:t>
            </a:r>
            <a:r>
              <a:rPr lang="en-GB" sz="2800" b="1" dirty="0"/>
              <a:t>your use of counselling skills within a 20minute session. You should evidence your use of the communication skills that have been practiced throughout the course. </a:t>
            </a:r>
            <a:endParaRPr lang="en-GB" sz="2800" dirty="0"/>
          </a:p>
          <a:p>
            <a:r>
              <a:rPr lang="en-GB" sz="2800" b="1" dirty="0"/>
              <a:t>Also consider the boundaries within the relationship and the qualities of helping: empathy, unconditional positive regard and congruence</a:t>
            </a:r>
            <a:endParaRPr lang="en-GB" sz="2800" dirty="0"/>
          </a:p>
        </p:txBody>
      </p:sp>
      <p:sp>
        <p:nvSpPr>
          <p:cNvPr id="3" name="Title 2"/>
          <p:cNvSpPr>
            <a:spLocks noGrp="1"/>
          </p:cNvSpPr>
          <p:nvPr>
            <p:ph type="title"/>
          </p:nvPr>
        </p:nvSpPr>
        <p:spPr/>
        <p:txBody>
          <a:bodyPr/>
          <a:lstStyle/>
          <a:p>
            <a:r>
              <a:rPr lang="en-GB" dirty="0" smtClean="0"/>
              <a:t>DVD – Tuesday, </a:t>
            </a:r>
            <a:r>
              <a:rPr lang="en-GB" dirty="0" smtClean="0"/>
              <a:t>April 30</a:t>
            </a:r>
            <a:r>
              <a:rPr lang="en-GB" baseline="30000" dirty="0" smtClean="0"/>
              <a:t>th</a:t>
            </a:r>
            <a:r>
              <a:rPr lang="en-GB" dirty="0" smtClean="0"/>
              <a:t> 2019</a:t>
            </a:r>
            <a:endParaRPr lang="en-GB" dirty="0"/>
          </a:p>
        </p:txBody>
      </p:sp>
    </p:spTree>
    <p:extLst>
      <p:ext uri="{BB962C8B-B14F-4D97-AF65-F5344CB8AC3E}">
        <p14:creationId xmlns:p14="http://schemas.microsoft.com/office/powerpoint/2010/main" val="1743417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marL="45720" indent="0">
              <a:buNone/>
            </a:pPr>
            <a:r>
              <a:rPr lang="en-GB" sz="3200" b="1" dirty="0" smtClean="0"/>
              <a:t>Reflective Account</a:t>
            </a:r>
          </a:p>
          <a:p>
            <a:r>
              <a:rPr lang="en-GB" sz="2800" dirty="0" smtClean="0"/>
              <a:t>Critically </a:t>
            </a:r>
            <a:r>
              <a:rPr lang="en-GB" sz="2800" dirty="0"/>
              <a:t>evaluate and reflect on your use of the qualities of the helping relationship within your submitted skills practice.   You should evidence the theoretical foundations of your work throughout the assignment.  Ethical standards should also be highlighted. </a:t>
            </a:r>
            <a:endParaRPr lang="en-GB" sz="2800" dirty="0"/>
          </a:p>
          <a:p>
            <a:r>
              <a:rPr lang="en-GB" sz="2800" dirty="0" smtClean="0"/>
              <a:t>2000 </a:t>
            </a:r>
            <a:r>
              <a:rPr lang="en-GB" sz="2800" dirty="0"/>
              <a:t>word essay (+/- 10%)</a:t>
            </a:r>
          </a:p>
          <a:p>
            <a:r>
              <a:rPr lang="en-GB" sz="2800" dirty="0" err="1"/>
              <a:t>Turnitin</a:t>
            </a:r>
            <a:r>
              <a:rPr lang="en-GB" sz="2800" dirty="0"/>
              <a:t> Submission</a:t>
            </a:r>
          </a:p>
          <a:p>
            <a:r>
              <a:rPr lang="en-GB" sz="2800" dirty="0"/>
              <a:t>Submission date: </a:t>
            </a:r>
            <a:r>
              <a:rPr lang="en-GB" sz="2800" dirty="0" smtClean="0"/>
              <a:t>Tuesday, </a:t>
            </a:r>
            <a:r>
              <a:rPr lang="en-GB" sz="2800" b="1" dirty="0" smtClean="0"/>
              <a:t>30th April</a:t>
            </a:r>
            <a:r>
              <a:rPr lang="en-GB" sz="2800" dirty="0" smtClean="0"/>
              <a:t> 2019</a:t>
            </a:r>
            <a:endParaRPr lang="en-GB" sz="2800" dirty="0"/>
          </a:p>
          <a:p>
            <a:endParaRPr lang="en-GB" sz="3200" dirty="0"/>
          </a:p>
        </p:txBody>
      </p:sp>
      <p:sp>
        <p:nvSpPr>
          <p:cNvPr id="3" name="Title 2"/>
          <p:cNvSpPr>
            <a:spLocks noGrp="1"/>
          </p:cNvSpPr>
          <p:nvPr>
            <p:ph type="title"/>
          </p:nvPr>
        </p:nvSpPr>
        <p:spPr/>
        <p:txBody>
          <a:bodyPr/>
          <a:lstStyle/>
          <a:p>
            <a:r>
              <a:rPr lang="en-GB" dirty="0" smtClean="0"/>
              <a:t>The question</a:t>
            </a:r>
            <a:endParaRPr lang="en-GB" dirty="0"/>
          </a:p>
        </p:txBody>
      </p:sp>
    </p:spTree>
    <p:extLst>
      <p:ext uri="{BB962C8B-B14F-4D97-AF65-F5344CB8AC3E}">
        <p14:creationId xmlns:p14="http://schemas.microsoft.com/office/powerpoint/2010/main" val="2098295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a:t>Use Counselling Skills ethically and safely Demonstrating an ability to work safely within the students level of competence; showing awareness of ethical requirements. </a:t>
            </a:r>
          </a:p>
          <a:p>
            <a:endParaRPr lang="en-GB" dirty="0"/>
          </a:p>
          <a:p>
            <a:r>
              <a:rPr lang="en-GB" dirty="0"/>
              <a:t>Establish and sustain the boundaries of the helping role Use of appropriate boundaries within the helping relationship; effective communication of such </a:t>
            </a:r>
            <a:r>
              <a:rPr lang="en-GB" dirty="0" smtClean="0"/>
              <a:t>boundaries.</a:t>
            </a:r>
            <a:endParaRPr lang="en-GB" dirty="0"/>
          </a:p>
          <a:p>
            <a:endParaRPr lang="en-GB" dirty="0"/>
          </a:p>
          <a:p>
            <a:r>
              <a:rPr lang="en-GB" dirty="0"/>
              <a:t>Work empathically as a helper Demonstrating the ability to form a helping relationship; showing the skills of empathy through listening and appropriate </a:t>
            </a:r>
            <a:r>
              <a:rPr lang="en-GB" dirty="0" smtClean="0"/>
              <a:t>intervention.</a:t>
            </a:r>
            <a:endParaRPr lang="en-GB" dirty="0"/>
          </a:p>
          <a:p>
            <a:r>
              <a:rPr lang="en-GB" dirty="0"/>
              <a:t>Use self-awareness in helping work Evidence reflection on own process; increasing self awareness, appropriate </a:t>
            </a:r>
            <a:r>
              <a:rPr lang="en-GB" dirty="0" smtClean="0"/>
              <a:t>self-disclosure.</a:t>
            </a:r>
          </a:p>
          <a:p>
            <a:pPr marL="45720" indent="0">
              <a:buNone/>
            </a:pPr>
            <a:endParaRPr lang="en-GB" dirty="0"/>
          </a:p>
          <a:p>
            <a:r>
              <a:rPr lang="en-GB" dirty="0" smtClean="0"/>
              <a:t>Use </a:t>
            </a:r>
            <a:r>
              <a:rPr lang="en-GB" dirty="0"/>
              <a:t>a range of counselling skills to facilitate the helping interaction Demonstrating a range of interventions appropriate to the client’s </a:t>
            </a:r>
            <a:r>
              <a:rPr lang="en-GB" dirty="0" smtClean="0"/>
              <a:t>needs.</a:t>
            </a:r>
            <a:endParaRPr lang="en-GB" dirty="0"/>
          </a:p>
        </p:txBody>
      </p:sp>
      <p:sp>
        <p:nvSpPr>
          <p:cNvPr id="3" name="Title 2"/>
          <p:cNvSpPr>
            <a:spLocks noGrp="1"/>
          </p:cNvSpPr>
          <p:nvPr>
            <p:ph type="title"/>
          </p:nvPr>
        </p:nvSpPr>
        <p:spPr/>
        <p:txBody>
          <a:bodyPr/>
          <a:lstStyle/>
          <a:p>
            <a:r>
              <a:rPr lang="en-GB" dirty="0" smtClean="0"/>
              <a:t>GUIDANCE</a:t>
            </a:r>
            <a:endParaRPr lang="en-GB" dirty="0"/>
          </a:p>
        </p:txBody>
      </p:sp>
    </p:spTree>
    <p:extLst>
      <p:ext uri="{BB962C8B-B14F-4D97-AF65-F5344CB8AC3E}">
        <p14:creationId xmlns:p14="http://schemas.microsoft.com/office/powerpoint/2010/main" val="4159764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800" b="1" i="1" dirty="0"/>
              <a:t>In Action: </a:t>
            </a:r>
          </a:p>
          <a:p>
            <a:pPr>
              <a:buFont typeface="Wingdings" pitchFamily="2" charset="2"/>
              <a:buChar char="Ø"/>
            </a:pPr>
            <a:r>
              <a:rPr lang="en-GB" sz="2800" dirty="0"/>
              <a:t>practising, influences decisions  and care at that moment,  </a:t>
            </a:r>
          </a:p>
          <a:p>
            <a:pPr>
              <a:buFont typeface="Wingdings" pitchFamily="2" charset="2"/>
              <a:buChar char="Ø"/>
            </a:pPr>
            <a:r>
              <a:rPr lang="en-GB" sz="2800" dirty="0"/>
              <a:t>Promotes skilled and flexible responses of the expert practitioner</a:t>
            </a:r>
          </a:p>
          <a:p>
            <a:r>
              <a:rPr lang="en-GB" sz="2800" b="1" i="1" dirty="0"/>
              <a:t>On Action</a:t>
            </a:r>
            <a:r>
              <a:rPr lang="en-GB" sz="2800" b="1" dirty="0"/>
              <a:t>:</a:t>
            </a:r>
          </a:p>
          <a:p>
            <a:pPr>
              <a:buFont typeface="Wingdings" pitchFamily="2" charset="2"/>
              <a:buChar char="Ø"/>
            </a:pPr>
            <a:r>
              <a:rPr lang="en-GB" sz="2800" dirty="0"/>
              <a:t>After the event, views different interventions, adds knowledge</a:t>
            </a:r>
          </a:p>
          <a:p>
            <a:pPr>
              <a:buFont typeface="Wingdings" pitchFamily="2" charset="2"/>
              <a:buChar char="Ø"/>
            </a:pPr>
            <a:r>
              <a:rPr lang="en-GB" sz="2800" dirty="0"/>
              <a:t>Promotes development of professional skills and knowledge  </a:t>
            </a:r>
            <a:endParaRPr lang="en-GB" sz="2800" dirty="0" smtClean="0"/>
          </a:p>
          <a:p>
            <a:pPr>
              <a:buFont typeface="Wingdings" pitchFamily="2" charset="2"/>
              <a:buChar char="Ø"/>
            </a:pPr>
            <a:endParaRPr lang="en-GB" sz="2800" dirty="0"/>
          </a:p>
          <a:p>
            <a:pPr marL="45720" indent="0">
              <a:buNone/>
            </a:pPr>
            <a:r>
              <a:rPr lang="en-GB" i="1" dirty="0" smtClean="0"/>
              <a:t>‘We </a:t>
            </a:r>
            <a:r>
              <a:rPr lang="en-GB" i="1" dirty="0"/>
              <a:t>cannot stand outside ourselves and our work (from the cliff), in order to be objective and clear.  We work in the swampy </a:t>
            </a:r>
            <a:r>
              <a:rPr lang="en-GB" i="1" dirty="0" smtClean="0"/>
              <a:t>lowlands</a:t>
            </a:r>
            <a:r>
              <a:rPr lang="en-GB" dirty="0" smtClean="0"/>
              <a:t>’ </a:t>
            </a:r>
            <a:r>
              <a:rPr lang="en-GB" dirty="0"/>
              <a:t>(</a:t>
            </a:r>
            <a:r>
              <a:rPr lang="en-GB" dirty="0" err="1"/>
              <a:t>Schon</a:t>
            </a:r>
            <a:r>
              <a:rPr lang="en-GB" dirty="0"/>
              <a:t> 1987)</a:t>
            </a:r>
          </a:p>
          <a:p>
            <a:pPr marL="45720" indent="0">
              <a:buNone/>
            </a:pPr>
            <a:endParaRPr lang="en-GB" dirty="0"/>
          </a:p>
        </p:txBody>
      </p:sp>
      <p:sp>
        <p:nvSpPr>
          <p:cNvPr id="3" name="Title 2"/>
          <p:cNvSpPr>
            <a:spLocks noGrp="1"/>
          </p:cNvSpPr>
          <p:nvPr>
            <p:ph type="title"/>
          </p:nvPr>
        </p:nvSpPr>
        <p:spPr/>
        <p:txBody>
          <a:bodyPr/>
          <a:lstStyle/>
          <a:p>
            <a:r>
              <a:rPr lang="en-GB" dirty="0" smtClean="0"/>
              <a:t>Reflective Frameworks -</a:t>
            </a:r>
            <a:r>
              <a:rPr lang="en-GB" dirty="0"/>
              <a:t> (</a:t>
            </a:r>
            <a:r>
              <a:rPr lang="en-GB" dirty="0" err="1"/>
              <a:t>Sch</a:t>
            </a:r>
            <a:r>
              <a:rPr lang="hu-HU" dirty="0"/>
              <a:t>ő</a:t>
            </a:r>
            <a:r>
              <a:rPr lang="en-GB" dirty="0"/>
              <a:t>n 1987)</a:t>
            </a:r>
            <a:r>
              <a:rPr lang="en-GB" dirty="0" smtClean="0"/>
              <a:t> </a:t>
            </a:r>
            <a:endParaRPr lang="en-GB" dirty="0"/>
          </a:p>
        </p:txBody>
      </p:sp>
    </p:spTree>
    <p:extLst>
      <p:ext uri="{BB962C8B-B14F-4D97-AF65-F5344CB8AC3E}">
        <p14:creationId xmlns:p14="http://schemas.microsoft.com/office/powerpoint/2010/main" val="3267231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83632" y="1772816"/>
            <a:ext cx="6336704" cy="4320480"/>
          </a:xfrm>
        </p:spPr>
      </p:pic>
      <p:sp>
        <p:nvSpPr>
          <p:cNvPr id="3" name="Title 2"/>
          <p:cNvSpPr>
            <a:spLocks noGrp="1"/>
          </p:cNvSpPr>
          <p:nvPr>
            <p:ph type="title"/>
          </p:nvPr>
        </p:nvSpPr>
        <p:spPr/>
        <p:txBody>
          <a:bodyPr/>
          <a:lstStyle/>
          <a:p>
            <a:r>
              <a:rPr lang="en-GB" dirty="0" smtClean="0"/>
              <a:t>Reflective frame work: Gibbs Reflective </a:t>
            </a:r>
            <a:r>
              <a:rPr lang="en-GB" dirty="0" err="1" smtClean="0"/>
              <a:t>Cyle</a:t>
            </a:r>
            <a:endParaRPr lang="en-GB" dirty="0"/>
          </a:p>
        </p:txBody>
      </p:sp>
    </p:spTree>
    <p:extLst>
      <p:ext uri="{BB962C8B-B14F-4D97-AF65-F5344CB8AC3E}">
        <p14:creationId xmlns:p14="http://schemas.microsoft.com/office/powerpoint/2010/main" val="2321371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45720" indent="0">
              <a:buNone/>
            </a:pPr>
            <a:r>
              <a:rPr lang="en-GB" dirty="0" smtClean="0"/>
              <a:t>In your essay, you may want to include the following that reflects the process of the Gibbs framework: </a:t>
            </a:r>
          </a:p>
          <a:p>
            <a:pPr marL="45720" indent="0">
              <a:buNone/>
            </a:pPr>
            <a:endParaRPr lang="en-GB" dirty="0" smtClean="0"/>
          </a:p>
          <a:p>
            <a:r>
              <a:rPr lang="en-GB" dirty="0" smtClean="0"/>
              <a:t>Description</a:t>
            </a:r>
          </a:p>
          <a:p>
            <a:r>
              <a:rPr lang="en-GB" dirty="0" smtClean="0"/>
              <a:t>Feelings</a:t>
            </a:r>
          </a:p>
          <a:p>
            <a:r>
              <a:rPr lang="en-GB" dirty="0" smtClean="0"/>
              <a:t>Evaluation</a:t>
            </a:r>
          </a:p>
          <a:p>
            <a:r>
              <a:rPr lang="en-GB" dirty="0" smtClean="0"/>
              <a:t>Analysis</a:t>
            </a:r>
          </a:p>
          <a:p>
            <a:r>
              <a:rPr lang="en-GB" dirty="0" smtClean="0"/>
              <a:t>Conclusion</a:t>
            </a:r>
          </a:p>
          <a:p>
            <a:r>
              <a:rPr lang="en-GB" dirty="0" smtClean="0"/>
              <a:t>Action Plan</a:t>
            </a:r>
          </a:p>
          <a:p>
            <a:endParaRPr lang="en-GB" dirty="0" smtClean="0"/>
          </a:p>
          <a:p>
            <a:pPr marL="45720" indent="0">
              <a:buNone/>
            </a:pPr>
            <a:r>
              <a:rPr lang="en-GB" dirty="0" smtClean="0"/>
              <a:t>.</a:t>
            </a:r>
          </a:p>
          <a:p>
            <a:pPr marL="45720" indent="0">
              <a:buNone/>
            </a:pPr>
            <a:endParaRPr lang="en-GB" dirty="0"/>
          </a:p>
          <a:p>
            <a:pPr marL="45720" indent="0">
              <a:buNone/>
            </a:pPr>
            <a:r>
              <a:rPr lang="en-GB" dirty="0"/>
              <a:t>Adapted from: Gibbs, G. (1988) Learning by doing: a guide to teaching and learning methods. Oxford: Further Education Unit. </a:t>
            </a:r>
          </a:p>
        </p:txBody>
      </p:sp>
      <p:sp>
        <p:nvSpPr>
          <p:cNvPr id="3" name="Title 2"/>
          <p:cNvSpPr>
            <a:spLocks noGrp="1"/>
          </p:cNvSpPr>
          <p:nvPr>
            <p:ph type="title"/>
          </p:nvPr>
        </p:nvSpPr>
        <p:spPr/>
        <p:txBody>
          <a:bodyPr/>
          <a:lstStyle/>
          <a:p>
            <a:r>
              <a:rPr lang="en-GB" dirty="0" smtClean="0"/>
              <a:t>Reflective commentary Outline/Format</a:t>
            </a:r>
            <a:endParaRPr lang="en-GB" dirty="0"/>
          </a:p>
        </p:txBody>
      </p:sp>
    </p:spTree>
    <p:extLst>
      <p:ext uri="{BB962C8B-B14F-4D97-AF65-F5344CB8AC3E}">
        <p14:creationId xmlns:p14="http://schemas.microsoft.com/office/powerpoint/2010/main" val="2524364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endParaRPr lang="en-GB" dirty="0"/>
          </a:p>
          <a:p>
            <a:r>
              <a:rPr lang="en-GB" sz="3200" dirty="0" smtClean="0"/>
              <a:t>In </a:t>
            </a:r>
            <a:r>
              <a:rPr lang="en-GB" sz="3200" dirty="0"/>
              <a:t>this section, you need to explain what you are reflecting on to your reader. Perhaps include background information, such as what it is you’re reflecting on and tell the reader who was involved. It’s important to remember to keep the information provided relevant and to-the-point. Don’t waffle on about details that aren’t required – if you do this, you’re just using up valuable words that you’ll get minimal marks for. </a:t>
            </a:r>
          </a:p>
        </p:txBody>
      </p:sp>
      <p:sp>
        <p:nvSpPr>
          <p:cNvPr id="3" name="Title 2"/>
          <p:cNvSpPr>
            <a:spLocks noGrp="1"/>
          </p:cNvSpPr>
          <p:nvPr>
            <p:ph type="title"/>
          </p:nvPr>
        </p:nvSpPr>
        <p:spPr/>
        <p:txBody>
          <a:bodyPr/>
          <a:lstStyle/>
          <a:p>
            <a:r>
              <a:rPr lang="en-GB" dirty="0" smtClean="0"/>
              <a:t>Description</a:t>
            </a:r>
            <a:endParaRPr lang="en-GB" dirty="0"/>
          </a:p>
        </p:txBody>
      </p:sp>
    </p:spTree>
    <p:extLst>
      <p:ext uri="{BB962C8B-B14F-4D97-AF65-F5344CB8AC3E}">
        <p14:creationId xmlns:p14="http://schemas.microsoft.com/office/powerpoint/2010/main" val="3354892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r>
              <a:rPr lang="en-GB" sz="3200" dirty="0"/>
              <a:t> Discuss your feelings and thoughts about the experience. Consider questions such as: How did you feel at the time? What did you think at the time? What did you think about the incident afterwards? You can discuss your emotions honestly, but make sure to remember at all times that this is an academic piece of writing, so avoid ‘chatty’ text. </a:t>
            </a:r>
          </a:p>
        </p:txBody>
      </p:sp>
      <p:sp>
        <p:nvSpPr>
          <p:cNvPr id="3" name="Title 2"/>
          <p:cNvSpPr>
            <a:spLocks noGrp="1"/>
          </p:cNvSpPr>
          <p:nvPr>
            <p:ph type="title"/>
          </p:nvPr>
        </p:nvSpPr>
        <p:spPr/>
        <p:txBody>
          <a:bodyPr/>
          <a:lstStyle/>
          <a:p>
            <a:r>
              <a:rPr lang="en-GB" dirty="0" smtClean="0"/>
              <a:t>feelings</a:t>
            </a:r>
            <a:endParaRPr lang="en-GB" dirty="0"/>
          </a:p>
        </p:txBody>
      </p:sp>
    </p:spTree>
    <p:extLst>
      <p:ext uri="{BB962C8B-B14F-4D97-AF65-F5344CB8AC3E}">
        <p14:creationId xmlns:p14="http://schemas.microsoft.com/office/powerpoint/2010/main" val="2251570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800" dirty="0"/>
              <a:t>For your evaluation, discuss how well you think things went. Perhaps think about: How did you react to the situation, and how did other people react? What was good and what was bad about the experience? If you are writing about a difficult incident, did you feel that the situation was resolved afterwards? Why/why not? This section is a good place to include the theory and the work of other authors – remember it is important to include references in reflective writing</a:t>
            </a:r>
            <a:r>
              <a:rPr lang="en-GB" dirty="0"/>
              <a:t>. </a:t>
            </a:r>
          </a:p>
        </p:txBody>
      </p:sp>
      <p:sp>
        <p:nvSpPr>
          <p:cNvPr id="3" name="Title 2"/>
          <p:cNvSpPr>
            <a:spLocks noGrp="1"/>
          </p:cNvSpPr>
          <p:nvPr>
            <p:ph type="title"/>
          </p:nvPr>
        </p:nvSpPr>
        <p:spPr/>
        <p:txBody>
          <a:bodyPr/>
          <a:lstStyle/>
          <a:p>
            <a:r>
              <a:rPr lang="en-GB" dirty="0" smtClean="0"/>
              <a:t>evaluation</a:t>
            </a:r>
            <a:endParaRPr lang="en-GB" dirty="0"/>
          </a:p>
        </p:txBody>
      </p:sp>
    </p:spTree>
    <p:extLst>
      <p:ext uri="{BB962C8B-B14F-4D97-AF65-F5344CB8AC3E}">
        <p14:creationId xmlns:p14="http://schemas.microsoft.com/office/powerpoint/2010/main" val="2399498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dirty="0"/>
              <a:t>In your analysis, consider what might have helped or hindered the event. You also have the opportunity here to compare your experience with the literature you have read. This section is very important, particularly for higher level writing. Many students receive poor marks for reflective assignments for not bringing the theory and experience together. </a:t>
            </a:r>
          </a:p>
        </p:txBody>
      </p:sp>
      <p:sp>
        <p:nvSpPr>
          <p:cNvPr id="3" name="Title 2"/>
          <p:cNvSpPr>
            <a:spLocks noGrp="1"/>
          </p:cNvSpPr>
          <p:nvPr>
            <p:ph type="title"/>
          </p:nvPr>
        </p:nvSpPr>
        <p:spPr/>
        <p:txBody>
          <a:bodyPr/>
          <a:lstStyle/>
          <a:p>
            <a:r>
              <a:rPr lang="en-GB" dirty="0" smtClean="0"/>
              <a:t>Analysis</a:t>
            </a:r>
            <a:endParaRPr lang="en-GB" dirty="0"/>
          </a:p>
        </p:txBody>
      </p:sp>
    </p:spTree>
    <p:extLst>
      <p:ext uri="{BB962C8B-B14F-4D97-AF65-F5344CB8AC3E}">
        <p14:creationId xmlns:p14="http://schemas.microsoft.com/office/powerpoint/2010/main" val="36606499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a:t>In your conclusion, it is important to acknowledge: whether you could have done anything else; what you have learned from the experience; consider whether you could you have responded in a different way. If you are talking about a positive experience…discuss whether you would do the same again to ensure a positive outcome. Also consider if there is anything you could change to improve things even further. If the incident was negative…tell your reader how you could have avoided it happening and also how you could make sure it doesn’t happen again. </a:t>
            </a:r>
          </a:p>
        </p:txBody>
      </p:sp>
      <p:sp>
        <p:nvSpPr>
          <p:cNvPr id="3" name="Title 2"/>
          <p:cNvSpPr>
            <a:spLocks noGrp="1"/>
          </p:cNvSpPr>
          <p:nvPr>
            <p:ph type="title"/>
          </p:nvPr>
        </p:nvSpPr>
        <p:spPr/>
        <p:txBody>
          <a:bodyPr/>
          <a:lstStyle/>
          <a:p>
            <a:r>
              <a:rPr lang="en-GB" dirty="0" smtClean="0"/>
              <a:t>conclusion</a:t>
            </a:r>
            <a:endParaRPr lang="en-GB" dirty="0"/>
          </a:p>
        </p:txBody>
      </p:sp>
    </p:spTree>
    <p:extLst>
      <p:ext uri="{BB962C8B-B14F-4D97-AF65-F5344CB8AC3E}">
        <p14:creationId xmlns:p14="http://schemas.microsoft.com/office/powerpoint/2010/main" val="20209970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dirty="0"/>
              <a:t>Action plans sum up anything you need to know and do to improve for next time. Perhaps you feel that you need to learn about something or attend some training. Could you ask your tutor or placement supervisor for some advice? What can you do which means you will be better equipped to cope with a similar event? </a:t>
            </a:r>
          </a:p>
        </p:txBody>
      </p:sp>
      <p:sp>
        <p:nvSpPr>
          <p:cNvPr id="3" name="Title 2"/>
          <p:cNvSpPr>
            <a:spLocks noGrp="1"/>
          </p:cNvSpPr>
          <p:nvPr>
            <p:ph type="title"/>
          </p:nvPr>
        </p:nvSpPr>
        <p:spPr/>
        <p:txBody>
          <a:bodyPr/>
          <a:lstStyle/>
          <a:p>
            <a:r>
              <a:rPr lang="en-GB" dirty="0" smtClean="0"/>
              <a:t>Action Plan</a:t>
            </a:r>
            <a:endParaRPr lang="en-GB" dirty="0"/>
          </a:p>
        </p:txBody>
      </p:sp>
    </p:spTree>
    <p:extLst>
      <p:ext uri="{BB962C8B-B14F-4D97-AF65-F5344CB8AC3E}">
        <p14:creationId xmlns:p14="http://schemas.microsoft.com/office/powerpoint/2010/main" val="14107241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792605564"/>
              </p:ext>
            </p:extLst>
          </p:nvPr>
        </p:nvGraphicFramePr>
        <p:xfrm>
          <a:off x="508000" y="2060847"/>
          <a:ext cx="11210925" cy="4270113"/>
        </p:xfrm>
        <a:graphic>
          <a:graphicData uri="http://schemas.openxmlformats.org/drawingml/2006/table">
            <a:tbl>
              <a:tblPr firstRow="1" firstCol="1" bandRow="1"/>
              <a:tblGrid>
                <a:gridCol w="11210925">
                  <a:extLst>
                    <a:ext uri="{9D8B030D-6E8A-4147-A177-3AD203B41FA5}">
                      <a16:colId xmlns:a16="http://schemas.microsoft.com/office/drawing/2014/main" val="20000"/>
                    </a:ext>
                  </a:extLst>
                </a:gridCol>
              </a:tblGrid>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address its reader using 'you'. You are writing about your experiences.</a:t>
                      </a:r>
                    </a:p>
                  </a:txBody>
                  <a:tcPr marL="19050" marR="19050" marT="19050" marB="19050">
                    <a:lnL>
                      <a:noFill/>
                    </a:lnL>
                    <a:lnR>
                      <a:noFill/>
                    </a:lnR>
                    <a:lnT>
                      <a:noFill/>
                    </a:lnT>
                    <a:lnB>
                      <a:noFill/>
                    </a:lnB>
                  </a:tcPr>
                </a:tc>
                <a:extLst>
                  <a:ext uri="{0D108BD9-81ED-4DB2-BD59-A6C34878D82A}">
                    <a16:rowId xmlns:a16="http://schemas.microsoft.com/office/drawing/2014/main" val="10000"/>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slang, contractions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it's, don't I'll</a:t>
                      </a:r>
                      <a:r>
                        <a:rPr lang="en-GB" sz="2800" dirty="0">
                          <a:effectLst/>
                          <a:latin typeface="Calibri" panose="020F0502020204030204" pitchFamily="34" charset="0"/>
                          <a:ea typeface="Calibri" panose="020F0502020204030204" pitchFamily="34" charset="0"/>
                          <a:cs typeface="Times New Roman" panose="02020603050405020304" pitchFamily="18" charset="0"/>
                        </a:rPr>
                        <a:t>) or note-taking abbreviations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i.e., e.g., etc.).</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p>
                  </a:txBody>
                  <a:tcPr marL="19050" marR="19050" marT="19050" marB="19050">
                    <a:lnL>
                      <a:noFill/>
                    </a:lnL>
                    <a:lnR>
                      <a:noFill/>
                    </a:lnR>
                    <a:lnT>
                      <a:noFill/>
                    </a:lnT>
                    <a:lnB>
                      <a:noFill/>
                    </a:lnB>
                  </a:tcPr>
                </a:tc>
                <a:extLst>
                  <a:ext uri="{0D108BD9-81ED-4DB2-BD59-A6C34878D82A}">
                    <a16:rowId xmlns:a16="http://schemas.microsoft.com/office/drawing/2014/main" val="10001"/>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incorporate information from more passive learning, such as methods from textbooks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journal</a:t>
                      </a:r>
                      <a:r>
                        <a:rPr lang="en-GB" sz="2800" baseline="0" dirty="0" smtClean="0">
                          <a:effectLst/>
                          <a:latin typeface="Calibri" panose="020F0502020204030204" pitchFamily="34" charset="0"/>
                          <a:ea typeface="Calibri" panose="020F0502020204030204" pitchFamily="34" charset="0"/>
                          <a:cs typeface="Times New Roman" panose="02020603050405020304" pitchFamily="18" charset="0"/>
                        </a:rPr>
                        <a:t> articles,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a:t>
                      </a:r>
                      <a:r>
                        <a:rPr lang="en-GB" sz="2800" dirty="0">
                          <a:effectLst/>
                          <a:latin typeface="Calibri" panose="020F0502020204030204" pitchFamily="34" charset="0"/>
                          <a:ea typeface="Calibri" panose="020F0502020204030204" pitchFamily="34" charset="0"/>
                          <a:cs typeface="Times New Roman" panose="02020603050405020304" pitchFamily="18" charset="0"/>
                        </a:rPr>
                        <a:t>social theories or procedures, policies or legislations, has to offer.</a:t>
                      </a:r>
                    </a:p>
                  </a:txBody>
                  <a:tcPr marL="19050" marR="19050" marT="19050" marB="19050">
                    <a:lnL>
                      <a:noFill/>
                    </a:lnL>
                    <a:lnR>
                      <a:noFill/>
                    </a:lnR>
                    <a:lnT>
                      <a:noFill/>
                    </a:lnT>
                    <a:lnB>
                      <a:noFill/>
                    </a:lnB>
                  </a:tcPr>
                </a:tc>
                <a:extLst>
                  <a:ext uri="{0D108BD9-81ED-4DB2-BD59-A6C34878D82A}">
                    <a16:rowId xmlns:a16="http://schemas.microsoft.com/office/drawing/2014/main" val="10002"/>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is</a:t>
                      </a:r>
                      <a:r>
                        <a:rPr lang="en-GB" sz="2800" dirty="0">
                          <a:effectLst/>
                          <a:latin typeface="Calibri" panose="020F0502020204030204" pitchFamily="34" charset="0"/>
                          <a:ea typeface="Calibri" panose="020F0502020204030204" pitchFamily="34" charset="0"/>
                          <a:cs typeface="Times New Roman" panose="02020603050405020304" pitchFamily="18" charset="0"/>
                        </a:rPr>
                        <a:t> critical, given the above, it reappraises and reassesses what the writer thinks, believes and does so in light of an evaluation of theory and research.</a:t>
                      </a:r>
                    </a:p>
                  </a:txBody>
                  <a:tcPr marL="19050" marR="19050" marT="19050" marB="19050">
                    <a:lnL>
                      <a:noFill/>
                    </a:lnL>
                    <a:lnR>
                      <a:noFill/>
                    </a:lnR>
                    <a:lnT>
                      <a:noFill/>
                    </a:lnT>
                    <a:lnB>
                      <a:noFill/>
                    </a:lnB>
                  </a:tcPr>
                </a:tc>
                <a:extLst>
                  <a:ext uri="{0D108BD9-81ED-4DB2-BD59-A6C34878D82A}">
                    <a16:rowId xmlns:a16="http://schemas.microsoft.com/office/drawing/2014/main" val="10003"/>
                  </a:ext>
                </a:extLst>
              </a:tr>
            </a:tbl>
          </a:graphicData>
        </a:graphic>
      </p:graphicFrame>
      <p:sp>
        <p:nvSpPr>
          <p:cNvPr id="3" name="Title 2"/>
          <p:cNvSpPr>
            <a:spLocks noGrp="1"/>
          </p:cNvSpPr>
          <p:nvPr>
            <p:ph type="title"/>
          </p:nvPr>
        </p:nvSpPr>
        <p:spPr/>
        <p:txBody>
          <a:bodyPr/>
          <a:lstStyle/>
          <a:p>
            <a:pPr>
              <a:lnSpc>
                <a:spcPct val="107000"/>
              </a:lnSpc>
              <a:spcAft>
                <a:spcPts val="800"/>
              </a:spcAft>
            </a:pPr>
            <a:r>
              <a:rPr lang="en-GB" dirty="0" smtClean="0">
                <a:latin typeface="Calibri" panose="020F0502020204030204" pitchFamily="34" charset="0"/>
                <a:ea typeface="Calibri" panose="020F0502020204030204" pitchFamily="34" charset="0"/>
                <a:cs typeface="Times New Roman" panose="02020603050405020304" pitchFamily="18" charset="0"/>
              </a:rPr>
              <a:t/>
            </a:r>
            <a:br>
              <a:rPr lang="en-GB" dirty="0" smtClean="0">
                <a:latin typeface="Calibri" panose="020F0502020204030204" pitchFamily="34" charset="0"/>
                <a:ea typeface="Calibri" panose="020F0502020204030204" pitchFamily="34" charset="0"/>
                <a:cs typeface="Times New Roman" panose="02020603050405020304" pitchFamily="18" charset="0"/>
              </a:rPr>
            </a:br>
            <a:r>
              <a:rPr lang="en-GB" dirty="0" smtClean="0">
                <a:latin typeface="Calibri" panose="020F0502020204030204" pitchFamily="34" charset="0"/>
                <a:ea typeface="Calibri" panose="020F0502020204030204" pitchFamily="34" charset="0"/>
                <a:cs typeface="Times New Roman" panose="02020603050405020304" pitchFamily="18" charset="0"/>
              </a:rPr>
              <a:t>Academic </a:t>
            </a:r>
            <a:r>
              <a:rPr lang="en-GB" dirty="0">
                <a:latin typeface="Calibri" panose="020F0502020204030204" pitchFamily="34" charset="0"/>
                <a:ea typeface="Calibri" panose="020F0502020204030204" pitchFamily="34" charset="0"/>
                <a:cs typeface="Times New Roman" panose="02020603050405020304" pitchFamily="18" charset="0"/>
              </a:rPr>
              <a:t>reflective writing...</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37953621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042034614"/>
              </p:ext>
            </p:extLst>
          </p:nvPr>
        </p:nvGraphicFramePr>
        <p:xfrm>
          <a:off x="508000" y="1628800"/>
          <a:ext cx="11210925" cy="6723674"/>
        </p:xfrm>
        <a:graphic>
          <a:graphicData uri="http://schemas.openxmlformats.org/drawingml/2006/table">
            <a:tbl>
              <a:tblPr firstRow="1" firstCol="1" bandRow="1"/>
              <a:tblGrid>
                <a:gridCol w="11210925">
                  <a:extLst>
                    <a:ext uri="{9D8B030D-6E8A-4147-A177-3AD203B41FA5}">
                      <a16:colId xmlns:a16="http://schemas.microsoft.com/office/drawing/2014/main" val="20000"/>
                    </a:ext>
                  </a:extLst>
                </a:gridCol>
              </a:tblGrid>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reference its sources. It is not free writing. Now is the time to look up where something you have taken for granted all these years might be from</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0"/>
                  </a:ext>
                </a:extLst>
              </a:tr>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careful structure, paragraphing and good grammar, spelling and punctuation. It still has good-text basics such as a clear introduction and a conclusion</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1"/>
                  </a:ext>
                </a:extLst>
              </a:tr>
              <a:tr h="3248319">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generalise. It is specific as it can be about experience and its relationships. It makes deep observations and links these to current learning, theory and research. It does not gloss over small but significant implications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2"/>
                  </a:ext>
                </a:extLst>
              </a:tr>
            </a:tbl>
          </a:graphicData>
        </a:graphic>
      </p:graphicFrame>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1419241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b="1" dirty="0">
                <a:latin typeface="Calibri" panose="020F0502020204030204" pitchFamily="34" charset="0"/>
                <a:ea typeface="Calibri" panose="020F0502020204030204" pitchFamily="34" charset="0"/>
                <a:cs typeface="Times New Roman" panose="02020603050405020304" pitchFamily="18" charset="0"/>
              </a:rPr>
              <a:t>does</a:t>
            </a:r>
            <a:r>
              <a:rPr lang="en-GB" sz="3200" dirty="0">
                <a:latin typeface="Calibri" panose="020F0502020204030204" pitchFamily="34" charset="0"/>
                <a:ea typeface="Calibri" panose="020F0502020204030204" pitchFamily="34" charset="0"/>
                <a:cs typeface="Times New Roman" panose="02020603050405020304" pitchFamily="18" charset="0"/>
              </a:rPr>
              <a:t> use 'I' judiciously. This is not to say it is simply free writing about your personal opinions and beliefs, but reflective writing cannot work if there is no ownership of the feelings, experiences and learning being explored.</a:t>
            </a:r>
          </a:p>
          <a:p>
            <a:endParaRPr lang="en-GB" sz="3200"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38935142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Grid</Template>
  <TotalTime>1266</TotalTime>
  <Words>1210</Words>
  <Application>Microsoft Office PowerPoint</Application>
  <PresentationFormat>Widescreen</PresentationFormat>
  <Paragraphs>80</Paragraphs>
  <Slides>18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Franklin Gothic Medium</vt:lpstr>
      <vt:lpstr>Times New Roman</vt:lpstr>
      <vt:lpstr>Wingdings</vt:lpstr>
      <vt:lpstr>Wingdings 2</vt:lpstr>
      <vt:lpstr>Grid</vt:lpstr>
      <vt:lpstr>Reflective guidance</vt:lpstr>
      <vt:lpstr>Reflective Practice</vt:lpstr>
      <vt:lpstr>Gillie Bolton 2014</vt:lpstr>
      <vt:lpstr>DVD – Tuesday, April 30th 2019</vt:lpstr>
      <vt:lpstr>The question</vt:lpstr>
      <vt:lpstr>GUIDANCE</vt:lpstr>
      <vt:lpstr>Reflective Frameworks - (Schőn 1987) </vt:lpstr>
      <vt:lpstr>Reflective frame work: Gibbs Reflective Cyle</vt:lpstr>
      <vt:lpstr>Reflective commentary Outline/Format</vt:lpstr>
      <vt:lpstr>Description</vt:lpstr>
      <vt:lpstr>feelings</vt:lpstr>
      <vt:lpstr>evaluation</vt:lpstr>
      <vt:lpstr>Analysis</vt:lpstr>
      <vt:lpstr>conclusion</vt:lpstr>
      <vt:lpstr>Action Plan</vt:lpstr>
      <vt:lpstr> Academic reflective writing...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dc:title>
  <dc:creator>Administrator</dc:creator>
  <cp:lastModifiedBy>Ruth Groff</cp:lastModifiedBy>
  <cp:revision>75</cp:revision>
  <dcterms:created xsi:type="dcterms:W3CDTF">2016-02-08T13:14:51Z</dcterms:created>
  <dcterms:modified xsi:type="dcterms:W3CDTF">2019-03-12T16:25:39Z</dcterms:modified>
</cp:coreProperties>
</file>