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5" r:id="rId1"/>
  </p:sldMasterIdLst>
  <p:notesMasterIdLst>
    <p:notesMasterId r:id="rId15"/>
  </p:notesMasterIdLst>
  <p:sldIdLst>
    <p:sldId id="256" r:id="rId2"/>
    <p:sldId id="257" r:id="rId3"/>
    <p:sldId id="261" r:id="rId4"/>
    <p:sldId id="258" r:id="rId5"/>
    <p:sldId id="264" r:id="rId6"/>
    <p:sldId id="265" r:id="rId7"/>
    <p:sldId id="260" r:id="rId8"/>
    <p:sldId id="266" r:id="rId9"/>
    <p:sldId id="267" r:id="rId10"/>
    <p:sldId id="268" r:id="rId11"/>
    <p:sldId id="269" r:id="rId12"/>
    <p:sldId id="270" r:id="rId13"/>
    <p:sldId id="271"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5118" autoAdjust="0"/>
  </p:normalViewPr>
  <p:slideViewPr>
    <p:cSldViewPr snapToGrid="0">
      <p:cViewPr varScale="1">
        <p:scale>
          <a:sx n="85" d="100"/>
          <a:sy n="85" d="100"/>
        </p:scale>
        <p:origin x="15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7F6B7A-9C25-4E6F-9F28-11988C26D6A6}" type="datetimeFigureOut">
              <a:rPr lang="en-GB" smtClean="0"/>
              <a:t>25/06/2022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C97BDF-7B53-4EF9-8459-730BBA238F01}" type="slidenum">
              <a:rPr lang="en-GB" smtClean="0"/>
              <a:t>‹#›</a:t>
            </a:fld>
            <a:endParaRPr lang="en-GB"/>
          </a:p>
        </p:txBody>
      </p:sp>
    </p:spTree>
    <p:extLst>
      <p:ext uri="{BB962C8B-B14F-4D97-AF65-F5344CB8AC3E}">
        <p14:creationId xmlns:p14="http://schemas.microsoft.com/office/powerpoint/2010/main" val="35407222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Times New Roman" panose="02020603050405020304" pitchFamily="18" charset="0"/>
                <a:ea typeface="Calibri" panose="020F0502020204030204" pitchFamily="34" charset="0"/>
                <a:cs typeface="Times New Roman" panose="02020603050405020304" pitchFamily="18" charset="0"/>
              </a:rPr>
              <a:t>Collaboration tools refer to the use of advanced technology such as slack, skype, hangouts, and so on to make the work easier and make the sharing of important work easier (Chu et al., 2011). </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C59344ED-0D28-4DD7-9CED-4E528901D75C}" type="slidenum">
              <a:rPr lang="en-US" smtClean="0"/>
              <a:t>8</a:t>
            </a:fld>
            <a:endParaRPr lang="en-US"/>
          </a:p>
        </p:txBody>
      </p:sp>
    </p:spTree>
    <p:extLst>
      <p:ext uri="{BB962C8B-B14F-4D97-AF65-F5344CB8AC3E}">
        <p14:creationId xmlns:p14="http://schemas.microsoft.com/office/powerpoint/2010/main" val="28248324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Times New Roman" panose="02020603050405020304" pitchFamily="18" charset="0"/>
                <a:ea typeface="Calibri" panose="020F0502020204030204" pitchFamily="34" charset="0"/>
                <a:cs typeface="Times New Roman" panose="02020603050405020304" pitchFamily="18" charset="0"/>
              </a:rPr>
              <a:t>Technology has a great impact on collaboration because it makes the files and document sharing easier before it took a long time to share a file with others and apart from that there were also limitations of sharing files with many people (Hargis et al., 2008).  Technology also increases the productivity of the people and helps in creating and designing valuable work in less time because with the help of technology it takes only a few seconds to share a file and collect any kind of important materials for work. It also enhances the communication process of the people. Technology has made distance working easy and made advancements in work and productivity.</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C59344ED-0D28-4DD7-9CED-4E528901D75C}" type="slidenum">
              <a:rPr lang="en-US" smtClean="0"/>
              <a:t>9</a:t>
            </a:fld>
            <a:endParaRPr lang="en-US"/>
          </a:p>
        </p:txBody>
      </p:sp>
    </p:spTree>
    <p:extLst>
      <p:ext uri="{BB962C8B-B14F-4D97-AF65-F5344CB8AC3E}">
        <p14:creationId xmlns:p14="http://schemas.microsoft.com/office/powerpoint/2010/main" val="41290206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Times New Roman" panose="02020603050405020304" pitchFamily="18" charset="0"/>
                <a:ea typeface="Calibri" panose="020F0502020204030204" pitchFamily="34" charset="0"/>
                <a:cs typeface="Times New Roman" panose="02020603050405020304" pitchFamily="18" charset="0"/>
              </a:rPr>
              <a:t>Students are now confident enough in using technology to collaborate on their important tasks because in the UK most educational institutions use modern technology to make their teaching more interesting and enjoyable (Lazar, 2015).  Students also learn the basic things of using technology to collaborate from their teachers which helps them to use technology for their further work. Though in some cases still there are no facilities or fewer facilities to use technology in the classroom and motivate students to use them for collaboration.</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C59344ED-0D28-4DD7-9CED-4E528901D75C}" type="slidenum">
              <a:rPr lang="en-US" smtClean="0"/>
              <a:t>10</a:t>
            </a:fld>
            <a:endParaRPr lang="en-US"/>
          </a:p>
        </p:txBody>
      </p:sp>
    </p:spTree>
    <p:extLst>
      <p:ext uri="{BB962C8B-B14F-4D97-AF65-F5344CB8AC3E}">
        <p14:creationId xmlns:p14="http://schemas.microsoft.com/office/powerpoint/2010/main" val="31030886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Times New Roman" panose="02020603050405020304" pitchFamily="18" charset="0"/>
                <a:ea typeface="Calibri" panose="020F0502020204030204" pitchFamily="34" charset="0"/>
                <a:cs typeface="Times New Roman" panose="02020603050405020304" pitchFamily="18" charset="0"/>
              </a:rPr>
              <a:t>There are some barriers to using technology to collaborate. In some cases, still, there are lacking proper resources to use the technology for collaboration. There are still gaps in knowledge about the use the technology and it is quite simple that when teachers will not have enough knowledge about the use of technology then the students will not learn anything from them (</a:t>
            </a:r>
            <a:r>
              <a:rPr lang="en-US" sz="1800" err="1">
                <a:effectLst/>
                <a:latin typeface="Times New Roman" panose="02020603050405020304" pitchFamily="18" charset="0"/>
                <a:ea typeface="Calibri" panose="020F0502020204030204" pitchFamily="34" charset="0"/>
                <a:cs typeface="Times New Roman" panose="02020603050405020304" pitchFamily="18" charset="0"/>
              </a:rPr>
              <a:t>Parente</a:t>
            </a:r>
            <a:r>
              <a:rPr lang="en-US" sz="1800">
                <a:effectLst/>
                <a:latin typeface="Times New Roman" panose="02020603050405020304" pitchFamily="18" charset="0"/>
                <a:ea typeface="Calibri" panose="020F0502020204030204" pitchFamily="34" charset="0"/>
                <a:cs typeface="Times New Roman" panose="02020603050405020304" pitchFamily="18" charset="0"/>
              </a:rPr>
              <a:t> et al., 2004). There is also lacking proper training because without the proper training facilities the person who has some basic skills in using technology will not become developed. There is also a lack of support from the institution because using technology there requires a proper set up in the classroom and the most important thing is financial support is also not enough in many cases to develop the infrastructure of the teaching process to apply technology to collaborate.</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C59344ED-0D28-4DD7-9CED-4E528901D75C}" type="slidenum">
              <a:rPr lang="en-US" smtClean="0"/>
              <a:t>11</a:t>
            </a:fld>
            <a:endParaRPr lang="en-US"/>
          </a:p>
        </p:txBody>
      </p:sp>
    </p:spTree>
    <p:extLst>
      <p:ext uri="{BB962C8B-B14F-4D97-AF65-F5344CB8AC3E}">
        <p14:creationId xmlns:p14="http://schemas.microsoft.com/office/powerpoint/2010/main" val="4606254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effectLst/>
                <a:latin typeface="Times New Roman" panose="02020603050405020304" pitchFamily="18" charset="0"/>
                <a:ea typeface="Calibri" panose="020F0502020204030204" pitchFamily="34" charset="0"/>
                <a:cs typeface="Times New Roman" panose="02020603050405020304" pitchFamily="18" charset="0"/>
              </a:rPr>
              <a:t>There are also several ways by which barriers to using technology to collaborate can be reduced and removing students require proper support from the institution as well as from the teachers so that they can learn about the variety of technologies and apply the collaboration tools to make their class work easier. Teachers also need to support the collaborative work of the students and provide positive feedback to the students so that they become motivated and interested to apply more collaborative tools in the future. The educational institution may also arrange for the training facilities for the students so that students can learn more about the technology use as well as collaborative tools so that they can frequently use that both for their educational life as well as for their personal life to complete the tasks within a very short time.</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p>
            <a:endParaRPr lang="en-US"/>
          </a:p>
        </p:txBody>
      </p:sp>
      <p:sp>
        <p:nvSpPr>
          <p:cNvPr id="4" name="Slide Number Placeholder 3"/>
          <p:cNvSpPr>
            <a:spLocks noGrp="1"/>
          </p:cNvSpPr>
          <p:nvPr>
            <p:ph type="sldNum" sz="quarter" idx="5"/>
          </p:nvPr>
        </p:nvSpPr>
        <p:spPr/>
        <p:txBody>
          <a:bodyPr/>
          <a:lstStyle/>
          <a:p>
            <a:fld id="{C59344ED-0D28-4DD7-9CED-4E528901D75C}" type="slidenum">
              <a:rPr lang="en-US" smtClean="0"/>
              <a:t>12</a:t>
            </a:fld>
            <a:endParaRPr lang="en-US"/>
          </a:p>
        </p:txBody>
      </p:sp>
    </p:spTree>
    <p:extLst>
      <p:ext uri="{BB962C8B-B14F-4D97-AF65-F5344CB8AC3E}">
        <p14:creationId xmlns:p14="http://schemas.microsoft.com/office/powerpoint/2010/main" val="14210216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9549D6DC-E1CB-4874-BF52-C3407230D20E}" type="datetime1">
              <a:rPr lang="en-US" smtClean="0"/>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7429449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8913E51-B7F7-4C24-B8E3-5471755DC0E0}" type="datetime1">
              <a:rPr lang="en-US" smtClean="0"/>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0845538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A91A59F-D956-4598-A3C1-AE72A5387751}" type="datetime1">
              <a:rPr lang="en-US" smtClean="0"/>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4013841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70BBD69-7BD3-4731-8064-242619E92CBE}" type="datetime1">
              <a:rPr lang="en-US" smtClean="0"/>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9904456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8BD77D9-239F-488B-9358-023C46BC7084}" type="datetime1">
              <a:rPr lang="en-US" smtClean="0"/>
              <a:t>6/25/2022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2725952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1EE61C24-7140-4FDE-92F3-654C6E2D3C1C}" type="datetime1">
              <a:rPr lang="en-US" smtClean="0"/>
              <a:t>6/25/2022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4704485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DC4D6ACF-ECB9-4B5F-A429-08B8AC75E8EF}" type="datetime1">
              <a:rPr lang="en-US" smtClean="0"/>
              <a:t>6/25/2022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41783311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788B429B-EE2A-486A-BDB9-0C848B4FAFDD}" type="datetime1">
              <a:rPr lang="en-US" smtClean="0"/>
              <a:t>6/25/2022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3582002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DA5FE4A-CB8D-40AB-BFFC-AAF37EA071CB}" type="datetime1">
              <a:rPr lang="en-US" smtClean="0"/>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6597549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0517C94-3B1E-4991-BED3-41F8B0158A00}" type="datetime1">
              <a:rPr lang="en-US" smtClean="0"/>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3BAE12-D270-459D-897B-6833652BB167}" type="slidenum">
              <a:rPr lang="en-US" smtClean="0"/>
              <a:pPr/>
              <a:t>‹#›</a:t>
            </a:fld>
            <a:endParaRPr lang="en-US"/>
          </a:p>
        </p:txBody>
      </p:sp>
    </p:spTree>
    <p:extLst>
      <p:ext uri="{BB962C8B-B14F-4D97-AF65-F5344CB8AC3E}">
        <p14:creationId xmlns:p14="http://schemas.microsoft.com/office/powerpoint/2010/main" val="144986449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0517C94-3B1E-4991-BED3-41F8B0158A00}" type="datetime1">
              <a:rPr lang="en-US" smtClean="0"/>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3BAE12-D270-459D-897B-6833652BB167}" type="slidenum">
              <a:rPr lang="en-US" smtClean="0"/>
              <a:pPr/>
              <a:t>‹#›</a:t>
            </a:fld>
            <a:endParaRPr lang="en-US"/>
          </a:p>
        </p:txBody>
      </p:sp>
    </p:spTree>
    <p:extLst>
      <p:ext uri="{BB962C8B-B14F-4D97-AF65-F5344CB8AC3E}">
        <p14:creationId xmlns:p14="http://schemas.microsoft.com/office/powerpoint/2010/main" val="360621709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0517C94-3B1E-4991-BED3-41F8B0158A00}" type="datetime1">
              <a:rPr lang="en-US" smtClean="0"/>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3BAE12-D270-459D-897B-6833652BB167}" type="slidenum">
              <a:rPr lang="en-US" smtClean="0"/>
              <a:pPr/>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142089307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0517C94-3B1E-4991-BED3-41F8B0158A00}" type="datetime1">
              <a:rPr lang="en-US" smtClean="0"/>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3BAE12-D270-459D-897B-6833652BB167}" type="slidenum">
              <a:rPr lang="en-US" smtClean="0"/>
              <a:pPr/>
              <a:t>‹#›</a:t>
            </a:fld>
            <a:endParaRPr lang="en-US"/>
          </a:p>
        </p:txBody>
      </p:sp>
    </p:spTree>
    <p:extLst>
      <p:ext uri="{BB962C8B-B14F-4D97-AF65-F5344CB8AC3E}">
        <p14:creationId xmlns:p14="http://schemas.microsoft.com/office/powerpoint/2010/main" val="1054892748"/>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0517C94-3B1E-4991-BED3-41F8B0158A00}" type="datetime1">
              <a:rPr lang="en-US" smtClean="0"/>
              <a:t>6/25/2022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3BAE12-D270-459D-897B-6833652BB167}" type="slidenum">
              <a:rPr lang="en-US" smtClean="0"/>
              <a:pPr/>
              <a:t>‹#›</a:t>
            </a:fld>
            <a:endParaRPr lang="en-US"/>
          </a:p>
        </p:txBody>
      </p:sp>
    </p:spTree>
    <p:extLst>
      <p:ext uri="{BB962C8B-B14F-4D97-AF65-F5344CB8AC3E}">
        <p14:creationId xmlns:p14="http://schemas.microsoft.com/office/powerpoint/2010/main" val="201730548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0517C94-3B1E-4991-BED3-41F8B0158A00}" type="datetime1">
              <a:rPr lang="en-US" smtClean="0"/>
              <a:t>6/25/2022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3BAE12-D270-459D-897B-6833652BB167}" type="slidenum">
              <a:rPr lang="en-US" smtClean="0"/>
              <a:pPr/>
              <a:t>‹#›</a:t>
            </a:fld>
            <a:endParaRPr lang="en-US"/>
          </a:p>
        </p:txBody>
      </p:sp>
    </p:spTree>
    <p:extLst>
      <p:ext uri="{BB962C8B-B14F-4D97-AF65-F5344CB8AC3E}">
        <p14:creationId xmlns:p14="http://schemas.microsoft.com/office/powerpoint/2010/main" val="93357702"/>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7701D81-C4B9-4A87-89A7-22E29E6C9200}" type="datetime1">
              <a:rPr lang="en-US" smtClean="0"/>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1046079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E307718-69F7-427E-95A3-C1246AF46913}" type="datetime1">
              <a:rPr lang="en-US" smtClean="0"/>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7318269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21" Type="http://schemas.openxmlformats.org/officeDocument/2006/relationships/image" Target="../media/image4.png"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3.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2.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image" Target="../media/image5.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0517C94-3B1E-4991-BED3-41F8B0158A00}" type="datetime1">
              <a:rPr lang="en-US" smtClean="0"/>
              <a:t>6/25/2022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273BAE12-D270-459D-897B-6833652BB167}" type="slidenum">
              <a:rPr lang="en-US" smtClean="0"/>
              <a:pPr/>
              <a:t>‹#›</a:t>
            </a:fld>
            <a:endParaRPr lang="en-US"/>
          </a:p>
        </p:txBody>
      </p:sp>
    </p:spTree>
    <p:extLst>
      <p:ext uri="{BB962C8B-B14F-4D97-AF65-F5344CB8AC3E}">
        <p14:creationId xmlns:p14="http://schemas.microsoft.com/office/powerpoint/2010/main" val="2407913812"/>
      </p:ext>
    </p:extLst>
  </p:cSld>
  <p:clrMap bg1="dk1" tx1="lt1" bg2="dk2" tx2="lt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 id="2147483717" r:id="rId12"/>
    <p:sldLayoutId id="2147483718" r:id="rId13"/>
    <p:sldLayoutId id="2147483719" r:id="rId14"/>
    <p:sldLayoutId id="2147483720" r:id="rId15"/>
    <p:sldLayoutId id="2147483721" r:id="rId16"/>
    <p:sldLayoutId id="2147483722"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image" Target="../media/image1.jpeg" /><Relationship Id="rId1" Type="http://schemas.openxmlformats.org/officeDocument/2006/relationships/slideLayout" Target="../slideLayouts/slideLayout1.xml" /><Relationship Id="rId4" Type="http://schemas.openxmlformats.org/officeDocument/2006/relationships/image" Target="../media/image7.jpeg" /></Relationships>
</file>

<file path=ppt/slides/_rels/slide2.xml.rels><?xml version="1.0" encoding="UTF-8" standalone="yes"?>
<Relationships xmlns="http://schemas.openxmlformats.org/package/2006/relationships"><Relationship Id="rId2" Type="http://schemas.openxmlformats.org/officeDocument/2006/relationships/image" Target="../media/image8.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 /><Relationship Id="rId2" Type="http://schemas.openxmlformats.org/officeDocument/2006/relationships/video" Target="../media/media1.mp4" /><Relationship Id="rId1" Type="http://schemas.microsoft.com/office/2007/relationships/media" Target="../media/media1.mp4" /><Relationship Id="rId4" Type="http://schemas.openxmlformats.org/officeDocument/2006/relationships/image" Target="../media/image9.png" /></Relationships>
</file>

<file path=ppt/slides/_rels/slide4.xml.rels><?xml version="1.0" encoding="UTF-8" standalone="yes"?>
<Relationships xmlns="http://schemas.openxmlformats.org/package/2006/relationships"><Relationship Id="rId2" Type="http://schemas.openxmlformats.org/officeDocument/2006/relationships/image" Target="../media/image10.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11.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12.jpg" /><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13.jpeg" /><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1.xml" /><Relationship Id="rId1" Type="http://schemas.openxmlformats.org/officeDocument/2006/relationships/slideLayout" Target="../slideLayouts/slideLayout7.xml" /><Relationship Id="rId4" Type="http://schemas.openxmlformats.org/officeDocument/2006/relationships/image" Target="../media/image15.png" /></Relationships>
</file>

<file path=ppt/slides/_rels/slide9.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notesSlide" Target="../notesSlides/notesSlide2.xml" /><Relationship Id="rId1" Type="http://schemas.openxmlformats.org/officeDocument/2006/relationships/slideLayout" Target="../slideLayouts/slideLayout7.xml" /></Relationships>
</file>

<file path=ppt/slides/_rels/slide10.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3.xml" /><Relationship Id="rId1" Type="http://schemas.openxmlformats.org/officeDocument/2006/relationships/slideLayout" Target="../slideLayouts/slideLayout7.xml" /><Relationship Id="rId4" Type="http://schemas.openxmlformats.org/officeDocument/2006/relationships/image" Target="../media/image17.png" /></Relationships>
</file>

<file path=ppt/slides/_rels/slide11.xml.rels><?xml version="1.0" encoding="UTF-8" standalone="yes"?>
<Relationships xmlns="http://schemas.openxmlformats.org/package/2006/relationships"><Relationship Id="rId3" Type="http://schemas.openxmlformats.org/officeDocument/2006/relationships/image" Target="../media/image18.png" /><Relationship Id="rId2" Type="http://schemas.openxmlformats.org/officeDocument/2006/relationships/notesSlide" Target="../notesSlides/notesSlide4.xml" /><Relationship Id="rId1" Type="http://schemas.openxmlformats.org/officeDocument/2006/relationships/slideLayout" Target="../slideLayouts/slideLayout7.xml" /><Relationship Id="rId6" Type="http://schemas.openxmlformats.org/officeDocument/2006/relationships/image" Target="../media/image21.png" /><Relationship Id="rId5" Type="http://schemas.openxmlformats.org/officeDocument/2006/relationships/image" Target="../media/image20.svg" /><Relationship Id="rId4" Type="http://schemas.openxmlformats.org/officeDocument/2006/relationships/image" Target="../media/image19.png" /></Relationships>
</file>

<file path=ppt/slides/_rels/slide12.xml.rels><?xml version="1.0" encoding="UTF-8" standalone="yes"?>
<Relationships xmlns="http://schemas.openxmlformats.org/package/2006/relationships"><Relationship Id="rId3" Type="http://schemas.openxmlformats.org/officeDocument/2006/relationships/image" Target="../media/image18.png" /><Relationship Id="rId2" Type="http://schemas.openxmlformats.org/officeDocument/2006/relationships/notesSlide" Target="../notesSlides/notesSlide5.xml" /><Relationship Id="rId1" Type="http://schemas.openxmlformats.org/officeDocument/2006/relationships/slideLayout" Target="../slideLayouts/slideLayout7.xml" /><Relationship Id="rId6" Type="http://schemas.openxmlformats.org/officeDocument/2006/relationships/image" Target="../media/image22.png" /><Relationship Id="rId5" Type="http://schemas.openxmlformats.org/officeDocument/2006/relationships/image" Target="../media/image20.svg" /><Relationship Id="rId4" Type="http://schemas.openxmlformats.org/officeDocument/2006/relationships/image" Target="../media/image19.png" /></Relationships>
</file>

<file path=ppt/slides/_rels/slide13.xml.rels><?xml version="1.0" encoding="UTF-8" standalone="yes"?>
<Relationships xmlns="http://schemas.openxmlformats.org/package/2006/relationships"><Relationship Id="rId2" Type="http://schemas.openxmlformats.org/officeDocument/2006/relationships/image" Target="../media/image23.png"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6914E-C708-72FB-6627-C4CFA2A27D23}"/>
              </a:ext>
            </a:extLst>
          </p:cNvPr>
          <p:cNvSpPr>
            <a:spLocks noGrp="1"/>
          </p:cNvSpPr>
          <p:nvPr>
            <p:ph type="ctrTitle"/>
          </p:nvPr>
        </p:nvSpPr>
        <p:spPr>
          <a:xfrm>
            <a:off x="647654" y="1447800"/>
            <a:ext cx="4802187" cy="3329581"/>
          </a:xfrm>
        </p:spPr>
        <p:txBody>
          <a:bodyPr>
            <a:normAutofit/>
          </a:bodyPr>
          <a:lstStyle/>
          <a:p>
            <a:pPr>
              <a:lnSpc>
                <a:spcPct val="90000"/>
              </a:lnSpc>
            </a:pPr>
            <a:r>
              <a:rPr lang="en-GB" sz="3400"/>
              <a:t>NICOLETA: ST ID :2025237 </a:t>
            </a:r>
            <a:br>
              <a:rPr lang="en-GB" sz="3400"/>
            </a:br>
            <a:r>
              <a:rPr lang="en-GB" sz="3400"/>
              <a:t>MONALISA :ST ID :2126836</a:t>
            </a:r>
            <a:br>
              <a:rPr lang="en-GB" sz="3400"/>
            </a:br>
            <a:r>
              <a:rPr lang="en-GB" sz="3400"/>
              <a:t>DANI : ST ID : 2133267</a:t>
            </a:r>
          </a:p>
        </p:txBody>
      </p:sp>
      <p:sp>
        <p:nvSpPr>
          <p:cNvPr id="3" name="Subtitle 2">
            <a:extLst>
              <a:ext uri="{FF2B5EF4-FFF2-40B4-BE49-F238E27FC236}">
                <a16:creationId xmlns:a16="http://schemas.microsoft.com/office/drawing/2014/main" id="{ADEB66A9-03C3-759D-3B8D-D6806955333F}"/>
              </a:ext>
            </a:extLst>
          </p:cNvPr>
          <p:cNvSpPr>
            <a:spLocks noGrp="1"/>
          </p:cNvSpPr>
          <p:nvPr>
            <p:ph type="subTitle" idx="1"/>
          </p:nvPr>
        </p:nvSpPr>
        <p:spPr>
          <a:xfrm>
            <a:off x="647654" y="4777379"/>
            <a:ext cx="4802187" cy="1471019"/>
          </a:xfrm>
        </p:spPr>
        <p:txBody>
          <a:bodyPr>
            <a:normAutofit/>
          </a:bodyPr>
          <a:lstStyle/>
          <a:p>
            <a:r>
              <a:rPr lang="en-GB"/>
              <a:t>GRUP PRESENTACION  SLIDE </a:t>
            </a:r>
          </a:p>
        </p:txBody>
      </p:sp>
      <p:pic>
        <p:nvPicPr>
          <p:cNvPr id="5" name="Picture 4">
            <a:extLst>
              <a:ext uri="{FF2B5EF4-FFF2-40B4-BE49-F238E27FC236}">
                <a16:creationId xmlns:a16="http://schemas.microsoft.com/office/drawing/2014/main" id="{17B123E8-0D4E-BC85-2E52-330FC709EE55}"/>
              </a:ext>
            </a:extLst>
          </p:cNvPr>
          <p:cNvPicPr>
            <a:picLocks noChangeAspect="1"/>
          </p:cNvPicPr>
          <p:nvPr/>
        </p:nvPicPr>
        <p:blipFill rotWithShape="1">
          <a:blip r:embed="rId3"/>
          <a:srcRect t="31174" r="1" b="26906"/>
          <a:stretch/>
        </p:blipFill>
        <p:spPr>
          <a:xfrm>
            <a:off x="6103423" y="10"/>
            <a:ext cx="6087038" cy="2623857"/>
          </a:xfrm>
          <a:prstGeom prst="rect">
            <a:avLst/>
          </a:prstGeom>
        </p:spPr>
      </p:pic>
      <p:sp>
        <p:nvSpPr>
          <p:cNvPr id="42" name="Rectangle 36">
            <a:extLst>
              <a:ext uri="{FF2B5EF4-FFF2-40B4-BE49-F238E27FC236}">
                <a16:creationId xmlns:a16="http://schemas.microsoft.com/office/drawing/2014/main" id="{0211DCDA-9089-4FEF-A244-5D03DD986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Picture 3" descr="A splatter of black ink in white background">
            <a:extLst>
              <a:ext uri="{FF2B5EF4-FFF2-40B4-BE49-F238E27FC236}">
                <a16:creationId xmlns:a16="http://schemas.microsoft.com/office/drawing/2014/main" id="{FF4CE800-8F9B-AB4A-BF04-3C2698CE57F1}"/>
              </a:ext>
            </a:extLst>
          </p:cNvPr>
          <p:cNvPicPr>
            <a:picLocks noChangeAspect="1"/>
          </p:cNvPicPr>
          <p:nvPr/>
        </p:nvPicPr>
        <p:blipFill rotWithShape="1">
          <a:blip r:embed="rId4"/>
          <a:srcRect r="4026" b="-3"/>
          <a:stretch/>
        </p:blipFill>
        <p:spPr>
          <a:xfrm>
            <a:off x="6103423" y="2624327"/>
            <a:ext cx="6087038" cy="4233672"/>
          </a:xfrm>
          <a:prstGeom prst="rect">
            <a:avLst/>
          </a:prstGeom>
        </p:spPr>
      </p:pic>
    </p:spTree>
    <p:extLst>
      <p:ext uri="{BB962C8B-B14F-4D97-AF65-F5344CB8AC3E}">
        <p14:creationId xmlns:p14="http://schemas.microsoft.com/office/powerpoint/2010/main" val="4151856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10">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A52160-2645-23F0-31A4-6EFE32CDF924}"/>
              </a:ext>
            </a:extLst>
          </p:cNvPr>
          <p:cNvSpPr>
            <a:spLocks noGrp="1"/>
          </p:cNvSpPr>
          <p:nvPr>
            <p:ph type="title"/>
          </p:nvPr>
        </p:nvSpPr>
        <p:spPr>
          <a:xfrm>
            <a:off x="648930" y="629266"/>
            <a:ext cx="4344669" cy="1622321"/>
          </a:xfrm>
        </p:spPr>
        <p:txBody>
          <a:bodyPr vert="horz" lIns="91440" tIns="45720" rIns="91440" bIns="45720" rtlCol="0">
            <a:normAutofit fontScale="90000"/>
          </a:bodyPr>
          <a:lstStyle/>
          <a:p>
            <a:pPr>
              <a:lnSpc>
                <a:spcPct val="90000"/>
              </a:lnSpc>
            </a:pPr>
            <a:r>
              <a:rPr lang="en-US" sz="2000">
                <a:solidFill>
                  <a:srgbClr val="EBEBEB"/>
                </a:solidFill>
              </a:rPr>
              <a:t>MODULE CODE: BMSW 4003 </a:t>
            </a:r>
            <a:br>
              <a:rPr lang="en-US" sz="2000">
                <a:solidFill>
                  <a:srgbClr val="EBEBEB"/>
                </a:solidFill>
              </a:rPr>
            </a:br>
            <a:r>
              <a:rPr lang="en-US" sz="2000">
                <a:solidFill>
                  <a:srgbClr val="EBEBEB"/>
                </a:solidFill>
              </a:rPr>
              <a:t>LECTURE : DR OLUWASEUN ADEGBITE</a:t>
            </a:r>
            <a:br>
              <a:rPr lang="en-US" sz="2000">
                <a:solidFill>
                  <a:srgbClr val="EBEBEB"/>
                </a:solidFill>
              </a:rPr>
            </a:br>
            <a:r>
              <a:rPr lang="en-US" sz="2000">
                <a:solidFill>
                  <a:srgbClr val="EBEBEB"/>
                </a:solidFill>
              </a:rPr>
              <a:t>MODULE :DIGITAL SKILLS AND RESEACHE METHODO</a:t>
            </a:r>
            <a:br>
              <a:rPr lang="en-US" sz="2000">
                <a:solidFill>
                  <a:srgbClr val="EBEBEB"/>
                </a:solidFill>
              </a:rPr>
            </a:br>
            <a:r>
              <a:rPr lang="en-US" sz="2000">
                <a:solidFill>
                  <a:srgbClr val="EBEBEB"/>
                </a:solidFill>
              </a:rPr>
              <a:t> </a:t>
            </a:r>
          </a:p>
        </p:txBody>
      </p:sp>
      <p:sp>
        <p:nvSpPr>
          <p:cNvPr id="9"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5" name="Freeform: Shape 14">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6" name="Picture 5" descr="Text&#10;&#10;Description automatically generated with medium confidence">
            <a:extLst>
              <a:ext uri="{FF2B5EF4-FFF2-40B4-BE49-F238E27FC236}">
                <a16:creationId xmlns:a16="http://schemas.microsoft.com/office/drawing/2014/main" id="{06E4DBDB-27D8-D83C-91E7-49EE74CD393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3992" y="1841718"/>
            <a:ext cx="5449889" cy="3174560"/>
          </a:xfrm>
          <a:prstGeom prst="rect">
            <a:avLst/>
          </a:prstGeom>
          <a:effectLst/>
        </p:spPr>
      </p:pic>
      <p:sp>
        <p:nvSpPr>
          <p:cNvPr id="17" name="Rectangle 16">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57124B32-11F9-D3C8-84D4-6C8C9CE6BDC8}"/>
              </a:ext>
            </a:extLst>
          </p:cNvPr>
          <p:cNvSpPr>
            <a:spLocks noGrp="1"/>
          </p:cNvSpPr>
          <p:nvPr>
            <p:ph idx="1"/>
          </p:nvPr>
        </p:nvSpPr>
        <p:spPr>
          <a:xfrm>
            <a:off x="648931" y="2438400"/>
            <a:ext cx="4166509" cy="3785419"/>
          </a:xfrm>
        </p:spPr>
        <p:txBody>
          <a:bodyPr vert="horz" lIns="91440" tIns="45720" rIns="91440" bIns="45720" rtlCol="0">
            <a:normAutofit/>
          </a:bodyPr>
          <a:lstStyle/>
          <a:p>
            <a:pPr marL="0" indent="0">
              <a:buNone/>
            </a:pPr>
            <a:r>
              <a:rPr lang="en-US">
                <a:solidFill>
                  <a:srgbClr val="EBEBEB"/>
                </a:solidFill>
              </a:rPr>
              <a:t>HOW DO STUDENTS USE TECHNOLOGY TO COLLABORATE AT  UWTSD  </a:t>
            </a:r>
          </a:p>
          <a:p>
            <a:pPr marL="0" indent="0">
              <a:buNone/>
            </a:pPr>
            <a:endParaRPr lang="en-US">
              <a:solidFill>
                <a:srgbClr val="EBEBEB"/>
              </a:solidFill>
            </a:endParaRPr>
          </a:p>
          <a:p>
            <a:pPr marL="0" indent="0">
              <a:buNone/>
            </a:pPr>
            <a:r>
              <a:rPr lang="en-US">
                <a:solidFill>
                  <a:srgbClr val="EBEBEB"/>
                </a:solidFill>
              </a:rPr>
              <a:t>ARE STUDENTS CONFIDENT IN USING TEHNOLOGY TO COLLABORATE ?</a:t>
            </a:r>
          </a:p>
        </p:txBody>
      </p:sp>
    </p:spTree>
    <p:extLst>
      <p:ext uri="{BB962C8B-B14F-4D97-AF65-F5344CB8AC3E}">
        <p14:creationId xmlns:p14="http://schemas.microsoft.com/office/powerpoint/2010/main" val="2789215740"/>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8" name="Rectangle 11">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9"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35BEEB7-6E20-86B3-8B92-22E273A24460}"/>
              </a:ext>
            </a:extLst>
          </p:cNvPr>
          <p:cNvSpPr>
            <a:spLocks noGrp="1"/>
          </p:cNvSpPr>
          <p:nvPr>
            <p:ph type="title"/>
          </p:nvPr>
        </p:nvSpPr>
        <p:spPr>
          <a:xfrm>
            <a:off x="648930" y="629267"/>
            <a:ext cx="9252154" cy="1016654"/>
          </a:xfrm>
        </p:spPr>
        <p:txBody>
          <a:bodyPr>
            <a:normAutofit/>
          </a:bodyPr>
          <a:lstStyle/>
          <a:p>
            <a:r>
              <a:rPr lang="en-GB">
                <a:solidFill>
                  <a:srgbClr val="EBEBEB"/>
                </a:solidFill>
              </a:rPr>
              <a:t>INTODUCTION </a:t>
            </a:r>
          </a:p>
        </p:txBody>
      </p:sp>
      <p:sp useBgFill="1">
        <p:nvSpPr>
          <p:cNvPr id="16" name="Freeform: Shape 15">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3DDC9DA0-472A-2C86-D692-4E60B2208551}"/>
              </a:ext>
            </a:extLst>
          </p:cNvPr>
          <p:cNvSpPr>
            <a:spLocks noGrp="1"/>
          </p:cNvSpPr>
          <p:nvPr>
            <p:ph idx="1"/>
          </p:nvPr>
        </p:nvSpPr>
        <p:spPr>
          <a:xfrm>
            <a:off x="648931" y="2548281"/>
            <a:ext cx="5122606" cy="3658689"/>
          </a:xfrm>
        </p:spPr>
        <p:txBody>
          <a:bodyPr>
            <a:normAutofit/>
          </a:bodyPr>
          <a:lstStyle/>
          <a:p>
            <a:r>
              <a:rPr lang="en-GB"/>
              <a:t>RATIONALE</a:t>
            </a:r>
          </a:p>
          <a:p>
            <a:r>
              <a:rPr lang="en-GB"/>
              <a:t>ETHNICAL CONSIDERACIONS</a:t>
            </a:r>
          </a:p>
          <a:p>
            <a:r>
              <a:rPr lang="en-GB"/>
              <a:t>REFERENCE LIST </a:t>
            </a:r>
          </a:p>
          <a:p>
            <a:r>
              <a:rPr lang="en-GB"/>
              <a:t>METHOD </a:t>
            </a:r>
          </a:p>
          <a:p>
            <a:r>
              <a:rPr lang="en-GB"/>
              <a:t>QUESTIONS </a:t>
            </a:r>
          </a:p>
          <a:p>
            <a:r>
              <a:rPr lang="en-GB"/>
              <a:t>HYPOTHESIS </a:t>
            </a:r>
          </a:p>
          <a:p>
            <a:r>
              <a:rPr lang="en-GB"/>
              <a:t>SAMPLE OF QUESTION</a:t>
            </a:r>
          </a:p>
        </p:txBody>
      </p:sp>
      <p:pic>
        <p:nvPicPr>
          <p:cNvPr id="5" name="Video 4" title="Floating Numbers And Letters On Top Of A Book">
            <a:hlinkClick r:id="" action="ppaction://media"/>
            <a:extLst>
              <a:ext uri="{FF2B5EF4-FFF2-40B4-BE49-F238E27FC236}">
                <a16:creationId xmlns:a16="http://schemas.microsoft.com/office/drawing/2014/main" id="{DB258C4B-B811-3259-49C5-597404C56C2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6091916" y="2846020"/>
            <a:ext cx="5451627" cy="3066539"/>
          </a:xfrm>
          <a:prstGeom prst="rect">
            <a:avLst/>
          </a:prstGeom>
          <a:effectLst/>
        </p:spPr>
      </p:pic>
    </p:spTree>
    <p:extLst>
      <p:ext uri="{BB962C8B-B14F-4D97-AF65-F5344CB8AC3E}">
        <p14:creationId xmlns:p14="http://schemas.microsoft.com/office/powerpoint/2010/main" val="163249804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C0B13FF8-2B3C-4BC1-B3E4-254B3F8C3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F2C612-C479-AA68-8319-32CA9D5ADD6B}"/>
              </a:ext>
            </a:extLst>
          </p:cNvPr>
          <p:cNvSpPr>
            <a:spLocks noGrp="1"/>
          </p:cNvSpPr>
          <p:nvPr>
            <p:ph type="title"/>
          </p:nvPr>
        </p:nvSpPr>
        <p:spPr>
          <a:xfrm>
            <a:off x="635223" y="629266"/>
            <a:ext cx="3116690" cy="5594554"/>
          </a:xfrm>
        </p:spPr>
        <p:txBody>
          <a:bodyPr anchor="ctr">
            <a:normAutofit/>
          </a:bodyPr>
          <a:lstStyle/>
          <a:p>
            <a:pPr>
              <a:lnSpc>
                <a:spcPct val="90000"/>
              </a:lnSpc>
            </a:pPr>
            <a:r>
              <a:rPr lang="en-GB" sz="1900">
                <a:solidFill>
                  <a:srgbClr val="EBEBEB"/>
                </a:solidFill>
              </a:rPr>
              <a:t>Students UWTSD and staff have access to Microsoft Teams enabling you to join or create your own Team with others helping to improve communication and collaboration. </a:t>
            </a:r>
            <a:br>
              <a:rPr lang="en-GB" sz="1900" b="1" u="sng">
                <a:solidFill>
                  <a:srgbClr val="EBEBEB"/>
                </a:solidFill>
              </a:rPr>
            </a:br>
            <a:r>
              <a:rPr lang="en-GB" sz="1900" u="sng">
                <a:solidFill>
                  <a:srgbClr val="EBEBEB"/>
                </a:solidFill>
                <a:latin typeface="+mn-lt"/>
              </a:rPr>
              <a:t> </a:t>
            </a:r>
            <a:r>
              <a:rPr lang="en-GB" sz="1900">
                <a:solidFill>
                  <a:srgbClr val="EBEBEB"/>
                </a:solidFill>
                <a:latin typeface="+mn-lt"/>
              </a:rPr>
              <a:t>Work with your team in real-time on a central hub to collaboratively edit documents and discuss ideas Group Chat - Send instant messages to your Team</a:t>
            </a:r>
          </a:p>
        </p:txBody>
      </p:sp>
      <p:sp>
        <p:nvSpPr>
          <p:cNvPr id="8" name="Freeform 7">
            <a:extLst>
              <a:ext uri="{FF2B5EF4-FFF2-40B4-BE49-F238E27FC236}">
                <a16:creationId xmlns:a16="http://schemas.microsoft.com/office/drawing/2014/main" id="{B9C1207E-FFD8-4821-AFE6-71C7243609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9" name="Freeform: Shape 13">
            <a:extLst>
              <a:ext uri="{FF2B5EF4-FFF2-40B4-BE49-F238E27FC236}">
                <a16:creationId xmlns:a16="http://schemas.microsoft.com/office/drawing/2014/main" id="{2B199503-2632-490F-8EB2-759D88708F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4747655" y="-586345"/>
            <a:ext cx="6858001" cy="8030691"/>
          </a:xfrm>
          <a:custGeom>
            <a:avLst/>
            <a:gdLst>
              <a:gd name="connsiteX0" fmla="*/ 6858001 w 6858001"/>
              <a:gd name="connsiteY0" fmla="*/ 1177 h 8030691"/>
              <a:gd name="connsiteX1" fmla="*/ 6858001 w 6858001"/>
              <a:gd name="connsiteY1" fmla="*/ 1344715 h 8030691"/>
              <a:gd name="connsiteX2" fmla="*/ 6858000 w 6858001"/>
              <a:gd name="connsiteY2" fmla="*/ 1344715 h 8030691"/>
              <a:gd name="connsiteX3" fmla="*/ 6858000 w 6858001"/>
              <a:gd name="connsiteY3" fmla="*/ 8030691 h 8030691"/>
              <a:gd name="connsiteX4" fmla="*/ 0 w 6858001"/>
              <a:gd name="connsiteY4" fmla="*/ 8030690 h 8030691"/>
              <a:gd name="connsiteX5" fmla="*/ 0 w 6858001"/>
              <a:gd name="connsiteY5" fmla="*/ 477747 h 8030691"/>
              <a:gd name="connsiteX6" fmla="*/ 1 w 6858001"/>
              <a:gd name="connsiteY6" fmla="*/ 477747 h 8030691"/>
              <a:gd name="connsiteX7" fmla="*/ 1 w 6858001"/>
              <a:gd name="connsiteY7" fmla="*/ 0 h 8030691"/>
              <a:gd name="connsiteX8" fmla="*/ 40463 w 6858001"/>
              <a:gd name="connsiteY8" fmla="*/ 5883 h 8030691"/>
              <a:gd name="connsiteX9" fmla="*/ 159107 w 6858001"/>
              <a:gd name="connsiteY9" fmla="*/ 23196 h 8030691"/>
              <a:gd name="connsiteX10" fmla="*/ 245518 w 6858001"/>
              <a:gd name="connsiteY10" fmla="*/ 35299 h 8030691"/>
              <a:gd name="connsiteX11" fmla="*/ 348388 w 6858001"/>
              <a:gd name="connsiteY11" fmla="*/ 48074 h 8030691"/>
              <a:gd name="connsiteX12" fmla="*/ 470460 w 6858001"/>
              <a:gd name="connsiteY12" fmla="*/ 63370 h 8030691"/>
              <a:gd name="connsiteX13" fmla="*/ 605563 w 6858001"/>
              <a:gd name="connsiteY13" fmla="*/ 79507 h 8030691"/>
              <a:gd name="connsiteX14" fmla="*/ 757810 w 6858001"/>
              <a:gd name="connsiteY14" fmla="*/ 96484 h 8030691"/>
              <a:gd name="connsiteX15" fmla="*/ 923774 w 6858001"/>
              <a:gd name="connsiteY15" fmla="*/ 114469 h 8030691"/>
              <a:gd name="connsiteX16" fmla="*/ 1104139 w 6858001"/>
              <a:gd name="connsiteY16" fmla="*/ 132455 h 8030691"/>
              <a:gd name="connsiteX17" fmla="*/ 1296163 w 6858001"/>
              <a:gd name="connsiteY17" fmla="*/ 150776 h 8030691"/>
              <a:gd name="connsiteX18" fmla="*/ 1503275 w 6858001"/>
              <a:gd name="connsiteY18" fmla="*/ 167753 h 8030691"/>
              <a:gd name="connsiteX19" fmla="*/ 1719988 w 6858001"/>
              <a:gd name="connsiteY19" fmla="*/ 184058 h 8030691"/>
              <a:gd name="connsiteX20" fmla="*/ 1949045 w 6858001"/>
              <a:gd name="connsiteY20" fmla="*/ 198850 h 8030691"/>
              <a:gd name="connsiteX21" fmla="*/ 2187703 w 6858001"/>
              <a:gd name="connsiteY21" fmla="*/ 212969 h 8030691"/>
              <a:gd name="connsiteX22" fmla="*/ 2436649 w 6858001"/>
              <a:gd name="connsiteY22" fmla="*/ 226249 h 8030691"/>
              <a:gd name="connsiteX23" fmla="*/ 2564208 w 6858001"/>
              <a:gd name="connsiteY23" fmla="*/ 230955 h 8030691"/>
              <a:gd name="connsiteX24" fmla="*/ 2694509 w 6858001"/>
              <a:gd name="connsiteY24" fmla="*/ 236166 h 8030691"/>
              <a:gd name="connsiteX25" fmla="*/ 2826869 w 6858001"/>
              <a:gd name="connsiteY25" fmla="*/ 241040 h 8030691"/>
              <a:gd name="connsiteX26" fmla="*/ 2959914 w 6858001"/>
              <a:gd name="connsiteY26" fmla="*/ 244234 h 8030691"/>
              <a:gd name="connsiteX27" fmla="*/ 3095702 w 6858001"/>
              <a:gd name="connsiteY27" fmla="*/ 247092 h 8030691"/>
              <a:gd name="connsiteX28" fmla="*/ 3232862 w 6858001"/>
              <a:gd name="connsiteY28" fmla="*/ 250117 h 8030691"/>
              <a:gd name="connsiteX29" fmla="*/ 3372766 w 6858001"/>
              <a:gd name="connsiteY29" fmla="*/ 252134 h 8030691"/>
              <a:gd name="connsiteX30" fmla="*/ 3514040 w 6858001"/>
              <a:gd name="connsiteY30" fmla="*/ 252134 h 8030691"/>
              <a:gd name="connsiteX31" fmla="*/ 3656686 w 6858001"/>
              <a:gd name="connsiteY31" fmla="*/ 253143 h 8030691"/>
              <a:gd name="connsiteX32" fmla="*/ 3800705 w 6858001"/>
              <a:gd name="connsiteY32" fmla="*/ 252134 h 8030691"/>
              <a:gd name="connsiteX33" fmla="*/ 3946780 w 6858001"/>
              <a:gd name="connsiteY33" fmla="*/ 250117 h 8030691"/>
              <a:gd name="connsiteX34" fmla="*/ 4092856 w 6858001"/>
              <a:gd name="connsiteY34" fmla="*/ 248268 h 8030691"/>
              <a:gd name="connsiteX35" fmla="*/ 4240988 w 6858001"/>
              <a:gd name="connsiteY35" fmla="*/ 244234 h 8030691"/>
              <a:gd name="connsiteX36" fmla="*/ 4390492 w 6858001"/>
              <a:gd name="connsiteY36" fmla="*/ 240032 h 8030691"/>
              <a:gd name="connsiteX37" fmla="*/ 4539997 w 6858001"/>
              <a:gd name="connsiteY37" fmla="*/ 235157 h 8030691"/>
              <a:gd name="connsiteX38" fmla="*/ 4690873 w 6858001"/>
              <a:gd name="connsiteY38" fmla="*/ 228266 h 8030691"/>
              <a:gd name="connsiteX39" fmla="*/ 4843120 w 6858001"/>
              <a:gd name="connsiteY39" fmla="*/ 220029 h 8030691"/>
              <a:gd name="connsiteX40" fmla="*/ 4996054 w 6858001"/>
              <a:gd name="connsiteY40" fmla="*/ 212129 h 8030691"/>
              <a:gd name="connsiteX41" fmla="*/ 5148987 w 6858001"/>
              <a:gd name="connsiteY41" fmla="*/ 202044 h 8030691"/>
              <a:gd name="connsiteX42" fmla="*/ 5303978 w 6858001"/>
              <a:gd name="connsiteY42" fmla="*/ 189941 h 8030691"/>
              <a:gd name="connsiteX43" fmla="*/ 5456911 w 6858001"/>
              <a:gd name="connsiteY43" fmla="*/ 177839 h 8030691"/>
              <a:gd name="connsiteX44" fmla="*/ 5612588 w 6858001"/>
              <a:gd name="connsiteY44" fmla="*/ 163887 h 8030691"/>
              <a:gd name="connsiteX45" fmla="*/ 5768950 w 6858001"/>
              <a:gd name="connsiteY45" fmla="*/ 148591 h 8030691"/>
              <a:gd name="connsiteX46" fmla="*/ 5923255 w 6858001"/>
              <a:gd name="connsiteY46" fmla="*/ 132455 h 8030691"/>
              <a:gd name="connsiteX47" fmla="*/ 6079618 w 6858001"/>
              <a:gd name="connsiteY47" fmla="*/ 113629 h 8030691"/>
              <a:gd name="connsiteX48" fmla="*/ 6235294 w 6858001"/>
              <a:gd name="connsiteY48" fmla="*/ 93458 h 8030691"/>
              <a:gd name="connsiteX49" fmla="*/ 6391657 w 6858001"/>
              <a:gd name="connsiteY49" fmla="*/ 73455 h 8030691"/>
              <a:gd name="connsiteX50" fmla="*/ 6547333 w 6858001"/>
              <a:gd name="connsiteY50" fmla="*/ 50091 h 8030691"/>
              <a:gd name="connsiteX51" fmla="*/ 6702324 w 6858001"/>
              <a:gd name="connsiteY51" fmla="*/ 26222 h 8030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8030691">
                <a:moveTo>
                  <a:pt x="6858001" y="1177"/>
                </a:moveTo>
                <a:lnTo>
                  <a:pt x="6858001" y="1344715"/>
                </a:lnTo>
                <a:lnTo>
                  <a:pt x="6858000" y="1344715"/>
                </a:lnTo>
                <a:lnTo>
                  <a:pt x="6858000" y="8030691"/>
                </a:lnTo>
                <a:lnTo>
                  <a:pt x="0" y="8030690"/>
                </a:lnTo>
                <a:lnTo>
                  <a:pt x="0" y="477747"/>
                </a:lnTo>
                <a:lnTo>
                  <a:pt x="1" y="477747"/>
                </a:lnTo>
                <a:lnTo>
                  <a:pt x="1" y="0"/>
                </a:lnTo>
                <a:lnTo>
                  <a:pt x="40463" y="5883"/>
                </a:lnTo>
                <a:lnTo>
                  <a:pt x="159107" y="23196"/>
                </a:lnTo>
                <a:lnTo>
                  <a:pt x="245518" y="35299"/>
                </a:lnTo>
                <a:lnTo>
                  <a:pt x="348388" y="48074"/>
                </a:lnTo>
                <a:lnTo>
                  <a:pt x="470460" y="63370"/>
                </a:lnTo>
                <a:lnTo>
                  <a:pt x="605563" y="79507"/>
                </a:lnTo>
                <a:lnTo>
                  <a:pt x="757810" y="96484"/>
                </a:lnTo>
                <a:lnTo>
                  <a:pt x="923774" y="114469"/>
                </a:lnTo>
                <a:lnTo>
                  <a:pt x="1104139" y="132455"/>
                </a:lnTo>
                <a:lnTo>
                  <a:pt x="1296163" y="150776"/>
                </a:lnTo>
                <a:lnTo>
                  <a:pt x="1503275" y="167753"/>
                </a:lnTo>
                <a:lnTo>
                  <a:pt x="1719988" y="184058"/>
                </a:lnTo>
                <a:lnTo>
                  <a:pt x="1949045" y="198850"/>
                </a:lnTo>
                <a:lnTo>
                  <a:pt x="2187703" y="212969"/>
                </a:lnTo>
                <a:lnTo>
                  <a:pt x="2436649" y="226249"/>
                </a:lnTo>
                <a:lnTo>
                  <a:pt x="2564208" y="230955"/>
                </a:lnTo>
                <a:lnTo>
                  <a:pt x="2694509" y="236166"/>
                </a:lnTo>
                <a:lnTo>
                  <a:pt x="2826869" y="241040"/>
                </a:lnTo>
                <a:lnTo>
                  <a:pt x="2959914" y="244234"/>
                </a:lnTo>
                <a:lnTo>
                  <a:pt x="3095702" y="247092"/>
                </a:lnTo>
                <a:lnTo>
                  <a:pt x="3232862" y="250117"/>
                </a:lnTo>
                <a:lnTo>
                  <a:pt x="3372766" y="252134"/>
                </a:lnTo>
                <a:lnTo>
                  <a:pt x="3514040" y="252134"/>
                </a:lnTo>
                <a:lnTo>
                  <a:pt x="3656686" y="253143"/>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sp>
        <p:nvSpPr>
          <p:cNvPr id="16" name="Rectangle 15">
            <a:extLst>
              <a:ext uri="{FF2B5EF4-FFF2-40B4-BE49-F238E27FC236}">
                <a16:creationId xmlns:a16="http://schemas.microsoft.com/office/drawing/2014/main" id="{F11C7CB4-0228-486A-931A-262ABB670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13E2435-2ECC-A92C-4352-5F1209202BED}"/>
              </a:ext>
            </a:extLst>
          </p:cNvPr>
          <p:cNvSpPr>
            <a:spLocks noGrp="1"/>
          </p:cNvSpPr>
          <p:nvPr>
            <p:ph idx="1"/>
          </p:nvPr>
        </p:nvSpPr>
        <p:spPr>
          <a:xfrm>
            <a:off x="5048452" y="1410459"/>
            <a:ext cx="6495847" cy="1885146"/>
          </a:xfrm>
        </p:spPr>
        <p:txBody>
          <a:bodyPr>
            <a:normAutofit/>
          </a:bodyPr>
          <a:lstStyle/>
          <a:p>
            <a:pPr marL="0" indent="0">
              <a:buNone/>
            </a:pPr>
            <a:endParaRPr lang="en-GB"/>
          </a:p>
        </p:txBody>
      </p:sp>
      <p:pic>
        <p:nvPicPr>
          <p:cNvPr id="5" name="Picture 4" descr="A picture containing person&#10;&#10;Description automatically generated">
            <a:extLst>
              <a:ext uri="{FF2B5EF4-FFF2-40B4-BE49-F238E27FC236}">
                <a16:creationId xmlns:a16="http://schemas.microsoft.com/office/drawing/2014/main" id="{2EA9E492-50EB-8FC7-739E-1888F41C8E2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48452" y="3562395"/>
            <a:ext cx="4997983" cy="2661426"/>
          </a:xfrm>
          <a:prstGeom prst="rect">
            <a:avLst/>
          </a:prstGeom>
          <a:effectLst/>
        </p:spPr>
      </p:pic>
    </p:spTree>
    <p:extLst>
      <p:ext uri="{BB962C8B-B14F-4D97-AF65-F5344CB8AC3E}">
        <p14:creationId xmlns:p14="http://schemas.microsoft.com/office/powerpoint/2010/main" val="4045495766"/>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6EA82-6462-7471-6030-AF781D0CD5FB}"/>
              </a:ext>
            </a:extLst>
          </p:cNvPr>
          <p:cNvSpPr>
            <a:spLocks noGrp="1"/>
          </p:cNvSpPr>
          <p:nvPr>
            <p:ph type="title"/>
          </p:nvPr>
        </p:nvSpPr>
        <p:spPr/>
        <p:txBody>
          <a:bodyPr>
            <a:normAutofit/>
          </a:bodyPr>
          <a:lstStyle/>
          <a:p>
            <a:r>
              <a:rPr lang="en-GB" sz="2400" dirty="0">
                <a:solidFill>
                  <a:schemeClr val="tx1"/>
                </a:solidFill>
              </a:rPr>
              <a:t>VIDEO AND AUDIO</a:t>
            </a:r>
          </a:p>
        </p:txBody>
      </p:sp>
      <p:sp>
        <p:nvSpPr>
          <p:cNvPr id="3" name="Content Placeholder 2">
            <a:extLst>
              <a:ext uri="{FF2B5EF4-FFF2-40B4-BE49-F238E27FC236}">
                <a16:creationId xmlns:a16="http://schemas.microsoft.com/office/drawing/2014/main" id="{2F9CE1A7-E418-397C-9DEB-C63DC0908DB2}"/>
              </a:ext>
            </a:extLst>
          </p:cNvPr>
          <p:cNvSpPr>
            <a:spLocks noGrp="1"/>
          </p:cNvSpPr>
          <p:nvPr>
            <p:ph idx="1"/>
          </p:nvPr>
        </p:nvSpPr>
        <p:spPr/>
        <p:txBody>
          <a:bodyPr/>
          <a:lstStyle/>
          <a:p>
            <a:pPr marL="0" indent="0">
              <a:buNone/>
            </a:pPr>
            <a:r>
              <a:rPr lang="en-GB" b="0" i="0" dirty="0">
                <a:solidFill>
                  <a:srgbClr val="4C4C4C"/>
                </a:solidFill>
                <a:effectLst/>
                <a:latin typeface="Helvetica Neue"/>
              </a:rPr>
              <a:t>  </a:t>
            </a:r>
            <a:endParaRPr lang="en-GB" dirty="0"/>
          </a:p>
        </p:txBody>
      </p:sp>
      <p:sp>
        <p:nvSpPr>
          <p:cNvPr id="5" name="TextBox 4">
            <a:extLst>
              <a:ext uri="{FF2B5EF4-FFF2-40B4-BE49-F238E27FC236}">
                <a16:creationId xmlns:a16="http://schemas.microsoft.com/office/drawing/2014/main" id="{45E399FC-6AC8-7D84-1E57-FDC7EFC2830A}"/>
              </a:ext>
            </a:extLst>
          </p:cNvPr>
          <p:cNvSpPr txBox="1"/>
          <p:nvPr/>
        </p:nvSpPr>
        <p:spPr>
          <a:xfrm>
            <a:off x="685800" y="2696352"/>
            <a:ext cx="3922295" cy="2031325"/>
          </a:xfrm>
          <a:prstGeom prst="rect">
            <a:avLst/>
          </a:prstGeom>
          <a:noFill/>
        </p:spPr>
        <p:txBody>
          <a:bodyPr wrap="square">
            <a:spAutoFit/>
          </a:bodyPr>
          <a:lstStyle/>
          <a:p>
            <a:r>
              <a:rPr lang="en-GB" sz="1800" dirty="0">
                <a:solidFill>
                  <a:schemeClr val="tx1"/>
                </a:solidFill>
                <a:effectLst/>
                <a:latin typeface="Lato" panose="020F0502020204030203" pitchFamily="34" charset="0"/>
              </a:rPr>
              <a:t>Teams combines video and audio calls, meetings, chat, notes and files. Planner and Stream providing one easy to reach location making it easy for you to communicate and collaborate securely wherever you are with students and staff.</a:t>
            </a:r>
            <a:endParaRPr lang="en-GB" sz="1800" dirty="0">
              <a:solidFill>
                <a:schemeClr val="tx1"/>
              </a:solidFill>
            </a:endParaRPr>
          </a:p>
        </p:txBody>
      </p:sp>
      <p:pic>
        <p:nvPicPr>
          <p:cNvPr id="7" name="Picture 6" descr="Stick figure families holding hands">
            <a:extLst>
              <a:ext uri="{FF2B5EF4-FFF2-40B4-BE49-F238E27FC236}">
                <a16:creationId xmlns:a16="http://schemas.microsoft.com/office/drawing/2014/main" id="{88973270-8E23-3D5E-AAB5-421313B75F9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21867" y="2827376"/>
            <a:ext cx="5884334" cy="3076713"/>
          </a:xfrm>
          <a:prstGeom prst="rect">
            <a:avLst/>
          </a:prstGeom>
        </p:spPr>
      </p:pic>
    </p:spTree>
    <p:extLst>
      <p:ext uri="{BB962C8B-B14F-4D97-AF65-F5344CB8AC3E}">
        <p14:creationId xmlns:p14="http://schemas.microsoft.com/office/powerpoint/2010/main" val="13873810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1" name="Rectangle 13">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BB0DA7-EFEA-8832-928C-24B38827589C}"/>
              </a:ext>
            </a:extLst>
          </p:cNvPr>
          <p:cNvSpPr>
            <a:spLocks noGrp="1"/>
          </p:cNvSpPr>
          <p:nvPr>
            <p:ph type="title"/>
          </p:nvPr>
        </p:nvSpPr>
        <p:spPr>
          <a:xfrm>
            <a:off x="648930" y="629266"/>
            <a:ext cx="6188190" cy="1622321"/>
          </a:xfrm>
        </p:spPr>
        <p:txBody>
          <a:bodyPr>
            <a:normAutofit/>
          </a:bodyPr>
          <a:lstStyle/>
          <a:p>
            <a:pPr>
              <a:lnSpc>
                <a:spcPct val="90000"/>
              </a:lnSpc>
            </a:pPr>
            <a:br>
              <a:rPr lang="en-GB" sz="3600">
                <a:solidFill>
                  <a:srgbClr val="EBEBEB"/>
                </a:solidFill>
              </a:rPr>
            </a:br>
            <a:br>
              <a:rPr lang="en-GB" sz="3600">
                <a:solidFill>
                  <a:srgbClr val="EBEBEB"/>
                </a:solidFill>
              </a:rPr>
            </a:br>
            <a:endParaRPr lang="en-GB" sz="3600">
              <a:solidFill>
                <a:srgbClr val="EBEBEB"/>
              </a:solidFill>
            </a:endParaRPr>
          </a:p>
        </p:txBody>
      </p:sp>
      <p:sp>
        <p:nvSpPr>
          <p:cNvPr id="9" name="Content Placeholder 8">
            <a:extLst>
              <a:ext uri="{FF2B5EF4-FFF2-40B4-BE49-F238E27FC236}">
                <a16:creationId xmlns:a16="http://schemas.microsoft.com/office/drawing/2014/main" id="{7DCDEBAD-BF5B-CFAB-E400-AE97F7FC99A2}"/>
              </a:ext>
            </a:extLst>
          </p:cNvPr>
          <p:cNvSpPr>
            <a:spLocks noGrp="1"/>
          </p:cNvSpPr>
          <p:nvPr>
            <p:ph idx="1"/>
          </p:nvPr>
        </p:nvSpPr>
        <p:spPr>
          <a:xfrm>
            <a:off x="648930" y="2438400"/>
            <a:ext cx="6188189" cy="3785419"/>
          </a:xfrm>
        </p:spPr>
        <p:txBody>
          <a:bodyPr>
            <a:normAutofit/>
          </a:bodyPr>
          <a:lstStyle/>
          <a:p>
            <a:r>
              <a:rPr lang="en-US">
                <a:solidFill>
                  <a:srgbClr val="FFFFFF"/>
                </a:solidFill>
              </a:rPr>
              <a:t>SHARE : YOUR SCREEN ,POWRPOINT PREZENTACION ,RUNNING PROGRAMS ,INTERACTIVE WHITE BOARD &amp;LECTURES .</a:t>
            </a:r>
          </a:p>
          <a:p>
            <a:r>
              <a:rPr lang="en-US">
                <a:solidFill>
                  <a:srgbClr val="FFFFFF"/>
                </a:solidFill>
              </a:rPr>
              <a:t>ASSIGNMENTS : SUPPORT AND DISCUSS AN ASSIGNMENT WITH A STUDENT GRUP.</a:t>
            </a:r>
          </a:p>
          <a:p>
            <a:r>
              <a:rPr lang="en-US">
                <a:solidFill>
                  <a:srgbClr val="FFFFFF"/>
                </a:solidFill>
              </a:rPr>
              <a:t>ONLAINE LECTURES : IN CERTAIN CIRCUMSTANCE ,THERE MAY BY A REQUIREMENT FOR LECTURES TO BE DELIVERED FROM HOME OR AWAY FROM CAMPUS .</a:t>
            </a:r>
          </a:p>
        </p:txBody>
      </p:sp>
      <p:sp>
        <p:nvSpPr>
          <p:cNvPr id="13"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Content Placeholder 4" descr="Person watching empty phone">
            <a:extLst>
              <a:ext uri="{FF2B5EF4-FFF2-40B4-BE49-F238E27FC236}">
                <a16:creationId xmlns:a16="http://schemas.microsoft.com/office/drawing/2014/main" id="{B7381F05-17D6-1CB4-4394-4671E6B8CB1F}"/>
              </a:ext>
            </a:extLst>
          </p:cNvPr>
          <p:cNvPicPr>
            <a:picLocks noChangeAspect="1"/>
          </p:cNvPicPr>
          <p:nvPr/>
        </p:nvPicPr>
        <p:blipFill rotWithShape="1">
          <a:blip r:embed="rId3">
            <a:extLst>
              <a:ext uri="{28A0092B-C50C-407E-A947-70E740481C1C}">
                <a14:useLocalDpi xmlns:a14="http://schemas.microsoft.com/office/drawing/2010/main" val="0"/>
              </a:ext>
            </a:extLst>
          </a:blip>
          <a:srcRect l="41991" r="9700" b="-2"/>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5567791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80F03B-7A72-B24D-5913-6EAFF6B12BDD}"/>
              </a:ext>
            </a:extLst>
          </p:cNvPr>
          <p:cNvSpPr>
            <a:spLocks noGrp="1"/>
          </p:cNvSpPr>
          <p:nvPr>
            <p:ph type="title"/>
          </p:nvPr>
        </p:nvSpPr>
        <p:spPr>
          <a:xfrm>
            <a:off x="648930" y="629266"/>
            <a:ext cx="6188190" cy="1622321"/>
          </a:xfrm>
        </p:spPr>
        <p:txBody>
          <a:bodyPr>
            <a:normAutofit/>
          </a:bodyPr>
          <a:lstStyle/>
          <a:p>
            <a:pPr>
              <a:lnSpc>
                <a:spcPct val="90000"/>
              </a:lnSpc>
            </a:pPr>
            <a:r>
              <a:rPr lang="en-GB" sz="3300">
                <a:solidFill>
                  <a:srgbClr val="EBEBEB"/>
                </a:solidFill>
              </a:rPr>
              <a:t>ONE KEY : FOCUS IS TO ALLOW STUDENTS TO ACCESS TIMETABLED  COMPUTER LAB  </a:t>
            </a:r>
          </a:p>
        </p:txBody>
      </p:sp>
      <p:sp>
        <p:nvSpPr>
          <p:cNvPr id="3" name="Content Placeholder 2">
            <a:extLst>
              <a:ext uri="{FF2B5EF4-FFF2-40B4-BE49-F238E27FC236}">
                <a16:creationId xmlns:a16="http://schemas.microsoft.com/office/drawing/2014/main" id="{613F5B07-18C2-6E93-5356-803E8604C5B2}"/>
              </a:ext>
            </a:extLst>
          </p:cNvPr>
          <p:cNvSpPr>
            <a:spLocks noGrp="1"/>
          </p:cNvSpPr>
          <p:nvPr>
            <p:ph idx="1"/>
          </p:nvPr>
        </p:nvSpPr>
        <p:spPr>
          <a:xfrm>
            <a:off x="648930" y="2438400"/>
            <a:ext cx="6188189" cy="3785419"/>
          </a:xfrm>
        </p:spPr>
        <p:txBody>
          <a:bodyPr>
            <a:normAutofit/>
          </a:bodyPr>
          <a:lstStyle/>
          <a:p>
            <a:pPr marL="0" indent="0">
              <a:buNone/>
            </a:pPr>
            <a:r>
              <a:rPr lang="en-GB" b="0" i="0">
                <a:solidFill>
                  <a:srgbClr val="FFFFFF"/>
                </a:solidFill>
                <a:effectLst/>
                <a:latin typeface="Helvetica Neue"/>
              </a:rPr>
              <a:t>UWTSD : RESOURCES (INCLUING SPECIALIST SOFTWARE ) VIA  A REMOTE WORKSTATION CONNECTION ,GIVING INCREASED FLEXIBILITY IN UNCERTAIN TIMES .</a:t>
            </a:r>
          </a:p>
          <a:p>
            <a:pPr marL="0" indent="0">
              <a:buNone/>
            </a:pPr>
            <a:r>
              <a:rPr lang="en-GB">
                <a:solidFill>
                  <a:srgbClr val="FFFFFF"/>
                </a:solidFill>
                <a:latin typeface="Helvetica Neue"/>
              </a:rPr>
              <a:t>ACCESS PC’S  SO THAT STUDENTS ARE STILL  ABLE TO ACCESS SPECIALIST SOFTWARE .</a:t>
            </a:r>
            <a:endParaRPr lang="en-GB" b="0" i="0">
              <a:solidFill>
                <a:srgbClr val="FFFFFF"/>
              </a:solidFill>
              <a:effectLst/>
              <a:latin typeface="Helvetica Neue"/>
            </a:endParaRPr>
          </a:p>
        </p:txBody>
      </p:sp>
      <p:sp>
        <p:nvSpPr>
          <p:cNvPr id="8"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Books on a shelf">
            <a:extLst>
              <a:ext uri="{FF2B5EF4-FFF2-40B4-BE49-F238E27FC236}">
                <a16:creationId xmlns:a16="http://schemas.microsoft.com/office/drawing/2014/main" id="{76573B08-F5AD-3950-85FB-EB17D6C02CEE}"/>
              </a:ext>
            </a:extLst>
          </p:cNvPr>
          <p:cNvPicPr>
            <a:picLocks noChangeAspect="1"/>
          </p:cNvPicPr>
          <p:nvPr/>
        </p:nvPicPr>
        <p:blipFill rotWithShape="1">
          <a:blip r:embed="rId3">
            <a:extLst>
              <a:ext uri="{28A0092B-C50C-407E-A947-70E740481C1C}">
                <a14:useLocalDpi xmlns:a14="http://schemas.microsoft.com/office/drawing/2010/main" val="0"/>
              </a:ext>
            </a:extLst>
          </a:blip>
          <a:srcRect l="23256" r="28435" b="-2"/>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6001106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l="-38888" t="21875" r="-38888" b="21875"/>
          <a:stretch>
            <a:fillRect/>
          </a:stretch>
        </p:blipFill>
        <p:spPr>
          <a:xfrm>
            <a:off x="101600" y="-6611"/>
            <a:ext cx="12192000" cy="6858000"/>
          </a:xfrm>
          <a:prstGeom prst="rect">
            <a:avLst/>
          </a:prstGeom>
        </p:spPr>
      </p:pic>
      <p:grpSp>
        <p:nvGrpSpPr>
          <p:cNvPr id="5" name="Group 5"/>
          <p:cNvGrpSpPr/>
          <p:nvPr/>
        </p:nvGrpSpPr>
        <p:grpSpPr>
          <a:xfrm>
            <a:off x="762688" y="922235"/>
            <a:ext cx="6754977" cy="2706163"/>
            <a:chOff x="0" y="0"/>
            <a:chExt cx="7845047" cy="3142864"/>
          </a:xfrm>
        </p:grpSpPr>
        <p:sp>
          <p:nvSpPr>
            <p:cNvPr id="6" name="Freeform 6"/>
            <p:cNvSpPr/>
            <p:nvPr/>
          </p:nvSpPr>
          <p:spPr>
            <a:xfrm>
              <a:off x="0" y="0"/>
              <a:ext cx="7845048" cy="3142864"/>
            </a:xfrm>
            <a:custGeom>
              <a:avLst/>
              <a:gdLst/>
              <a:ahLst/>
              <a:cxnLst/>
              <a:rect l="l" t="t" r="r" b="b"/>
              <a:pathLst>
                <a:path w="7845048" h="3142864">
                  <a:moveTo>
                    <a:pt x="7720587" y="3142864"/>
                  </a:moveTo>
                  <a:lnTo>
                    <a:pt x="124460" y="3142864"/>
                  </a:lnTo>
                  <a:cubicBezTo>
                    <a:pt x="55880" y="3142864"/>
                    <a:pt x="0" y="3086984"/>
                    <a:pt x="0" y="3018404"/>
                  </a:cubicBezTo>
                  <a:lnTo>
                    <a:pt x="0" y="124460"/>
                  </a:lnTo>
                  <a:cubicBezTo>
                    <a:pt x="0" y="55880"/>
                    <a:pt x="55880" y="0"/>
                    <a:pt x="124460" y="0"/>
                  </a:cubicBezTo>
                  <a:lnTo>
                    <a:pt x="7720587" y="0"/>
                  </a:lnTo>
                  <a:cubicBezTo>
                    <a:pt x="7789167" y="0"/>
                    <a:pt x="7845048" y="55880"/>
                    <a:pt x="7845048" y="124460"/>
                  </a:cubicBezTo>
                  <a:lnTo>
                    <a:pt x="7845048" y="3018404"/>
                  </a:lnTo>
                  <a:cubicBezTo>
                    <a:pt x="7845048" y="3086984"/>
                    <a:pt x="7789167" y="3142864"/>
                    <a:pt x="7720587" y="3142864"/>
                  </a:cubicBezTo>
                  <a:close/>
                </a:path>
              </a:pathLst>
            </a:custGeom>
            <a:solidFill>
              <a:srgbClr val="DEAC2B"/>
            </a:solidFill>
          </p:spPr>
        </p:sp>
      </p:grpSp>
      <p:sp>
        <p:nvSpPr>
          <p:cNvPr id="8" name="TextBox 8"/>
          <p:cNvSpPr txBox="1"/>
          <p:nvPr/>
        </p:nvSpPr>
        <p:spPr>
          <a:xfrm>
            <a:off x="956808" y="1600200"/>
            <a:ext cx="6408913" cy="1063048"/>
          </a:xfrm>
          <a:prstGeom prst="rect">
            <a:avLst/>
          </a:prstGeom>
        </p:spPr>
        <p:txBody>
          <a:bodyPr lIns="0" tIns="0" rIns="0" bIns="0" rtlCol="0" anchor="t">
            <a:spAutoFit/>
          </a:bodyPr>
          <a:lstStyle/>
          <a:p>
            <a:pPr>
              <a:lnSpc>
                <a:spcPts val="8800"/>
              </a:lnSpc>
            </a:pPr>
            <a:r>
              <a:rPr lang="en-US" sz="6400">
                <a:solidFill>
                  <a:srgbClr val="000000"/>
                </a:solidFill>
                <a:latin typeface="Tropika Bold"/>
              </a:rPr>
              <a:t>Collaboration tools</a:t>
            </a:r>
          </a:p>
        </p:txBody>
      </p:sp>
      <p:sp>
        <p:nvSpPr>
          <p:cNvPr id="10" name="TextBox 9">
            <a:extLst>
              <a:ext uri="{FF2B5EF4-FFF2-40B4-BE49-F238E27FC236}">
                <a16:creationId xmlns:a16="http://schemas.microsoft.com/office/drawing/2014/main" id="{004226CA-DD1A-42A5-A3A8-271B31492D26}"/>
              </a:ext>
            </a:extLst>
          </p:cNvPr>
          <p:cNvSpPr txBox="1"/>
          <p:nvPr/>
        </p:nvSpPr>
        <p:spPr>
          <a:xfrm>
            <a:off x="694338" y="3807625"/>
            <a:ext cx="6487216" cy="1816266"/>
          </a:xfrm>
          <a:prstGeom prst="rect">
            <a:avLst/>
          </a:prstGeom>
          <a:noFill/>
        </p:spPr>
        <p:txBody>
          <a:bodyPr wrap="square" rtlCol="0">
            <a:spAutoFit/>
          </a:bodyPr>
          <a:lstStyle/>
          <a:p>
            <a:pPr algn="just"/>
            <a:r>
              <a:rPr lang="en-US" sz="1867">
                <a:latin typeface="Poppins" panose="00000500000000000000" pitchFamily="2" charset="0"/>
                <a:cs typeface="Poppins" panose="00000500000000000000" pitchFamily="2" charset="0"/>
              </a:rPr>
              <a:t>Collaboration tools refer to the software programs, apps, or any other type of platform to make the work easier and simple to share with others (Chu et al., 2011).</a:t>
            </a:r>
          </a:p>
          <a:p>
            <a:pPr algn="just"/>
            <a:r>
              <a:rPr lang="en-US" sz="1867">
                <a:latin typeface="Poppins" panose="00000500000000000000" pitchFamily="2" charset="0"/>
                <a:cs typeface="Poppins" panose="00000500000000000000" pitchFamily="2" charset="0"/>
              </a:rPr>
              <a:t>Examples: Microsoft teams, slack, skype, google hangouts, and so on.</a:t>
            </a:r>
          </a:p>
        </p:txBody>
      </p:sp>
      <p:pic>
        <p:nvPicPr>
          <p:cNvPr id="14" name="Picture 13">
            <a:extLst>
              <a:ext uri="{FF2B5EF4-FFF2-40B4-BE49-F238E27FC236}">
                <a16:creationId xmlns:a16="http://schemas.microsoft.com/office/drawing/2014/main" id="{2870DC2C-5791-4AF8-93D4-89A819370179}"/>
              </a:ext>
            </a:extLst>
          </p:cNvPr>
          <p:cNvPicPr>
            <a:picLocks noChangeAspect="1"/>
          </p:cNvPicPr>
          <p:nvPr/>
        </p:nvPicPr>
        <p:blipFill rotWithShape="1">
          <a:blip r:embed="rId4"/>
          <a:srcRect r="908"/>
          <a:stretch/>
        </p:blipFill>
        <p:spPr>
          <a:xfrm>
            <a:off x="7549887" y="1440074"/>
            <a:ext cx="4194465" cy="3818309"/>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l="-38888" t="21875" r="-38888" b="21875"/>
          <a:stretch>
            <a:fillRect/>
          </a:stretch>
        </p:blipFill>
        <p:spPr>
          <a:xfrm>
            <a:off x="457200" y="4354"/>
            <a:ext cx="12192000" cy="6858000"/>
          </a:xfrm>
          <a:prstGeom prst="rect">
            <a:avLst/>
          </a:prstGeom>
        </p:spPr>
      </p:pic>
      <p:grpSp>
        <p:nvGrpSpPr>
          <p:cNvPr id="3" name="Group 3"/>
          <p:cNvGrpSpPr/>
          <p:nvPr/>
        </p:nvGrpSpPr>
        <p:grpSpPr>
          <a:xfrm>
            <a:off x="5976041" y="982378"/>
            <a:ext cx="4667073" cy="896905"/>
            <a:chOff x="0" y="0"/>
            <a:chExt cx="5420212" cy="1041641"/>
          </a:xfrm>
        </p:grpSpPr>
        <p:sp>
          <p:nvSpPr>
            <p:cNvPr id="4" name="Freeform 4"/>
            <p:cNvSpPr/>
            <p:nvPr/>
          </p:nvSpPr>
          <p:spPr>
            <a:xfrm>
              <a:off x="0" y="0"/>
              <a:ext cx="5420212" cy="1041641"/>
            </a:xfrm>
            <a:custGeom>
              <a:avLst/>
              <a:gdLst/>
              <a:ahLst/>
              <a:cxnLst/>
              <a:rect l="l" t="t" r="r" b="b"/>
              <a:pathLst>
                <a:path w="5420212" h="1041641">
                  <a:moveTo>
                    <a:pt x="5295752" y="1041640"/>
                  </a:moveTo>
                  <a:lnTo>
                    <a:pt x="124460" y="1041640"/>
                  </a:lnTo>
                  <a:cubicBezTo>
                    <a:pt x="55880" y="1041640"/>
                    <a:pt x="0" y="985760"/>
                    <a:pt x="0" y="917180"/>
                  </a:cubicBezTo>
                  <a:lnTo>
                    <a:pt x="0" y="124460"/>
                  </a:lnTo>
                  <a:cubicBezTo>
                    <a:pt x="0" y="55880"/>
                    <a:pt x="55880" y="0"/>
                    <a:pt x="124460" y="0"/>
                  </a:cubicBezTo>
                  <a:lnTo>
                    <a:pt x="5295752" y="0"/>
                  </a:lnTo>
                  <a:cubicBezTo>
                    <a:pt x="5364332" y="0"/>
                    <a:pt x="5420212" y="55880"/>
                    <a:pt x="5420212" y="124460"/>
                  </a:cubicBezTo>
                  <a:lnTo>
                    <a:pt x="5420212" y="917181"/>
                  </a:lnTo>
                  <a:cubicBezTo>
                    <a:pt x="5420212" y="985761"/>
                    <a:pt x="5364332" y="1041641"/>
                    <a:pt x="5295752" y="1041641"/>
                  </a:cubicBezTo>
                  <a:close/>
                </a:path>
              </a:pathLst>
            </a:custGeom>
            <a:solidFill>
              <a:srgbClr val="DEAC2B"/>
            </a:solidFill>
          </p:spPr>
        </p:sp>
      </p:grpSp>
      <p:grpSp>
        <p:nvGrpSpPr>
          <p:cNvPr id="5" name="Group 5"/>
          <p:cNvGrpSpPr/>
          <p:nvPr/>
        </p:nvGrpSpPr>
        <p:grpSpPr>
          <a:xfrm>
            <a:off x="5976041" y="2079606"/>
            <a:ext cx="4667073" cy="896905"/>
            <a:chOff x="0" y="0"/>
            <a:chExt cx="5420212" cy="1041641"/>
          </a:xfrm>
        </p:grpSpPr>
        <p:sp>
          <p:nvSpPr>
            <p:cNvPr id="6" name="Freeform 6"/>
            <p:cNvSpPr/>
            <p:nvPr/>
          </p:nvSpPr>
          <p:spPr>
            <a:xfrm>
              <a:off x="0" y="0"/>
              <a:ext cx="5420212" cy="1041641"/>
            </a:xfrm>
            <a:custGeom>
              <a:avLst/>
              <a:gdLst/>
              <a:ahLst/>
              <a:cxnLst/>
              <a:rect l="l" t="t" r="r" b="b"/>
              <a:pathLst>
                <a:path w="5420212" h="1041641">
                  <a:moveTo>
                    <a:pt x="5295752" y="1041640"/>
                  </a:moveTo>
                  <a:lnTo>
                    <a:pt x="124460" y="1041640"/>
                  </a:lnTo>
                  <a:cubicBezTo>
                    <a:pt x="55880" y="1041640"/>
                    <a:pt x="0" y="985760"/>
                    <a:pt x="0" y="917180"/>
                  </a:cubicBezTo>
                  <a:lnTo>
                    <a:pt x="0" y="124460"/>
                  </a:lnTo>
                  <a:cubicBezTo>
                    <a:pt x="0" y="55880"/>
                    <a:pt x="55880" y="0"/>
                    <a:pt x="124460" y="0"/>
                  </a:cubicBezTo>
                  <a:lnTo>
                    <a:pt x="5295752" y="0"/>
                  </a:lnTo>
                  <a:cubicBezTo>
                    <a:pt x="5364332" y="0"/>
                    <a:pt x="5420212" y="55880"/>
                    <a:pt x="5420212" y="124460"/>
                  </a:cubicBezTo>
                  <a:lnTo>
                    <a:pt x="5420212" y="917181"/>
                  </a:lnTo>
                  <a:cubicBezTo>
                    <a:pt x="5420212" y="985761"/>
                    <a:pt x="5364332" y="1041641"/>
                    <a:pt x="5295752" y="1041641"/>
                  </a:cubicBezTo>
                  <a:close/>
                </a:path>
              </a:pathLst>
            </a:custGeom>
            <a:solidFill>
              <a:srgbClr val="DEAC2B"/>
            </a:solidFill>
          </p:spPr>
        </p:sp>
      </p:grpSp>
      <p:grpSp>
        <p:nvGrpSpPr>
          <p:cNvPr id="7" name="Group 7"/>
          <p:cNvGrpSpPr/>
          <p:nvPr/>
        </p:nvGrpSpPr>
        <p:grpSpPr>
          <a:xfrm>
            <a:off x="5976041" y="3211299"/>
            <a:ext cx="4667073" cy="896905"/>
            <a:chOff x="0" y="0"/>
            <a:chExt cx="5420212" cy="1041641"/>
          </a:xfrm>
        </p:grpSpPr>
        <p:sp>
          <p:nvSpPr>
            <p:cNvPr id="8" name="Freeform 8"/>
            <p:cNvSpPr/>
            <p:nvPr/>
          </p:nvSpPr>
          <p:spPr>
            <a:xfrm>
              <a:off x="0" y="0"/>
              <a:ext cx="5420212" cy="1041641"/>
            </a:xfrm>
            <a:custGeom>
              <a:avLst/>
              <a:gdLst/>
              <a:ahLst/>
              <a:cxnLst/>
              <a:rect l="l" t="t" r="r" b="b"/>
              <a:pathLst>
                <a:path w="5420212" h="1041641">
                  <a:moveTo>
                    <a:pt x="5295752" y="1041640"/>
                  </a:moveTo>
                  <a:lnTo>
                    <a:pt x="124460" y="1041640"/>
                  </a:lnTo>
                  <a:cubicBezTo>
                    <a:pt x="55880" y="1041640"/>
                    <a:pt x="0" y="985760"/>
                    <a:pt x="0" y="917180"/>
                  </a:cubicBezTo>
                  <a:lnTo>
                    <a:pt x="0" y="124460"/>
                  </a:lnTo>
                  <a:cubicBezTo>
                    <a:pt x="0" y="55880"/>
                    <a:pt x="55880" y="0"/>
                    <a:pt x="124460" y="0"/>
                  </a:cubicBezTo>
                  <a:lnTo>
                    <a:pt x="5295752" y="0"/>
                  </a:lnTo>
                  <a:cubicBezTo>
                    <a:pt x="5364332" y="0"/>
                    <a:pt x="5420212" y="55880"/>
                    <a:pt x="5420212" y="124460"/>
                  </a:cubicBezTo>
                  <a:lnTo>
                    <a:pt x="5420212" y="917181"/>
                  </a:lnTo>
                  <a:cubicBezTo>
                    <a:pt x="5420212" y="985761"/>
                    <a:pt x="5364332" y="1041641"/>
                    <a:pt x="5295752" y="1041641"/>
                  </a:cubicBezTo>
                  <a:close/>
                </a:path>
              </a:pathLst>
            </a:custGeom>
            <a:solidFill>
              <a:srgbClr val="DEAC2B"/>
            </a:solidFill>
          </p:spPr>
        </p:sp>
      </p:grpSp>
      <p:grpSp>
        <p:nvGrpSpPr>
          <p:cNvPr id="9" name="Group 9"/>
          <p:cNvGrpSpPr/>
          <p:nvPr/>
        </p:nvGrpSpPr>
        <p:grpSpPr>
          <a:xfrm>
            <a:off x="6007356" y="4292100"/>
            <a:ext cx="4667073" cy="896905"/>
            <a:chOff x="0" y="0"/>
            <a:chExt cx="5420212" cy="1041641"/>
          </a:xfrm>
        </p:grpSpPr>
        <p:sp>
          <p:nvSpPr>
            <p:cNvPr id="10" name="Freeform 10"/>
            <p:cNvSpPr/>
            <p:nvPr/>
          </p:nvSpPr>
          <p:spPr>
            <a:xfrm>
              <a:off x="0" y="0"/>
              <a:ext cx="5420212" cy="1041641"/>
            </a:xfrm>
            <a:custGeom>
              <a:avLst/>
              <a:gdLst/>
              <a:ahLst/>
              <a:cxnLst/>
              <a:rect l="l" t="t" r="r" b="b"/>
              <a:pathLst>
                <a:path w="5420212" h="1041641">
                  <a:moveTo>
                    <a:pt x="5295752" y="1041640"/>
                  </a:moveTo>
                  <a:lnTo>
                    <a:pt x="124460" y="1041640"/>
                  </a:lnTo>
                  <a:cubicBezTo>
                    <a:pt x="55880" y="1041640"/>
                    <a:pt x="0" y="985760"/>
                    <a:pt x="0" y="917180"/>
                  </a:cubicBezTo>
                  <a:lnTo>
                    <a:pt x="0" y="124460"/>
                  </a:lnTo>
                  <a:cubicBezTo>
                    <a:pt x="0" y="55880"/>
                    <a:pt x="55880" y="0"/>
                    <a:pt x="124460" y="0"/>
                  </a:cubicBezTo>
                  <a:lnTo>
                    <a:pt x="5295752" y="0"/>
                  </a:lnTo>
                  <a:cubicBezTo>
                    <a:pt x="5364332" y="0"/>
                    <a:pt x="5420212" y="55880"/>
                    <a:pt x="5420212" y="124460"/>
                  </a:cubicBezTo>
                  <a:lnTo>
                    <a:pt x="5420212" y="917181"/>
                  </a:lnTo>
                  <a:cubicBezTo>
                    <a:pt x="5420212" y="985761"/>
                    <a:pt x="5364332" y="1041641"/>
                    <a:pt x="5295752" y="1041641"/>
                  </a:cubicBezTo>
                  <a:close/>
                </a:path>
              </a:pathLst>
            </a:custGeom>
            <a:solidFill>
              <a:srgbClr val="DEAC2B"/>
            </a:solidFill>
          </p:spPr>
        </p:sp>
      </p:grpSp>
      <p:sp>
        <p:nvSpPr>
          <p:cNvPr id="14" name="TextBox 14"/>
          <p:cNvSpPr txBox="1"/>
          <p:nvPr/>
        </p:nvSpPr>
        <p:spPr>
          <a:xfrm>
            <a:off x="6417132" y="1057789"/>
            <a:ext cx="3984093" cy="781881"/>
          </a:xfrm>
          <a:prstGeom prst="rect">
            <a:avLst/>
          </a:prstGeom>
        </p:spPr>
        <p:txBody>
          <a:bodyPr lIns="0" tIns="0" rIns="0" bIns="0" rtlCol="0" anchor="t">
            <a:spAutoFit/>
          </a:bodyPr>
          <a:lstStyle/>
          <a:p>
            <a:pPr>
              <a:lnSpc>
                <a:spcPts val="3120"/>
              </a:lnSpc>
              <a:spcBef>
                <a:spcPct val="0"/>
              </a:spcBef>
            </a:pPr>
            <a:r>
              <a:rPr lang="en-US" sz="2400">
                <a:solidFill>
                  <a:srgbClr val="FFFFFF"/>
                </a:solidFill>
                <a:latin typeface="Poppins"/>
              </a:rPr>
              <a:t>Making the sharing work easier (Hargis et al., 2008)</a:t>
            </a:r>
          </a:p>
        </p:txBody>
      </p:sp>
      <p:sp>
        <p:nvSpPr>
          <p:cNvPr id="15" name="TextBox 15"/>
          <p:cNvSpPr txBox="1"/>
          <p:nvPr/>
        </p:nvSpPr>
        <p:spPr>
          <a:xfrm>
            <a:off x="6400014" y="2129631"/>
            <a:ext cx="4566077" cy="781881"/>
          </a:xfrm>
          <a:prstGeom prst="rect">
            <a:avLst/>
          </a:prstGeom>
        </p:spPr>
        <p:txBody>
          <a:bodyPr wrap="square" lIns="0" tIns="0" rIns="0" bIns="0" rtlCol="0" anchor="t">
            <a:spAutoFit/>
          </a:bodyPr>
          <a:lstStyle/>
          <a:p>
            <a:pPr>
              <a:lnSpc>
                <a:spcPts val="3120"/>
              </a:lnSpc>
              <a:spcBef>
                <a:spcPct val="0"/>
              </a:spcBef>
            </a:pPr>
            <a:r>
              <a:rPr lang="en-US" sz="2400">
                <a:solidFill>
                  <a:srgbClr val="FFFFFF"/>
                </a:solidFill>
                <a:latin typeface="Poppins"/>
              </a:rPr>
              <a:t>Helping in increasing productivity </a:t>
            </a:r>
          </a:p>
        </p:txBody>
      </p:sp>
      <p:sp>
        <p:nvSpPr>
          <p:cNvPr id="16" name="TextBox 16"/>
          <p:cNvSpPr txBox="1"/>
          <p:nvPr/>
        </p:nvSpPr>
        <p:spPr>
          <a:xfrm>
            <a:off x="6317531" y="3310827"/>
            <a:ext cx="3984093" cy="781881"/>
          </a:xfrm>
          <a:prstGeom prst="rect">
            <a:avLst/>
          </a:prstGeom>
        </p:spPr>
        <p:txBody>
          <a:bodyPr lIns="0" tIns="0" rIns="0" bIns="0" rtlCol="0" anchor="t">
            <a:spAutoFit/>
          </a:bodyPr>
          <a:lstStyle/>
          <a:p>
            <a:pPr>
              <a:lnSpc>
                <a:spcPts val="3120"/>
              </a:lnSpc>
              <a:spcBef>
                <a:spcPct val="0"/>
              </a:spcBef>
            </a:pPr>
            <a:r>
              <a:rPr lang="en-US" sz="2400">
                <a:solidFill>
                  <a:srgbClr val="FFFFFF"/>
                </a:solidFill>
                <a:latin typeface="Poppins"/>
              </a:rPr>
              <a:t>Creating and designing valuable work in less time</a:t>
            </a:r>
          </a:p>
        </p:txBody>
      </p:sp>
      <p:sp>
        <p:nvSpPr>
          <p:cNvPr id="17" name="TextBox 17"/>
          <p:cNvSpPr txBox="1"/>
          <p:nvPr/>
        </p:nvSpPr>
        <p:spPr>
          <a:xfrm>
            <a:off x="6400015" y="4560261"/>
            <a:ext cx="4325583" cy="384336"/>
          </a:xfrm>
          <a:prstGeom prst="rect">
            <a:avLst/>
          </a:prstGeom>
        </p:spPr>
        <p:txBody>
          <a:bodyPr wrap="square" lIns="0" tIns="0" rIns="0" bIns="0" rtlCol="0" anchor="t">
            <a:spAutoFit/>
          </a:bodyPr>
          <a:lstStyle/>
          <a:p>
            <a:pPr>
              <a:lnSpc>
                <a:spcPts val="3120"/>
              </a:lnSpc>
              <a:spcBef>
                <a:spcPct val="0"/>
              </a:spcBef>
            </a:pPr>
            <a:r>
              <a:rPr lang="en-US" sz="2400">
                <a:solidFill>
                  <a:srgbClr val="FFFFFF"/>
                </a:solidFill>
                <a:latin typeface="Poppins"/>
              </a:rPr>
              <a:t>Enhancing communication </a:t>
            </a:r>
          </a:p>
        </p:txBody>
      </p:sp>
      <p:sp>
        <p:nvSpPr>
          <p:cNvPr id="18" name="TextBox 18"/>
          <p:cNvSpPr txBox="1"/>
          <p:nvPr/>
        </p:nvSpPr>
        <p:spPr>
          <a:xfrm>
            <a:off x="519913" y="1099297"/>
            <a:ext cx="7184819" cy="3320076"/>
          </a:xfrm>
          <a:prstGeom prst="rect">
            <a:avLst/>
          </a:prstGeom>
        </p:spPr>
        <p:txBody>
          <a:bodyPr wrap="square" lIns="0" tIns="0" rIns="0" bIns="0" rtlCol="0" anchor="t">
            <a:spAutoFit/>
          </a:bodyPr>
          <a:lstStyle/>
          <a:p>
            <a:pPr>
              <a:lnSpc>
                <a:spcPts val="8800"/>
              </a:lnSpc>
            </a:pPr>
            <a:r>
              <a:rPr lang="en-US" sz="6400">
                <a:solidFill>
                  <a:srgbClr val="000000"/>
                </a:solidFill>
                <a:latin typeface="Tropika Bold"/>
              </a:rPr>
              <a:t>Importance of technology in collaboration </a:t>
            </a:r>
          </a:p>
        </p:txBody>
      </p:sp>
      <p:sp>
        <p:nvSpPr>
          <p:cNvPr id="19" name="TextBox 19"/>
          <p:cNvSpPr txBox="1"/>
          <p:nvPr/>
        </p:nvSpPr>
        <p:spPr>
          <a:xfrm>
            <a:off x="685800" y="586214"/>
            <a:ext cx="915041" cy="869662"/>
          </a:xfrm>
          <a:prstGeom prst="rect">
            <a:avLst/>
          </a:prstGeom>
        </p:spPr>
        <p:txBody>
          <a:bodyPr lIns="0" tIns="0" rIns="0" bIns="0" rtlCol="0" anchor="t">
            <a:spAutoFit/>
          </a:bodyPr>
          <a:lstStyle/>
          <a:p>
            <a:pPr marL="0" lvl="1" algn="ctr">
              <a:lnSpc>
                <a:spcPts val="7326"/>
              </a:lnSpc>
              <a:spcBef>
                <a:spcPct val="0"/>
              </a:spcBef>
            </a:pPr>
            <a:r>
              <a:rPr lang="en-US" sz="4666" spc="-116">
                <a:solidFill>
                  <a:srgbClr val="FFFFFF"/>
                </a:solidFill>
                <a:latin typeface="Poppins Bold"/>
              </a:rPr>
              <a:t>2</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l="-38888" t="21875" r="-38888" b="21875"/>
          <a:stretch>
            <a:fillRect/>
          </a:stretch>
        </p:blipFill>
        <p:spPr>
          <a:xfrm>
            <a:off x="0" y="-45205"/>
            <a:ext cx="12192000" cy="6858000"/>
          </a:xfrm>
          <a:prstGeom prst="rect">
            <a:avLst/>
          </a:prstGeom>
        </p:spPr>
      </p:pic>
      <p:sp>
        <p:nvSpPr>
          <p:cNvPr id="6" name="TextBox 6"/>
          <p:cNvSpPr txBox="1"/>
          <p:nvPr/>
        </p:nvSpPr>
        <p:spPr>
          <a:xfrm>
            <a:off x="10680025" y="593975"/>
            <a:ext cx="826175" cy="869662"/>
          </a:xfrm>
          <a:prstGeom prst="rect">
            <a:avLst/>
          </a:prstGeom>
        </p:spPr>
        <p:txBody>
          <a:bodyPr lIns="0" tIns="0" rIns="0" bIns="0" rtlCol="0" anchor="t">
            <a:spAutoFit/>
          </a:bodyPr>
          <a:lstStyle/>
          <a:p>
            <a:pPr marL="0" lvl="1" algn="ctr">
              <a:lnSpc>
                <a:spcPts val="7326"/>
              </a:lnSpc>
              <a:spcBef>
                <a:spcPct val="0"/>
              </a:spcBef>
            </a:pPr>
            <a:r>
              <a:rPr lang="en-US" sz="4666" spc="-116">
                <a:solidFill>
                  <a:srgbClr val="FFFFFF"/>
                </a:solidFill>
                <a:latin typeface="Poppins Bold"/>
              </a:rPr>
              <a:t>3</a:t>
            </a:r>
          </a:p>
        </p:txBody>
      </p:sp>
      <p:sp>
        <p:nvSpPr>
          <p:cNvPr id="7" name="TextBox 7"/>
          <p:cNvSpPr txBox="1"/>
          <p:nvPr/>
        </p:nvSpPr>
        <p:spPr>
          <a:xfrm>
            <a:off x="43556" y="-46310"/>
            <a:ext cx="11506200" cy="2173544"/>
          </a:xfrm>
          <a:prstGeom prst="rect">
            <a:avLst/>
          </a:prstGeom>
        </p:spPr>
        <p:txBody>
          <a:bodyPr wrap="square" lIns="0" tIns="0" rIns="0" bIns="0" rtlCol="0" anchor="t">
            <a:spAutoFit/>
          </a:bodyPr>
          <a:lstStyle/>
          <a:p>
            <a:pPr algn="ctr">
              <a:lnSpc>
                <a:spcPts val="8800"/>
              </a:lnSpc>
              <a:spcBef>
                <a:spcPct val="0"/>
              </a:spcBef>
            </a:pPr>
            <a:r>
              <a:rPr lang="en-US" sz="5867">
                <a:solidFill>
                  <a:srgbClr val="000000"/>
                </a:solidFill>
                <a:latin typeface="Tropika Bold"/>
              </a:rPr>
              <a:t>Are student confident enough in using technology to collaborate? </a:t>
            </a:r>
          </a:p>
        </p:txBody>
      </p:sp>
      <p:sp>
        <p:nvSpPr>
          <p:cNvPr id="8" name="TextBox 8"/>
          <p:cNvSpPr txBox="1"/>
          <p:nvPr/>
        </p:nvSpPr>
        <p:spPr>
          <a:xfrm>
            <a:off x="4614545" y="3108442"/>
            <a:ext cx="6891655" cy="1984261"/>
          </a:xfrm>
          <a:prstGeom prst="rect">
            <a:avLst/>
          </a:prstGeom>
        </p:spPr>
        <p:txBody>
          <a:bodyPr wrap="square" lIns="0" tIns="0" rIns="0" bIns="0" rtlCol="0" anchor="t">
            <a:spAutoFit/>
          </a:bodyPr>
          <a:lstStyle/>
          <a:p>
            <a:pPr algn="just">
              <a:lnSpc>
                <a:spcPts val="2555"/>
              </a:lnSpc>
            </a:pPr>
            <a:r>
              <a:rPr lang="en-US" sz="1867">
                <a:solidFill>
                  <a:srgbClr val="000000"/>
                </a:solidFill>
                <a:latin typeface="Poppins" panose="00000500000000000000" pitchFamily="2" charset="0"/>
                <a:cs typeface="Poppins" panose="00000500000000000000" pitchFamily="2" charset="0"/>
              </a:rPr>
              <a:t>The answer is Yes. In the UK 64% of the educational institutions use technology to make the daily teaching practice easy and students learn the basics of using technology from their classroom. Though in some cases still there are some lacking's but soon it will also diminish (Lazar, 2015).  </a:t>
            </a:r>
          </a:p>
        </p:txBody>
      </p:sp>
      <p:pic>
        <p:nvPicPr>
          <p:cNvPr id="10" name="Picture 9">
            <a:extLst>
              <a:ext uri="{FF2B5EF4-FFF2-40B4-BE49-F238E27FC236}">
                <a16:creationId xmlns:a16="http://schemas.microsoft.com/office/drawing/2014/main" id="{556C9C5A-42A0-4E92-BC58-539A166E8AFA}"/>
              </a:ext>
            </a:extLst>
          </p:cNvPr>
          <p:cNvPicPr>
            <a:picLocks noChangeAspect="1"/>
          </p:cNvPicPr>
          <p:nvPr/>
        </p:nvPicPr>
        <p:blipFill>
          <a:blip r:embed="rId4"/>
          <a:stretch>
            <a:fillRect/>
          </a:stretch>
        </p:blipFill>
        <p:spPr>
          <a:xfrm>
            <a:off x="406400" y="2350017"/>
            <a:ext cx="3611969" cy="345440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l="-38888" t="21875" r="-38888" b="21875"/>
          <a:stretch>
            <a:fillRect/>
          </a:stretch>
        </p:blipFill>
        <p:spPr>
          <a:xfrm>
            <a:off x="127000" y="0"/>
            <a:ext cx="12192000" cy="6858000"/>
          </a:xfrm>
          <a:prstGeom prst="rect">
            <a:avLst/>
          </a:prstGeom>
        </p:spPr>
      </p:pic>
      <p:pic>
        <p:nvPicPr>
          <p:cNvPr id="3" name="Picture 3"/>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219411" y="1517984"/>
            <a:ext cx="554210" cy="382873"/>
          </a:xfrm>
          <a:prstGeom prst="rect">
            <a:avLst/>
          </a:prstGeom>
        </p:spPr>
      </p:pic>
      <p:sp>
        <p:nvSpPr>
          <p:cNvPr id="5" name="TextBox 5"/>
          <p:cNvSpPr txBox="1"/>
          <p:nvPr/>
        </p:nvSpPr>
        <p:spPr>
          <a:xfrm>
            <a:off x="406400" y="475656"/>
            <a:ext cx="11633200" cy="1563185"/>
          </a:xfrm>
          <a:prstGeom prst="rect">
            <a:avLst/>
          </a:prstGeom>
        </p:spPr>
        <p:txBody>
          <a:bodyPr wrap="square" lIns="0" tIns="0" rIns="0" bIns="0" rtlCol="0" anchor="t">
            <a:spAutoFit/>
          </a:bodyPr>
          <a:lstStyle/>
          <a:p>
            <a:pPr>
              <a:lnSpc>
                <a:spcPts val="6000"/>
              </a:lnSpc>
            </a:pPr>
            <a:r>
              <a:rPr lang="en-US" sz="6400">
                <a:solidFill>
                  <a:srgbClr val="000000"/>
                </a:solidFill>
                <a:latin typeface="Tropika Bold"/>
              </a:rPr>
              <a:t>Barriers to using technology to collaborate </a:t>
            </a:r>
          </a:p>
        </p:txBody>
      </p:sp>
      <p:sp>
        <p:nvSpPr>
          <p:cNvPr id="6" name="TextBox 6"/>
          <p:cNvSpPr txBox="1"/>
          <p:nvPr/>
        </p:nvSpPr>
        <p:spPr>
          <a:xfrm>
            <a:off x="1175544" y="2943185"/>
            <a:ext cx="4649132" cy="2003369"/>
          </a:xfrm>
          <a:prstGeom prst="rect">
            <a:avLst/>
          </a:prstGeom>
        </p:spPr>
        <p:txBody>
          <a:bodyPr lIns="0" tIns="0" rIns="0" bIns="0" rtlCol="0" anchor="t">
            <a:spAutoFit/>
          </a:bodyPr>
          <a:lstStyle/>
          <a:p>
            <a:pPr marL="304815" indent="-304815">
              <a:lnSpc>
                <a:spcPts val="2613"/>
              </a:lnSpc>
              <a:spcBef>
                <a:spcPct val="0"/>
              </a:spcBef>
              <a:buFont typeface="Wingdings" panose="05000000000000000000" pitchFamily="2" charset="2"/>
              <a:buChar char="§"/>
            </a:pPr>
            <a:r>
              <a:rPr lang="en-US" sz="2400">
                <a:solidFill>
                  <a:srgbClr val="000000"/>
                </a:solidFill>
                <a:latin typeface="Poppins"/>
              </a:rPr>
              <a:t>Lack of proper resources </a:t>
            </a:r>
          </a:p>
          <a:p>
            <a:pPr marL="304815" indent="-304815">
              <a:lnSpc>
                <a:spcPts val="2613"/>
              </a:lnSpc>
              <a:spcBef>
                <a:spcPct val="0"/>
              </a:spcBef>
              <a:buFont typeface="Wingdings" panose="05000000000000000000" pitchFamily="2" charset="2"/>
              <a:buChar char="§"/>
            </a:pPr>
            <a:r>
              <a:rPr lang="en-US" sz="2400">
                <a:solidFill>
                  <a:srgbClr val="000000"/>
                </a:solidFill>
                <a:latin typeface="Poppins"/>
              </a:rPr>
              <a:t>Lack of proper knowledge about technology.</a:t>
            </a:r>
          </a:p>
          <a:p>
            <a:pPr marL="304815" indent="-304815">
              <a:lnSpc>
                <a:spcPts val="2613"/>
              </a:lnSpc>
              <a:spcBef>
                <a:spcPct val="0"/>
              </a:spcBef>
              <a:buFont typeface="Wingdings" panose="05000000000000000000" pitchFamily="2" charset="2"/>
              <a:buChar char="§"/>
            </a:pPr>
            <a:r>
              <a:rPr lang="en-US" sz="2400">
                <a:solidFill>
                  <a:srgbClr val="000000"/>
                </a:solidFill>
                <a:latin typeface="Poppins"/>
              </a:rPr>
              <a:t>Lack of training</a:t>
            </a:r>
          </a:p>
          <a:p>
            <a:pPr marL="304815" indent="-304815">
              <a:lnSpc>
                <a:spcPts val="2613"/>
              </a:lnSpc>
              <a:spcBef>
                <a:spcPct val="0"/>
              </a:spcBef>
              <a:buFont typeface="Wingdings" panose="05000000000000000000" pitchFamily="2" charset="2"/>
              <a:buChar char="§"/>
            </a:pPr>
            <a:r>
              <a:rPr lang="en-US" sz="2400">
                <a:solidFill>
                  <a:srgbClr val="000000"/>
                </a:solidFill>
                <a:latin typeface="Poppins"/>
              </a:rPr>
              <a:t>Lack of institutional support </a:t>
            </a:r>
          </a:p>
          <a:p>
            <a:pPr marL="304815" indent="-304815">
              <a:lnSpc>
                <a:spcPts val="2613"/>
              </a:lnSpc>
              <a:spcBef>
                <a:spcPct val="0"/>
              </a:spcBef>
              <a:buFont typeface="Wingdings" panose="05000000000000000000" pitchFamily="2" charset="2"/>
              <a:buChar char="§"/>
            </a:pPr>
            <a:r>
              <a:rPr lang="en-US" sz="2400">
                <a:solidFill>
                  <a:srgbClr val="000000"/>
                </a:solidFill>
                <a:latin typeface="Poppins"/>
              </a:rPr>
              <a:t>Lack of financial support.</a:t>
            </a:r>
          </a:p>
        </p:txBody>
      </p:sp>
      <p:pic>
        <p:nvPicPr>
          <p:cNvPr id="8" name="Picture 7">
            <a:extLst>
              <a:ext uri="{FF2B5EF4-FFF2-40B4-BE49-F238E27FC236}">
                <a16:creationId xmlns:a16="http://schemas.microsoft.com/office/drawing/2014/main" id="{08290FF1-356A-41CA-866E-4D5E39FC8153}"/>
              </a:ext>
            </a:extLst>
          </p:cNvPr>
          <p:cNvPicPr>
            <a:picLocks noChangeAspect="1"/>
          </p:cNvPicPr>
          <p:nvPr/>
        </p:nvPicPr>
        <p:blipFill>
          <a:blip r:embed="rId6"/>
          <a:stretch>
            <a:fillRect/>
          </a:stretch>
        </p:blipFill>
        <p:spPr>
          <a:xfrm>
            <a:off x="6629159" y="1780463"/>
            <a:ext cx="4867021" cy="3820279"/>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l="-38888" t="21875" r="-38888" b="21875"/>
          <a:stretch>
            <a:fillRect/>
          </a:stretch>
        </p:blipFill>
        <p:spPr>
          <a:xfrm>
            <a:off x="11043" y="-12148"/>
            <a:ext cx="12192000" cy="6858000"/>
          </a:xfrm>
          <a:prstGeom prst="rect">
            <a:avLst/>
          </a:prstGeom>
        </p:spPr>
      </p:pic>
      <p:pic>
        <p:nvPicPr>
          <p:cNvPr id="3" name="Picture 3"/>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219411" y="1517984"/>
            <a:ext cx="554210" cy="382873"/>
          </a:xfrm>
          <a:prstGeom prst="rect">
            <a:avLst/>
          </a:prstGeom>
        </p:spPr>
      </p:pic>
      <p:sp>
        <p:nvSpPr>
          <p:cNvPr id="5" name="TextBox 5"/>
          <p:cNvSpPr txBox="1"/>
          <p:nvPr/>
        </p:nvSpPr>
        <p:spPr>
          <a:xfrm>
            <a:off x="355600" y="549871"/>
            <a:ext cx="11554015" cy="1563185"/>
          </a:xfrm>
          <a:prstGeom prst="rect">
            <a:avLst/>
          </a:prstGeom>
        </p:spPr>
        <p:txBody>
          <a:bodyPr wrap="square" lIns="0" tIns="0" rIns="0" bIns="0" rtlCol="0" anchor="t">
            <a:spAutoFit/>
          </a:bodyPr>
          <a:lstStyle/>
          <a:p>
            <a:pPr>
              <a:lnSpc>
                <a:spcPts val="6000"/>
              </a:lnSpc>
            </a:pPr>
            <a:r>
              <a:rPr lang="en-US" sz="6400">
                <a:solidFill>
                  <a:srgbClr val="000000"/>
                </a:solidFill>
                <a:latin typeface="Tropika Bold"/>
              </a:rPr>
              <a:t>Ways to remove barriers in using technology to collaboration</a:t>
            </a:r>
          </a:p>
        </p:txBody>
      </p:sp>
      <p:pic>
        <p:nvPicPr>
          <p:cNvPr id="7" name="Picture 6">
            <a:extLst>
              <a:ext uri="{FF2B5EF4-FFF2-40B4-BE49-F238E27FC236}">
                <a16:creationId xmlns:a16="http://schemas.microsoft.com/office/drawing/2014/main" id="{12BDD763-2254-4CF5-AEFF-6F8F6354C2D0}"/>
              </a:ext>
            </a:extLst>
          </p:cNvPr>
          <p:cNvPicPr>
            <a:picLocks noChangeAspect="1"/>
          </p:cNvPicPr>
          <p:nvPr/>
        </p:nvPicPr>
        <p:blipFill rotWithShape="1">
          <a:blip r:embed="rId6"/>
          <a:srcRect t="5274"/>
          <a:stretch/>
        </p:blipFill>
        <p:spPr>
          <a:xfrm>
            <a:off x="6834853" y="2298010"/>
            <a:ext cx="5368191" cy="3911600"/>
          </a:xfrm>
          <a:prstGeom prst="rect">
            <a:avLst/>
          </a:prstGeom>
        </p:spPr>
      </p:pic>
      <p:sp>
        <p:nvSpPr>
          <p:cNvPr id="9" name="TextBox 6">
            <a:extLst>
              <a:ext uri="{FF2B5EF4-FFF2-40B4-BE49-F238E27FC236}">
                <a16:creationId xmlns:a16="http://schemas.microsoft.com/office/drawing/2014/main" id="{9826F551-32F4-41F1-AA36-38368CDE9ABD}"/>
              </a:ext>
            </a:extLst>
          </p:cNvPr>
          <p:cNvSpPr txBox="1"/>
          <p:nvPr/>
        </p:nvSpPr>
        <p:spPr>
          <a:xfrm>
            <a:off x="949623" y="2892161"/>
            <a:ext cx="6162377" cy="2670218"/>
          </a:xfrm>
          <a:prstGeom prst="rect">
            <a:avLst/>
          </a:prstGeom>
        </p:spPr>
        <p:txBody>
          <a:bodyPr wrap="square" lIns="0" tIns="0" rIns="0" bIns="0" rtlCol="0" anchor="t">
            <a:spAutoFit/>
          </a:bodyPr>
          <a:lstStyle/>
          <a:p>
            <a:pPr marL="304815" indent="-304815">
              <a:lnSpc>
                <a:spcPts val="2613"/>
              </a:lnSpc>
              <a:spcBef>
                <a:spcPct val="0"/>
              </a:spcBef>
              <a:buFont typeface="Wingdings" panose="05000000000000000000" pitchFamily="2" charset="2"/>
              <a:buChar char="§"/>
            </a:pPr>
            <a:r>
              <a:rPr lang="en-US" sz="2400">
                <a:solidFill>
                  <a:srgbClr val="000000"/>
                </a:solidFill>
                <a:latin typeface="Poppins"/>
              </a:rPr>
              <a:t>Providing support to the students.</a:t>
            </a:r>
          </a:p>
          <a:p>
            <a:pPr marL="304815" indent="-304815">
              <a:lnSpc>
                <a:spcPts val="2613"/>
              </a:lnSpc>
              <a:spcBef>
                <a:spcPct val="0"/>
              </a:spcBef>
              <a:buFont typeface="Wingdings" panose="05000000000000000000" pitchFamily="2" charset="2"/>
              <a:buChar char="§"/>
            </a:pPr>
            <a:r>
              <a:rPr lang="en-US" sz="2400">
                <a:solidFill>
                  <a:srgbClr val="000000"/>
                </a:solidFill>
                <a:latin typeface="Poppins"/>
              </a:rPr>
              <a:t>Giving positive feedback on their collaborative work.</a:t>
            </a:r>
          </a:p>
          <a:p>
            <a:pPr marL="304815" indent="-304815">
              <a:lnSpc>
                <a:spcPts val="2613"/>
              </a:lnSpc>
              <a:spcBef>
                <a:spcPct val="0"/>
              </a:spcBef>
              <a:buFont typeface="Wingdings" panose="05000000000000000000" pitchFamily="2" charset="2"/>
              <a:buChar char="§"/>
            </a:pPr>
            <a:r>
              <a:rPr lang="en-US" sz="2400">
                <a:solidFill>
                  <a:srgbClr val="000000"/>
                </a:solidFill>
                <a:latin typeface="Poppins"/>
              </a:rPr>
              <a:t>Arranging training facility to train them about using different technologies.</a:t>
            </a:r>
          </a:p>
          <a:p>
            <a:pPr marL="304815" indent="-304815">
              <a:lnSpc>
                <a:spcPts val="2613"/>
              </a:lnSpc>
              <a:spcBef>
                <a:spcPct val="0"/>
              </a:spcBef>
              <a:buFont typeface="Wingdings" panose="05000000000000000000" pitchFamily="2" charset="2"/>
              <a:buChar char="§"/>
            </a:pPr>
            <a:endParaRPr lang="en-US" sz="2400">
              <a:solidFill>
                <a:srgbClr val="000000"/>
              </a:solidFill>
              <a:latin typeface="Poppins"/>
            </a:endParaRPr>
          </a:p>
          <a:p>
            <a:pPr marL="304815" indent="-304815">
              <a:lnSpc>
                <a:spcPts val="2613"/>
              </a:lnSpc>
              <a:spcBef>
                <a:spcPct val="0"/>
              </a:spcBef>
              <a:buFont typeface="Wingdings" panose="05000000000000000000" pitchFamily="2" charset="2"/>
              <a:buChar char="§"/>
            </a:pPr>
            <a:endParaRPr lang="en-US" sz="2400">
              <a:solidFill>
                <a:srgbClr val="000000"/>
              </a:solidFill>
              <a:latin typeface="Poppins"/>
            </a:endParaRPr>
          </a:p>
        </p:txBody>
      </p:sp>
    </p:spTree>
    <p:extLst>
      <p:ext uri="{BB962C8B-B14F-4D97-AF65-F5344CB8AC3E}">
        <p14:creationId xmlns:p14="http://schemas.microsoft.com/office/powerpoint/2010/main" val="22305310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l="-38888" t="22312" r="-38888" b="22312"/>
          <a:stretch>
            <a:fillRect/>
          </a:stretch>
        </p:blipFill>
        <p:spPr>
          <a:xfrm>
            <a:off x="4417" y="-14357"/>
            <a:ext cx="12192000" cy="6858000"/>
          </a:xfrm>
          <a:prstGeom prst="rect">
            <a:avLst/>
          </a:prstGeom>
        </p:spPr>
      </p:pic>
      <p:sp>
        <p:nvSpPr>
          <p:cNvPr id="6" name="TextBox 5">
            <a:extLst>
              <a:ext uri="{FF2B5EF4-FFF2-40B4-BE49-F238E27FC236}">
                <a16:creationId xmlns:a16="http://schemas.microsoft.com/office/drawing/2014/main" id="{14CA68EB-4BD7-4E9F-8370-C7B94EED2A4F}"/>
              </a:ext>
            </a:extLst>
          </p:cNvPr>
          <p:cNvSpPr txBox="1"/>
          <p:nvPr/>
        </p:nvSpPr>
        <p:spPr>
          <a:xfrm>
            <a:off x="762000" y="482600"/>
            <a:ext cx="10617200" cy="4574586"/>
          </a:xfrm>
          <a:prstGeom prst="rect">
            <a:avLst/>
          </a:prstGeom>
          <a:noFill/>
        </p:spPr>
        <p:txBody>
          <a:bodyPr wrap="square" rtlCol="0">
            <a:spAutoFit/>
          </a:bodyPr>
          <a:lstStyle/>
          <a:p>
            <a:r>
              <a:rPr lang="en-US" sz="6400" b="1">
                <a:latin typeface="Poppins" panose="00000500000000000000" pitchFamily="2" charset="0"/>
                <a:cs typeface="Poppins" panose="00000500000000000000" pitchFamily="2" charset="0"/>
              </a:rPr>
              <a:t>References</a:t>
            </a:r>
          </a:p>
          <a:p>
            <a:pPr marL="228611" indent="-228611" algn="just">
              <a:lnSpc>
                <a:spcPct val="107000"/>
              </a:lnSpc>
              <a:buFont typeface="+mj-lt"/>
              <a:buAutoNum type="arabicPeriod"/>
            </a:pPr>
            <a:r>
              <a:rPr lang="en-US" sz="2133">
                <a:solidFill>
                  <a:srgbClr val="222222"/>
                </a:solidFill>
                <a:latin typeface="Poppins" panose="00000500000000000000" pitchFamily="2" charset="0"/>
                <a:ea typeface="Calibri" panose="020F0502020204030204" pitchFamily="34" charset="0"/>
                <a:cs typeface="Poppins" panose="00000500000000000000" pitchFamily="2" charset="0"/>
              </a:rPr>
              <a:t>Chu, S.K.W. and Kennedy, D.M., 2011. Using online collaborative tools for groups to co‐construct knowledge. </a:t>
            </a:r>
            <a:r>
              <a:rPr lang="en-US" sz="2133" i="1">
                <a:latin typeface="Poppins" panose="00000500000000000000" pitchFamily="2" charset="0"/>
                <a:ea typeface="Calibri" panose="020F0502020204030204" pitchFamily="34" charset="0"/>
                <a:cs typeface="Poppins" panose="00000500000000000000" pitchFamily="2" charset="0"/>
              </a:rPr>
              <a:t>Online Information Review</a:t>
            </a:r>
            <a:r>
              <a:rPr lang="en-US" sz="2133">
                <a:latin typeface="Poppins" panose="00000500000000000000" pitchFamily="2" charset="0"/>
                <a:ea typeface="Calibri" panose="020F0502020204030204" pitchFamily="34" charset="0"/>
                <a:cs typeface="Poppins" panose="00000500000000000000" pitchFamily="2" charset="0"/>
              </a:rPr>
              <a:t>.</a:t>
            </a:r>
          </a:p>
          <a:p>
            <a:pPr marL="228611" indent="-228611" algn="just">
              <a:lnSpc>
                <a:spcPct val="107000"/>
              </a:lnSpc>
              <a:buFont typeface="+mj-lt"/>
              <a:buAutoNum type="arabicPeriod"/>
            </a:pPr>
            <a:r>
              <a:rPr lang="en-US" sz="2133">
                <a:solidFill>
                  <a:srgbClr val="222222"/>
                </a:solidFill>
                <a:latin typeface="Poppins" panose="00000500000000000000" pitchFamily="2" charset="0"/>
                <a:ea typeface="Calibri" panose="020F0502020204030204" pitchFamily="34" charset="0"/>
                <a:cs typeface="Poppins" panose="00000500000000000000" pitchFamily="2" charset="0"/>
              </a:rPr>
              <a:t>Hargis, J. and Wilcox, S.M., 2008. Ubiquitous, free, and efficient online collaboration tools for teaching and learning. </a:t>
            </a:r>
            <a:r>
              <a:rPr lang="en-US" sz="2133" i="1">
                <a:latin typeface="Poppins" panose="00000500000000000000" pitchFamily="2" charset="0"/>
                <a:ea typeface="Calibri" panose="020F0502020204030204" pitchFamily="34" charset="0"/>
                <a:cs typeface="Poppins" panose="00000500000000000000" pitchFamily="2" charset="0"/>
              </a:rPr>
              <a:t>Turkish Online Journal of Distance Education</a:t>
            </a:r>
            <a:r>
              <a:rPr lang="en-US" sz="2133">
                <a:latin typeface="Poppins" panose="00000500000000000000" pitchFamily="2" charset="0"/>
                <a:ea typeface="Calibri" panose="020F0502020204030204" pitchFamily="34" charset="0"/>
                <a:cs typeface="Poppins" panose="00000500000000000000" pitchFamily="2" charset="0"/>
              </a:rPr>
              <a:t>, </a:t>
            </a:r>
            <a:r>
              <a:rPr lang="en-US" sz="2133" i="1">
                <a:latin typeface="Poppins" panose="00000500000000000000" pitchFamily="2" charset="0"/>
                <a:ea typeface="Calibri" panose="020F0502020204030204" pitchFamily="34" charset="0"/>
                <a:cs typeface="Poppins" panose="00000500000000000000" pitchFamily="2" charset="0"/>
              </a:rPr>
              <a:t>9</a:t>
            </a:r>
            <a:r>
              <a:rPr lang="en-US" sz="2133">
                <a:latin typeface="Poppins" panose="00000500000000000000" pitchFamily="2" charset="0"/>
                <a:ea typeface="Calibri" panose="020F0502020204030204" pitchFamily="34" charset="0"/>
                <a:cs typeface="Poppins" panose="00000500000000000000" pitchFamily="2" charset="0"/>
              </a:rPr>
              <a:t>(4).</a:t>
            </a:r>
          </a:p>
          <a:p>
            <a:pPr marL="228611" indent="-228611" algn="just">
              <a:lnSpc>
                <a:spcPct val="107000"/>
              </a:lnSpc>
              <a:buFont typeface="+mj-lt"/>
              <a:buAutoNum type="arabicPeriod"/>
            </a:pPr>
            <a:r>
              <a:rPr lang="en-US" sz="2133">
                <a:solidFill>
                  <a:srgbClr val="222222"/>
                </a:solidFill>
                <a:latin typeface="Poppins" panose="00000500000000000000" pitchFamily="2" charset="0"/>
                <a:ea typeface="Calibri" panose="020F0502020204030204" pitchFamily="34" charset="0"/>
                <a:cs typeface="Poppins" panose="00000500000000000000" pitchFamily="2" charset="0"/>
              </a:rPr>
              <a:t>Lazar, S., 2015. The importance of educational technology in teaching. </a:t>
            </a:r>
            <a:r>
              <a:rPr lang="en-US" sz="2133" i="1">
                <a:latin typeface="Poppins" panose="00000500000000000000" pitchFamily="2" charset="0"/>
                <a:ea typeface="Calibri" panose="020F0502020204030204" pitchFamily="34" charset="0"/>
                <a:cs typeface="Poppins" panose="00000500000000000000" pitchFamily="2" charset="0"/>
              </a:rPr>
              <a:t>International Journal of Cognitive Research in Science, Engineering and Education</a:t>
            </a:r>
            <a:r>
              <a:rPr lang="en-US" sz="2133">
                <a:latin typeface="Poppins" panose="00000500000000000000" pitchFamily="2" charset="0"/>
                <a:ea typeface="Calibri" panose="020F0502020204030204" pitchFamily="34" charset="0"/>
                <a:cs typeface="Poppins" panose="00000500000000000000" pitchFamily="2" charset="0"/>
              </a:rPr>
              <a:t>, </a:t>
            </a:r>
            <a:r>
              <a:rPr lang="en-US" sz="2133" i="1">
                <a:latin typeface="Poppins" panose="00000500000000000000" pitchFamily="2" charset="0"/>
                <a:ea typeface="Calibri" panose="020F0502020204030204" pitchFamily="34" charset="0"/>
                <a:cs typeface="Poppins" panose="00000500000000000000" pitchFamily="2" charset="0"/>
              </a:rPr>
              <a:t>3</a:t>
            </a:r>
            <a:r>
              <a:rPr lang="en-US" sz="2133">
                <a:latin typeface="Poppins" panose="00000500000000000000" pitchFamily="2" charset="0"/>
                <a:ea typeface="Calibri" panose="020F0502020204030204" pitchFamily="34" charset="0"/>
                <a:cs typeface="Poppins" panose="00000500000000000000" pitchFamily="2" charset="0"/>
              </a:rPr>
              <a:t>(1), pp.111-114.</a:t>
            </a:r>
          </a:p>
          <a:p>
            <a:pPr marL="228611" indent="-228611" algn="just">
              <a:lnSpc>
                <a:spcPct val="107000"/>
              </a:lnSpc>
              <a:buFont typeface="+mj-lt"/>
              <a:buAutoNum type="arabicPeriod"/>
            </a:pPr>
            <a:r>
              <a:rPr lang="en-US" sz="2133" err="1">
                <a:solidFill>
                  <a:srgbClr val="222222"/>
                </a:solidFill>
                <a:latin typeface="Poppins" panose="00000500000000000000" pitchFamily="2" charset="0"/>
                <a:ea typeface="Calibri" panose="020F0502020204030204" pitchFamily="34" charset="0"/>
                <a:cs typeface="Poppins" panose="00000500000000000000" pitchFamily="2" charset="0"/>
              </a:rPr>
              <a:t>Parente</a:t>
            </a:r>
            <a:r>
              <a:rPr lang="en-US" sz="2133">
                <a:solidFill>
                  <a:srgbClr val="222222"/>
                </a:solidFill>
                <a:latin typeface="Poppins" panose="00000500000000000000" pitchFamily="2" charset="0"/>
                <a:ea typeface="Calibri" panose="020F0502020204030204" pitchFamily="34" charset="0"/>
                <a:cs typeface="Poppins" panose="00000500000000000000" pitchFamily="2" charset="0"/>
              </a:rPr>
              <a:t>, S.L. and Prescott, E.C.,2004. Barriers to technology adoption and development. </a:t>
            </a:r>
            <a:r>
              <a:rPr lang="en-US" sz="2133" i="1">
                <a:latin typeface="Poppins" panose="00000500000000000000" pitchFamily="2" charset="0"/>
                <a:ea typeface="Calibri" panose="020F0502020204030204" pitchFamily="34" charset="0"/>
                <a:cs typeface="Poppins" panose="00000500000000000000" pitchFamily="2" charset="0"/>
              </a:rPr>
              <a:t>Journal of political Economy</a:t>
            </a:r>
            <a:r>
              <a:rPr lang="en-US" sz="2133">
                <a:latin typeface="Poppins" panose="00000500000000000000" pitchFamily="2" charset="0"/>
                <a:ea typeface="Calibri" panose="020F0502020204030204" pitchFamily="34" charset="0"/>
                <a:cs typeface="Poppins" panose="00000500000000000000" pitchFamily="2" charset="0"/>
              </a:rPr>
              <a:t>, </a:t>
            </a:r>
            <a:r>
              <a:rPr lang="en-US" sz="2133" i="1">
                <a:latin typeface="Poppins" panose="00000500000000000000" pitchFamily="2" charset="0"/>
                <a:ea typeface="Calibri" panose="020F0502020204030204" pitchFamily="34" charset="0"/>
                <a:cs typeface="Poppins" panose="00000500000000000000" pitchFamily="2" charset="0"/>
              </a:rPr>
              <a:t>102</a:t>
            </a:r>
            <a:r>
              <a:rPr lang="en-US" sz="2133">
                <a:latin typeface="Poppins" panose="00000500000000000000" pitchFamily="2" charset="0"/>
                <a:ea typeface="Calibri" panose="020F0502020204030204" pitchFamily="34" charset="0"/>
                <a:cs typeface="Poppins" panose="00000500000000000000" pitchFamily="2" charset="0"/>
              </a:rPr>
              <a:t>(2), pp.298-321.</a:t>
            </a:r>
            <a:r>
              <a:rPr lang="en-US" sz="2133">
                <a:latin typeface="Poppins" panose="00000500000000000000" pitchFamily="2" charset="0"/>
                <a:cs typeface="Poppins" panose="00000500000000000000" pitchFamily="2" charset="0"/>
              </a:rPr>
              <a:t> </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278</Words>
  <Application>Microsoft Office PowerPoint</Application>
  <PresentationFormat>Ecran lat</PresentationFormat>
  <Paragraphs>26</Paragraphs>
  <Slides>13</Slides>
  <Notes>5</Notes>
  <HiddenSlides>0</HiddenSlides>
  <MMClips>1</MMClips>
  <ScaleCrop>false</ScaleCrop>
  <HeadingPairs>
    <vt:vector size="4" baseType="variant">
      <vt:variant>
        <vt:lpstr>Temă</vt:lpstr>
      </vt:variant>
      <vt:variant>
        <vt:i4>1</vt:i4>
      </vt:variant>
      <vt:variant>
        <vt:lpstr>Titluri diapozitive</vt:lpstr>
      </vt:variant>
      <vt:variant>
        <vt:i4>13</vt:i4>
      </vt:variant>
    </vt:vector>
  </HeadingPairs>
  <TitlesOfParts>
    <vt:vector size="14" baseType="lpstr">
      <vt:lpstr>Ion</vt:lpstr>
      <vt:lpstr>NICOLETA: ST ID :2025237  MONALISA :ST ID :2126836 DANI : ST ID : 2133267</vt:lpstr>
      <vt:lpstr>MODULE CODE: BMSW 4003  LECTURE : DR OLUWASEUN ADEGBITE MODULE :DIGITAL SKILLS AND RESEACHE METHODO  </vt:lpstr>
      <vt:lpstr>INTODUCTION </vt:lpstr>
      <vt:lpstr>Students UWTSD and staff have access to Microsoft Teams enabling you to join or create your own Team with others helping to improve communication and collaboration.   Work with your team in real-time on a central hub to collaboratively edit documents and discuss ideas Group Chat - Send instant messages to your Team</vt:lpstr>
      <vt:lpstr>VIDEO AND AUDIO</vt:lpstr>
      <vt:lpstr>  </vt:lpstr>
      <vt:lpstr>ONE KEY : FOCUS IS TO ALLOW STUDENTS TO ACCESS TIMETABLED  COMPUTER LAB  </vt:lpstr>
      <vt:lpstr>Prezentare PowerPoint</vt:lpstr>
      <vt:lpstr>Prezentare PowerPoint</vt:lpstr>
      <vt:lpstr>Prezentare PowerPoint</vt:lpstr>
      <vt:lpstr>Prezentare PowerPoint</vt:lpstr>
      <vt:lpstr>Prezentare PowerPoint</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NICOLETA BUSU  MONALISA  DANIM</dc:title>
  <dc:creator>Nicoleta Busu</dc:creator>
  <cp:lastModifiedBy>Nicoleta Busu</cp:lastModifiedBy>
  <cp:revision>2</cp:revision>
  <dcterms:created xsi:type="dcterms:W3CDTF">2022-06-20T17:16:46Z</dcterms:created>
  <dcterms:modified xsi:type="dcterms:W3CDTF">2022-06-25T12:13:12Z</dcterms:modified>
</cp:coreProperties>
</file>