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charts/chart3.xml" ContentType="application/vnd.openxmlformats-officedocument.drawingml.chart+xml"/>
  <Override PartName="/ppt/drawings/drawing3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2"/>
  </p:notesMasterIdLst>
  <p:handoutMasterIdLst>
    <p:handoutMasterId r:id="rId63"/>
  </p:handoutMasterIdLst>
  <p:sldIdLst>
    <p:sldId id="256" r:id="rId2"/>
    <p:sldId id="336" r:id="rId3"/>
    <p:sldId id="701" r:id="rId4"/>
    <p:sldId id="704" r:id="rId5"/>
    <p:sldId id="705" r:id="rId6"/>
    <p:sldId id="706" r:id="rId7"/>
    <p:sldId id="690" r:id="rId8"/>
    <p:sldId id="325" r:id="rId9"/>
    <p:sldId id="698" r:id="rId10"/>
    <p:sldId id="697" r:id="rId11"/>
    <p:sldId id="299" r:id="rId12"/>
    <p:sldId id="300" r:id="rId13"/>
    <p:sldId id="301" r:id="rId14"/>
    <p:sldId id="302" r:id="rId15"/>
    <p:sldId id="315" r:id="rId16"/>
    <p:sldId id="304" r:id="rId17"/>
    <p:sldId id="699" r:id="rId18"/>
    <p:sldId id="303" r:id="rId19"/>
    <p:sldId id="702" r:id="rId20"/>
    <p:sldId id="691" r:id="rId21"/>
    <p:sldId id="292" r:id="rId22"/>
    <p:sldId id="293" r:id="rId23"/>
    <p:sldId id="692" r:id="rId24"/>
    <p:sldId id="305" r:id="rId25"/>
    <p:sldId id="695" r:id="rId26"/>
    <p:sldId id="271" r:id="rId27"/>
    <p:sldId id="693" r:id="rId28"/>
    <p:sldId id="694" r:id="rId29"/>
    <p:sldId id="306" r:id="rId30"/>
    <p:sldId id="312" r:id="rId31"/>
    <p:sldId id="307" r:id="rId32"/>
    <p:sldId id="310" r:id="rId33"/>
    <p:sldId id="308" r:id="rId34"/>
    <p:sldId id="262" r:id="rId35"/>
    <p:sldId id="263" r:id="rId36"/>
    <p:sldId id="309" r:id="rId37"/>
    <p:sldId id="313" r:id="rId38"/>
    <p:sldId id="294" r:id="rId39"/>
    <p:sldId id="297" r:id="rId40"/>
    <p:sldId id="319" r:id="rId41"/>
    <p:sldId id="318" r:id="rId42"/>
    <p:sldId id="285" r:id="rId43"/>
    <p:sldId id="334" r:id="rId44"/>
    <p:sldId id="320" r:id="rId45"/>
    <p:sldId id="264" r:id="rId46"/>
    <p:sldId id="265" r:id="rId47"/>
    <p:sldId id="270" r:id="rId48"/>
    <p:sldId id="287" r:id="rId49"/>
    <p:sldId id="266" r:id="rId50"/>
    <p:sldId id="273" r:id="rId51"/>
    <p:sldId id="267" r:id="rId52"/>
    <p:sldId id="274" r:id="rId53"/>
    <p:sldId id="703" r:id="rId54"/>
    <p:sldId id="272" r:id="rId55"/>
    <p:sldId id="275" r:id="rId56"/>
    <p:sldId id="321" r:id="rId57"/>
    <p:sldId id="322" r:id="rId58"/>
    <p:sldId id="258" r:id="rId59"/>
    <p:sldId id="333" r:id="rId60"/>
    <p:sldId id="700" r:id="rId6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843" autoAdjust="0"/>
    <p:restoredTop sz="94718"/>
  </p:normalViewPr>
  <p:slideViewPr>
    <p:cSldViewPr>
      <p:cViewPr varScale="1">
        <p:scale>
          <a:sx n="68" d="100"/>
          <a:sy n="68" d="100"/>
        </p:scale>
        <p:origin x="78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Workbook2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Workbook2" TargetMode="Externa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oleObject" Target="Workbook2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Barriers and obstacles to success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33964386077182002"/>
          <c:y val="0.119685039370079"/>
          <c:w val="0.56885812859964902"/>
          <c:h val="0.6431847397028129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Sheet1!$D$3</c:f>
              <c:strCache>
                <c:ptCount val="1"/>
                <c:pt idx="0">
                  <c:v>%</c:v>
                </c:pt>
              </c:strCache>
            </c:strRef>
          </c:tx>
          <c:invertIfNegative val="0"/>
          <c:cat>
            <c:strRef>
              <c:f>Sheet1!$C$4:$C$12</c:f>
              <c:strCache>
                <c:ptCount val="9"/>
                <c:pt idx="0">
                  <c:v>The Economy</c:v>
                </c:pt>
                <c:pt idx="1">
                  <c:v>Cash flow</c:v>
                </c:pt>
                <c:pt idx="2">
                  <c:v>Increase costs in raw materials/fuel/energy</c:v>
                </c:pt>
                <c:pt idx="3">
                  <c:v>Profit taxes:Corporation Tax/VAT</c:v>
                </c:pt>
                <c:pt idx="4">
                  <c:v>Employment taxes (eg PAYE, NI)</c:v>
                </c:pt>
                <c:pt idx="5">
                  <c:v>Competition in the market</c:v>
                </c:pt>
                <c:pt idx="6">
                  <c:v>Regulations</c:v>
                </c:pt>
                <c:pt idx="7">
                  <c:v>Business rates</c:v>
                </c:pt>
                <c:pt idx="8">
                  <c:v>Obtaining finance</c:v>
                </c:pt>
              </c:strCache>
            </c:strRef>
          </c:cat>
          <c:val>
            <c:numRef>
              <c:f>Sheet1!$D$4:$D$12</c:f>
              <c:numCache>
                <c:formatCode>0%</c:formatCode>
                <c:ptCount val="9"/>
                <c:pt idx="0">
                  <c:v>0.66</c:v>
                </c:pt>
                <c:pt idx="1">
                  <c:v>0.41</c:v>
                </c:pt>
                <c:pt idx="2">
                  <c:v>0.38</c:v>
                </c:pt>
                <c:pt idx="3">
                  <c:v>0.36</c:v>
                </c:pt>
                <c:pt idx="4">
                  <c:v>0.36</c:v>
                </c:pt>
                <c:pt idx="5">
                  <c:v>0.31</c:v>
                </c:pt>
                <c:pt idx="6">
                  <c:v>0.26</c:v>
                </c:pt>
                <c:pt idx="7">
                  <c:v>0.21</c:v>
                </c:pt>
                <c:pt idx="8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E9-AC42-B290-39A6F50C8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9987880"/>
        <c:axId val="359988272"/>
      </c:barChart>
      <c:catAx>
        <c:axId val="35998788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359988272"/>
        <c:crosses val="autoZero"/>
        <c:auto val="1"/>
        <c:lblAlgn val="ctr"/>
        <c:lblOffset val="100"/>
        <c:noMultiLvlLbl val="0"/>
      </c:catAx>
      <c:valAx>
        <c:axId val="359988272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359987880"/>
        <c:crosses val="autoZero"/>
        <c:crossBetween val="between"/>
      </c:valAx>
    </c:plotArea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dk1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Main obstacles to the success of the business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46237845221582702"/>
          <c:y val="0.165818181818182"/>
          <c:w val="0.45169879557947901"/>
          <c:h val="0.60746685755189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Sheet1!$D$30</c:f>
              <c:strCache>
                <c:ptCount val="1"/>
                <c:pt idx="0">
                  <c:v>Main obstacle to th success of the business</c:v>
                </c:pt>
              </c:strCache>
            </c:strRef>
          </c:tx>
          <c:invertIfNegative val="0"/>
          <c:cat>
            <c:strRef>
              <c:f>Sheet1!$C$31:$C$36</c:f>
              <c:strCache>
                <c:ptCount val="6"/>
                <c:pt idx="0">
                  <c:v>Economy including: uncertainty, customer demand,  running costs and competition</c:v>
                </c:pt>
                <c:pt idx="1">
                  <c:v>Taxation</c:v>
                </c:pt>
                <c:pt idx="2">
                  <c:v>Cash flow</c:v>
                </c:pt>
                <c:pt idx="3">
                  <c:v>Obtaining Finance</c:v>
                </c:pt>
                <c:pt idx="4">
                  <c:v>Competition</c:v>
                </c:pt>
                <c:pt idx="5">
                  <c:v>Regulations</c:v>
                </c:pt>
              </c:strCache>
            </c:strRef>
          </c:cat>
          <c:val>
            <c:numRef>
              <c:f>Sheet1!$D$31:$D$36</c:f>
              <c:numCache>
                <c:formatCode>0%</c:formatCode>
                <c:ptCount val="6"/>
                <c:pt idx="0">
                  <c:v>0.32</c:v>
                </c:pt>
                <c:pt idx="1">
                  <c:v>0.13</c:v>
                </c:pt>
                <c:pt idx="2">
                  <c:v>0.1</c:v>
                </c:pt>
                <c:pt idx="3">
                  <c:v>0.09</c:v>
                </c:pt>
                <c:pt idx="4">
                  <c:v>7.0000000000000007E-2</c:v>
                </c:pt>
                <c:pt idx="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79-E94B-9B20-F4C0F95B25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644520"/>
        <c:axId val="486644912"/>
      </c:barChart>
      <c:catAx>
        <c:axId val="48664452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486644912"/>
        <c:crosses val="autoZero"/>
        <c:auto val="0"/>
        <c:lblAlgn val="ctr"/>
        <c:lblOffset val="100"/>
        <c:noMultiLvlLbl val="0"/>
      </c:catAx>
      <c:valAx>
        <c:axId val="486644912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86644520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1800" b="1" i="0" u="none" strike="noStrike" baseline="0">
                <a:effectLst/>
              </a:rPr>
              <a:t>Top 5 Small Business Challenges </a:t>
            </a:r>
            <a:endParaRPr lang="en-US"/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168066337905698"/>
          <c:y val="0.165818181818182"/>
          <c:w val="0.62658787636260804"/>
          <c:h val="0.58564867573371504"/>
        </c:manualLayout>
      </c:layout>
      <c:barChart>
        <c:barDir val="bar"/>
        <c:grouping val="clustered"/>
        <c:varyColors val="0"/>
        <c:ser>
          <c:idx val="0"/>
          <c:order val="0"/>
          <c:invertIfNegative val="0"/>
          <c:cat>
            <c:strRef>
              <c:f>Sheet1!$C$41:$C$45</c:f>
              <c:strCache>
                <c:ptCount val="5"/>
                <c:pt idx="0">
                  <c:v>Time</c:v>
                </c:pt>
                <c:pt idx="1">
                  <c:v>Getting More Clients</c:v>
                </c:pt>
                <c:pt idx="2">
                  <c:v>Marketing my business</c:v>
                </c:pt>
                <c:pt idx="3">
                  <c:v>Staying focussed</c:v>
                </c:pt>
                <c:pt idx="4">
                  <c:v>Finance for Growth</c:v>
                </c:pt>
              </c:strCache>
            </c:strRef>
          </c:cat>
          <c:val>
            <c:numRef>
              <c:f>Sheet1!$D$41:$D$45</c:f>
              <c:numCache>
                <c:formatCode>0%</c:formatCode>
                <c:ptCount val="5"/>
                <c:pt idx="0">
                  <c:v>0.35</c:v>
                </c:pt>
                <c:pt idx="1">
                  <c:v>0.14000000000000001</c:v>
                </c:pt>
                <c:pt idx="2">
                  <c:v>0.1</c:v>
                </c:pt>
                <c:pt idx="3">
                  <c:v>0.09</c:v>
                </c:pt>
                <c:pt idx="4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B6-684A-842D-2FCD6336F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645696"/>
        <c:axId val="486646088"/>
      </c:barChart>
      <c:catAx>
        <c:axId val="48664569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486646088"/>
        <c:crosses val="autoZero"/>
        <c:auto val="1"/>
        <c:lblAlgn val="ctr"/>
        <c:lblOffset val="100"/>
        <c:noMultiLvlLbl val="0"/>
      </c:catAx>
      <c:valAx>
        <c:axId val="486646088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8664569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0.37539</cdr:x>
      <cdr:y>0.86691</cdr:y>
    </cdr:from>
    <cdr:to>
      <cdr:x>0.83699</cdr:x>
      <cdr:y>0.95418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119120" y="3027680"/>
          <a:ext cx="3835400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FSB Member Survey 2011 </a:t>
          </a:r>
          <a:r>
            <a:rPr lang="en-US" sz="1100" b="1" dirty="0"/>
            <a:t>Base</a:t>
          </a:r>
          <a:r>
            <a:rPr lang="en-US" sz="1100" dirty="0"/>
            <a:t>: 10,549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0.38151</cdr:x>
      <cdr:y>0.88145</cdr:y>
    </cdr:from>
    <cdr:to>
      <cdr:x>0.97585</cdr:x>
      <cdr:y>0.96873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169919" y="3078480"/>
          <a:ext cx="4938395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Dept. of BIS: SME Business Barometer  Feb 2012 </a:t>
          </a:r>
          <a:r>
            <a:rPr lang="en-US" sz="1100" b="1" dirty="0"/>
            <a:t>Base</a:t>
          </a:r>
          <a:r>
            <a:rPr lang="en-US" sz="1100" dirty="0"/>
            <a:t>: 667</a:t>
          </a: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0.33871</cdr:x>
      <cdr:y>0.83709</cdr:y>
    </cdr:from>
    <cdr:to>
      <cdr:x>0.80031</cdr:x>
      <cdr:y>0.92436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814320" y="2923536"/>
          <a:ext cx="3835400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Ecademy.com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22/01/2020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22/01/2020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145088" y="2017713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EDDF2FB3-397C-284E-B81B-022BBD027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975568F7-BAC0-1D49-90F6-5D9BB5917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81A49EAC-5DA3-854A-9001-E82C27F3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B0C73-1B53-6440-89E4-2046240F6C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6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22/01/2020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16/01/the-10-skills-you-need-to-thrive-in-the-fourth-industrial-revolution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blogs.hbr.org/2013/01/what-is-entrepreneurship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hbr.org/2013/01/what-is-entrepreneurship/" TargetMode="External"/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kbusinessforums.co.uk/articles/what-is-an-entrepreneur-a-brilliant-definition.74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An introduction to Entrepreneurship</a:t>
            </a:r>
            <a:br>
              <a:rPr lang="en-US" sz="3200" b="1" dirty="0"/>
            </a:br>
            <a:r>
              <a:rPr lang="en-GB" sz="3200" b="1" dirty="0">
                <a:solidFill>
                  <a:schemeClr val="bg1"/>
                </a:solidFill>
              </a:rPr>
              <a:t>M5X01926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For International Hotel Management Students</a:t>
            </a:r>
          </a:p>
        </p:txBody>
      </p:sp>
    </p:spTree>
    <p:extLst>
      <p:ext uri="{BB962C8B-B14F-4D97-AF65-F5344CB8AC3E}">
        <p14:creationId xmlns:p14="http://schemas.microsoft.com/office/powerpoint/2010/main" val="134709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GB" sz="2800" dirty="0"/>
              <a:t>To introduce the concept of entrepreneurship and gives students the theoretical and practical knowledge to engage in the entrepreneurial process. </a:t>
            </a:r>
          </a:p>
          <a:p>
            <a:pPr lvl="0" algn="just"/>
            <a:r>
              <a:rPr lang="en-GB" sz="2800" dirty="0"/>
              <a:t>To critically evaluate current and emerging entrepreneurial themes, and through an investigation of a specific market with the production of a professional business plan.</a:t>
            </a:r>
          </a:p>
          <a:p>
            <a:endParaRPr lang="en-US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97082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dirty="0"/>
              <a:t>Upon the successful completion of this module, the student should be able to demonstrate the ability to:</a:t>
            </a:r>
          </a:p>
          <a:p>
            <a:pPr lvl="0" algn="just"/>
            <a:r>
              <a:rPr lang="en-GB" sz="2900" dirty="0"/>
              <a:t>Critically evaluate their theoretical knowledge of entrepreneurship;</a:t>
            </a:r>
          </a:p>
          <a:p>
            <a:pPr lvl="0" algn="just"/>
            <a:r>
              <a:rPr lang="en-GB" sz="2900" dirty="0"/>
              <a:t>Apply the methods and techniques that they have learned to critically review, consolidate, extend and apply their knowledge and understanding to initiate and carry out a Business Plan.</a:t>
            </a:r>
          </a:p>
          <a:p>
            <a:endParaRPr lang="en-US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81098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Assessment Component 1 – 50%</a:t>
            </a:r>
          </a:p>
          <a:p>
            <a:pPr marL="0" indent="0" algn="just">
              <a:buNone/>
            </a:pPr>
            <a:r>
              <a:rPr lang="en-GB" b="1" dirty="0"/>
              <a:t>Written Report: Entrepreneurship Study (2000 words)</a:t>
            </a:r>
          </a:p>
          <a:p>
            <a:endParaRPr lang="en-US" dirty="0"/>
          </a:p>
          <a:p>
            <a:r>
              <a:rPr lang="en-GB" dirty="0"/>
              <a:t>Students are required to self-select an entrepreneur of their choice for further investigation and analysis of entrepreneurial theory - the results of which will form a written report and presentation.</a:t>
            </a:r>
          </a:p>
          <a:p>
            <a:pPr marL="0" indent="0">
              <a:buNone/>
            </a:pPr>
            <a:r>
              <a:rPr lang="en-GB" dirty="0"/>
              <a:t>Further Breakdown of Assessment Component 1:</a:t>
            </a:r>
          </a:p>
          <a:p>
            <a:r>
              <a:rPr lang="en-GB" dirty="0"/>
              <a:t>Written	Report (1500 words)</a:t>
            </a:r>
          </a:p>
          <a:p>
            <a:r>
              <a:rPr lang="en-GB" dirty="0"/>
              <a:t>Practical Presentation (5 minutes)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an entrepreneur of your choice, critically evaluate their entrepreneurial motivations and characteristics using appropriate academic models/entrepreneurial theories. (75%)</a:t>
            </a:r>
          </a:p>
          <a:p>
            <a:r>
              <a:rPr lang="en-GB" dirty="0"/>
              <a:t>Present your findings via a five- minute presentation to a group of your peers (25%)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85740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Assessment Component 2 – 50%</a:t>
            </a:r>
          </a:p>
          <a:p>
            <a:pPr marL="0" indent="0" algn="just">
              <a:buNone/>
            </a:pPr>
            <a:r>
              <a:rPr lang="en-GB" b="1" dirty="0"/>
              <a:t>Written	Business Plan (2000 words).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dirty="0"/>
              <a:t>Students are require to student produce a business plan.</a:t>
            </a:r>
          </a:p>
          <a:p>
            <a:pPr marL="0" indent="0" algn="just">
              <a:buNone/>
            </a:pPr>
            <a:r>
              <a:rPr lang="en-GB" dirty="0"/>
              <a:t>Students to work in self-selected teams, of between two and three, to identify and research an entrepreneurial opportunity, in negotiation with their tutor.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990353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Assessment Component 2 – 50%</a:t>
            </a:r>
          </a:p>
          <a:p>
            <a:pPr marL="0" indent="0" algn="just">
              <a:buNone/>
            </a:pPr>
            <a:r>
              <a:rPr lang="en-GB" b="1" dirty="0"/>
              <a:t>Written	Business Plan (2000 words).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dirty="0"/>
              <a:t>Students will write a business plan, citing appropriate research in support of arguments made. The individual’s contribution will be reflected within a team contribution audit as part of the assessment.</a:t>
            </a:r>
          </a:p>
          <a:p>
            <a:pPr marL="0" indent="0" algn="just">
              <a:buNone/>
            </a:pPr>
            <a:r>
              <a:rPr lang="en-GB" dirty="0"/>
              <a:t>You and a group of fellow students (to a maximum of 3 in a group) will investigate the potential to set up a business.</a:t>
            </a:r>
          </a:p>
        </p:txBody>
      </p:sp>
    </p:spTree>
    <p:extLst>
      <p:ext uri="{BB962C8B-B14F-4D97-AF65-F5344CB8AC3E}">
        <p14:creationId xmlns:p14="http://schemas.microsoft.com/office/powerpoint/2010/main" val="852297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257D9-3FDB-B84A-BB6F-21D18E127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E979D-D641-E14B-B525-EE8D6595F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Entrepreneurship why is it important?</a:t>
            </a:r>
          </a:p>
          <a:p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Check:</a:t>
            </a:r>
          </a:p>
          <a:p>
            <a:pPr marL="0" indent="0">
              <a:buNone/>
            </a:pPr>
            <a:r>
              <a:rPr lang="en-GB" sz="20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10 skills you need to thrive in the Fourth Industrial Revolution:</a:t>
            </a:r>
            <a:endParaRPr lang="en-US" sz="2000" b="1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https://www.weforum.org/agenda/2016/01/the-10-skills-you-need-to-thrive-in-the-fourth-industrial-revolution/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644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Support you in passing this module (fairly important)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Make you think more entrepreneurially (very important)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05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Why do we buy products and services from others?</a:t>
            </a:r>
          </a:p>
        </p:txBody>
      </p:sp>
    </p:spTree>
    <p:extLst>
      <p:ext uri="{BB962C8B-B14F-4D97-AF65-F5344CB8AC3E}">
        <p14:creationId xmlns:p14="http://schemas.microsoft.com/office/powerpoint/2010/main" val="375577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business </a:t>
            </a:r>
            <a:r>
              <a:rPr lang="en-GB" dirty="0">
                <a:solidFill>
                  <a:srgbClr val="FF0000"/>
                </a:solidFill>
              </a:rPr>
              <a:t>adds value</a:t>
            </a:r>
          </a:p>
        </p:txBody>
      </p:sp>
    </p:spTree>
    <p:extLst>
      <p:ext uri="{BB962C8B-B14F-4D97-AF65-F5344CB8AC3E}">
        <p14:creationId xmlns:p14="http://schemas.microsoft.com/office/powerpoint/2010/main" val="2978731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Entrepreneur?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your groups/tables: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Come up with a definition of entrepreneurship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999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Name Some?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?</a:t>
            </a:r>
          </a:p>
          <a:p>
            <a:r>
              <a:rPr lang="en-US" dirty="0"/>
              <a:t>2. ?</a:t>
            </a:r>
          </a:p>
          <a:p>
            <a:r>
              <a:rPr lang="en-US" dirty="0"/>
              <a:t>3.?</a:t>
            </a:r>
          </a:p>
          <a:p>
            <a:r>
              <a:rPr lang="en-US" dirty="0"/>
              <a:t>4. ?</a:t>
            </a:r>
          </a:p>
          <a:p>
            <a:r>
              <a:rPr lang="en-US" dirty="0"/>
              <a:t>5. ?</a:t>
            </a:r>
          </a:p>
        </p:txBody>
      </p:sp>
    </p:spTree>
    <p:extLst>
      <p:ext uri="{BB962C8B-B14F-4D97-AF65-F5344CB8AC3E}">
        <p14:creationId xmlns:p14="http://schemas.microsoft.com/office/powerpoint/2010/main" val="3040079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Entrepreneurial Characteristics?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?</a:t>
            </a:r>
          </a:p>
          <a:p>
            <a:r>
              <a:rPr lang="en-US" dirty="0"/>
              <a:t>2. ?</a:t>
            </a:r>
          </a:p>
          <a:p>
            <a:r>
              <a:rPr lang="en-US" dirty="0"/>
              <a:t>3. ?</a:t>
            </a:r>
          </a:p>
          <a:p>
            <a:r>
              <a:rPr lang="en-US" dirty="0"/>
              <a:t>4. ?</a:t>
            </a:r>
          </a:p>
          <a:p>
            <a:r>
              <a:rPr lang="en-US" dirty="0"/>
              <a:t>5. ?</a:t>
            </a:r>
          </a:p>
        </p:txBody>
      </p:sp>
    </p:spTree>
    <p:extLst>
      <p:ext uri="{BB962C8B-B14F-4D97-AF65-F5344CB8AC3E}">
        <p14:creationId xmlns:p14="http://schemas.microsoft.com/office/powerpoint/2010/main" val="866445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Are all Entrepreneur’s Characteristics the Same or Different?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726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lot of debate about the definition of an entrepreneur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61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“An entrepreneur sees an opportunity which others do not fully recognise, to meet an unsatisfied demand or to radically improve the performance of an existing business”. </a:t>
            </a:r>
          </a:p>
          <a:p>
            <a:pPr marL="0" indent="0" algn="r">
              <a:buNone/>
            </a:pPr>
            <a:r>
              <a:rPr lang="en-US" dirty="0"/>
              <a:t>Chris Oakley OBE</a:t>
            </a:r>
          </a:p>
          <a:p>
            <a:pPr marL="0" indent="0" algn="r">
              <a:buNone/>
            </a:pPr>
            <a:r>
              <a:rPr lang="en-US" dirty="0"/>
              <a:t>(In UK Business forum, 2018)</a:t>
            </a:r>
          </a:p>
        </p:txBody>
      </p:sp>
    </p:spTree>
    <p:extLst>
      <p:ext uri="{BB962C8B-B14F-4D97-AF65-F5344CB8AC3E}">
        <p14:creationId xmlns:p14="http://schemas.microsoft.com/office/powerpoint/2010/main" val="1636879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“They have unquenchable self-belief that this opportunity can be made real through hard work, commitment and the adaptability to learn the lessons of the market along the way”.</a:t>
            </a:r>
          </a:p>
          <a:p>
            <a:pPr marL="0" indent="0" algn="r">
              <a:buNone/>
            </a:pPr>
            <a:r>
              <a:rPr lang="en-US" dirty="0"/>
              <a:t>Chris Oakley OBE</a:t>
            </a:r>
          </a:p>
          <a:p>
            <a:pPr marL="0" indent="0" algn="r">
              <a:buNone/>
            </a:pPr>
            <a:r>
              <a:rPr lang="en-US" dirty="0"/>
              <a:t>(In UK Business forum, 2018)</a:t>
            </a:r>
          </a:p>
          <a:p>
            <a:pPr marL="0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004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i="1" dirty="0"/>
              <a:t>“Entrepreneurship is the pursuit of opportunity without regard to resources currently controlled” </a:t>
            </a:r>
          </a:p>
          <a:p>
            <a:pPr marL="228600" lvl="1" indent="0" algn="r">
              <a:buNone/>
            </a:pPr>
            <a:r>
              <a:rPr lang="en-US" i="1" dirty="0"/>
              <a:t>(Stevenson, 2013)</a:t>
            </a:r>
          </a:p>
          <a:p>
            <a:pPr marL="228600" lvl="1" indent="0" algn="ctr">
              <a:buNone/>
            </a:pPr>
            <a:endParaRPr lang="en-US" i="1" dirty="0">
              <a:hlinkClick r:id="rId2"/>
            </a:endParaRPr>
          </a:p>
          <a:p>
            <a:pPr marL="228600" lvl="1" indent="0" algn="r">
              <a:buNone/>
            </a:pPr>
            <a:endParaRPr lang="en-US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4292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Watch this video:</a:t>
            </a:r>
            <a:endParaRPr lang="en-US" dirty="0"/>
          </a:p>
          <a:p>
            <a:pPr marL="228600" lvl="1" indent="0" algn="ctr">
              <a:buNone/>
            </a:pPr>
            <a:endParaRPr lang="en-US" i="1" dirty="0">
              <a:hlinkClick r:id="rId2"/>
            </a:endParaRPr>
          </a:p>
          <a:p>
            <a:pPr marL="228600" lvl="1" indent="0" algn="ctr">
              <a:buNone/>
            </a:pPr>
            <a:r>
              <a:rPr lang="en-US" dirty="0">
                <a:hlinkClick r:id="rId2"/>
              </a:rPr>
              <a:t>https://bigthink.com/videos/a-new-definition-of-entrepreneurship</a:t>
            </a:r>
            <a:endParaRPr lang="en-US" dirty="0"/>
          </a:p>
          <a:p>
            <a:pPr marL="228600" lvl="1" indent="0">
              <a:buNone/>
            </a:pPr>
            <a:r>
              <a:rPr lang="en-US" dirty="0"/>
              <a:t>Also check:</a:t>
            </a:r>
          </a:p>
          <a:p>
            <a:pPr marL="228600" lvl="1" indent="0">
              <a:buNone/>
            </a:pPr>
            <a:r>
              <a:rPr lang="en-GB" dirty="0">
                <a:hlinkClick r:id="rId3"/>
              </a:rPr>
              <a:t>http://blogs.hbr.org/2013/01/what-is-entrepreneurship/</a:t>
            </a:r>
            <a:endParaRPr lang="en-GB" dirty="0"/>
          </a:p>
          <a:p>
            <a:pPr marL="228600" lvl="1" indent="0" algn="r">
              <a:buNone/>
            </a:pPr>
            <a:endParaRPr lang="en-US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5248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>
            <a:extLst>
              <a:ext uri="{FF2B5EF4-FFF2-40B4-BE49-F238E27FC236}">
                <a16:creationId xmlns:a16="http://schemas.microsoft.com/office/drawing/2014/main" id="{BE1461D7-5F7E-8644-B0FE-51FA867693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/>
              <a:t>Who are Entrepreneurs?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14339" name="Rectangle 7">
            <a:extLst>
              <a:ext uri="{FF2B5EF4-FFF2-40B4-BE49-F238E27FC236}">
                <a16:creationId xmlns:a16="http://schemas.microsoft.com/office/drawing/2014/main" id="{1F903676-2F70-2948-97B5-448AE0A8CB2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Common traits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Original thinkers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Risk takers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Take responsibility for own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Feel competent and capable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Set high goals and enjoy working toward them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</p:txBody>
      </p:sp>
      <p:sp>
        <p:nvSpPr>
          <p:cNvPr id="14340" name="Rectangle 8">
            <a:extLst>
              <a:ext uri="{FF2B5EF4-FFF2-40B4-BE49-F238E27FC236}">
                <a16:creationId xmlns:a16="http://schemas.microsoft.com/office/drawing/2014/main" id="{C85BAB92-279D-1C4B-A21C-1A9A0670E77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2400"/>
              <a:t>Common traits</a:t>
            </a:r>
          </a:p>
          <a:p>
            <a:pPr lvl="1" eaLnBrk="1" hangingPunct="1"/>
            <a:r>
              <a:rPr lang="en-US" altLang="en-US" sz="2000"/>
              <a:t>Self employed parents</a:t>
            </a:r>
          </a:p>
          <a:p>
            <a:pPr lvl="1" eaLnBrk="1" hangingPunct="1"/>
            <a:r>
              <a:rPr lang="en-US" altLang="en-US" sz="2000"/>
              <a:t>Firstborns</a:t>
            </a:r>
          </a:p>
          <a:p>
            <a:pPr lvl="1" eaLnBrk="1" hangingPunct="1"/>
            <a:r>
              <a:rPr lang="en-US" altLang="en-US" sz="2000"/>
              <a:t>Between 30-50 years old</a:t>
            </a:r>
          </a:p>
          <a:p>
            <a:pPr lvl="1" eaLnBrk="1" hangingPunct="1"/>
            <a:r>
              <a:rPr lang="en-US" altLang="en-US" sz="2000"/>
              <a:t>Well educated </a:t>
            </a:r>
            <a:r>
              <a:rPr lang="en-US" altLang="en-US" sz="2000">
                <a:latin typeface="Times New Roman" panose="02020603050405020304" pitchFamily="18" charset="0"/>
              </a:rPr>
              <a:t>–</a:t>
            </a:r>
            <a:r>
              <a:rPr lang="en-US" altLang="en-US" sz="2000"/>
              <a:t> 80% have college degree and 1/3 have a graduate level degree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338943204"/>
      </p:ext>
    </p:extLst>
  </p:cSld>
  <p:clrMapOvr>
    <a:masterClrMapping/>
  </p:clrMapOvr>
  <p:transition spd="med">
    <p:wheel spokes="3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1834FF6-C3F9-264F-9978-BDFACD706A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Characteristics of Entrepreneurs</a:t>
            </a:r>
          </a:p>
        </p:txBody>
      </p:sp>
      <p:sp>
        <p:nvSpPr>
          <p:cNvPr id="16387" name="AutoShape 3">
            <a:extLst>
              <a:ext uri="{FF2B5EF4-FFF2-40B4-BE49-F238E27FC236}">
                <a16:creationId xmlns:a16="http://schemas.microsoft.com/office/drawing/2014/main" id="{B5A46CCA-E900-7840-A378-04BB2CE3AE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2133600"/>
            <a:ext cx="3124200" cy="3352800"/>
          </a:xfrm>
          <a:prstGeom prst="star16">
            <a:avLst>
              <a:gd name="adj" fmla="val 3750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Successful </a:t>
            </a:r>
          </a:p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Entrepreneurs</a:t>
            </a:r>
          </a:p>
        </p:txBody>
      </p:sp>
      <p:graphicFrame>
        <p:nvGraphicFramePr>
          <p:cNvPr id="52247" name="Group 23">
            <a:extLst>
              <a:ext uri="{FF2B5EF4-FFF2-40B4-BE49-F238E27FC236}">
                <a16:creationId xmlns:a16="http://schemas.microsoft.com/office/drawing/2014/main" id="{B90ACC86-FA25-E143-B806-13D15FA85B80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21336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Key Personal Attributes</a:t>
                      </a:r>
                    </a:p>
                  </a:txBody>
                  <a:tcPr marT="45678" marB="45678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34" name="Group 10">
            <a:extLst>
              <a:ext uri="{FF2B5EF4-FFF2-40B4-BE49-F238E27FC236}">
                <a16:creationId xmlns:a16="http://schemas.microsoft.com/office/drawing/2014/main" id="{52018CB5-3ABB-A74A-99D1-243E4250BBD2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4572000"/>
          <a:ext cx="3733800" cy="914400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4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Good Technical Skills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40" name="Group 16">
            <a:extLst>
              <a:ext uri="{FF2B5EF4-FFF2-40B4-BE49-F238E27FC236}">
                <a16:creationId xmlns:a16="http://schemas.microsoft.com/office/drawing/2014/main" id="{76B77D43-3C69-8348-96D0-6E4D8815E37F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33528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Strong Managerial Competencies</a:t>
                      </a:r>
                    </a:p>
                  </a:txBody>
                  <a:tcPr marT="45678" marB="4567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6406" name="Picture 22" descr="SY01264_">
            <a:extLst>
              <a:ext uri="{FF2B5EF4-FFF2-40B4-BE49-F238E27FC236}">
                <a16:creationId xmlns:a16="http://schemas.microsoft.com/office/drawing/2014/main" id="{ACA7A542-C9D1-484E-B33B-11561847D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057400"/>
            <a:ext cx="121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336110"/>
      </p:ext>
    </p:extLst>
  </p:cSld>
  <p:clrMapOvr>
    <a:masterClrMapping/>
  </p:clrMapOvr>
  <p:transition spd="med">
    <p:cover dir="l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4E8B039-2D70-744B-A7EB-4683A50B02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Key Personal Attributes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45FDCD5-935A-CF48-B917-A45D194D28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Entrepreneurs are Made, Not Born!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Many of these key attributes are developed early in life, with the family environment playing an important role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Entrepreneurs tend to have had self employed parents who tend to support and encourage independence, achievement, and responsibility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Firstborns tend to have more entrepreneurial attributes because they receive more attention, have to forge their own way, thus creating higher self-confidence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3255284"/>
      </p:ext>
    </p:extLst>
  </p:cSld>
  <p:clrMapOvr>
    <a:masterClrMapping/>
  </p:clrMapOvr>
  <p:transition spd="med">
    <p:blinds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F028E42-67C4-2641-9033-F64E757802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Technical Proficiency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96AD0FC-5028-9F45-BA09-E2DFCCD830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Many entrepreneurs demonstrate strong technical skills, typically bringing some related experience to their business ventures</a:t>
            </a:r>
          </a:p>
          <a:p>
            <a:pPr eaLnBrk="1" hangingPunct="1"/>
            <a:r>
              <a:rPr lang="en-US" altLang="en-US" sz="2400"/>
              <a:t>For example, successful car dealers usually have lots of technical knowledge about selling and servicing automobiles before opening their dealerships</a:t>
            </a:r>
          </a:p>
          <a:p>
            <a:pPr eaLnBrk="1" hangingPunct="1"/>
            <a:r>
              <a:rPr lang="en-US" altLang="en-US" sz="2400"/>
              <a:t>Especially important in the computer industry</a:t>
            </a:r>
          </a:p>
          <a:p>
            <a:pPr eaLnBrk="1" hangingPunct="1"/>
            <a:r>
              <a:rPr lang="en-US" altLang="en-US" sz="2400"/>
              <a:t>NOT ALWAYS NECESSARY</a:t>
            </a:r>
          </a:p>
        </p:txBody>
      </p:sp>
    </p:spTree>
    <p:extLst>
      <p:ext uri="{BB962C8B-B14F-4D97-AF65-F5344CB8AC3E}">
        <p14:creationId xmlns:p14="http://schemas.microsoft.com/office/powerpoint/2010/main" val="2677786962"/>
      </p:ext>
    </p:extLst>
  </p:cSld>
  <p:clrMapOvr>
    <a:masterClrMapping/>
  </p:clrMapOvr>
  <p:transition spd="med">
    <p:newsflash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Is  Running any Business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32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CACF-42CD-4240-8140-D1531EE5C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</a:t>
            </a:r>
            <a:r>
              <a:rPr lang="en-US"/>
              <a:t>Start Up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41435-A706-8946-B217-A8826B0BC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Lifestyle Venture</a:t>
            </a:r>
          </a:p>
          <a:p>
            <a:r>
              <a:rPr lang="en-US" altLang="en-US" dirty="0"/>
              <a:t>Smaller Profit Venture</a:t>
            </a:r>
          </a:p>
          <a:p>
            <a:r>
              <a:rPr lang="en-US" altLang="en-US" dirty="0"/>
              <a:t>High Growth Ventures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401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2D376FB-67E8-2845-8FC8-5ACDCF0E87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>
              <a:buFontTx/>
              <a:buAutoNum type="arabicPeriod"/>
            </a:pPr>
            <a:r>
              <a:rPr lang="en-US" altLang="en-US" dirty="0"/>
              <a:t>Lifestyle Venture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D7B4629F-FF44-C548-9872-16AED951D8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Small company that provides its owner independence, autonomy, and control.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Is often run out of household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Provides flexibility (hours, meeting places, attire)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Aligns your personal interests and hobbies with your desire to make a profit.</a:t>
            </a:r>
          </a:p>
        </p:txBody>
      </p:sp>
    </p:spTree>
    <p:extLst>
      <p:ext uri="{BB962C8B-B14F-4D97-AF65-F5344CB8AC3E}">
        <p14:creationId xmlns:p14="http://schemas.microsoft.com/office/powerpoint/2010/main" val="1139724694"/>
      </p:ext>
    </p:extLst>
  </p:cSld>
  <p:clrMapOvr>
    <a:masterClrMapping/>
  </p:clrMapOvr>
  <p:transition spd="med">
    <p:wheel spokes="8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A54D140-821B-E548-AB78-6D3EB37BA0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2. Smaller Profit Venture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F6D00EC1-38F4-0145-B972-E00DB704CC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Small company not concentrated on pushing the envelope and growing inordinately large.</a:t>
            </a:r>
          </a:p>
          <a:p>
            <a:pPr eaLnBrk="1" hangingPunct="1"/>
            <a:r>
              <a:rPr lang="en-US" altLang="en-US" dirty="0"/>
              <a:t>Making millions of pounds is not important.</a:t>
            </a:r>
          </a:p>
          <a:p>
            <a:pPr eaLnBrk="1" hangingPunct="1"/>
            <a:r>
              <a:rPr lang="en-US" altLang="en-US" dirty="0"/>
              <a:t>Content with making a decent living.</a:t>
            </a:r>
          </a:p>
        </p:txBody>
      </p:sp>
    </p:spTree>
    <p:extLst>
      <p:ext uri="{BB962C8B-B14F-4D97-AF65-F5344CB8AC3E}">
        <p14:creationId xmlns:p14="http://schemas.microsoft.com/office/powerpoint/2010/main" val="2419962435"/>
      </p:ext>
    </p:extLst>
  </p:cSld>
  <p:clrMapOvr>
    <a:masterClrMapping/>
  </p:clrMapOvr>
  <p:transition spd="med">
    <p:wheel spokes="2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44182664-1319-C84E-9E0E-871E1D4F5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3. High Growth Ventures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1C0C722-74A0-2A4C-BDE3-4A9F05AA26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Goal is maximum profit and growth.</a:t>
            </a:r>
          </a:p>
          <a:p>
            <a:pPr eaLnBrk="1" hangingPunct="1"/>
            <a:r>
              <a:rPr lang="en-US" altLang="en-US"/>
              <a:t>Concentrated on pushing envelope and growing as large as possible.</a:t>
            </a:r>
          </a:p>
          <a:p>
            <a:pPr eaLnBrk="1" hangingPunct="1"/>
            <a:r>
              <a:rPr lang="en-US" altLang="en-US"/>
              <a:t>Focus on innovation</a:t>
            </a:r>
          </a:p>
        </p:txBody>
      </p:sp>
    </p:spTree>
    <p:extLst>
      <p:ext uri="{BB962C8B-B14F-4D97-AF65-F5344CB8AC3E}">
        <p14:creationId xmlns:p14="http://schemas.microsoft.com/office/powerpoint/2010/main" val="1856937486"/>
      </p:ext>
    </p:extLst>
  </p:cSld>
  <p:clrMapOvr>
    <a:masterClrMapping/>
  </p:clrMapOvr>
  <p:transition spd="med">
    <p:checker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Are Entrepreneurs Born or Made?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184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Entrepreneurs are Influenced by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2000"/>
              </a:spcBef>
              <a:buClr>
                <a:schemeClr val="tx1">
                  <a:lumMod val="50000"/>
                  <a:lumOff val="50000"/>
                </a:schemeClr>
              </a:buClr>
              <a:buNone/>
            </a:pPr>
            <a:r>
              <a:rPr lang="en-US" sz="2400" dirty="0">
                <a:latin typeface="Times New Roman" charset="0"/>
              </a:rPr>
              <a:t>Whether someone does or doesn’t become an entrepreneur is a function of their: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Environment 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Life experiences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Personal choices.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0238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Are Entrepreneurs Gamblers?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472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Are Entrepreneurs Gamblers?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 study done at Princeton University, looked at two groups of people: those who have just started their own businesses and  the general population. These two groups were given three options for investments: </a:t>
            </a:r>
          </a:p>
          <a:p>
            <a:pPr marL="228600" lvl="1" indent="0">
              <a:buNone/>
            </a:pPr>
            <a:r>
              <a:rPr lang="en-US" dirty="0"/>
              <a:t>1. A profit of $5 million with a 20% chance of success. </a:t>
            </a:r>
          </a:p>
          <a:p>
            <a:pPr marL="228600" lvl="1" indent="0">
              <a:buNone/>
            </a:pPr>
            <a:r>
              <a:rPr lang="en-US" dirty="0"/>
              <a:t>2. A profit of $2 million with a 50% chance of success.</a:t>
            </a:r>
          </a:p>
          <a:p>
            <a:pPr marL="228600" lvl="1" indent="0">
              <a:buNone/>
            </a:pPr>
            <a:r>
              <a:rPr lang="en-US" dirty="0"/>
              <a:t>3. A profit of $1.25 million with an 80% chance of success.</a:t>
            </a:r>
          </a:p>
          <a:p>
            <a:r>
              <a:rPr lang="en-US" dirty="0"/>
              <a:t>Entrepreneurs opted for safer option 3 – a higher chance of profit, but less of it. </a:t>
            </a:r>
          </a:p>
          <a:p>
            <a:r>
              <a:rPr lang="en-US" dirty="0"/>
              <a:t>While a higher proportion of the general population actually opted for riskier option 1. </a:t>
            </a:r>
          </a:p>
        </p:txBody>
      </p:sp>
    </p:spTree>
    <p:extLst>
      <p:ext uri="{BB962C8B-B14F-4D97-AF65-F5344CB8AC3E}">
        <p14:creationId xmlns:p14="http://schemas.microsoft.com/office/powerpoint/2010/main" val="2521849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Motivations of </a:t>
            </a:r>
            <a:r>
              <a:rPr lang="en-US" dirty="0" err="1"/>
              <a:t>Entrepreneuring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motivates people to become entrepreneurs?</a:t>
            </a:r>
          </a:p>
        </p:txBody>
      </p:sp>
    </p:spTree>
    <p:extLst>
      <p:ext uri="{BB962C8B-B14F-4D97-AF65-F5344CB8AC3E}">
        <p14:creationId xmlns:p14="http://schemas.microsoft.com/office/powerpoint/2010/main" val="40196483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>
            <a:extLst>
              <a:ext uri="{FF2B5EF4-FFF2-40B4-BE49-F238E27FC236}">
                <a16:creationId xmlns:a16="http://schemas.microsoft.com/office/drawing/2014/main" id="{4D79C900-11D4-1349-B390-0DCD27D2AE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Advantages of a Small Business</a:t>
            </a:r>
          </a:p>
        </p:txBody>
      </p:sp>
      <p:sp>
        <p:nvSpPr>
          <p:cNvPr id="12291" name="Rectangle 6">
            <a:extLst>
              <a:ext uri="{FF2B5EF4-FFF2-40B4-BE49-F238E27FC236}">
                <a16:creationId xmlns:a16="http://schemas.microsoft.com/office/drawing/2014/main" id="{ACFB3A2A-7B98-CD4B-B049-84CC846481C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Greater Opportunity to get rich through stock options</a:t>
            </a:r>
          </a:p>
          <a:p>
            <a:pPr eaLnBrk="1" hangingPunct="1"/>
            <a:r>
              <a:rPr lang="en-US" altLang="en-US" sz="2800"/>
              <a:t>Feel more important</a:t>
            </a:r>
          </a:p>
          <a:p>
            <a:pPr eaLnBrk="1" hangingPunct="1"/>
            <a:r>
              <a:rPr lang="en-US" altLang="en-US" sz="2800"/>
              <a:t>Feel more secure </a:t>
            </a:r>
          </a:p>
          <a:p>
            <a:pPr eaLnBrk="1" hangingPunct="1"/>
            <a:r>
              <a:rPr lang="en-US" altLang="en-US" sz="2800"/>
              <a:t>Comfort Level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800"/>
          </a:p>
        </p:txBody>
      </p:sp>
      <p:pic>
        <p:nvPicPr>
          <p:cNvPr id="12292" name="Picture 10" descr="BS00508_">
            <a:extLst>
              <a:ext uri="{FF2B5EF4-FFF2-40B4-BE49-F238E27FC236}">
                <a16:creationId xmlns:a16="http://schemas.microsoft.com/office/drawing/2014/main" id="{791D25DA-4C80-754E-BA62-A83E689D75A0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0" y="2819400"/>
            <a:ext cx="3163888" cy="2209800"/>
          </a:xfrm>
        </p:spPr>
      </p:pic>
    </p:spTree>
    <p:extLst>
      <p:ext uri="{BB962C8B-B14F-4D97-AF65-F5344CB8AC3E}">
        <p14:creationId xmlns:p14="http://schemas.microsoft.com/office/powerpoint/2010/main" val="3657780536"/>
      </p:ext>
    </p:extLst>
  </p:cSld>
  <p:clrMapOvr>
    <a:masterClrMapping/>
  </p:clrMapOvr>
  <p:transition spd="med">
    <p:cover dir="lu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A6408D44-4578-FB48-85EA-6260C69C0A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Disadvantages of a Small Business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61927A4-11E0-E84D-8072-3B371D968A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Lower guaranteed pay</a:t>
            </a:r>
          </a:p>
          <a:p>
            <a:pPr eaLnBrk="1" hangingPunct="1"/>
            <a:r>
              <a:rPr lang="en-US" altLang="en-US"/>
              <a:t>Fewer benefits</a:t>
            </a:r>
          </a:p>
          <a:p>
            <a:pPr eaLnBrk="1" hangingPunct="1"/>
            <a:r>
              <a:rPr lang="en-US" altLang="en-US"/>
              <a:t>Expected to have many skills</a:t>
            </a:r>
          </a:p>
          <a:p>
            <a:pPr eaLnBrk="1" hangingPunct="1"/>
            <a:r>
              <a:rPr lang="en-US" altLang="en-US"/>
              <a:t>Too much cohesion</a:t>
            </a:r>
          </a:p>
          <a:p>
            <a:pPr eaLnBrk="1" hangingPunct="1"/>
            <a:r>
              <a:rPr lang="en-US" altLang="en-US"/>
              <a:t>Hard to move to a big company</a:t>
            </a:r>
          </a:p>
          <a:p>
            <a:pPr eaLnBrk="1" hangingPunct="1"/>
            <a:r>
              <a:rPr lang="en-US" altLang="en-US"/>
              <a:t>Large fluctuations in income possible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1254112"/>
      </p:ext>
    </p:extLst>
  </p:cSld>
  <p:clrMapOvr>
    <a:masterClrMapping/>
  </p:clrMapOvr>
  <p:transition spd="med">
    <p:newsflash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charset="0"/>
              </a:rPr>
              <a:t>Money is rarely the reason entrepreneurs start new firms.</a:t>
            </a:r>
          </a:p>
          <a:p>
            <a:pPr lvl="1"/>
            <a:r>
              <a:rPr lang="en-US" dirty="0">
                <a:latin typeface="Times New Roman" charset="0"/>
              </a:rPr>
              <a:t>Be own boss</a:t>
            </a:r>
          </a:p>
          <a:p>
            <a:pPr lvl="1"/>
            <a:r>
              <a:rPr lang="en-US" dirty="0">
                <a:latin typeface="Times New Roman" charset="0"/>
              </a:rPr>
              <a:t>Pursue own ideas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4705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Start Up Businesses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Salary – substitute: similar level of income they would earn in a conventional job  </a:t>
            </a:r>
          </a:p>
          <a:p>
            <a:r>
              <a:rPr lang="en-US" dirty="0"/>
              <a:t>Lifestyle: pursue a particular level of income/lifestyle</a:t>
            </a:r>
          </a:p>
          <a:p>
            <a:r>
              <a:rPr lang="en-US" dirty="0"/>
              <a:t>Entrepreneurial: new products and services by seizing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9897245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Who Wants to Start Up A Business?</a:t>
            </a:r>
            <a:br>
              <a:rPr lang="en-US" dirty="0"/>
            </a:br>
            <a:endParaRPr lang="en-US" dirty="0"/>
          </a:p>
        </p:txBody>
      </p:sp>
      <p:pic>
        <p:nvPicPr>
          <p:cNvPr id="4" name="Content Placeholder 3" descr="Starting-a-business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6" b="1031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267107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now a Good Time?</a:t>
            </a:r>
          </a:p>
        </p:txBody>
      </p:sp>
      <p:pic>
        <p:nvPicPr>
          <p:cNvPr id="5" name="Content Placeholder 4" descr="220px-Glass-of-wat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24" b="319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802462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of Becoming and Entrepreneur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463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Doesn’t Everyone Become an Entrepreneur?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easy or difficult to start a business these days?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3886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the Barriers to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622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do Companies Go out of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CASHFLOW!</a:t>
            </a:r>
          </a:p>
        </p:txBody>
      </p:sp>
    </p:spTree>
    <p:extLst>
      <p:ext uri="{BB962C8B-B14F-4D97-AF65-F5344CB8AC3E}">
        <p14:creationId xmlns:p14="http://schemas.microsoft.com/office/powerpoint/2010/main" val="211393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has the Internet Helped?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Finance/Funding  - </a:t>
            </a:r>
          </a:p>
          <a:p>
            <a:pPr lvl="1"/>
            <a:r>
              <a:rPr lang="en-GB" dirty="0" err="1"/>
              <a:t>Kickstarter</a:t>
            </a:r>
            <a:endParaRPr lang="en-GB" dirty="0"/>
          </a:p>
          <a:p>
            <a:r>
              <a:rPr lang="en-GB" dirty="0"/>
              <a:t>Marketing –</a:t>
            </a:r>
          </a:p>
          <a:p>
            <a:pPr lvl="1"/>
            <a:r>
              <a:rPr lang="en-GB" dirty="0"/>
              <a:t>Social Media</a:t>
            </a:r>
          </a:p>
          <a:p>
            <a:r>
              <a:rPr lang="en-GB" dirty="0"/>
              <a:t>Events – </a:t>
            </a:r>
          </a:p>
          <a:p>
            <a:pPr lvl="1"/>
            <a:r>
              <a:rPr lang="en-GB" dirty="0" err="1"/>
              <a:t>Eventbrite</a:t>
            </a:r>
            <a:endParaRPr lang="en-GB" dirty="0"/>
          </a:p>
          <a:p>
            <a:r>
              <a:rPr lang="en-GB" dirty="0"/>
              <a:t>Invoicing – </a:t>
            </a:r>
          </a:p>
          <a:p>
            <a:pPr lvl="1"/>
            <a:r>
              <a:rPr lang="en-GB" dirty="0" err="1"/>
              <a:t>Paypal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37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Entrepreneurship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394470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Entrepreneurship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211138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Entrepreneurship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421342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External</a:t>
            </a:r>
          </a:p>
          <a:p>
            <a:pPr lvl="1"/>
            <a:r>
              <a:rPr lang="en-US" dirty="0"/>
              <a:t>Cannot control</a:t>
            </a:r>
          </a:p>
          <a:p>
            <a:r>
              <a:rPr lang="en-US" dirty="0"/>
              <a:t>Internal</a:t>
            </a:r>
          </a:p>
          <a:p>
            <a:pPr lvl="1"/>
            <a:r>
              <a:rPr lang="en-US" dirty="0"/>
              <a:t>Can control</a:t>
            </a:r>
          </a:p>
        </p:txBody>
      </p:sp>
    </p:spTree>
    <p:extLst>
      <p:ext uri="{BB962C8B-B14F-4D97-AF65-F5344CB8AC3E}">
        <p14:creationId xmlns:p14="http://schemas.microsoft.com/office/powerpoint/2010/main" val="30749100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Economy </a:t>
            </a:r>
          </a:p>
          <a:p>
            <a:r>
              <a:rPr lang="en-US" dirty="0"/>
              <a:t>Costs Raw Material/Fuel/Energy</a:t>
            </a:r>
          </a:p>
          <a:p>
            <a:r>
              <a:rPr lang="en-US" dirty="0"/>
              <a:t>Taxes</a:t>
            </a:r>
          </a:p>
          <a:p>
            <a:r>
              <a:rPr lang="en-US" dirty="0"/>
              <a:t>Business rates </a:t>
            </a:r>
          </a:p>
          <a:p>
            <a:r>
              <a:rPr lang="en-US" dirty="0"/>
              <a:t>Regulations</a:t>
            </a:r>
          </a:p>
          <a:p>
            <a:r>
              <a:rPr lang="en-US" dirty="0"/>
              <a:t>Competition</a:t>
            </a:r>
          </a:p>
          <a:p>
            <a:r>
              <a:rPr lang="en-US" dirty="0"/>
              <a:t>Obtaining Finance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(PESTLE Factors)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6654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Cannot change external factors but can definitely be aware of them</a:t>
            </a:r>
          </a:p>
        </p:txBody>
      </p:sp>
    </p:spTree>
    <p:extLst>
      <p:ext uri="{BB962C8B-B14F-4D97-AF65-F5344CB8AC3E}">
        <p14:creationId xmlns:p14="http://schemas.microsoft.com/office/powerpoint/2010/main" val="12693755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Focus/Time Efficiencies</a:t>
            </a:r>
          </a:p>
          <a:p>
            <a:r>
              <a:rPr lang="en-US" dirty="0"/>
              <a:t>Cash flow/Finance</a:t>
            </a:r>
          </a:p>
          <a:p>
            <a:r>
              <a:rPr lang="en-US" dirty="0"/>
              <a:t>Marketing/Getting more clients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40289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Focus/Time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Smaller businesses tend to act only when something goes wrong: tactically instead of strategically.</a:t>
            </a:r>
          </a:p>
          <a:p>
            <a:r>
              <a:rPr lang="en-US" dirty="0"/>
              <a:t>Every businesses needs to think long term and to do this you need a Business Plan:</a:t>
            </a:r>
          </a:p>
          <a:p>
            <a:pPr lvl="1"/>
            <a:r>
              <a:rPr lang="en-US" dirty="0"/>
              <a:t>“A business plan is a written document that describes a business, its objectives, its strategies, the market it is in and its financial forecasts. It has many functions, from securing external funding to measuring success within your business” (BusinessLink,2020).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1682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Focus/Time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It’s about anticipating the issues and complications associated with running/starting a business and having the right measures in place to deal with them. </a:t>
            </a:r>
          </a:p>
          <a:p>
            <a:r>
              <a:rPr lang="en-US" dirty="0"/>
              <a:t>The lack of a plan means lack of focus. It should be revised according to changing economic and business conditions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59236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Cash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Many businesses fail not due to lack of profits but lack of cash.</a:t>
            </a:r>
          </a:p>
          <a:p>
            <a:r>
              <a:rPr lang="en-US" dirty="0"/>
              <a:t>Every business needs cash to pay their bills and expenses on time.</a:t>
            </a:r>
          </a:p>
          <a:p>
            <a:r>
              <a:rPr lang="en-US" dirty="0"/>
              <a:t>Bills have to be paid but income can be erratic as customers can be slow to pay.</a:t>
            </a:r>
          </a:p>
          <a:p>
            <a:r>
              <a:rPr lang="en-US" dirty="0"/>
              <a:t>A cash flow forecast (part of a Business Plan) is used to anticipate when it can pay bills and plan when it might need to make provision for any cash flow problems.</a:t>
            </a:r>
          </a:p>
        </p:txBody>
      </p:sp>
    </p:spTree>
    <p:extLst>
      <p:ext uri="{BB962C8B-B14F-4D97-AF65-F5344CB8AC3E}">
        <p14:creationId xmlns:p14="http://schemas.microsoft.com/office/powerpoint/2010/main" val="142900478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Create a marketing </a:t>
            </a:r>
            <a:r>
              <a:rPr lang="en-US" dirty="0">
                <a:solidFill>
                  <a:schemeClr val="tx1"/>
                </a:solidFill>
              </a:rPr>
              <a:t>strategy or plan that: </a:t>
            </a:r>
          </a:p>
          <a:p>
            <a:pPr lvl="1"/>
            <a:r>
              <a:rPr lang="en-US" dirty="0"/>
              <a:t>Identifies potential customers </a:t>
            </a:r>
          </a:p>
          <a:p>
            <a:pPr lvl="1"/>
            <a:r>
              <a:rPr lang="en-US" dirty="0"/>
              <a:t>Reviews the market environment: PEST and competitors</a:t>
            </a:r>
          </a:p>
          <a:p>
            <a:pPr lvl="1"/>
            <a:r>
              <a:rPr lang="en-US" dirty="0"/>
              <a:t>Presents your unique selling proposition to the potential prospects in the most relevant way.</a:t>
            </a:r>
          </a:p>
          <a:p>
            <a:pPr lvl="1"/>
            <a:r>
              <a:rPr lang="en-US" dirty="0"/>
              <a:t>Continually review results </a:t>
            </a:r>
          </a:p>
        </p:txBody>
      </p:sp>
    </p:spTree>
    <p:extLst>
      <p:ext uri="{BB962C8B-B14F-4D97-AF65-F5344CB8AC3E}">
        <p14:creationId xmlns:p14="http://schemas.microsoft.com/office/powerpoint/2010/main" val="395916949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a clear goal</a:t>
            </a:r>
          </a:p>
          <a:p>
            <a:r>
              <a:rPr lang="en-GB" dirty="0"/>
              <a:t>Fear of  failure</a:t>
            </a:r>
          </a:p>
          <a:p>
            <a:r>
              <a:rPr lang="en-GB" dirty="0"/>
              <a:t>Fear of quitting</a:t>
            </a:r>
          </a:p>
          <a:p>
            <a:r>
              <a:rPr lang="en-GB" dirty="0"/>
              <a:t>Determination</a:t>
            </a:r>
          </a:p>
          <a:p>
            <a:r>
              <a:rPr lang="en-GB" dirty="0"/>
              <a:t>Perceived lack of skills</a:t>
            </a:r>
          </a:p>
        </p:txBody>
      </p:sp>
    </p:spTree>
    <p:extLst>
      <p:ext uri="{BB962C8B-B14F-4D97-AF65-F5344CB8AC3E}">
        <p14:creationId xmlns:p14="http://schemas.microsoft.com/office/powerpoint/2010/main" val="245261994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“Being able to say yes to what I want to do and say no what I don’t”.</a:t>
            </a:r>
          </a:p>
        </p:txBody>
      </p:sp>
    </p:spTree>
    <p:extLst>
      <p:ext uri="{BB962C8B-B14F-4D97-AF65-F5344CB8AC3E}">
        <p14:creationId xmlns:p14="http://schemas.microsoft.com/office/powerpoint/2010/main" val="257413519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Importance of Small Businesses to the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4.5 million SME’s (&lt;250 employees) in the UK</a:t>
            </a:r>
          </a:p>
          <a:p>
            <a:r>
              <a:rPr lang="en-US" dirty="0"/>
              <a:t>SME’s account for 99.9% of enterprises in the UK</a:t>
            </a:r>
          </a:p>
          <a:p>
            <a:r>
              <a:rPr lang="en-US" dirty="0"/>
              <a:t>SME’s provide 59.1% of private sector jobs </a:t>
            </a:r>
          </a:p>
          <a:p>
            <a:r>
              <a:rPr lang="en-US" dirty="0"/>
              <a:t>SME’s provide 48.7% of the private sector turnover</a:t>
            </a:r>
          </a:p>
          <a:p>
            <a:pPr marL="0" indent="0">
              <a:buNone/>
            </a:pPr>
            <a:r>
              <a:rPr lang="en-US" dirty="0"/>
              <a:t>    (Source: ONS : Profiles of UK private sector)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22220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No clear definition of entrepreneurship</a:t>
            </a:r>
          </a:p>
          <a:p>
            <a:r>
              <a:rPr lang="en-US" dirty="0"/>
              <a:t>Different reasons why people become entrepreneurs</a:t>
            </a:r>
          </a:p>
          <a:p>
            <a:pPr lvl="1"/>
            <a:r>
              <a:rPr lang="en-US" dirty="0"/>
              <a:t>Necessity</a:t>
            </a:r>
          </a:p>
          <a:p>
            <a:pPr lvl="1"/>
            <a:r>
              <a:rPr lang="en-US" dirty="0"/>
              <a:t>Social factors</a:t>
            </a:r>
          </a:p>
          <a:p>
            <a:pPr lvl="1"/>
            <a:r>
              <a:rPr lang="en-US" dirty="0"/>
              <a:t>Economic factors</a:t>
            </a:r>
          </a:p>
          <a:p>
            <a:pPr lvl="1"/>
            <a:r>
              <a:rPr lang="en-US" dirty="0"/>
              <a:t>Psychological Factors</a:t>
            </a:r>
          </a:p>
          <a:p>
            <a:r>
              <a:rPr lang="en-US" dirty="0"/>
              <a:t>Entrepreneurs will look to start up a business no matter what the state of the economy is in or what money they have.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687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" b="1" dirty="0"/>
              <a:t>Barringer, B. R. &amp; Ireland, R.D. (2008) Entrepreneurship: Successfully Launching New Ventures, 2nd Ed., Prentice Hall: New Jersey </a:t>
            </a:r>
          </a:p>
          <a:p>
            <a:pPr algn="just"/>
            <a:r>
              <a:rPr lang="en-GB" sz="1600" b="1" dirty="0"/>
              <a:t>Burns, P. (2006) Entrepreneurship and Small Business, 2</a:t>
            </a:r>
            <a:r>
              <a:rPr lang="en-GB" sz="1600" b="1" baseline="30000" dirty="0"/>
              <a:t>nd</a:t>
            </a:r>
            <a:r>
              <a:rPr lang="en-GB" sz="1600" b="1" dirty="0"/>
              <a:t> Ed., Palgrave Macmillan: Basingstoke </a:t>
            </a:r>
          </a:p>
          <a:p>
            <a:pPr algn="just"/>
            <a:r>
              <a:rPr lang="en-GB" sz="1600" b="1" dirty="0"/>
              <a:t>Butler, D. (2010)  Enterprise Planning and Development:  Small Business and Enterprise Start-up Survival and Growth.  Routledge.</a:t>
            </a:r>
          </a:p>
          <a:p>
            <a:pPr algn="just"/>
            <a:r>
              <a:rPr lang="en-GB" sz="1600" b="1" dirty="0"/>
              <a:t>UK Business Forum, (2018). What is An Entrepreneur? A Brilliant Definition, available @: </a:t>
            </a:r>
            <a:r>
              <a:rPr lang="en-GB" sz="1600" b="1" dirty="0">
                <a:hlinkClick r:id="rId2"/>
              </a:rPr>
              <a:t>https://www.ukbusinessforums.co.uk/articles/what-is-an-entrepreneur-a-brilliant-definition.741/ </a:t>
            </a:r>
            <a:r>
              <a:rPr lang="en-GB" sz="1600" b="1" dirty="0"/>
              <a:t>, (access on 15/01/2020).</a:t>
            </a:r>
            <a:endParaRPr lang="en-GB" sz="1500" b="1" dirty="0"/>
          </a:p>
          <a:p>
            <a:r>
              <a:rPr lang="en-GB" sz="1500" b="1" dirty="0"/>
              <a:t>Williams, S. (2009) FT Guide to Business Start Up 2009: The only annually updated guide for entrepreneurs, 4th Ed., Financial Times Press: Harlow.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3223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13866</TotalTime>
  <Words>1977</Words>
  <Application>Microsoft Office PowerPoint</Application>
  <PresentationFormat>On-screen Show (4:3)</PresentationFormat>
  <Paragraphs>267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7" baseType="lpstr">
      <vt:lpstr>Arial</vt:lpstr>
      <vt:lpstr>Calibri</vt:lpstr>
      <vt:lpstr>Myriad Pro</vt:lpstr>
      <vt:lpstr>Tahoma</vt:lpstr>
      <vt:lpstr>Times New Roman</vt:lpstr>
      <vt:lpstr>Wingdings</vt:lpstr>
      <vt:lpstr>20140311PresentationUWTSDTemplate</vt:lpstr>
      <vt:lpstr>An introduction to Entrepreneurship M5X01926 </vt:lpstr>
      <vt:lpstr>Module Aim</vt:lpstr>
      <vt:lpstr>Learning Outcomes</vt:lpstr>
      <vt:lpstr>Assignment Brief</vt:lpstr>
      <vt:lpstr>Assignment Brief</vt:lpstr>
      <vt:lpstr>Assignment Brief</vt:lpstr>
      <vt:lpstr>Introduction to Entrepreneurship</vt:lpstr>
      <vt:lpstr>My job….</vt:lpstr>
      <vt:lpstr>What is a Business?</vt:lpstr>
      <vt:lpstr>Introduction to Entrepreneurship</vt:lpstr>
      <vt:lpstr>What is an Entrepreneur?</vt:lpstr>
      <vt:lpstr>Name Some?</vt:lpstr>
      <vt:lpstr>What are Entrepreneurial Characteristics?</vt:lpstr>
      <vt:lpstr>Are all Entrepreneur’s Characteristics the Same or Different?</vt:lpstr>
      <vt:lpstr>Introduction to Entrepreneurship</vt:lpstr>
      <vt:lpstr>Introduction to Entrepreneurship</vt:lpstr>
      <vt:lpstr>Introduction to Entrepreneurship</vt:lpstr>
      <vt:lpstr>Introduction to Entrepreneurship</vt:lpstr>
      <vt:lpstr>Introduction to Entrepreneurship</vt:lpstr>
      <vt:lpstr>Who are Entrepreneurs? </vt:lpstr>
      <vt:lpstr>Characteristics of Entrepreneurs</vt:lpstr>
      <vt:lpstr>Key Personal Attributes</vt:lpstr>
      <vt:lpstr>Technical Proficiency</vt:lpstr>
      <vt:lpstr>Is  Running any Business Entrepreneurship?</vt:lpstr>
      <vt:lpstr>Types of Start Up</vt:lpstr>
      <vt:lpstr>Lifestyle Venture</vt:lpstr>
      <vt:lpstr>2. Smaller Profit Venture</vt:lpstr>
      <vt:lpstr>3. High Growth Ventures</vt:lpstr>
      <vt:lpstr>Are Entrepreneurs Born or Made?</vt:lpstr>
      <vt:lpstr>Entrepreneurs are Influenced by</vt:lpstr>
      <vt:lpstr>Are Entrepreneurs Gamblers?</vt:lpstr>
      <vt:lpstr>Are Entrepreneurs Gamblers?</vt:lpstr>
      <vt:lpstr>Motivations of Entrepreneuring</vt:lpstr>
      <vt:lpstr>Advantages of a Small Business</vt:lpstr>
      <vt:lpstr>Disadvantages of a Small Business</vt:lpstr>
      <vt:lpstr>Why Entrepreneurship?</vt:lpstr>
      <vt:lpstr>Types of Start Up Businesses</vt:lpstr>
      <vt:lpstr> Who Wants to Start Up A Business? </vt:lpstr>
      <vt:lpstr>Is now a Good Time?</vt:lpstr>
      <vt:lpstr>Advantages of Becoming and Entrepreneur</vt:lpstr>
      <vt:lpstr>Why Doesn’t Everyone Become an Entrepreneur? </vt:lpstr>
      <vt:lpstr>What are the Barriers to Entrepreneurship?</vt:lpstr>
      <vt:lpstr>Why do Companies Go out of Business?</vt:lpstr>
      <vt:lpstr>How has the Internet Helped?</vt:lpstr>
      <vt:lpstr>Barriers to Entrepreneurship</vt:lpstr>
      <vt:lpstr>Barriers to Entrepreneurship</vt:lpstr>
      <vt:lpstr>Barriers to Entrepreneurship</vt:lpstr>
      <vt:lpstr>Challenges</vt:lpstr>
      <vt:lpstr>External Challenges</vt:lpstr>
      <vt:lpstr>External Challenges</vt:lpstr>
      <vt:lpstr>Internal Challenges</vt:lpstr>
      <vt:lpstr>Focus/Time </vt:lpstr>
      <vt:lpstr>Focus/Time </vt:lpstr>
      <vt:lpstr>Cash Flow</vt:lpstr>
      <vt:lpstr>Marketing</vt:lpstr>
      <vt:lpstr>Psychological Barriers</vt:lpstr>
      <vt:lpstr>Definition of Success</vt:lpstr>
      <vt:lpstr>Importance of Small Businesses to the Economy</vt:lpstr>
      <vt:lpstr>Summary</vt:lpstr>
      <vt:lpstr>References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ADEGBITE O. (580750)</cp:lastModifiedBy>
  <cp:revision>371</cp:revision>
  <cp:lastPrinted>2016-02-08T18:19:33Z</cp:lastPrinted>
  <dcterms:created xsi:type="dcterms:W3CDTF">2015-05-19T15:55:27Z</dcterms:created>
  <dcterms:modified xsi:type="dcterms:W3CDTF">2020-01-22T17:10:03Z</dcterms:modified>
</cp:coreProperties>
</file>