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2"/>
  </p:notesMasterIdLst>
  <p:sldIdLst>
    <p:sldId id="256" r:id="rId2"/>
    <p:sldId id="266" r:id="rId3"/>
    <p:sldId id="265" r:id="rId4"/>
    <p:sldId id="262" r:id="rId5"/>
    <p:sldId id="263" r:id="rId6"/>
    <p:sldId id="268" r:id="rId7"/>
    <p:sldId id="270" r:id="rId8"/>
    <p:sldId id="267" r:id="rId9"/>
    <p:sldId id="276" r:id="rId10"/>
    <p:sldId id="277"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1855" autoAdjust="0"/>
    <p:restoredTop sz="94694" autoAdjust="0"/>
  </p:normalViewPr>
  <p:slideViewPr>
    <p:cSldViewPr snapToGrid="0" snapToObjects="1">
      <p:cViewPr varScale="1">
        <p:scale>
          <a:sx n="91" d="100"/>
          <a:sy n="91" d="100"/>
        </p:scale>
        <p:origin x="48" y="2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5" d="100"/>
        <a:sy n="8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39E7C984-DE09-4C1B-A917-F24015E71B25}" type="datetimeFigureOut">
              <a:rPr lang="en-US"/>
              <a:pPr>
                <a:defRPr/>
              </a:pPr>
              <a:t>8/24/2020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66DD1E2-3D2E-4E0D-B928-3BBFBE14A96D}" type="slidenum">
              <a:rPr lang="en-US"/>
              <a:pPr>
                <a:defRPr/>
              </a:pPr>
              <a:t>‹#›</a:t>
            </a:fld>
            <a:endParaRPr lang="en-US"/>
          </a:p>
        </p:txBody>
      </p:sp>
    </p:spTree>
    <p:extLst>
      <p:ext uri="{BB962C8B-B14F-4D97-AF65-F5344CB8AC3E}">
        <p14:creationId xmlns:p14="http://schemas.microsoft.com/office/powerpoint/2010/main" val="4174135221"/>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580FFAE7-D1E0-4CCA-A00F-804080BF8B60}" type="datetimeFigureOut">
              <a:rPr lang="en-US" smtClean="0"/>
              <a:pPr>
                <a:defRPr/>
              </a:pPr>
              <a:t>8/24/2020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BE2DF48-4A48-40FB-B768-26C384575F9F}" type="slidenum">
              <a:rPr lang="en-US" smtClean="0"/>
              <a:pPr>
                <a:defRPr/>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177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E4FBE1F-A44A-49AC-9376-B08EE463F1F5}" type="datetimeFigureOut">
              <a:rPr lang="en-US" smtClean="0"/>
              <a:pPr>
                <a:defRPr/>
              </a:pPr>
              <a:t>8/24/2020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B42F482-47FB-4A6A-AB78-FE8085B1B816}" type="slidenum">
              <a:rPr lang="en-US" smtClean="0"/>
              <a:pPr>
                <a:defRPr/>
              </a:pPr>
              <a:t>‹#›</a:t>
            </a:fld>
            <a:endParaRPr lang="en-US"/>
          </a:p>
        </p:txBody>
      </p:sp>
    </p:spTree>
    <p:extLst>
      <p:ext uri="{BB962C8B-B14F-4D97-AF65-F5344CB8AC3E}">
        <p14:creationId xmlns:p14="http://schemas.microsoft.com/office/powerpoint/2010/main" val="3688287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1CBC57A0-4570-4659-A7D9-F1675366E486}" type="datetimeFigureOut">
              <a:rPr lang="en-US" smtClean="0"/>
              <a:pPr>
                <a:defRPr/>
              </a:pPr>
              <a:t>8/24/2020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D737DF0-07A5-4A4D-95E3-3FCBDCA873D1}" type="slidenum">
              <a:rPr lang="en-US" smtClean="0"/>
              <a:pPr>
                <a:defRPr/>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830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C5827D2-AE52-4F59-A06D-A4606FE89AC7}" type="datetimeFigureOut">
              <a:rPr lang="en-US" smtClean="0"/>
              <a:pPr>
                <a:defRPr/>
              </a:pPr>
              <a:t>8/24/2020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8A5C156-3BB4-4A02-91BB-E1B5C2C0D30A}" type="slidenum">
              <a:rPr lang="en-US" smtClean="0"/>
              <a:pPr>
                <a:defRPr/>
              </a:pPr>
              <a:t>‹#›</a:t>
            </a:fld>
            <a:endParaRPr lang="en-US"/>
          </a:p>
        </p:txBody>
      </p:sp>
    </p:spTree>
    <p:extLst>
      <p:ext uri="{BB962C8B-B14F-4D97-AF65-F5344CB8AC3E}">
        <p14:creationId xmlns:p14="http://schemas.microsoft.com/office/powerpoint/2010/main" val="683469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41D2F2-CD48-451A-9EF0-E0AFA509C014}" type="datetimeFigureOut">
              <a:rPr lang="en-US" smtClean="0"/>
              <a:pPr>
                <a:defRPr/>
              </a:pPr>
              <a:t>8/24/2020</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96812575-25A2-4D0C-99BE-C042FCBBC176}" type="slidenum">
              <a:rPr lang="en-US" smtClean="0"/>
              <a:pPr>
                <a:defRPr/>
              </a:pPr>
              <a:t>‹#›</a:t>
            </a:fld>
            <a:endParaRPr lang="en-US"/>
          </a:p>
        </p:txBody>
      </p:sp>
    </p:spTree>
    <p:extLst>
      <p:ext uri="{BB962C8B-B14F-4D97-AF65-F5344CB8AC3E}">
        <p14:creationId xmlns:p14="http://schemas.microsoft.com/office/powerpoint/2010/main" val="110481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14F5675F-2ACF-4387-8BB0-EA0A74522D28}" type="datetimeFigureOut">
              <a:rPr lang="en-US" smtClean="0"/>
              <a:pPr>
                <a:defRPr/>
              </a:pPr>
              <a:t>8/24/2020</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0AE36E8-7F12-40EA-85CD-B652F8649FD8}" type="slidenum">
              <a:rPr lang="en-US" smtClean="0"/>
              <a:pPr>
                <a:defRPr/>
              </a:pPr>
              <a:t>‹#›</a:t>
            </a:fld>
            <a:endParaRPr lang="en-US"/>
          </a:p>
        </p:txBody>
      </p:sp>
    </p:spTree>
    <p:extLst>
      <p:ext uri="{BB962C8B-B14F-4D97-AF65-F5344CB8AC3E}">
        <p14:creationId xmlns:p14="http://schemas.microsoft.com/office/powerpoint/2010/main" val="4143859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C663AA8F-1C73-4AB5-ABD6-10358C1CB355}" type="datetimeFigureOut">
              <a:rPr lang="en-US" smtClean="0"/>
              <a:pPr>
                <a:defRPr/>
              </a:pPr>
              <a:t>8/24/2020</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B4B7EF50-9266-48C7-BF02-4A3F0B03548A}" type="slidenum">
              <a:rPr lang="en-US" smtClean="0"/>
              <a:pPr>
                <a:defRPr/>
              </a:pPr>
              <a:t>‹#›</a:t>
            </a:fld>
            <a:endParaRPr lang="en-US"/>
          </a:p>
        </p:txBody>
      </p:sp>
    </p:spTree>
    <p:extLst>
      <p:ext uri="{BB962C8B-B14F-4D97-AF65-F5344CB8AC3E}">
        <p14:creationId xmlns:p14="http://schemas.microsoft.com/office/powerpoint/2010/main" val="2373560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7D8DDD0-97CE-40E4-A3A0-D45FD790E9FC}" type="datetimeFigureOut">
              <a:rPr lang="en-US" smtClean="0"/>
              <a:pPr>
                <a:defRPr/>
              </a:pPr>
              <a:t>8/24/2020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14EE54CD-E9CE-4697-B653-D0CEA9809602}" type="slidenum">
              <a:rPr lang="en-US" smtClean="0"/>
              <a:pPr>
                <a:defRPr/>
              </a:pPr>
              <a:t>‹#›</a:t>
            </a:fld>
            <a:endParaRPr lang="en-US"/>
          </a:p>
        </p:txBody>
      </p:sp>
    </p:spTree>
    <p:extLst>
      <p:ext uri="{BB962C8B-B14F-4D97-AF65-F5344CB8AC3E}">
        <p14:creationId xmlns:p14="http://schemas.microsoft.com/office/powerpoint/2010/main" val="260207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8A56096-9DF5-4A93-B81A-012F00C83262}" type="datetimeFigureOut">
              <a:rPr lang="en-US" smtClean="0"/>
              <a:pPr>
                <a:defRPr/>
              </a:pPr>
              <a:t>8/24/2020</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E088D0D-5485-45C9-82C2-F52C4D31A9ED}" type="slidenum">
              <a:rPr lang="en-US" smtClean="0"/>
              <a:pPr>
                <a:defRPr/>
              </a:pPr>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2193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E3C6C59B-9F26-4B81-A0AA-A499838B4784}" type="datetimeFigureOut">
              <a:rPr lang="en-US" smtClean="0"/>
              <a:pPr>
                <a:defRPr/>
              </a:pPr>
              <a:t>8/24/2020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70372AC-9DE7-4722-A5CD-C80EF88ED588}" type="slidenum">
              <a:rPr lang="en-US" smtClean="0"/>
              <a:pPr>
                <a:defRPr/>
              </a:pPr>
              <a:t>‹#›</a:t>
            </a:fld>
            <a:endParaRPr lang="en-US"/>
          </a:p>
        </p:txBody>
      </p:sp>
    </p:spTree>
    <p:extLst>
      <p:ext uri="{BB962C8B-B14F-4D97-AF65-F5344CB8AC3E}">
        <p14:creationId xmlns:p14="http://schemas.microsoft.com/office/powerpoint/2010/main" val="2436488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002EE67-EC1A-4681-90CE-157907F533FD}" type="datetimeFigureOut">
              <a:rPr lang="en-US" smtClean="0"/>
              <a:pPr>
                <a:defRPr/>
              </a:pPr>
              <a:t>8/24/2020</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C67C0AD-8082-4E0E-9C42-A82829BE770B}" type="slidenum">
              <a:rPr lang="en-US" smtClean="0"/>
              <a:pPr>
                <a:defRPr/>
              </a:pPr>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1748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3DE82EB4-05F1-4648-B310-A4244BC55E72}" type="datetimeFigureOut">
              <a:rPr lang="en-US" smtClean="0"/>
              <a:pPr>
                <a:defRPr/>
              </a:pPr>
              <a:t>8/24/2020</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C6F8F87B-A493-4500-A05F-0C1D7F6571CE}" type="slidenum">
              <a:rPr lang="en-US" smtClean="0"/>
              <a:pPr>
                <a:defRPr/>
              </a:pPr>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416704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ctrTitle"/>
          </p:nvPr>
        </p:nvSpPr>
        <p:spPr/>
        <p:txBody>
          <a:bodyPr/>
          <a:lstStyle/>
          <a:p>
            <a:pPr algn="l"/>
            <a:r>
              <a:rPr lang="en-US" dirty="0"/>
              <a:t>Annotated Bibliography</a:t>
            </a:r>
          </a:p>
        </p:txBody>
      </p:sp>
      <p:sp>
        <p:nvSpPr>
          <p:cNvPr id="3" name="Subtitle 2"/>
          <p:cNvSpPr>
            <a:spLocks noGrp="1"/>
          </p:cNvSpPr>
          <p:nvPr>
            <p:ph type="subTitle" idx="1"/>
          </p:nvPr>
        </p:nvSpPr>
        <p:spPr>
          <a:xfrm>
            <a:off x="685800" y="3868738"/>
            <a:ext cx="6400800" cy="1752600"/>
          </a:xfrm>
        </p:spPr>
        <p:txBody>
          <a:bodyPr/>
          <a:lstStyle/>
          <a:p>
            <a:pPr algn="l"/>
            <a:endParaRPr lang="en-US">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p:txBody>
          <a:bodyPr/>
          <a:lstStyle/>
          <a:p>
            <a:endParaRPr lang="en-GB"/>
          </a:p>
        </p:txBody>
      </p:sp>
      <p:sp>
        <p:nvSpPr>
          <p:cNvPr id="50179" name="Rectangle 3"/>
          <p:cNvSpPr>
            <a:spLocks noGrp="1"/>
          </p:cNvSpPr>
          <p:nvPr>
            <p:ph idx="1"/>
          </p:nvPr>
        </p:nvSpPr>
        <p:spPr/>
        <p:txBody>
          <a:bodyPr/>
          <a:lstStyle/>
          <a:p>
            <a:endParaRPr lang="en-GB"/>
          </a:p>
        </p:txBody>
      </p:sp>
      <p:pic>
        <p:nvPicPr>
          <p:cNvPr id="50181" name="Picture 5" descr="slide-3-728"/>
          <p:cNvPicPr>
            <a:picLocks noChangeAspect="1" noChangeArrowheads="1"/>
          </p:cNvPicPr>
          <p:nvPr/>
        </p:nvPicPr>
        <p:blipFill>
          <a:blip r:embed="rId2"/>
          <a:srcRect/>
          <a:stretch>
            <a:fillRect/>
          </a:stretch>
        </p:blipFill>
        <p:spPr bwMode="auto">
          <a:xfrm>
            <a:off x="457200" y="274638"/>
            <a:ext cx="8229600" cy="5783263"/>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p:nvPr>
        </p:nvSpPr>
        <p:spPr/>
        <p:txBody>
          <a:bodyPr/>
          <a:lstStyle/>
          <a:p>
            <a:endParaRPr lang="en-GB"/>
          </a:p>
        </p:txBody>
      </p:sp>
      <p:sp>
        <p:nvSpPr>
          <p:cNvPr id="49155" name="Rectangle 3"/>
          <p:cNvSpPr>
            <a:spLocks noGrp="1"/>
          </p:cNvSpPr>
          <p:nvPr>
            <p:ph idx="1"/>
          </p:nvPr>
        </p:nvSpPr>
        <p:spPr/>
        <p:txBody>
          <a:bodyPr/>
          <a:lstStyle/>
          <a:p>
            <a:endParaRPr lang="en-GB"/>
          </a:p>
        </p:txBody>
      </p:sp>
      <p:pic>
        <p:nvPicPr>
          <p:cNvPr id="49157" name="Picture 5" descr="slide-2-728"/>
          <p:cNvPicPr>
            <a:picLocks noChangeAspect="1" noChangeArrowheads="1"/>
          </p:cNvPicPr>
          <p:nvPr/>
        </p:nvPicPr>
        <p:blipFill>
          <a:blip r:embed="rId2"/>
          <a:srcRect/>
          <a:stretch>
            <a:fillRect/>
          </a:stretch>
        </p:blipFill>
        <p:spPr bwMode="auto">
          <a:xfrm>
            <a:off x="457200" y="274638"/>
            <a:ext cx="8229599" cy="585152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a:xfrm>
            <a:off x="457200" y="598488"/>
            <a:ext cx="8229600" cy="1143000"/>
          </a:xfrm>
        </p:spPr>
        <p:txBody>
          <a:bodyPr/>
          <a:lstStyle/>
          <a:p>
            <a:r>
              <a:rPr lang="en-GB" sz="4000"/>
              <a:t>What is an annotated bibliography? </a:t>
            </a:r>
            <a:br>
              <a:rPr lang="en-GB" sz="4000"/>
            </a:br>
            <a:endParaRPr lang="en-US" sz="4000"/>
          </a:p>
        </p:txBody>
      </p:sp>
      <p:sp>
        <p:nvSpPr>
          <p:cNvPr id="16386" name="Content Placeholder 2"/>
          <p:cNvSpPr>
            <a:spLocks noGrp="1"/>
          </p:cNvSpPr>
          <p:nvPr>
            <p:ph idx="1"/>
          </p:nvPr>
        </p:nvSpPr>
        <p:spPr/>
        <p:txBody>
          <a:bodyPr>
            <a:normAutofit fontScale="92500"/>
          </a:bodyPr>
          <a:lstStyle/>
          <a:p>
            <a:pPr>
              <a:buFont typeface="Arial" charset="0"/>
              <a:buNone/>
            </a:pPr>
            <a:endParaRPr lang="en-GB" sz="2400"/>
          </a:p>
          <a:p>
            <a:pPr>
              <a:buFont typeface="Arial" charset="0"/>
              <a:buNone/>
            </a:pPr>
            <a:endParaRPr lang="en-GB" sz="2400"/>
          </a:p>
          <a:p>
            <a:pPr>
              <a:buFont typeface="Arial" charset="0"/>
              <a:buNone/>
            </a:pPr>
            <a:r>
              <a:rPr lang="en-GB" sz="2400"/>
              <a:t>An annotated bibliography is a list of citations to books, articles,</a:t>
            </a:r>
          </a:p>
          <a:p>
            <a:pPr>
              <a:buFont typeface="Arial" charset="0"/>
              <a:buNone/>
            </a:pPr>
            <a:r>
              <a:rPr lang="en-GB" sz="2400"/>
              <a:t>web pages, and other documents. The reference citation is listed</a:t>
            </a:r>
          </a:p>
          <a:p>
            <a:pPr>
              <a:buFont typeface="Arial" charset="0"/>
              <a:buNone/>
            </a:pPr>
            <a:r>
              <a:rPr lang="en-GB" sz="2400"/>
              <a:t>first, and is then followed by a brief description. The annotation</a:t>
            </a:r>
          </a:p>
          <a:p>
            <a:pPr>
              <a:buFont typeface="Arial" charset="0"/>
              <a:buNone/>
            </a:pPr>
            <a:r>
              <a:rPr lang="en-GB" sz="2400"/>
              <a:t>informs the reader of the relevance and quality of the sources</a:t>
            </a:r>
          </a:p>
          <a:p>
            <a:pPr>
              <a:buFont typeface="Arial" charset="0"/>
              <a:buNone/>
            </a:pPr>
            <a:r>
              <a:rPr lang="en-GB" sz="2400"/>
              <a:t>cited.</a:t>
            </a:r>
            <a:r>
              <a:rPr lang="en-GB" sz="140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a:xfrm>
            <a:off x="457200" y="600075"/>
            <a:ext cx="8229600" cy="1143000"/>
          </a:xfrm>
        </p:spPr>
        <p:txBody>
          <a:bodyPr>
            <a:normAutofit fontScale="90000"/>
          </a:bodyPr>
          <a:lstStyle/>
          <a:p>
            <a:r>
              <a:rPr lang="en-GB"/>
              <a:t>What is the purpose of the annotated bibliography? </a:t>
            </a:r>
            <a:endParaRPr lang="en-US"/>
          </a:p>
        </p:txBody>
      </p:sp>
      <p:sp>
        <p:nvSpPr>
          <p:cNvPr id="17410" name="Content Placeholder 2"/>
          <p:cNvSpPr>
            <a:spLocks noGrp="1"/>
          </p:cNvSpPr>
          <p:nvPr>
            <p:ph idx="1"/>
          </p:nvPr>
        </p:nvSpPr>
        <p:spPr>
          <a:xfrm>
            <a:off x="266700" y="1943100"/>
            <a:ext cx="8229600" cy="4525963"/>
          </a:xfrm>
        </p:spPr>
        <p:txBody>
          <a:bodyPr>
            <a:normAutofit fontScale="92500" lnSpcReduction="20000"/>
          </a:bodyPr>
          <a:lstStyle/>
          <a:p>
            <a:endParaRPr lang="en-GB"/>
          </a:p>
          <a:p>
            <a:pPr>
              <a:buFont typeface="Arial" charset="0"/>
              <a:buNone/>
            </a:pPr>
            <a:r>
              <a:rPr lang="en-GB" sz="2000"/>
              <a:t>In this module you will be asked to write an annotated bibliography, which</a:t>
            </a:r>
          </a:p>
          <a:p>
            <a:pPr>
              <a:buFont typeface="Arial" charset="0"/>
              <a:buNone/>
            </a:pPr>
            <a:r>
              <a:rPr lang="en-GB" sz="2000"/>
              <a:t>sounds quite intimidating, but is simply a brief summary of something you</a:t>
            </a:r>
          </a:p>
          <a:p>
            <a:pPr>
              <a:buFont typeface="Arial" charset="0"/>
              <a:buNone/>
            </a:pPr>
            <a:r>
              <a:rPr lang="en-GB" sz="2000"/>
              <a:t>have read or consulted during the course of your research on a given subject.</a:t>
            </a:r>
          </a:p>
          <a:p>
            <a:pPr>
              <a:buFont typeface="Arial" charset="0"/>
              <a:buNone/>
            </a:pPr>
            <a:endParaRPr lang="en-GB" sz="2000"/>
          </a:p>
          <a:p>
            <a:pPr>
              <a:buFont typeface="Arial" charset="0"/>
              <a:buNone/>
            </a:pPr>
            <a:r>
              <a:rPr lang="en-GB" sz="2000"/>
              <a:t>There is a very structured format for writing an annotated bibliography, and</a:t>
            </a:r>
          </a:p>
          <a:p>
            <a:pPr>
              <a:buFont typeface="Arial" charset="0"/>
              <a:buNone/>
            </a:pPr>
            <a:r>
              <a:rPr lang="en-GB" sz="2000"/>
              <a:t>the purpose for this is to provide the organizational tool you need to keep </a:t>
            </a:r>
          </a:p>
          <a:p>
            <a:pPr>
              <a:buFont typeface="Arial" charset="0"/>
              <a:buNone/>
            </a:pPr>
            <a:r>
              <a:rPr lang="en-GB" sz="2000"/>
              <a:t>track of your research and references. </a:t>
            </a:r>
          </a:p>
          <a:p>
            <a:pPr>
              <a:buFont typeface="Arial" charset="0"/>
              <a:buNone/>
            </a:pPr>
            <a:endParaRPr lang="en-GB" sz="2000"/>
          </a:p>
          <a:p>
            <a:pPr>
              <a:buFont typeface="Arial" charset="0"/>
              <a:buNone/>
            </a:pPr>
            <a:r>
              <a:rPr lang="en-GB" sz="2000"/>
              <a:t>The bibliography may serve a number of purposes: illustrate the quality of</a:t>
            </a:r>
          </a:p>
          <a:p>
            <a:pPr>
              <a:buFont typeface="Arial" charset="0"/>
              <a:buNone/>
            </a:pPr>
            <a:r>
              <a:rPr lang="en-GB" sz="2000"/>
              <a:t>research, provide examples, review literature on a particular subject, or</a:t>
            </a:r>
          </a:p>
          <a:p>
            <a:pPr>
              <a:buFont typeface="Arial" charset="0"/>
              <a:buNone/>
            </a:pPr>
            <a:r>
              <a:rPr lang="en-GB" sz="2000"/>
              <a:t>provide further exploration of the subject.</a:t>
            </a:r>
            <a:endParaRPr lang="en-US" sz="2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p:cNvSpPr>
          <p:nvPr>
            <p:ph type="title"/>
          </p:nvPr>
        </p:nvSpPr>
        <p:spPr/>
        <p:txBody>
          <a:bodyPr/>
          <a:lstStyle/>
          <a:p>
            <a:endParaRPr lang="en-GB"/>
          </a:p>
        </p:txBody>
      </p:sp>
      <p:pic>
        <p:nvPicPr>
          <p:cNvPr id="52228" name="Picture 4" descr="slide-5-728"/>
          <p:cNvPicPr>
            <a:picLocks noGrp="1" noChangeAspect="1" noChangeArrowheads="1"/>
          </p:cNvPicPr>
          <p:nvPr>
            <p:ph idx="1"/>
          </p:nvPr>
        </p:nvPicPr>
        <p:blipFill>
          <a:blip r:embed="rId2"/>
          <a:stretch>
            <a:fillRect/>
          </a:stretch>
        </p:blipFill>
        <p:spPr>
          <a:xfrm>
            <a:off x="1731433" y="2286000"/>
            <a:ext cx="5363633" cy="4022725"/>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p:cNvSpPr>
          <p:nvPr>
            <p:ph type="title"/>
          </p:nvPr>
        </p:nvSpPr>
        <p:spPr/>
        <p:txBody>
          <a:bodyPr/>
          <a:lstStyle/>
          <a:p>
            <a:endParaRPr lang="en-GB"/>
          </a:p>
        </p:txBody>
      </p:sp>
      <p:sp>
        <p:nvSpPr>
          <p:cNvPr id="54275" name="Rectangle 3"/>
          <p:cNvSpPr>
            <a:spLocks noGrp="1"/>
          </p:cNvSpPr>
          <p:nvPr>
            <p:ph idx="1"/>
          </p:nvPr>
        </p:nvSpPr>
        <p:spPr/>
        <p:txBody>
          <a:bodyPr/>
          <a:lstStyle/>
          <a:p>
            <a:endParaRPr lang="en-GB"/>
          </a:p>
        </p:txBody>
      </p:sp>
      <p:pic>
        <p:nvPicPr>
          <p:cNvPr id="54277" name="Picture 5" descr="slide-6-728"/>
          <p:cNvPicPr>
            <a:picLocks noChangeAspect="1" noChangeArrowheads="1"/>
          </p:cNvPicPr>
          <p:nvPr/>
        </p:nvPicPr>
        <p:blipFill>
          <a:blip r:embed="rId2"/>
          <a:srcRect/>
          <a:stretch>
            <a:fillRect/>
          </a:stretch>
        </p:blipFill>
        <p:spPr bwMode="auto">
          <a:xfrm>
            <a:off x="830263" y="925513"/>
            <a:ext cx="6934200" cy="520065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p:cNvSpPr>
          <p:nvPr>
            <p:ph type="title"/>
          </p:nvPr>
        </p:nvSpPr>
        <p:spPr/>
        <p:txBody>
          <a:bodyPr/>
          <a:lstStyle/>
          <a:p>
            <a:endParaRPr lang="en-GB"/>
          </a:p>
        </p:txBody>
      </p:sp>
      <p:sp>
        <p:nvSpPr>
          <p:cNvPr id="51203" name="Rectangle 3"/>
          <p:cNvSpPr>
            <a:spLocks noGrp="1"/>
          </p:cNvSpPr>
          <p:nvPr>
            <p:ph idx="1"/>
          </p:nvPr>
        </p:nvSpPr>
        <p:spPr/>
        <p:txBody>
          <a:bodyPr/>
          <a:lstStyle/>
          <a:p>
            <a:endParaRPr lang="en-GB"/>
          </a:p>
        </p:txBody>
      </p:sp>
      <p:pic>
        <p:nvPicPr>
          <p:cNvPr id="51205" name="Picture 5" descr="slide-7-728"/>
          <p:cNvPicPr>
            <a:picLocks noChangeAspect="1" noChangeArrowheads="1"/>
          </p:cNvPicPr>
          <p:nvPr/>
        </p:nvPicPr>
        <p:blipFill>
          <a:blip r:embed="rId2"/>
          <a:srcRect/>
          <a:stretch>
            <a:fillRect/>
          </a:stretch>
        </p:blipFill>
        <p:spPr bwMode="auto">
          <a:xfrm>
            <a:off x="906463" y="1417638"/>
            <a:ext cx="6934200" cy="520065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5AEBA-F51B-4A40-ACCE-2111BFDD2CF4}"/>
              </a:ext>
            </a:extLst>
          </p:cNvPr>
          <p:cNvSpPr>
            <a:spLocks noGrp="1"/>
          </p:cNvSpPr>
          <p:nvPr>
            <p:ph type="title"/>
          </p:nvPr>
        </p:nvSpPr>
        <p:spPr/>
        <p:txBody>
          <a:bodyPr/>
          <a:lstStyle/>
          <a:p>
            <a:r>
              <a:rPr lang="en-GB" dirty="0"/>
              <a:t>Example of an Annotated Bibliography </a:t>
            </a:r>
          </a:p>
        </p:txBody>
      </p:sp>
      <p:sp>
        <p:nvSpPr>
          <p:cNvPr id="3" name="Content Placeholder 2">
            <a:extLst>
              <a:ext uri="{FF2B5EF4-FFF2-40B4-BE49-F238E27FC236}">
                <a16:creationId xmlns:a16="http://schemas.microsoft.com/office/drawing/2014/main" id="{4753D91B-F762-4B62-A002-39A0EA44FE8D}"/>
              </a:ext>
            </a:extLst>
          </p:cNvPr>
          <p:cNvSpPr>
            <a:spLocks noGrp="1"/>
          </p:cNvSpPr>
          <p:nvPr>
            <p:ph idx="1"/>
          </p:nvPr>
        </p:nvSpPr>
        <p:spPr/>
        <p:txBody>
          <a:bodyPr lIns="0">
            <a:normAutofit lnSpcReduction="10000"/>
          </a:bodyPr>
          <a:lstStyle/>
          <a:p>
            <a:pPr>
              <a:buFont typeface="Arial" charset="0"/>
              <a:buNone/>
            </a:pPr>
            <a:r>
              <a:rPr lang="en-GB" b="1" dirty="0" err="1"/>
              <a:t>Astin</a:t>
            </a:r>
            <a:r>
              <a:rPr lang="en-GB" b="1" dirty="0"/>
              <a:t>, A. W. 1977. </a:t>
            </a:r>
            <a:r>
              <a:rPr lang="en-GB" b="1" i="1" dirty="0"/>
              <a:t>Four Critical Years: Effects of College on Beliefs, Attitudes, and Knowledge</a:t>
            </a:r>
            <a:r>
              <a:rPr lang="en-GB" b="1" dirty="0"/>
              <a:t>. San Francisco: Jossey-Bass.</a:t>
            </a:r>
          </a:p>
          <a:p>
            <a:pPr>
              <a:buFont typeface="Arial" charset="0"/>
              <a:buNone/>
            </a:pPr>
            <a:r>
              <a:rPr lang="en-GB" dirty="0"/>
              <a:t>           </a:t>
            </a:r>
          </a:p>
          <a:p>
            <a:pPr>
              <a:buFont typeface="Arial" charset="0"/>
              <a:buNone/>
            </a:pPr>
            <a:r>
              <a:rPr lang="en-GB" dirty="0"/>
              <a:t>In his first book and major study of college students, </a:t>
            </a:r>
            <a:r>
              <a:rPr lang="en-GB" dirty="0" err="1"/>
              <a:t>Astin</a:t>
            </a:r>
            <a:r>
              <a:rPr lang="en-GB" dirty="0"/>
              <a:t> looks at changes in attitudes, beliefs, self-concept, behaviour academic achievement, the career path, and college satisfaction. Questions explored about religion include how religious affiliation changes or is weakened during college, how religious attendance is impacted, what aspects of the college experience contribute  to these changes, and how student experiences and changes are different at secular, Catholic, and Protestant institutions. </a:t>
            </a:r>
            <a:r>
              <a:rPr lang="en-GB" dirty="0" err="1"/>
              <a:t>Astin</a:t>
            </a:r>
            <a:r>
              <a:rPr lang="en-GB" dirty="0"/>
              <a:t>  notes differences by gender, race, and academic ability. The book concludes with suggestions for policy makers and educational institutions in light of this study’s results.</a:t>
            </a:r>
          </a:p>
          <a:p>
            <a:endParaRPr lang="en-GB" dirty="0"/>
          </a:p>
        </p:txBody>
      </p:sp>
    </p:spTree>
    <p:extLst>
      <p:ext uri="{BB962C8B-B14F-4D97-AF65-F5344CB8AC3E}">
        <p14:creationId xmlns:p14="http://schemas.microsoft.com/office/powerpoint/2010/main" val="2694707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F16CB-EF8C-4C02-9BA8-4DA97DE65B48}"/>
              </a:ext>
            </a:extLst>
          </p:cNvPr>
          <p:cNvSpPr>
            <a:spLocks noGrp="1"/>
          </p:cNvSpPr>
          <p:nvPr>
            <p:ph type="title"/>
          </p:nvPr>
        </p:nvSpPr>
        <p:spPr/>
        <p:txBody>
          <a:bodyPr/>
          <a:lstStyle/>
          <a:p>
            <a:r>
              <a:rPr lang="en-GB" dirty="0"/>
              <a:t>Example of an Annotated Bibliography </a:t>
            </a:r>
          </a:p>
        </p:txBody>
      </p:sp>
      <p:sp>
        <p:nvSpPr>
          <p:cNvPr id="3" name="Content Placeholder 2">
            <a:extLst>
              <a:ext uri="{FF2B5EF4-FFF2-40B4-BE49-F238E27FC236}">
                <a16:creationId xmlns:a16="http://schemas.microsoft.com/office/drawing/2014/main" id="{59ABD836-E7D5-4B88-8E09-5F159753C209}"/>
              </a:ext>
            </a:extLst>
          </p:cNvPr>
          <p:cNvSpPr>
            <a:spLocks noGrp="1"/>
          </p:cNvSpPr>
          <p:nvPr>
            <p:ph idx="1"/>
          </p:nvPr>
        </p:nvSpPr>
        <p:spPr/>
        <p:txBody>
          <a:bodyPr lIns="0">
            <a:noAutofit/>
          </a:bodyPr>
          <a:lstStyle/>
          <a:p>
            <a:pPr>
              <a:lnSpc>
                <a:spcPct val="100000"/>
              </a:lnSpc>
              <a:buFont typeface="Arial" charset="0"/>
              <a:buNone/>
            </a:pPr>
            <a:r>
              <a:rPr lang="en-GB" sz="1200" b="1" dirty="0" err="1"/>
              <a:t>Omaima</a:t>
            </a:r>
            <a:r>
              <a:rPr lang="en-GB" sz="1200" b="1" dirty="0"/>
              <a:t>, Abou-Bakr “Islamic Feminism: What’s in a Name?”  Middle East Women’s Studies Review 15, 4 and 16, 1 </a:t>
            </a:r>
          </a:p>
          <a:p>
            <a:pPr>
              <a:lnSpc>
                <a:spcPct val="100000"/>
              </a:lnSpc>
              <a:buFont typeface="Arial" charset="0"/>
              <a:buNone/>
            </a:pPr>
            <a:r>
              <a:rPr lang="en-GB" sz="1200" b="1" dirty="0"/>
              <a:t>(Winter/Spring 2001): 1-4.</a:t>
            </a:r>
          </a:p>
          <a:p>
            <a:pPr>
              <a:lnSpc>
                <a:spcPct val="100000"/>
              </a:lnSpc>
              <a:buFont typeface="Arial" charset="0"/>
              <a:buNone/>
            </a:pPr>
            <a:endParaRPr lang="en-GB" sz="1200" dirty="0"/>
          </a:p>
          <a:p>
            <a:pPr>
              <a:lnSpc>
                <a:spcPct val="100000"/>
              </a:lnSpc>
              <a:buFont typeface="Arial" charset="0"/>
              <a:buNone/>
            </a:pPr>
            <a:r>
              <a:rPr lang="en-GB" sz="1200" dirty="0"/>
              <a:t>How far is the term ‘Islamic feminism’ used by Muslim women themselves, and how far is it imposed by Western or non Muslim scholars? Some Muslim women do identify as Islamic feminists. Others prefer such terms as ‘Muslim scholar activist’ although they adhere to both feminist and religious principles. Is this label taken on as a strategy to make feminism more acceptable to Muslims? This may be so for some, however genuine Muslims express their religious beliefs as a principled position not a strategy. Many studies present Islamic feminism as contradictory. However, Islamic feminists do not simply critique dominant interpretations of Islam, but also draw on Islamic texts and values to provide alternatives. Islamic feminism focuses on the Qur’an, with women asserting their right to interpret texts which have historically been interpreted by patriarchal male scholars. </a:t>
            </a:r>
          </a:p>
          <a:p>
            <a:pPr>
              <a:lnSpc>
                <a:spcPct val="100000"/>
              </a:lnSpc>
              <a:buFont typeface="Arial" charset="0"/>
              <a:buNone/>
            </a:pPr>
            <a:r>
              <a:rPr lang="en-GB" sz="1200" dirty="0"/>
              <a:t>Feminist interpretations are being used not only in relation to women’s rights and position, but to call upon men to give more in the family, and to end abuse of power over and scapegoating of women</a:t>
            </a:r>
          </a:p>
        </p:txBody>
      </p:sp>
    </p:spTree>
    <p:extLst>
      <p:ext uri="{BB962C8B-B14F-4D97-AF65-F5344CB8AC3E}">
        <p14:creationId xmlns:p14="http://schemas.microsoft.com/office/powerpoint/2010/main" val="11808501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2">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Theme2" id="{4C3C426B-13CD-47FD-A7F6-53E64FEF2456}" vid="{1F13799C-263A-45E2-BF8D-5CDC05A8A7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563</Words>
  <Application>Microsoft Office PowerPoint</Application>
  <PresentationFormat>On-screen Show (4:3)</PresentationFormat>
  <Paragraphs>32</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Tw Cen MT</vt:lpstr>
      <vt:lpstr>Tw Cen MT Condensed</vt:lpstr>
      <vt:lpstr>Wingdings 3</vt:lpstr>
      <vt:lpstr>Theme2</vt:lpstr>
      <vt:lpstr>Annotated Bibliography</vt:lpstr>
      <vt:lpstr>PowerPoint Presentation</vt:lpstr>
      <vt:lpstr>PowerPoint Presentation</vt:lpstr>
      <vt:lpstr>What is an annotated bibliography?  </vt:lpstr>
      <vt:lpstr>What is the purpose of the annotated bibliography? </vt:lpstr>
      <vt:lpstr>PowerPoint Presentation</vt:lpstr>
      <vt:lpstr>PowerPoint Presentation</vt:lpstr>
      <vt:lpstr>PowerPoint Presentation</vt:lpstr>
      <vt:lpstr>Example of an Annotated Bibliography </vt:lpstr>
      <vt:lpstr>Example of an Annotated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Bibliography</dc:title>
  <dc:creator>John Smith</dc:creator>
  <cp:lastModifiedBy>John Smith</cp:lastModifiedBy>
  <cp:revision>1</cp:revision>
  <dcterms:created xsi:type="dcterms:W3CDTF">2020-08-24T13:19:16Z</dcterms:created>
  <dcterms:modified xsi:type="dcterms:W3CDTF">2020-08-24T13:19:22Z</dcterms:modified>
</cp:coreProperties>
</file>