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 b="def" i="def"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 b="def" i="def"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Shape 12"/>
          <p:cNvSpPr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>
            <p:ph type="pic" idx="13"/>
          </p:nvPr>
        </p:nvSpPr>
        <p:spPr>
          <a:xfrm>
            <a:off x="160655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Shape 21"/>
          <p:cNvSpPr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Shape 22"/>
          <p:cNvSpPr/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hape 23"/>
          <p:cNvSpPr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hape 3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Shape 39"/>
          <p:cNvSpPr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Shape 40"/>
          <p:cNvSpPr/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hape 4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hape 4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Shape 57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Shape 6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Shape 67"/>
          <p:cNvSpPr/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hape 6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hape 7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Shape 84"/>
          <p:cNvSpPr/>
          <p:nvPr>
            <p:ph type="pic" sz="quarter" idx="14"/>
          </p:nvPr>
        </p:nvSpPr>
        <p:spPr>
          <a:xfrm>
            <a:off x="6724518" y="889000"/>
            <a:ext cx="5334001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Shape 85"/>
          <p:cNvSpPr/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hape 8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/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Shape 94"/>
          <p:cNvSpPr/>
          <p:nvPr>
            <p:ph type="body" sz="quarter" idx="14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hape 95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hape 10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Shape 3"/>
          <p:cNvSpPr/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/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pn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pn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pn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www.young-enterprise.org.uk" TargetMode="External"/><Relationship Id="rId3" Type="http://schemas.openxmlformats.org/officeDocument/2006/relationships/hyperlink" Target="https://www.mindtools.com/pages/article/newCDV_76.htm" TargetMode="External"/><Relationship Id="rId4" Type="http://schemas.openxmlformats.org/officeDocument/2006/relationships/hyperlink" Target="https://www.business.natwest.com/business/financial-expertise-by-sector/technology-media-telecoms/thinking-like-an-entrepreneur.html" TargetMode="External"/><Relationship Id="rId5" Type="http://schemas.openxmlformats.org/officeDocument/2006/relationships/hyperlink" Target="http://gov.wales/topics/educationandskills/skillsandtraining/youthengagement/?lang=en" TargetMode="External"/><Relationship Id="rId6" Type="http://schemas.openxmlformats.org/officeDocument/2006/relationships/hyperlink" Target="http://www.valeofglamorgan.gov.uk/Documents/Our%20Council/Achieving%20our%20vision/Partnerships,%20Policies%20&amp;%20Plans/Local%20Service%20Board/Local-Service-Forum-2013/NEETS-LSB-Forum-2013.pdf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/>
          <p:nvPr/>
        </p:nvSpPr>
        <p:spPr>
          <a:xfrm>
            <a:off x="4051807" y="223918"/>
            <a:ext cx="4901185" cy="762001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Young Enterprise</a:t>
            </a:r>
          </a:p>
        </p:txBody>
      </p:sp>
      <p:pic>
        <p:nvPicPr>
          <p:cNvPr id="120" name=""/>
          <p:cNvPicPr>
            <a:picLocks noChangeAspect="0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37741" y="1466009"/>
            <a:ext cx="6778698" cy="3862456"/>
          </a:xfrm>
          <a:prstGeom prst="rect">
            <a:avLst/>
          </a:prstGeom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21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90169" y="5038952"/>
            <a:ext cx="6498121" cy="3984317"/>
          </a:xfrm>
          <a:prstGeom prst="rect">
            <a:avLst/>
          </a:prstGeom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/>
          <p:nvPr/>
        </p:nvSpPr>
        <p:spPr>
          <a:xfrm>
            <a:off x="2507823" y="88241"/>
            <a:ext cx="7989154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What is Young Enterprise?</a:t>
            </a:r>
          </a:p>
        </p:txBody>
      </p:sp>
      <p:pic>
        <p:nvPicPr>
          <p:cNvPr id="124" name="Screen Shot 2018-02-27 at 21.43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8620" y="1393497"/>
            <a:ext cx="5879790" cy="7405302"/>
          </a:xfrm>
          <a:prstGeom prst="rect">
            <a:avLst/>
          </a:prstGeom>
          <a:ln w="12700">
            <a:miter lim="400000"/>
          </a:ln>
        </p:spPr>
      </p:pic>
      <p:sp>
        <p:nvSpPr>
          <p:cNvPr id="125" name="Shape 125"/>
          <p:cNvSpPr/>
          <p:nvPr/>
        </p:nvSpPr>
        <p:spPr>
          <a:xfrm>
            <a:off x="6761640" y="1409172"/>
            <a:ext cx="5879790" cy="6935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UK’s leading enterprise and financial education charity reaching over 250,000 young people each year.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Main focus is to make a connection between schools and the world of work.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want to try and get young people to develop their employability skills so there will be less young people unemployed.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4 million people take part in Young Enterprise and 1 million of these have run a business for a year.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Screen Shot 2018-02-27 at 21.42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3004" y="1846958"/>
            <a:ext cx="5723682" cy="7385069"/>
          </a:xfrm>
          <a:prstGeom prst="rect">
            <a:avLst/>
          </a:prstGeom>
          <a:ln w="12700">
            <a:miter lim="400000"/>
          </a:ln>
        </p:spPr>
      </p:pic>
      <p:sp>
        <p:nvSpPr>
          <p:cNvPr id="128" name="Shape 128"/>
          <p:cNvSpPr/>
          <p:nvPr/>
        </p:nvSpPr>
        <p:spPr>
          <a:xfrm>
            <a:off x="3480167" y="214661"/>
            <a:ext cx="6044466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Why are they here?</a:t>
            </a:r>
          </a:p>
        </p:txBody>
      </p:sp>
      <p:sp>
        <p:nvSpPr>
          <p:cNvPr id="129" name="Shape 129"/>
          <p:cNvSpPr/>
          <p:nvPr/>
        </p:nvSpPr>
        <p:spPr>
          <a:xfrm>
            <a:off x="6594498" y="1783752"/>
            <a:ext cx="6044466" cy="6935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Sir Walter Salomon started Young Enterprise in 1962 and his passion has inspired 3.9 million young people.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“Through our hands-on employability, enterprise and financial education programmes, resources and teacher training, we want to significantly reduce youth unemployment” (Young Enterprise, 2017).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These aims and objectives link to the NEET framework and the targets for the Welsh Government policy for young people.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/>
          <p:nvPr/>
        </p:nvSpPr>
        <p:spPr>
          <a:xfrm>
            <a:off x="333180" y="149428"/>
            <a:ext cx="12338440" cy="1422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How does it encourage entrepreneurial thinking?</a:t>
            </a:r>
          </a:p>
        </p:txBody>
      </p:sp>
      <p:sp>
        <p:nvSpPr>
          <p:cNvPr id="132" name="Shape 132"/>
          <p:cNvSpPr/>
          <p:nvPr/>
        </p:nvSpPr>
        <p:spPr>
          <a:xfrm>
            <a:off x="416718" y="1929172"/>
            <a:ext cx="12171363" cy="6935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“Almost certainly you can train yourself. As Bill Gates puts it, entrepreneurship is something one does, not who one is” (McNeill, 2016, p.3).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make all the decisions.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create a business plan.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manage the finances as they sell their products at the trade fairs.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them to take a risk with their business.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them to promote their business. 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get to understand the financial side of a business.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them passionate about their work which is the key to a successful career.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them to build their confidence and communication skills.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helps them to have initiative and self-direction.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Screen Shot 2018-03-07 at 19.17.52.png"/>
          <p:cNvPicPr>
            <a:picLocks noChangeAspect="1"/>
          </p:cNvPicPr>
          <p:nvPr/>
        </p:nvPicPr>
        <p:blipFill>
          <a:blip r:embed="rId2">
            <a:extLst/>
          </a:blip>
          <a:srcRect l="1995" t="17459" r="0" b="0"/>
          <a:stretch>
            <a:fillRect/>
          </a:stretch>
        </p:blipFill>
        <p:spPr>
          <a:xfrm>
            <a:off x="1115218" y="1253926"/>
            <a:ext cx="10774299" cy="7245806"/>
          </a:xfrm>
          <a:prstGeom prst="rect">
            <a:avLst/>
          </a:prstGeom>
          <a:ln w="12700">
            <a:miter lim="400000"/>
          </a:ln>
        </p:spPr>
      </p:pic>
      <p:sp>
        <p:nvSpPr>
          <p:cNvPr id="135" name="Shape 135"/>
          <p:cNvSpPr/>
          <p:nvPr/>
        </p:nvSpPr>
        <p:spPr>
          <a:xfrm>
            <a:off x="333180" y="169956"/>
            <a:ext cx="12338440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Jack Dupris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/>
          <p:nvPr/>
        </p:nvSpPr>
        <p:spPr>
          <a:xfrm>
            <a:off x="2961583" y="351470"/>
            <a:ext cx="7081634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>
            <a:lvl1pPr algn="l"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Further skills developed</a:t>
            </a:r>
          </a:p>
        </p:txBody>
      </p:sp>
      <p:sp>
        <p:nvSpPr>
          <p:cNvPr id="138" name="Shape 138"/>
          <p:cNvSpPr/>
          <p:nvPr/>
        </p:nvSpPr>
        <p:spPr>
          <a:xfrm>
            <a:off x="554263" y="1734802"/>
            <a:ext cx="11896274" cy="62839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aim to build 8 key skills: </a:t>
            </a:r>
          </a:p>
          <a:p>
            <a:pPr lvl="1" algn="l">
              <a:lnSpc>
                <a:spcPct val="200000"/>
              </a:lnSpc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b="1"/>
              <a:t>communication, confidence, financial capability, initiative, organisation, </a:t>
            </a:r>
            <a:endParaRPr b="1"/>
          </a:p>
          <a:p>
            <a:pPr lvl="1" algn="l">
              <a:lnSpc>
                <a:spcPct val="200000"/>
              </a:lnSpc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b="1"/>
              <a:t>problem-solving, teamwork and resilience.</a:t>
            </a:r>
            <a:endParaRPr b="1"/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Teamwork is such an important skill for a young person to have because it gives them the ability to build team engagement, collaboration and to be able to  share knowledge with others comfortably. 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“An entrepreneur sees an opportunity which others do not fully recognise, to meet an unsatisfied demand or to radically improve the performance of an existing business.” </a:t>
            </a:r>
          </a:p>
          <a:p>
            <a:pPr lvl="1" algn="l">
              <a:lnSpc>
                <a:spcPct val="200000"/>
              </a:lnSpc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(Martin, 2010, p.67).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In order to do that, you need all these other important skills which are also developed.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/>
          <p:nvPr/>
        </p:nvSpPr>
        <p:spPr>
          <a:xfrm>
            <a:off x="1219362" y="863599"/>
            <a:ext cx="10566076" cy="802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  <a:r>
              <a:t>Thanks for watching!</a:t>
            </a: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  <a:r>
              <a:t>I hope you all have enjoyed finding out about Young Enterprise as much as I have.</a:t>
            </a: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 algn="l"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</a:p>
          <a:p>
            <a: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pPr>
            <a:r>
              <a:t>Do you have any questions?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/>
          <p:nvPr/>
        </p:nvSpPr>
        <p:spPr>
          <a:xfrm>
            <a:off x="152091" y="1083543"/>
            <a:ext cx="12700618" cy="75865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Dupris, J. (2017). </a:t>
            </a:r>
            <a:r>
              <a:rPr i="1"/>
              <a:t>Young Enterprise Company Programme. </a:t>
            </a:r>
            <a:r>
              <a:t>United Kingdom.</a:t>
            </a:r>
            <a:endParaRPr i="1"/>
          </a:p>
          <a:p>
            <a:pPr algn="l">
              <a:lnSpc>
                <a:spcPct val="200000"/>
              </a:lnSpc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i="0" u="none"/>
              <a:t>    </a:t>
            </a:r>
            <a:r>
              <a:rPr>
                <a:hlinkClick r:id="rId2" invalidUrl="" action="" tgtFrame="" tooltip="" history="1" highlightClick="0" endSnd="0"/>
              </a:rPr>
              <a:t>https://www.young-enterprise.org.uk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Martin, S. (2010). Entrepreneurial Skills - Skills You Need To Build A Great Business.</a:t>
            </a:r>
          </a:p>
          <a:p>
            <a:pPr algn="l">
              <a:lnSpc>
                <a:spcPct val="200000"/>
              </a:lnSpc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   </a:t>
            </a:r>
            <a:r>
              <a:rPr i="1" u="sng">
                <a:solidFill>
                  <a:srgbClr val="0433FF"/>
                </a:solidFill>
                <a:hlinkClick r:id="rId3" invalidUrl="" action="" tgtFrame="" tooltip="" history="1" highlightClick="0" endSnd="0"/>
              </a:rPr>
              <a:t>https://www.mindtools.com/pages/article/newCDV_76.htm</a:t>
            </a:r>
            <a:r>
              <a:rPr i="1">
                <a:solidFill>
                  <a:srgbClr val="0433FF"/>
                </a:solidFill>
              </a:rPr>
              <a:t>l</a:t>
            </a:r>
          </a:p>
          <a:p>
            <a:pPr marL="148166" indent="-148166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  McNeill, T. (2016). Thinking Like An Entrepreneur.</a:t>
            </a:r>
          </a:p>
          <a:p>
            <a:pPr lvl="1" algn="l" defTabSz="457200">
              <a:lnSpc>
                <a:spcPct val="200000"/>
              </a:lnSpc>
              <a:defRPr i="1" sz="2200" u="sng">
                <a:solidFill>
                  <a:srgbClr val="0433FF"/>
                </a:solidFill>
                <a:uFill>
                  <a:solidFill>
                    <a:srgbClr val="4787FF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4" invalidUrl="" action="" tgtFrame="" tooltip="" history="1" highlightClick="0" endSnd="0"/>
              </a:rPr>
              <a:t>https://www.business.natwest.com/business/financial-expertise-by-sector/technology-media-telecoms/thinking-like-an-entrepreneur.html</a:t>
            </a:r>
            <a:r>
              <a:rPr u="none"/>
              <a:t> 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2" invalidUrl="" action="" tgtFrame="" tooltip="" history="1" highlightClick="0" endSnd="0"/>
              </a:rPr>
              <a:t>https://www.young-enterprise.org.uk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5" invalidUrl="" action="" tgtFrame="" tooltip="" history="1" highlightClick="0" endSnd="0"/>
              </a:rPr>
              <a:t>http://gov.wales/topics/educationandskills/skillsandtraining/youthengagement/?lang=en</a:t>
            </a:r>
          </a:p>
          <a:p>
            <a:pPr marL="271638" indent="-271638" algn="l">
              <a:lnSpc>
                <a:spcPct val="20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6" invalidUrl="" action="" tgtFrame="" tooltip="" history="1" highlightClick="0" endSnd="0"/>
              </a:rPr>
              <a:t>http://www.valeofglamorgan.gov.uk/Documents/Our%20Council/Achieving%20our%20vision/Partnerships,%20Policies%20&amp;%20Plans/Local%20Service%20Board/Local-Service-Forum-2013/NEETS-LSB-Forum-2013.pdf</a:t>
            </a:r>
          </a:p>
        </p:txBody>
      </p:sp>
      <p:sp>
        <p:nvSpPr>
          <p:cNvPr id="143" name="Shape 143"/>
          <p:cNvSpPr/>
          <p:nvPr/>
        </p:nvSpPr>
        <p:spPr>
          <a:xfrm>
            <a:off x="3859024" y="154335"/>
            <a:ext cx="5286752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500">
                <a:latin typeface="American Typewriter"/>
                <a:ea typeface="American Typewriter"/>
                <a:cs typeface="American Typewriter"/>
                <a:sym typeface="American Typewriter"/>
              </a:defRPr>
            </a:lvl1pPr>
          </a:lstStyle>
          <a:p>
            <a:pPr/>
            <a:r>
              <a:t>References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theme/_rels/theme1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_rels/theme2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