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5"/>
  </p:notesMasterIdLst>
  <p:sldIdLst>
    <p:sldId id="257" r:id="rId8"/>
    <p:sldId id="256" r:id="rId9"/>
    <p:sldId id="921" r:id="rId10"/>
    <p:sldId id="922" r:id="rId11"/>
    <p:sldId id="923" r:id="rId12"/>
    <p:sldId id="924" r:id="rId13"/>
    <p:sldId id="926" r:id="rId14"/>
    <p:sldId id="927" r:id="rId15"/>
    <p:sldId id="928" r:id="rId16"/>
    <p:sldId id="929" r:id="rId17"/>
    <p:sldId id="930" r:id="rId18"/>
    <p:sldId id="931" r:id="rId19"/>
    <p:sldId id="932" r:id="rId20"/>
    <p:sldId id="933" r:id="rId21"/>
    <p:sldId id="934" r:id="rId22"/>
    <p:sldId id="935" r:id="rId23"/>
    <p:sldId id="936" r:id="rId24"/>
    <p:sldId id="937" r:id="rId25"/>
    <p:sldId id="938" r:id="rId26"/>
    <p:sldId id="939" r:id="rId27"/>
    <p:sldId id="940" r:id="rId28"/>
    <p:sldId id="941" r:id="rId29"/>
    <p:sldId id="942" r:id="rId30"/>
    <p:sldId id="943" r:id="rId31"/>
    <p:sldId id="944" r:id="rId32"/>
    <p:sldId id="945" r:id="rId33"/>
    <p:sldId id="94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1"/>
            <p14:sldId id="922"/>
            <p14:sldId id="923"/>
            <p14:sldId id="924"/>
            <p14:sldId id="926"/>
            <p14:sldId id="927"/>
            <p14:sldId id="928"/>
            <p14:sldId id="929"/>
            <p14:sldId id="930"/>
            <p14:sldId id="931"/>
            <p14:sldId id="932"/>
            <p14:sldId id="933"/>
            <p14:sldId id="934"/>
            <p14:sldId id="935"/>
            <p14:sldId id="936"/>
            <p14:sldId id="937"/>
            <p14:sldId id="938"/>
            <p14:sldId id="939"/>
            <p14:sldId id="940"/>
            <p14:sldId id="941"/>
            <p14:sldId id="942"/>
            <p14:sldId id="943"/>
            <p14:sldId id="944"/>
            <p14:sldId id="945"/>
            <p14:sldId id="946"/>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3F0E53-19AD-4EC7-B14A-6E577EAAECD5}" v="9" dt="2026-04-01T13:32:51.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custSel addSld modSld modSection">
      <pc:chgData name="Darren O'Connor" userId="6303f320-515b-428d-9515-1f5db775ab4e" providerId="ADAL" clId="{0C8528C3-6FAD-45A2-90D2-5FC3CA4C894C}" dt="2026-04-01T13:33:34.001" v="377" actId="20577"/>
      <pc:docMkLst>
        <pc:docMk/>
      </pc:docMkLst>
      <pc:sldChg chg="modSp mod">
        <pc:chgData name="Darren O'Connor" userId="6303f320-515b-428d-9515-1f5db775ab4e" providerId="ADAL" clId="{0C8528C3-6FAD-45A2-90D2-5FC3CA4C894C}" dt="2026-04-01T13:28:10.530" v="120" actId="20577"/>
        <pc:sldMkLst>
          <pc:docMk/>
          <pc:sldMk cId="1682636010" sldId="944"/>
        </pc:sldMkLst>
        <pc:spChg chg="mod">
          <ac:chgData name="Darren O'Connor" userId="6303f320-515b-428d-9515-1f5db775ab4e" providerId="ADAL" clId="{0C8528C3-6FAD-45A2-90D2-5FC3CA4C894C}" dt="2026-04-01T13:25:11.556" v="9" actId="20577"/>
          <ac:spMkLst>
            <pc:docMk/>
            <pc:sldMk cId="1682636010" sldId="944"/>
            <ac:spMk id="4" creationId="{35F24B35-BB8F-158D-BD2D-43ED63FC617D}"/>
          </ac:spMkLst>
        </pc:spChg>
        <pc:spChg chg="mod">
          <ac:chgData name="Darren O'Connor" userId="6303f320-515b-428d-9515-1f5db775ab4e" providerId="ADAL" clId="{0C8528C3-6FAD-45A2-90D2-5FC3CA4C894C}" dt="2026-04-01T13:28:10.530" v="120" actId="20577"/>
          <ac:spMkLst>
            <pc:docMk/>
            <pc:sldMk cId="1682636010" sldId="944"/>
            <ac:spMk id="5" creationId="{4857B788-79D6-C4F2-EE69-9410BE2C2588}"/>
          </ac:spMkLst>
        </pc:spChg>
      </pc:sldChg>
      <pc:sldChg chg="addSp delSp modSp new mod modClrScheme chgLayout">
        <pc:chgData name="Darren O'Connor" userId="6303f320-515b-428d-9515-1f5db775ab4e" providerId="ADAL" clId="{0C8528C3-6FAD-45A2-90D2-5FC3CA4C894C}" dt="2026-04-01T13:29:01.661" v="135" actId="20577"/>
        <pc:sldMkLst>
          <pc:docMk/>
          <pc:sldMk cId="516603178" sldId="945"/>
        </pc:sldMkLst>
        <pc:spChg chg="del mod ord">
          <ac:chgData name="Darren O'Connor" userId="6303f320-515b-428d-9515-1f5db775ab4e" providerId="ADAL" clId="{0C8528C3-6FAD-45A2-90D2-5FC3CA4C894C}" dt="2026-04-01T13:28:21.753" v="122" actId="700"/>
          <ac:spMkLst>
            <pc:docMk/>
            <pc:sldMk cId="516603178" sldId="945"/>
            <ac:spMk id="2" creationId="{C1167C5A-DCD3-DD88-B59F-B15900853430}"/>
          </ac:spMkLst>
        </pc:spChg>
        <pc:spChg chg="del mod ord">
          <ac:chgData name="Darren O'Connor" userId="6303f320-515b-428d-9515-1f5db775ab4e" providerId="ADAL" clId="{0C8528C3-6FAD-45A2-90D2-5FC3CA4C894C}" dt="2026-04-01T13:28:21.753" v="122" actId="700"/>
          <ac:spMkLst>
            <pc:docMk/>
            <pc:sldMk cId="516603178" sldId="945"/>
            <ac:spMk id="3" creationId="{B56B3516-6953-530F-24F5-74B07352CFC6}"/>
          </ac:spMkLst>
        </pc:spChg>
        <pc:spChg chg="add mod ord">
          <ac:chgData name="Darren O'Connor" userId="6303f320-515b-428d-9515-1f5db775ab4e" providerId="ADAL" clId="{0C8528C3-6FAD-45A2-90D2-5FC3CA4C894C}" dt="2026-04-01T13:28:27.191" v="132" actId="20577"/>
          <ac:spMkLst>
            <pc:docMk/>
            <pc:sldMk cId="516603178" sldId="945"/>
            <ac:spMk id="4" creationId="{A9C38E0B-079A-850A-740A-A64CFE644C55}"/>
          </ac:spMkLst>
        </pc:spChg>
        <pc:spChg chg="add mod ord">
          <ac:chgData name="Darren O'Connor" userId="6303f320-515b-428d-9515-1f5db775ab4e" providerId="ADAL" clId="{0C8528C3-6FAD-45A2-90D2-5FC3CA4C894C}" dt="2026-04-01T13:29:01.661" v="135" actId="20577"/>
          <ac:spMkLst>
            <pc:docMk/>
            <pc:sldMk cId="516603178" sldId="945"/>
            <ac:spMk id="5" creationId="{6B3152C4-8567-CE6B-FEC7-27195A09CF69}"/>
          </ac:spMkLst>
        </pc:spChg>
      </pc:sldChg>
      <pc:sldChg chg="addSp delSp modSp new mod modClrScheme chgLayout">
        <pc:chgData name="Darren O'Connor" userId="6303f320-515b-428d-9515-1f5db775ab4e" providerId="ADAL" clId="{0C8528C3-6FAD-45A2-90D2-5FC3CA4C894C}" dt="2026-04-01T13:33:34.001" v="377" actId="20577"/>
        <pc:sldMkLst>
          <pc:docMk/>
          <pc:sldMk cId="2638462576" sldId="946"/>
        </pc:sldMkLst>
        <pc:spChg chg="del mod ord">
          <ac:chgData name="Darren O'Connor" userId="6303f320-515b-428d-9515-1f5db775ab4e" providerId="ADAL" clId="{0C8528C3-6FAD-45A2-90D2-5FC3CA4C894C}" dt="2026-04-01T13:29:11.843" v="137" actId="700"/>
          <ac:spMkLst>
            <pc:docMk/>
            <pc:sldMk cId="2638462576" sldId="946"/>
            <ac:spMk id="2" creationId="{CB7859A8-E554-4F9E-D806-5225C8FB110C}"/>
          </ac:spMkLst>
        </pc:spChg>
        <pc:spChg chg="del mod ord">
          <ac:chgData name="Darren O'Connor" userId="6303f320-515b-428d-9515-1f5db775ab4e" providerId="ADAL" clId="{0C8528C3-6FAD-45A2-90D2-5FC3CA4C894C}" dt="2026-04-01T13:29:11.843" v="137" actId="700"/>
          <ac:spMkLst>
            <pc:docMk/>
            <pc:sldMk cId="2638462576" sldId="946"/>
            <ac:spMk id="3" creationId="{21608830-92E6-072D-B447-EB251A23C1CB}"/>
          </ac:spMkLst>
        </pc:spChg>
        <pc:spChg chg="add mod ord">
          <ac:chgData name="Darren O'Connor" userId="6303f320-515b-428d-9515-1f5db775ab4e" providerId="ADAL" clId="{0C8528C3-6FAD-45A2-90D2-5FC3CA4C894C}" dt="2026-04-01T13:31:07.334" v="299" actId="20577"/>
          <ac:spMkLst>
            <pc:docMk/>
            <pc:sldMk cId="2638462576" sldId="946"/>
            <ac:spMk id="4" creationId="{2524824A-86E9-82CB-C3BA-33E41D59410A}"/>
          </ac:spMkLst>
        </pc:spChg>
        <pc:spChg chg="add mod ord">
          <ac:chgData name="Darren O'Connor" userId="6303f320-515b-428d-9515-1f5db775ab4e" providerId="ADAL" clId="{0C8528C3-6FAD-45A2-90D2-5FC3CA4C894C}" dt="2026-04-01T13:33:34.001" v="377" actId="20577"/>
          <ac:spMkLst>
            <pc:docMk/>
            <pc:sldMk cId="2638462576" sldId="946"/>
            <ac:spMk id="5" creationId="{47781487-0644-9DBF-EC2A-32EB17F8BA5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01/04/2026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01/04/2026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01/04/2026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97E49-501E-44CC-345F-A75B45E92A3E}"/>
              </a:ext>
            </a:extLst>
          </p:cNvPr>
          <p:cNvSpPr>
            <a:spLocks noGrp="1"/>
          </p:cNvSpPr>
          <p:nvPr>
            <p:ph type="ctrTitle"/>
          </p:nvPr>
        </p:nvSpPr>
        <p:spPr/>
        <p:txBody>
          <a:bodyPr>
            <a:normAutofit fontScale="90000"/>
          </a:bodyPr>
          <a:lstStyle/>
          <a:p>
            <a:r>
              <a:rPr lang="en-GB" dirty="0"/>
              <a:t>Informal Educators</a:t>
            </a:r>
            <a:br>
              <a:rPr lang="en-GB" dirty="0"/>
            </a:br>
            <a:r>
              <a:rPr lang="en-GB" dirty="0"/>
              <a:t>in</a:t>
            </a:r>
            <a:br>
              <a:rPr lang="en-GB" dirty="0"/>
            </a:br>
            <a:r>
              <a:rPr lang="en-GB" dirty="0"/>
              <a:t> Outdoor Settings</a:t>
            </a:r>
          </a:p>
        </p:txBody>
      </p:sp>
      <p:sp>
        <p:nvSpPr>
          <p:cNvPr id="3" name="Subtitle 2">
            <a:extLst>
              <a:ext uri="{FF2B5EF4-FFF2-40B4-BE49-F238E27FC236}">
                <a16:creationId xmlns:a16="http://schemas.microsoft.com/office/drawing/2014/main" id="{42474759-1112-ED53-0986-378A5F04D5C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44595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7F5225-5A84-DF19-6C20-32B103F73D0E}"/>
              </a:ext>
            </a:extLst>
          </p:cNvPr>
          <p:cNvSpPr>
            <a:spLocks noGrp="1"/>
          </p:cNvSpPr>
          <p:nvPr>
            <p:ph type="title"/>
          </p:nvPr>
        </p:nvSpPr>
        <p:spPr/>
        <p:txBody>
          <a:bodyPr/>
          <a:lstStyle/>
          <a:p>
            <a:r>
              <a:rPr lang="en-GB" dirty="0"/>
              <a:t>What is informal education?</a:t>
            </a:r>
          </a:p>
        </p:txBody>
      </p:sp>
      <p:sp>
        <p:nvSpPr>
          <p:cNvPr id="5" name="Content Placeholder 4">
            <a:extLst>
              <a:ext uri="{FF2B5EF4-FFF2-40B4-BE49-F238E27FC236}">
                <a16:creationId xmlns:a16="http://schemas.microsoft.com/office/drawing/2014/main" id="{C1FC212E-2E57-6A3F-80EB-BB8FA05B2443}"/>
              </a:ext>
            </a:extLst>
          </p:cNvPr>
          <p:cNvSpPr>
            <a:spLocks noGrp="1"/>
          </p:cNvSpPr>
          <p:nvPr>
            <p:ph idx="1"/>
          </p:nvPr>
        </p:nvSpPr>
        <p:spPr/>
        <p:txBody>
          <a:bodyPr/>
          <a:lstStyle/>
          <a:p>
            <a:r>
              <a:rPr lang="en-GB" dirty="0"/>
              <a:t>Josephine Macalister Brew’s Informal Education (1946) was the first text to consciously employ the term ‘informal education’. From 1940 until her death in 1957, the author served as education officer with the National Association of Girls’ Clubs and Mixed Clubs. Previously she had variously been a community worker, adult educator and youth worker, which perhaps helps explain why she identified informal education as a golden thread permeating all three (Smith, 2001).</a:t>
            </a:r>
          </a:p>
        </p:txBody>
      </p:sp>
    </p:spTree>
    <p:extLst>
      <p:ext uri="{BB962C8B-B14F-4D97-AF65-F5344CB8AC3E}">
        <p14:creationId xmlns:p14="http://schemas.microsoft.com/office/powerpoint/2010/main" val="2796622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0678EF-AC4D-6B9C-9F67-9745AEAE70C1}"/>
              </a:ext>
            </a:extLst>
          </p:cNvPr>
          <p:cNvSpPr>
            <a:spLocks noGrp="1"/>
          </p:cNvSpPr>
          <p:nvPr>
            <p:ph type="title"/>
          </p:nvPr>
        </p:nvSpPr>
        <p:spPr/>
        <p:txBody>
          <a:bodyPr/>
          <a:lstStyle/>
          <a:p>
            <a:r>
              <a:rPr lang="en-GB" dirty="0"/>
              <a:t>What is informal education?</a:t>
            </a:r>
          </a:p>
        </p:txBody>
      </p:sp>
      <p:sp>
        <p:nvSpPr>
          <p:cNvPr id="5" name="Content Placeholder 4">
            <a:extLst>
              <a:ext uri="{FF2B5EF4-FFF2-40B4-BE49-F238E27FC236}">
                <a16:creationId xmlns:a16="http://schemas.microsoft.com/office/drawing/2014/main" id="{41C5A36E-8A9F-C3CC-83FB-3263D81CC6D3}"/>
              </a:ext>
            </a:extLst>
          </p:cNvPr>
          <p:cNvSpPr>
            <a:spLocks noGrp="1"/>
          </p:cNvSpPr>
          <p:nvPr>
            <p:ph idx="1"/>
          </p:nvPr>
        </p:nvSpPr>
        <p:spPr/>
        <p:txBody>
          <a:bodyPr/>
          <a:lstStyle/>
          <a:p>
            <a:r>
              <a:rPr lang="en-GB" dirty="0"/>
              <a:t>Informal Education advocated taking ‘education’ into places where people congregate.</a:t>
            </a:r>
          </a:p>
          <a:p>
            <a:r>
              <a:rPr lang="en-GB" dirty="0"/>
              <a:t>dialogue and conversation that might help everyone discover the knowledge within themselves and learn from each other. Doing this, and acting as an informal educator, would entail the professional being disposed to take part in the exchanges that arose from the concerns and interests of others. </a:t>
            </a:r>
          </a:p>
        </p:txBody>
      </p:sp>
    </p:spTree>
    <p:extLst>
      <p:ext uri="{BB962C8B-B14F-4D97-AF65-F5344CB8AC3E}">
        <p14:creationId xmlns:p14="http://schemas.microsoft.com/office/powerpoint/2010/main" val="2260053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0AA835D-861D-ACB4-EFCB-F39308E2AF13}"/>
              </a:ext>
            </a:extLst>
          </p:cNvPr>
          <p:cNvSpPr>
            <a:spLocks noGrp="1"/>
          </p:cNvSpPr>
          <p:nvPr>
            <p:ph type="title"/>
          </p:nvPr>
        </p:nvSpPr>
        <p:spPr/>
        <p:txBody>
          <a:bodyPr/>
          <a:lstStyle/>
          <a:p>
            <a:r>
              <a:rPr lang="en-GB" dirty="0"/>
              <a:t>What is informal education?</a:t>
            </a:r>
          </a:p>
        </p:txBody>
      </p:sp>
      <p:sp>
        <p:nvSpPr>
          <p:cNvPr id="5" name="Content Placeholder 4">
            <a:extLst>
              <a:ext uri="{FF2B5EF4-FFF2-40B4-BE49-F238E27FC236}">
                <a16:creationId xmlns:a16="http://schemas.microsoft.com/office/drawing/2014/main" id="{7C41AE4C-6956-AFA7-062C-F9EA1873FC52}"/>
              </a:ext>
            </a:extLst>
          </p:cNvPr>
          <p:cNvSpPr>
            <a:spLocks noGrp="1"/>
          </p:cNvSpPr>
          <p:nvPr>
            <p:ph idx="1"/>
          </p:nvPr>
        </p:nvSpPr>
        <p:spPr/>
        <p:txBody>
          <a:bodyPr/>
          <a:lstStyle/>
          <a:p>
            <a:r>
              <a:rPr lang="en-GB" dirty="0"/>
              <a:t>Brew drew upon the writings of seventeenth-century essayist Joseph Addison:</a:t>
            </a:r>
          </a:p>
          <a:p>
            <a:pPr marL="0" indent="0">
              <a:buNone/>
            </a:pPr>
            <a:r>
              <a:rPr lang="en-GB" dirty="0"/>
              <a:t>It was said of Socrates that he brought philosophy down from heaven to inhabit among men, and I shall be ambitious to have it said of me that I have brought philosophy out of closets and libraries, schools and colleges, to dwell in clubs and assemblies, at the tea-tables and coffee houses. (1946: 6)</a:t>
            </a:r>
          </a:p>
        </p:txBody>
      </p:sp>
    </p:spTree>
    <p:extLst>
      <p:ext uri="{BB962C8B-B14F-4D97-AF65-F5344CB8AC3E}">
        <p14:creationId xmlns:p14="http://schemas.microsoft.com/office/powerpoint/2010/main" val="3318906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ED3B7C-68E5-EB85-9EE7-06CBE15463E5}"/>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EE2239D6-0F45-1DAF-5BDB-5ED264C2F1E5}"/>
              </a:ext>
            </a:extLst>
          </p:cNvPr>
          <p:cNvSpPr>
            <a:spLocks noGrp="1"/>
          </p:cNvSpPr>
          <p:nvPr>
            <p:ph idx="1"/>
          </p:nvPr>
        </p:nvSpPr>
        <p:spPr/>
        <p:txBody>
          <a:bodyPr/>
          <a:lstStyle/>
          <a:p>
            <a:r>
              <a:rPr lang="en-GB" dirty="0"/>
              <a:t>First, informal educators pre-eminently operate via the mediums of conversation and dialogue. The content of informal education primarily materialises from open-ended conversational encounters. Informal educators consciously engage in these to foster learning by helping others to clarify their thinking, formulate ideas and better articulate their learning needs</a:t>
            </a:r>
          </a:p>
        </p:txBody>
      </p:sp>
    </p:spTree>
    <p:extLst>
      <p:ext uri="{BB962C8B-B14F-4D97-AF65-F5344CB8AC3E}">
        <p14:creationId xmlns:p14="http://schemas.microsoft.com/office/powerpoint/2010/main" val="2736665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4024F3-547D-CDC9-5394-D4220F771A41}"/>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99627A3A-7ECA-598E-B035-BFD29D6EEA96}"/>
              </a:ext>
            </a:extLst>
          </p:cNvPr>
          <p:cNvSpPr>
            <a:spLocks noGrp="1"/>
          </p:cNvSpPr>
          <p:nvPr>
            <p:ph idx="1"/>
          </p:nvPr>
        </p:nvSpPr>
        <p:spPr>
          <a:xfrm>
            <a:off x="358219" y="1385455"/>
            <a:ext cx="11481847" cy="4016104"/>
          </a:xfrm>
        </p:spPr>
        <p:txBody>
          <a:bodyPr>
            <a:normAutofit fontScale="92500" lnSpcReduction="10000"/>
          </a:bodyPr>
          <a:lstStyle/>
          <a:p>
            <a:r>
              <a:rPr lang="en-GB" dirty="0"/>
              <a:t>Jeffs (2018) highlights that fostering informal learning involves a number of stages best summarised as follows:</a:t>
            </a:r>
          </a:p>
          <a:p>
            <a:r>
              <a:rPr lang="en-GB" dirty="0"/>
              <a:t>1. Assess – Making an assessment of what may be going on around us and our possible role </a:t>
            </a:r>
          </a:p>
          <a:p>
            <a:r>
              <a:rPr lang="en-GB" dirty="0"/>
              <a:t>2. Engage – Engaging in conversation </a:t>
            </a:r>
          </a:p>
          <a:p>
            <a:r>
              <a:rPr lang="en-GB" dirty="0"/>
              <a:t>3. Question – The raising of questions</a:t>
            </a:r>
          </a:p>
          <a:p>
            <a:r>
              <a:rPr lang="en-GB" dirty="0"/>
              <a:t>4. Discern – Consideration of these in relation to what we discern as making for human flourishing</a:t>
            </a:r>
          </a:p>
          <a:p>
            <a:r>
              <a:rPr lang="en-GB" dirty="0"/>
              <a:t> 5. Develop – Proceeding to the development of a response (Jeffs and Smith, 2016: 74)</a:t>
            </a:r>
          </a:p>
        </p:txBody>
      </p:sp>
    </p:spTree>
    <p:extLst>
      <p:ext uri="{BB962C8B-B14F-4D97-AF65-F5344CB8AC3E}">
        <p14:creationId xmlns:p14="http://schemas.microsoft.com/office/powerpoint/2010/main" val="2968032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C5E6BD-F46B-BB31-F488-CDB7BFEA4F23}"/>
              </a:ext>
            </a:extLst>
          </p:cNvPr>
          <p:cNvSpPr>
            <a:spLocks noGrp="1"/>
          </p:cNvSpPr>
          <p:nvPr>
            <p:ph type="title"/>
          </p:nvPr>
        </p:nvSpPr>
        <p:spPr/>
        <p:txBody>
          <a:bodyPr/>
          <a:lstStyle/>
          <a:p>
            <a:r>
              <a:rPr lang="en-GB" dirty="0"/>
              <a:t>What makes informal education unique?</a:t>
            </a:r>
          </a:p>
        </p:txBody>
      </p:sp>
      <p:sp>
        <p:nvSpPr>
          <p:cNvPr id="3" name="Content Placeholder 2">
            <a:extLst>
              <a:ext uri="{FF2B5EF4-FFF2-40B4-BE49-F238E27FC236}">
                <a16:creationId xmlns:a16="http://schemas.microsoft.com/office/drawing/2014/main" id="{DC64E707-FB60-D381-54F5-01145FEED8ED}"/>
              </a:ext>
            </a:extLst>
          </p:cNvPr>
          <p:cNvSpPr>
            <a:spLocks noGrp="1"/>
          </p:cNvSpPr>
          <p:nvPr>
            <p:ph idx="1"/>
          </p:nvPr>
        </p:nvSpPr>
        <p:spPr/>
        <p:txBody>
          <a:bodyPr/>
          <a:lstStyle/>
          <a:p>
            <a:r>
              <a:rPr lang="en-GB" dirty="0"/>
              <a:t>Second, informal education emerges from voluntary relationships. Even within institutions such as prisons, residential units or schools, where the attendance or presence of one party is legally enforced, informal educators will strive to ensure those they connect with choose freely to do so.</a:t>
            </a:r>
          </a:p>
        </p:txBody>
      </p:sp>
    </p:spTree>
    <p:extLst>
      <p:ext uri="{BB962C8B-B14F-4D97-AF65-F5344CB8AC3E}">
        <p14:creationId xmlns:p14="http://schemas.microsoft.com/office/powerpoint/2010/main" val="714285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B78CF5-AB33-4101-8713-8BDC2BE9C2DC}"/>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5D44D24D-7A02-BD24-F8B1-F7116659249E}"/>
              </a:ext>
            </a:extLst>
          </p:cNvPr>
          <p:cNvSpPr>
            <a:spLocks noGrp="1"/>
          </p:cNvSpPr>
          <p:nvPr>
            <p:ph idx="1"/>
          </p:nvPr>
        </p:nvSpPr>
        <p:spPr/>
        <p:txBody>
          <a:bodyPr/>
          <a:lstStyle/>
          <a:p>
            <a:r>
              <a:rPr lang="en-GB" dirty="0"/>
              <a:t>Often problematic and requiring careful planning nevertheless, outdoor educators may work with parties and individuals who have been ‘sent’, but similarly they can consciously create openings for dialogue to arise on a voluntary basis</a:t>
            </a:r>
          </a:p>
        </p:txBody>
      </p:sp>
    </p:spTree>
    <p:extLst>
      <p:ext uri="{BB962C8B-B14F-4D97-AF65-F5344CB8AC3E}">
        <p14:creationId xmlns:p14="http://schemas.microsoft.com/office/powerpoint/2010/main" val="2483271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E11AFE-E526-183C-0AE1-90499AB87615}"/>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4727893B-A513-ED0C-A1FD-E476F976FF75}"/>
              </a:ext>
            </a:extLst>
          </p:cNvPr>
          <p:cNvSpPr>
            <a:spLocks noGrp="1"/>
          </p:cNvSpPr>
          <p:nvPr>
            <p:ph idx="1"/>
          </p:nvPr>
        </p:nvSpPr>
        <p:spPr/>
        <p:txBody>
          <a:bodyPr/>
          <a:lstStyle/>
          <a:p>
            <a:r>
              <a:rPr lang="en-GB" dirty="0"/>
              <a:t>Third, informal education usually takes place where people freely assemble so practitioners must simultaneously be ‘around’ and ‘accessible’.</a:t>
            </a:r>
          </a:p>
          <a:p>
            <a:r>
              <a:rPr lang="en-GB" dirty="0"/>
              <a:t>Informal educators must study the ever-changing ‘geography’ and the ‘written and unwritten timetables’ of, say, a leisure centre, school, outdoor centre or college in order to ascertain when and where to make contact.</a:t>
            </a:r>
          </a:p>
          <a:p>
            <a:r>
              <a:rPr lang="en-GB" dirty="0"/>
              <a:t>This kind of intelligence is crucial in order for informal educators to work with those outside the mainstream, who may be most in need of their help</a:t>
            </a:r>
          </a:p>
        </p:txBody>
      </p:sp>
    </p:spTree>
    <p:extLst>
      <p:ext uri="{BB962C8B-B14F-4D97-AF65-F5344CB8AC3E}">
        <p14:creationId xmlns:p14="http://schemas.microsoft.com/office/powerpoint/2010/main" val="671608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4A05A8-56E7-5144-9325-C2C55A012741}"/>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B5AFBB65-778E-7945-FB19-11D1CAA80AD8}"/>
              </a:ext>
            </a:extLst>
          </p:cNvPr>
          <p:cNvSpPr>
            <a:spLocks noGrp="1"/>
          </p:cNvSpPr>
          <p:nvPr>
            <p:ph idx="1"/>
          </p:nvPr>
        </p:nvSpPr>
        <p:spPr/>
        <p:txBody>
          <a:bodyPr>
            <a:normAutofit lnSpcReduction="10000"/>
          </a:bodyPr>
          <a:lstStyle/>
          <a:p>
            <a:r>
              <a:rPr lang="en-GB" dirty="0"/>
              <a:t>Informal education requires space to breathe, so practitioners allocate time between and within activities for dialogue and conversations to flourish (Hirsch, 2005). </a:t>
            </a:r>
          </a:p>
          <a:p>
            <a:r>
              <a:rPr lang="en-GB" dirty="0"/>
              <a:t>Outdoor and adventure educators can likewise build into programmes space for this to occur and exploit meal times, journeys to and from activities and ‘rest periods’ to engage with users. </a:t>
            </a:r>
          </a:p>
          <a:p>
            <a:r>
              <a:rPr lang="en-GB" dirty="0"/>
              <a:t>Social spaces in outdoor centres, notably canteens and dining rooms, lounges and outside seating provide promising venues where conversations can burgeon.</a:t>
            </a:r>
          </a:p>
        </p:txBody>
      </p:sp>
    </p:spTree>
    <p:extLst>
      <p:ext uri="{BB962C8B-B14F-4D97-AF65-F5344CB8AC3E}">
        <p14:creationId xmlns:p14="http://schemas.microsoft.com/office/powerpoint/2010/main" val="1097369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01E0E3-974F-4B8E-6DB8-B92F9A94C3A4}"/>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E18340FC-49D6-9C1D-6222-D423DABA3DAE}"/>
              </a:ext>
            </a:extLst>
          </p:cNvPr>
          <p:cNvSpPr>
            <a:spLocks noGrp="1"/>
          </p:cNvSpPr>
          <p:nvPr>
            <p:ph idx="1"/>
          </p:nvPr>
        </p:nvSpPr>
        <p:spPr/>
        <p:txBody>
          <a:bodyPr/>
          <a:lstStyle/>
          <a:p>
            <a:r>
              <a:rPr lang="en-GB" dirty="0"/>
              <a:t>. Sustaining and initiating conversations and exploiting the openings is an art form in itself.</a:t>
            </a:r>
          </a:p>
          <a:p>
            <a:r>
              <a:rPr lang="en-GB" dirty="0"/>
              <a:t>The skills equipping one to do so are essential for any informal educator, but thankfully like many craft skills, these can be acquired by study, observing skilful practitioners in action and seeking their advice, and reflection upon your own performance.</a:t>
            </a:r>
          </a:p>
          <a:p>
            <a:pPr marL="0" indent="0">
              <a:buNone/>
            </a:pPr>
            <a:endParaRPr lang="en-GB" dirty="0"/>
          </a:p>
        </p:txBody>
      </p:sp>
    </p:spTree>
    <p:extLst>
      <p:ext uri="{BB962C8B-B14F-4D97-AF65-F5344CB8AC3E}">
        <p14:creationId xmlns:p14="http://schemas.microsoft.com/office/powerpoint/2010/main" val="3686986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89B9D-AB0A-7765-46C4-D417D149BCC6}"/>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1150B4B1-5D1A-440E-3EED-9B983F45C3C6}"/>
              </a:ext>
            </a:extLst>
          </p:cNvPr>
          <p:cNvSpPr>
            <a:spLocks noGrp="1"/>
          </p:cNvSpPr>
          <p:nvPr>
            <p:ph idx="1"/>
          </p:nvPr>
        </p:nvSpPr>
        <p:spPr/>
        <p:txBody>
          <a:bodyPr/>
          <a:lstStyle/>
          <a:p>
            <a:r>
              <a:rPr lang="en-GB" dirty="0"/>
              <a:t>Fourth, in a majority of the settings where informal educators operate, dialogue can be curtailed by time constraints, distractions and the ebb and flow of activities, resulting in educators finding it hard to close down and follow up conversations. </a:t>
            </a:r>
          </a:p>
          <a:p>
            <a:r>
              <a:rPr lang="en-GB" dirty="0"/>
              <a:t>‘Taking groups away’ is also perceived as worthwhile because it allows informal educators to plan holistic educational encounters, presenting them with the space to develop sustained dialogue and generate conversation to a degree rarely possible elsewhere. </a:t>
            </a:r>
          </a:p>
        </p:txBody>
      </p:sp>
    </p:spTree>
    <p:extLst>
      <p:ext uri="{BB962C8B-B14F-4D97-AF65-F5344CB8AC3E}">
        <p14:creationId xmlns:p14="http://schemas.microsoft.com/office/powerpoint/2010/main" val="3363478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BD4A71-128E-C309-652A-362285C70561}"/>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71CE19D1-F965-533F-2A99-541566690A9D}"/>
              </a:ext>
            </a:extLst>
          </p:cNvPr>
          <p:cNvSpPr>
            <a:spLocks noGrp="1"/>
          </p:cNvSpPr>
          <p:nvPr>
            <p:ph idx="1"/>
          </p:nvPr>
        </p:nvSpPr>
        <p:spPr/>
        <p:txBody>
          <a:bodyPr/>
          <a:lstStyle/>
          <a:p>
            <a:r>
              <a:rPr lang="en-GB" dirty="0"/>
              <a:t>All create entrees wherein conversations can flourish, conversations that it would be difficult, even impossible, to generate in other settings or circumstances. Shared experiences of living together, albeit as transitory communities, present unrivalled openings for educators to nurture dialogue and teach via the medium of modelled behaviour (see chapter 10, this volume, for a further discussion of this topic)</a:t>
            </a:r>
          </a:p>
        </p:txBody>
      </p:sp>
    </p:spTree>
    <p:extLst>
      <p:ext uri="{BB962C8B-B14F-4D97-AF65-F5344CB8AC3E}">
        <p14:creationId xmlns:p14="http://schemas.microsoft.com/office/powerpoint/2010/main" val="161315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051747-CDC7-2FD8-56D5-D5BE926E9B3D}"/>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F6D10C1F-EB98-58E4-7058-288BEA73858E}"/>
              </a:ext>
            </a:extLst>
          </p:cNvPr>
          <p:cNvSpPr>
            <a:spLocks noGrp="1"/>
          </p:cNvSpPr>
          <p:nvPr>
            <p:ph idx="1"/>
          </p:nvPr>
        </p:nvSpPr>
        <p:spPr/>
        <p:txBody>
          <a:bodyPr>
            <a:normAutofit lnSpcReduction="10000"/>
          </a:bodyPr>
          <a:lstStyle/>
          <a:p>
            <a:r>
              <a:rPr lang="en-GB" dirty="0"/>
              <a:t>Fifth, informal educators must pay careful attention to the presentation of self, including being accessible and approachable but not ‘in your face’, friendly without being gushing, companionable but not obsequious and so on. </a:t>
            </a:r>
          </a:p>
          <a:p>
            <a:endParaRPr lang="en-GB" dirty="0"/>
          </a:p>
          <a:p>
            <a:r>
              <a:rPr lang="en-GB" dirty="0"/>
              <a:t>Irrespective of the operating environment, informal educators must, to be effective, draw upon a repertoire of skills equipping them to make contact with strangers, manage group dynamics and sustain productive relationships.</a:t>
            </a:r>
          </a:p>
        </p:txBody>
      </p:sp>
    </p:spTree>
    <p:extLst>
      <p:ext uri="{BB962C8B-B14F-4D97-AF65-F5344CB8AC3E}">
        <p14:creationId xmlns:p14="http://schemas.microsoft.com/office/powerpoint/2010/main" val="2057067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210E2F-E8C1-A0B4-57DD-AFAA2E7FB2C5}"/>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44046804-3DB2-1C51-6889-B94FB6034D72}"/>
              </a:ext>
            </a:extLst>
          </p:cNvPr>
          <p:cNvSpPr>
            <a:spLocks noGrp="1"/>
          </p:cNvSpPr>
          <p:nvPr>
            <p:ph idx="1"/>
          </p:nvPr>
        </p:nvSpPr>
        <p:spPr/>
        <p:txBody>
          <a:bodyPr/>
          <a:lstStyle/>
          <a:p>
            <a:r>
              <a:rPr lang="en-GB" dirty="0"/>
              <a:t>Informal education is a craft and as such must be studied and proficiency honed. Expertise in this field is, as Kant pointed out, something acquired in part via practice and constant reflection upon that practice.</a:t>
            </a:r>
          </a:p>
          <a:p>
            <a:pPr marL="0" indent="0">
              <a:buNone/>
            </a:pPr>
            <a:endParaRPr lang="en-GB" dirty="0"/>
          </a:p>
          <a:p>
            <a:r>
              <a:rPr lang="en-GB" dirty="0"/>
              <a:t>That means becoming what Schon calls a ‘reflective practitioner’, someone who permits themselves to ‘experience surprise, puzzlement or confusion’ throughout their professional lives and ‘reflects on the phenomenon’ encountered by relating this ‘to prior understandings’ of their practice. </a:t>
            </a:r>
          </a:p>
        </p:txBody>
      </p:sp>
    </p:spTree>
    <p:extLst>
      <p:ext uri="{BB962C8B-B14F-4D97-AF65-F5344CB8AC3E}">
        <p14:creationId xmlns:p14="http://schemas.microsoft.com/office/powerpoint/2010/main" val="24102699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EA1F3B1-C73F-20BE-7835-3D1190DE68D6}"/>
              </a:ext>
            </a:extLst>
          </p:cNvPr>
          <p:cNvSpPr>
            <a:spLocks noGrp="1"/>
          </p:cNvSpPr>
          <p:nvPr>
            <p:ph type="title"/>
          </p:nvPr>
        </p:nvSpPr>
        <p:spPr/>
        <p:txBody>
          <a:bodyPr/>
          <a:lstStyle/>
          <a:p>
            <a:r>
              <a:rPr lang="en-GB" dirty="0"/>
              <a:t>What makes informal education unique?</a:t>
            </a:r>
          </a:p>
        </p:txBody>
      </p:sp>
      <p:sp>
        <p:nvSpPr>
          <p:cNvPr id="7" name="Content Placeholder 6">
            <a:extLst>
              <a:ext uri="{FF2B5EF4-FFF2-40B4-BE49-F238E27FC236}">
                <a16:creationId xmlns:a16="http://schemas.microsoft.com/office/drawing/2014/main" id="{A0927A55-FD96-6A18-751F-88BEE6081E8A}"/>
              </a:ext>
            </a:extLst>
          </p:cNvPr>
          <p:cNvSpPr>
            <a:spLocks noGrp="1"/>
          </p:cNvSpPr>
          <p:nvPr>
            <p:ph idx="1"/>
          </p:nvPr>
        </p:nvSpPr>
        <p:spPr/>
        <p:txBody>
          <a:bodyPr/>
          <a:lstStyle/>
          <a:p>
            <a:r>
              <a:rPr lang="en-GB" dirty="0"/>
              <a:t>Crucially such reflection leads to the formulation of ‘theory in action’ which will sustain their professional development (Schon, 1983: 68).</a:t>
            </a:r>
          </a:p>
          <a:p>
            <a:endParaRPr lang="en-GB" dirty="0"/>
          </a:p>
          <a:p>
            <a:r>
              <a:rPr lang="en-GB" dirty="0"/>
              <a:t>Finally informal educators must, as Brew (1946) stressed, be of themselves interesting, not boring or dull, and trustworthy people whom others will freely spend their time. Being an informal educator requires one to study the lived experiences of those they work with and alongside. They must be conscious of the influences of race, sexuality and gender.</a:t>
            </a:r>
          </a:p>
        </p:txBody>
      </p:sp>
    </p:spTree>
    <p:extLst>
      <p:ext uri="{BB962C8B-B14F-4D97-AF65-F5344CB8AC3E}">
        <p14:creationId xmlns:p14="http://schemas.microsoft.com/office/powerpoint/2010/main" val="1395326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D05BE-62AA-5983-35BA-A4B9F609C7A7}"/>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8FB44440-08EC-24E2-12D5-02173A9EF5C6}"/>
              </a:ext>
            </a:extLst>
          </p:cNvPr>
          <p:cNvSpPr>
            <a:spLocks noGrp="1"/>
          </p:cNvSpPr>
          <p:nvPr>
            <p:ph idx="1"/>
          </p:nvPr>
        </p:nvSpPr>
        <p:spPr/>
        <p:txBody>
          <a:bodyPr/>
          <a:lstStyle/>
          <a:p>
            <a:r>
              <a:rPr lang="en-GB" dirty="0"/>
              <a:t>Also practitioners should be aware, as Brown and Mitchell caution, that when individuals join an outdoor programme they do not leave all their ‘troubles and social ills behind’ but often bring with them ‘a baggage of problems and tensions’ (1991: 1).</a:t>
            </a:r>
          </a:p>
        </p:txBody>
      </p:sp>
    </p:spTree>
    <p:extLst>
      <p:ext uri="{BB962C8B-B14F-4D97-AF65-F5344CB8AC3E}">
        <p14:creationId xmlns:p14="http://schemas.microsoft.com/office/powerpoint/2010/main" val="4101620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931A1C-F03B-DBD0-F9FE-01FB6E6803F3}"/>
              </a:ext>
            </a:extLst>
          </p:cNvPr>
          <p:cNvSpPr>
            <a:spLocks noGrp="1"/>
          </p:cNvSpPr>
          <p:nvPr>
            <p:ph type="title"/>
          </p:nvPr>
        </p:nvSpPr>
        <p:spPr/>
        <p:txBody>
          <a:bodyPr/>
          <a:lstStyle/>
          <a:p>
            <a:r>
              <a:rPr lang="en-GB" dirty="0"/>
              <a:t>What is informal learning?</a:t>
            </a:r>
          </a:p>
        </p:txBody>
      </p:sp>
      <p:sp>
        <p:nvSpPr>
          <p:cNvPr id="5" name="Content Placeholder 4">
            <a:extLst>
              <a:ext uri="{FF2B5EF4-FFF2-40B4-BE49-F238E27FC236}">
                <a16:creationId xmlns:a16="http://schemas.microsoft.com/office/drawing/2014/main" id="{7CA5FF1B-01A5-8CDB-3DDE-2126FE61E5E0}"/>
              </a:ext>
            </a:extLst>
          </p:cNvPr>
          <p:cNvSpPr>
            <a:spLocks noGrp="1"/>
          </p:cNvSpPr>
          <p:nvPr>
            <p:ph idx="1"/>
          </p:nvPr>
        </p:nvSpPr>
        <p:spPr/>
        <p:txBody>
          <a:bodyPr/>
          <a:lstStyle/>
          <a:p>
            <a:r>
              <a:rPr lang="en-GB" dirty="0"/>
              <a:t>We learn as a consequence of the planned actions of professional educators such as schoolteachers and outdoor educators, but also crucially we  learn from non-professionals such as parents, friends and neighbours as well as from experiences that are random and accidental. We also learn ceaselessly, if often unconsciously, from being part of the world around us and from solving the problems that beset us. </a:t>
            </a:r>
          </a:p>
        </p:txBody>
      </p:sp>
    </p:spTree>
    <p:extLst>
      <p:ext uri="{BB962C8B-B14F-4D97-AF65-F5344CB8AC3E}">
        <p14:creationId xmlns:p14="http://schemas.microsoft.com/office/powerpoint/2010/main" val="456501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8B2B6B-8E80-43A5-F154-4699C60CC18F}"/>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2EA59A14-87D0-A5FB-6761-3679913D2E21}"/>
              </a:ext>
            </a:extLst>
          </p:cNvPr>
          <p:cNvSpPr>
            <a:spLocks noGrp="1"/>
          </p:cNvSpPr>
          <p:nvPr>
            <p:ph idx="1"/>
          </p:nvPr>
        </p:nvSpPr>
        <p:spPr/>
        <p:txBody>
          <a:bodyPr/>
          <a:lstStyle/>
          <a:p>
            <a:r>
              <a:rPr lang="en-GB" dirty="0"/>
              <a:t>Yet mistakenly we all too readily assume learning ‘has a beginning and an end; that it is best separated from the rest of our activities; and that it is the result of teaching’ (Wenger, 1998: 3).</a:t>
            </a:r>
          </a:p>
          <a:p>
            <a:endParaRPr lang="en-GB" dirty="0"/>
          </a:p>
          <a:p>
            <a:r>
              <a:rPr lang="en-GB" dirty="0"/>
              <a:t>Most of us only recognise formal inputs as learning and fail to credit the colossal volume of informal learning experiences shaping our lives. </a:t>
            </a:r>
          </a:p>
        </p:txBody>
      </p:sp>
    </p:spTree>
    <p:extLst>
      <p:ext uri="{BB962C8B-B14F-4D97-AF65-F5344CB8AC3E}">
        <p14:creationId xmlns:p14="http://schemas.microsoft.com/office/powerpoint/2010/main" val="1828259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09B635-B0A7-4631-1F25-46F7AF183D9A}"/>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CD719715-5CB1-F829-F3A9-3CF6D7BC1A86}"/>
              </a:ext>
            </a:extLst>
          </p:cNvPr>
          <p:cNvSpPr>
            <a:spLocks noGrp="1"/>
          </p:cNvSpPr>
          <p:nvPr>
            <p:ph idx="1"/>
          </p:nvPr>
        </p:nvSpPr>
        <p:spPr/>
        <p:txBody>
          <a:bodyPr/>
          <a:lstStyle/>
          <a:p>
            <a:r>
              <a:rPr lang="en-GB" dirty="0"/>
              <a:t>It is crucial practitioners grasp that people will be informally learning from the moment they join an outdoor and adventure education programme until they depart, albeit many, perhaps most, will not consciously be aware this is the case, perceiving only the formal instruction as ‘learning.’</a:t>
            </a:r>
          </a:p>
          <a:p>
            <a:endParaRPr lang="en-GB" dirty="0"/>
          </a:p>
          <a:p>
            <a:r>
              <a:rPr lang="en-GB" dirty="0"/>
              <a:t>Much learning may be unintended and accidental, ‘serendipitous or coincidental with some activity, and largely buried in the context of other tasks’ (</a:t>
            </a:r>
            <a:r>
              <a:rPr lang="en-GB" dirty="0" err="1"/>
              <a:t>Sommerlad</a:t>
            </a:r>
            <a:r>
              <a:rPr lang="en-GB" dirty="0"/>
              <a:t>, 1999: 16).</a:t>
            </a:r>
          </a:p>
        </p:txBody>
      </p:sp>
    </p:spTree>
    <p:extLst>
      <p:ext uri="{BB962C8B-B14F-4D97-AF65-F5344CB8AC3E}">
        <p14:creationId xmlns:p14="http://schemas.microsoft.com/office/powerpoint/2010/main" val="1116824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A2B2D9-A29A-F783-2927-D2E9471C2AD1}"/>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71FA8BF4-D187-66FB-46DB-9CE8DF801C89}"/>
              </a:ext>
            </a:extLst>
          </p:cNvPr>
          <p:cNvSpPr>
            <a:spLocks noGrp="1"/>
          </p:cNvSpPr>
          <p:nvPr>
            <p:ph idx="1"/>
          </p:nvPr>
        </p:nvSpPr>
        <p:spPr/>
        <p:txBody>
          <a:bodyPr/>
          <a:lstStyle/>
          <a:p>
            <a:r>
              <a:rPr lang="en-GB" dirty="0"/>
              <a:t>Outdoor and adventure educators are blessed with abundant opportunities to fulfil their role as educators not least because where they are based is usually, of themselves, special places. </a:t>
            </a:r>
          </a:p>
          <a:p>
            <a:endParaRPr lang="en-GB" dirty="0"/>
          </a:p>
          <a:p>
            <a:r>
              <a:rPr lang="en-GB" dirty="0"/>
              <a:t>Combined with the excitement and challenge of the activities the venues themselves are often places that will conjure up exceptional gateways for informal education.</a:t>
            </a:r>
          </a:p>
        </p:txBody>
      </p:sp>
    </p:spTree>
    <p:extLst>
      <p:ext uri="{BB962C8B-B14F-4D97-AF65-F5344CB8AC3E}">
        <p14:creationId xmlns:p14="http://schemas.microsoft.com/office/powerpoint/2010/main" val="1863757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1AA210-A083-67C9-A7E0-D116EA842FA5}"/>
              </a:ext>
            </a:extLst>
          </p:cNvPr>
          <p:cNvSpPr>
            <a:spLocks noGrp="1"/>
          </p:cNvSpPr>
          <p:nvPr>
            <p:ph type="title"/>
          </p:nvPr>
        </p:nvSpPr>
        <p:spPr/>
        <p:txBody>
          <a:bodyPr/>
          <a:lstStyle/>
          <a:p>
            <a:r>
              <a:rPr lang="en-GB" dirty="0"/>
              <a:t>What makes informal education unique?</a:t>
            </a:r>
          </a:p>
        </p:txBody>
      </p:sp>
      <p:sp>
        <p:nvSpPr>
          <p:cNvPr id="5" name="Content Placeholder 4">
            <a:extLst>
              <a:ext uri="{FF2B5EF4-FFF2-40B4-BE49-F238E27FC236}">
                <a16:creationId xmlns:a16="http://schemas.microsoft.com/office/drawing/2014/main" id="{1C0FB308-0BD7-F141-CEEF-73974FF558F9}"/>
              </a:ext>
            </a:extLst>
          </p:cNvPr>
          <p:cNvSpPr>
            <a:spLocks noGrp="1"/>
          </p:cNvSpPr>
          <p:nvPr>
            <p:ph idx="1"/>
          </p:nvPr>
        </p:nvSpPr>
        <p:spPr/>
        <p:txBody>
          <a:bodyPr/>
          <a:lstStyle/>
          <a:p>
            <a:r>
              <a:rPr lang="en-GB" dirty="0"/>
              <a:t>the daily routine gives staff close proximity to individuals and groups, thereby presenting a rich array of openings for conversation and dialogue.</a:t>
            </a:r>
          </a:p>
          <a:p>
            <a:r>
              <a:rPr lang="en-GB" dirty="0"/>
              <a:t>they must be capable of embarking on an educational journey via conversation and dialogue with individuals and groups irrespective of the locale.</a:t>
            </a:r>
          </a:p>
          <a:p>
            <a:r>
              <a:rPr lang="en-GB" dirty="0"/>
              <a:t>That means being sufficiently well educated to help explain the world they are entering and passing through in ways that stimulate the interest of newcomers to it.</a:t>
            </a:r>
          </a:p>
        </p:txBody>
      </p:sp>
    </p:spTree>
    <p:extLst>
      <p:ext uri="{BB962C8B-B14F-4D97-AF65-F5344CB8AC3E}">
        <p14:creationId xmlns:p14="http://schemas.microsoft.com/office/powerpoint/2010/main" val="1937241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F24B35-BB8F-158D-BD2D-43ED63FC617D}"/>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4857B788-79D6-C4F2-EE69-9410BE2C2588}"/>
              </a:ext>
            </a:extLst>
          </p:cNvPr>
          <p:cNvSpPr>
            <a:spLocks noGrp="1"/>
          </p:cNvSpPr>
          <p:nvPr>
            <p:ph idx="1"/>
          </p:nvPr>
        </p:nvSpPr>
        <p:spPr/>
        <p:txBody>
          <a:bodyPr>
            <a:normAutofit lnSpcReduction="10000"/>
          </a:bodyPr>
          <a:lstStyle/>
          <a:p>
            <a:r>
              <a:rPr lang="en-GB" dirty="0"/>
              <a:t>Brew, J. M. (1946) Informal Education: Adventures and Reflections </a:t>
            </a:r>
          </a:p>
          <a:p>
            <a:r>
              <a:rPr lang="en-GB" dirty="0"/>
              <a:t>Brown, D. and Mitchell, I. (1991) A View from the Ridge , London: Faber and Faber. , Glasgow: Earnest Press.</a:t>
            </a:r>
          </a:p>
          <a:p>
            <a:r>
              <a:rPr lang="en-GB" dirty="0"/>
              <a:t>Dewey, J. (1897) ‘My pedagogic creed’, School Journal 54, pp. 77–80</a:t>
            </a:r>
          </a:p>
          <a:p>
            <a:r>
              <a:rPr lang="en-GB" dirty="0"/>
              <a:t>Freire, P. (1985) The Politics of Education 12(5), pp. 441–455. , London: Macmillan.</a:t>
            </a:r>
          </a:p>
          <a:p>
            <a:r>
              <a:rPr lang="en-GB" dirty="0"/>
              <a:t>Hopkins, D. and Putman, R. (1993) Personal Growth through Adventure Can the Mountains Speak for Themselves , London: David Fulton Publishers.</a:t>
            </a:r>
          </a:p>
        </p:txBody>
      </p:sp>
    </p:spTree>
    <p:extLst>
      <p:ext uri="{BB962C8B-B14F-4D97-AF65-F5344CB8AC3E}">
        <p14:creationId xmlns:p14="http://schemas.microsoft.com/office/powerpoint/2010/main" val="1682636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C38E0B-079A-850A-740A-A64CFE644C55}"/>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6B3152C4-8567-CE6B-FEC7-27195A09CF69}"/>
              </a:ext>
            </a:extLst>
          </p:cNvPr>
          <p:cNvSpPr>
            <a:spLocks noGrp="1"/>
          </p:cNvSpPr>
          <p:nvPr>
            <p:ph idx="1"/>
          </p:nvPr>
        </p:nvSpPr>
        <p:spPr/>
        <p:txBody>
          <a:bodyPr/>
          <a:lstStyle/>
          <a:p>
            <a:r>
              <a:rPr lang="en-GB" dirty="0"/>
              <a:t>Jeffs, T. and Smith, M. (1990) Using Informal Education , Milton Keynes; Open University Press </a:t>
            </a:r>
          </a:p>
          <a:p>
            <a:r>
              <a:rPr lang="en-GB" dirty="0"/>
              <a:t>Jeffs, T. (2001) ‘First lessons: historical perspectives on informal education’ in L. D. Richardson and M. Wolfe (eds.) Principles and Practice of Informal Education </a:t>
            </a:r>
          </a:p>
          <a:p>
            <a:r>
              <a:rPr lang="en-GB" dirty="0"/>
              <a:t>Jeffs, T. and Smith, M. K. (2016) , London: Routledge. Informal Education: Conversation, Democracy and Learning Education Now Books</a:t>
            </a:r>
          </a:p>
        </p:txBody>
      </p:sp>
    </p:spTree>
    <p:extLst>
      <p:ext uri="{BB962C8B-B14F-4D97-AF65-F5344CB8AC3E}">
        <p14:creationId xmlns:p14="http://schemas.microsoft.com/office/powerpoint/2010/main" val="516603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24824A-86E9-82CB-C3BA-33E41D59410A}"/>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47781487-0644-9DBF-EC2A-32EB17F8BA58}"/>
              </a:ext>
            </a:extLst>
          </p:cNvPr>
          <p:cNvSpPr>
            <a:spLocks noGrp="1"/>
          </p:cNvSpPr>
          <p:nvPr>
            <p:ph idx="1"/>
          </p:nvPr>
        </p:nvSpPr>
        <p:spPr/>
        <p:txBody>
          <a:bodyPr>
            <a:normAutofit fontScale="92500" lnSpcReduction="20000"/>
          </a:bodyPr>
          <a:lstStyle/>
          <a:p>
            <a:r>
              <a:rPr lang="en-GB" dirty="0"/>
              <a:t>Ord, J. (2014) ‘Aristotle’s phronesis and youth work: beyond instrumentality’,   Youth and Policy </a:t>
            </a:r>
          </a:p>
          <a:p>
            <a:r>
              <a:rPr lang="en-GB" dirty="0"/>
              <a:t> Priest, S. and Gass, M. A. (1997) Effective Leadership in Adventure Programming , 112, pp. 56–73. , Champaign, IL: Human </a:t>
            </a:r>
            <a:r>
              <a:rPr lang="en-GB" dirty="0" err="1"/>
              <a:t>Kenetics</a:t>
            </a:r>
            <a:r>
              <a:rPr lang="en-GB" dirty="0"/>
              <a:t>.</a:t>
            </a:r>
          </a:p>
          <a:p>
            <a:r>
              <a:rPr lang="en-GB" dirty="0"/>
              <a:t>Schon, D. (1983) The Reflective Practitioner , London: Temple Smith</a:t>
            </a:r>
          </a:p>
          <a:p>
            <a:r>
              <a:rPr lang="en-GB" dirty="0"/>
              <a:t>Smith, M. K. (1994) Developing Youth Work Journal of Teaching in Physical Education , Milton Keynes: Open University Press.</a:t>
            </a:r>
          </a:p>
          <a:p>
            <a:r>
              <a:rPr lang="en-GB" dirty="0"/>
              <a:t>Smith, M. K. (2001) ‘Josephine Macalister Brew: youth work and informal education’ in R. Gilchrist, T. Jeffs and J. Spence (eds.) Essays in the History of Community and </a:t>
            </a:r>
            <a:r>
              <a:rPr lang="en-GB"/>
              <a:t>Youth Work Leicester</a:t>
            </a:r>
            <a:r>
              <a:rPr lang="en-GB" dirty="0"/>
              <a:t>: Youth Work Press.</a:t>
            </a:r>
          </a:p>
        </p:txBody>
      </p:sp>
    </p:spTree>
    <p:extLst>
      <p:ext uri="{BB962C8B-B14F-4D97-AF65-F5344CB8AC3E}">
        <p14:creationId xmlns:p14="http://schemas.microsoft.com/office/powerpoint/2010/main" val="263846257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1978</Words>
  <Application>Microsoft Office PowerPoint</Application>
  <PresentationFormat>Widescreen</PresentationFormat>
  <Paragraphs>86</Paragraphs>
  <Slides>27</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27</vt:i4>
      </vt:variant>
    </vt:vector>
  </HeadingPairs>
  <TitlesOfParts>
    <vt:vector size="38"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Informal Educators in  Outdoor Settings</vt:lpstr>
      <vt:lpstr>What is informal education?</vt:lpstr>
      <vt:lpstr>What is informal education?</vt:lpstr>
      <vt:lpstr>What is informal education?</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makes informal education unique?</vt:lpstr>
      <vt:lpstr>What is informal learning?</vt:lpstr>
      <vt:lpstr>What makes informal education unique?</vt:lpstr>
      <vt:lpstr>What makes informal education unique?</vt:lpstr>
      <vt:lpstr>What makes informal education unique?</vt:lpstr>
      <vt:lpstr>What makes informal education unique?</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2026-04-01T13:33:37Z</dcterms:modified>
</cp:coreProperties>
</file>