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93" autoAdjust="0"/>
    <p:restoredTop sz="94660"/>
  </p:normalViewPr>
  <p:slideViewPr>
    <p:cSldViewPr snapToGrid="0" showGuides="1">
      <p:cViewPr varScale="1">
        <p:scale>
          <a:sx n="92" d="100"/>
          <a:sy n="92" d="100"/>
        </p:scale>
        <p:origin x="162" y="78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imona Ferraraccio" userId="c9694aeb-2f50-401b-8abf-67f8a7106701" providerId="ADAL" clId="{728671C3-614E-440E-8F04-5DA1EFA065FD}"/>
    <pc:docChg chg="modSld">
      <pc:chgData name="Simona Ferraraccio" userId="c9694aeb-2f50-401b-8abf-67f8a7106701" providerId="ADAL" clId="{728671C3-614E-440E-8F04-5DA1EFA065FD}" dt="2026-10-15T12:24:37.792" v="0" actId="20577"/>
      <pc:docMkLst>
        <pc:docMk/>
      </pc:docMkLst>
      <pc:sldChg chg="modSp mod">
        <pc:chgData name="Simona Ferraraccio" userId="c9694aeb-2f50-401b-8abf-67f8a7106701" providerId="ADAL" clId="{728671C3-614E-440E-8F04-5DA1EFA065FD}" dt="2026-10-15T12:24:37.792" v="0" actId="20577"/>
        <pc:sldMkLst>
          <pc:docMk/>
          <pc:sldMk cId="2193766819" sldId="261"/>
        </pc:sldMkLst>
        <pc:spChg chg="mod">
          <ac:chgData name="Simona Ferraraccio" userId="c9694aeb-2f50-401b-8abf-67f8a7106701" providerId="ADAL" clId="{728671C3-614E-440E-8F04-5DA1EFA065FD}" dt="2026-10-15T12:24:37.792" v="0" actId="20577"/>
          <ac:spMkLst>
            <pc:docMk/>
            <pc:sldMk cId="2193766819" sldId="261"/>
            <ac:spMk id="3" creationId="{E40D3D5D-599B-D76F-A560-B3E480F232CA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AA46F9-F5B0-D8A5-8B7C-BCB4C372EC0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945D9A8-95D8-07BF-9CB6-E21D6F8F865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3BC1A99-FFA5-FBDD-BCAA-79CD20B897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46E50B-9BDF-4C43-B3C5-99B9834C1274}" type="datetimeFigureOut">
              <a:rPr lang="en-GB" smtClean="0"/>
              <a:t>15/10/2026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EC74769-FD84-11C8-136C-ECAA495740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B4D9511-F5F9-4792-E267-C52757E39A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398F0D-D36E-4073-9CAA-27970133B0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50409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93AAD5-9B76-89B3-3A36-9D6015512E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096F4C-E689-029C-1A41-3E583B9E2EE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AA490F5-0490-5E58-1B92-5F07908CD7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46E50B-9BDF-4C43-B3C5-99B9834C1274}" type="datetimeFigureOut">
              <a:rPr lang="en-GB" smtClean="0"/>
              <a:t>15/10/2026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BAABD3-90CE-1026-821D-4EC957D667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DB45C5-8E9D-E1C2-02A0-3883881763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398F0D-D36E-4073-9CAA-27970133B0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80042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4687C7-C237-1F17-D8D3-5247CCDEE9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81D5F2F-C6C8-C467-DB69-E07E8151231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3DCE954-6EBA-C373-62C8-AB35A64094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46E50B-9BDF-4C43-B3C5-99B9834C1274}" type="datetimeFigureOut">
              <a:rPr lang="en-GB" smtClean="0"/>
              <a:t>15/10/2026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44E88BE-921D-1DF9-008C-EA74B1ECA4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68290EB-637D-8710-1257-FA352A8ED2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398F0D-D36E-4073-9CAA-27970133B0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59038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7B575D-DCB5-C6B6-91BF-DAAEF3E984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C3457C-1761-7A1E-09C2-6963095507D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5957B7D-C1C2-4C47-6B3D-464EF1B3607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E4186F4-138F-18CD-A2A3-B34F03D549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46E50B-9BDF-4C43-B3C5-99B9834C1274}" type="datetimeFigureOut">
              <a:rPr lang="en-GB" smtClean="0"/>
              <a:t>15/10/2026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41F8F84-F998-3C8F-E177-AD72B10B30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1DEE9B9-DEB9-093A-E2F1-97DADAD846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398F0D-D36E-4073-9CAA-27970133B0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88879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87A4D3-1FEB-CC62-C51A-0DA63C1D2D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64A7FF-1093-D3B9-241B-79BA205AB4F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09357C3-F6E8-ADB7-64C5-12932A42B26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B54E1AA-A615-5AF8-963A-ACC67AB249F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A4ABABC-C9C7-EE96-FBA8-48FFCA72467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8B10151-E1A3-FF0C-3F34-F602E4BE6B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46E50B-9BDF-4C43-B3C5-99B9834C1274}" type="datetimeFigureOut">
              <a:rPr lang="en-GB" smtClean="0"/>
              <a:t>15/10/2026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D00B11E-B861-48D8-76E1-6143290355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B43B215-155C-441A-4C15-9143CAEF90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398F0D-D36E-4073-9CAA-27970133B0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39777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7BB4EC-5056-2C30-3E3C-573EA102B9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47CBFFD-60F4-E310-96E1-DEB44A0420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46E50B-9BDF-4C43-B3C5-99B9834C1274}" type="datetimeFigureOut">
              <a:rPr lang="en-GB" smtClean="0"/>
              <a:t>15/10/2026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6194275-DBAD-BC2B-D6D3-0AE0F03E49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8F3538-E68B-2D4A-3809-75B360E024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398F0D-D36E-4073-9CAA-27970133B0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54038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606C70A-4226-3E87-98D6-C9C554562C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46E50B-9BDF-4C43-B3C5-99B9834C1274}" type="datetimeFigureOut">
              <a:rPr lang="en-GB" smtClean="0"/>
              <a:t>15/10/2026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F85CC94-BE94-A147-4A88-4E64FB606C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3EB2371-B255-CD1E-0C3D-B9205413D0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398F0D-D36E-4073-9CAA-27970133B0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90184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27075E-63F9-B397-01F0-5E52548C92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2ABAE9-4628-120B-56F3-B3650DAF18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5F379A3-76DE-6B51-6F9E-3882AD02B04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2FAD61B-2DCE-C2E0-83B6-640FED05C8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46E50B-9BDF-4C43-B3C5-99B9834C1274}" type="datetimeFigureOut">
              <a:rPr lang="en-GB" smtClean="0"/>
              <a:t>15/10/2026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2C00AFA-B859-B5D5-72AB-C892172702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418787A-01E2-0840-E335-3F6DA7038E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398F0D-D36E-4073-9CAA-27970133B0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20438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7306FE-000F-B351-5D0B-10EDD94DC2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3A85065-41BB-29D2-2B88-0B62F73126E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CBC9A3B-1351-E005-F1A3-334CB2F6F60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9D1AA56-8F2A-DEC4-75D2-C63E39947E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46E50B-9BDF-4C43-B3C5-99B9834C1274}" type="datetimeFigureOut">
              <a:rPr lang="en-GB" smtClean="0"/>
              <a:t>15/10/2026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9DD16E6-4CA6-A18F-460A-61CD763194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3A791B6-EF33-4EF0-4867-E1FC30CC3C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398F0D-D36E-4073-9CAA-27970133B0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8806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584C4D-E24B-B4FA-EAED-ED191403C8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08F23B4-96C3-9102-4896-124AC51FEE8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9F16496-297E-4E32-E7AF-0FA211FEA3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46E50B-9BDF-4C43-B3C5-99B9834C1274}" type="datetimeFigureOut">
              <a:rPr lang="en-GB" smtClean="0"/>
              <a:t>15/10/2026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ECEE5E9-7889-C6F6-15EF-4050E097BB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222DE1A-03A7-5581-4E6D-84708E5D41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398F0D-D36E-4073-9CAA-27970133B0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78832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50E4EDD-D1C9-4663-BD99-73277AF03CE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ED6EF40-7340-ACE7-1985-F6D31A24EB9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1908FE9-C04B-3864-D3C3-95732954EA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46E50B-9BDF-4C43-B3C5-99B9834C1274}" type="datetimeFigureOut">
              <a:rPr lang="en-GB" smtClean="0"/>
              <a:t>15/10/2026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642B8FA-DD0A-9F18-CDB4-FC11642792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B3BB208-10EC-87AB-462E-1E4DB8D4EF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398F0D-D36E-4073-9CAA-27970133B0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89660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2923903-8D24-1C03-5FF5-ECB89EE2E1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3B4E85D-B0DD-78E3-F0F5-8F730F65A9F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5265E5-4A6F-0A7C-76A4-044827AA424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A46E50B-9BDF-4C43-B3C5-99B9834C1274}" type="datetimeFigureOut">
              <a:rPr lang="en-GB" smtClean="0"/>
              <a:t>15/10/2026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31D067D-6C5E-35B5-24E9-ADB1DE8B27D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89B5AE-1CE7-0949-245F-F89E0A60DF8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F398F0D-D36E-4073-9CAA-27970133B0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52241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9578C7-78E0-5FE8-E44F-2B8B590DCE5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Harvard referencing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2089608-5F0C-1841-B3D4-6770AE6CA2D0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Cite them Right - 12</a:t>
            </a:r>
            <a:r>
              <a:rPr lang="en-GB" baseline="30000" dirty="0"/>
              <a:t>th</a:t>
            </a:r>
            <a:r>
              <a:rPr lang="en-GB" dirty="0"/>
              <a:t> Edition</a:t>
            </a:r>
          </a:p>
        </p:txBody>
      </p:sp>
    </p:spTree>
    <p:extLst>
      <p:ext uri="{BB962C8B-B14F-4D97-AF65-F5344CB8AC3E}">
        <p14:creationId xmlns:p14="http://schemas.microsoft.com/office/powerpoint/2010/main" val="421429697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C5AABA-97EE-FC8A-02B4-DEA2DE2232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Book Referencing Example – 1 Author</a:t>
            </a:r>
            <a:endParaRPr lang="en-GB" dirty="0"/>
          </a:p>
        </p:txBody>
      </p:sp>
      <p:pic>
        <p:nvPicPr>
          <p:cNvPr id="1027" name="Picture 1">
            <a:extLst>
              <a:ext uri="{FF2B5EF4-FFF2-40B4-BE49-F238E27FC236}">
                <a16:creationId xmlns:a16="http://schemas.microsoft.com/office/drawing/2014/main" id="{304375EF-1965-8A97-C3D0-A0A725E5126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2693" y="2074022"/>
            <a:ext cx="8794750" cy="2994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5858D9B-938E-A33C-BD26-CAFD3990494C}"/>
              </a:ext>
            </a:extLst>
          </p:cNvPr>
          <p:cNvSpPr txBox="1"/>
          <p:nvPr/>
        </p:nvSpPr>
        <p:spPr>
          <a:xfrm>
            <a:off x="238991" y="5787736"/>
            <a:ext cx="46863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Citation</a:t>
            </a:r>
            <a:r>
              <a:rPr lang="en-GB" dirty="0"/>
              <a:t>: (Cottrell, 2019) or Cottrell (2019)</a:t>
            </a:r>
          </a:p>
        </p:txBody>
      </p:sp>
    </p:spTree>
    <p:extLst>
      <p:ext uri="{BB962C8B-B14F-4D97-AF65-F5344CB8AC3E}">
        <p14:creationId xmlns:p14="http://schemas.microsoft.com/office/powerpoint/2010/main" val="205464430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C2B450-B2F0-0C25-54EC-AFEFCE9984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br>
              <a:rPr lang="en-GB" dirty="0"/>
            </a:br>
            <a:br>
              <a:rPr lang="en-GB" dirty="0">
                <a:effectLst/>
              </a:rPr>
            </a:br>
            <a:r>
              <a:rPr lang="en-GB" b="1" dirty="0"/>
              <a:t>Book Reference Example – 2 Authors</a:t>
            </a:r>
            <a:br>
              <a:rPr lang="en-GB" dirty="0"/>
            </a:br>
            <a:endParaRPr lang="en-GB" dirty="0"/>
          </a:p>
        </p:txBody>
      </p:sp>
      <p:pic>
        <p:nvPicPr>
          <p:cNvPr id="2050" name="Picture 1">
            <a:extLst>
              <a:ext uri="{FF2B5EF4-FFF2-40B4-BE49-F238E27FC236}">
                <a16:creationId xmlns:a16="http://schemas.microsoft.com/office/drawing/2014/main" id="{467C5B34-C353-0468-D00D-6C849EB0A2D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98587" y="2216439"/>
            <a:ext cx="9394825" cy="2832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F60C0D4-8AD4-9871-C992-ECCD28B0C7A8}"/>
              </a:ext>
            </a:extLst>
          </p:cNvPr>
          <p:cNvSpPr txBox="1"/>
          <p:nvPr/>
        </p:nvSpPr>
        <p:spPr>
          <a:xfrm>
            <a:off x="238991" y="5787736"/>
            <a:ext cx="65151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Citation</a:t>
            </a:r>
            <a:r>
              <a:rPr lang="en-GB" dirty="0"/>
              <a:t>: (Houk and Post, 1996) or Houk and Post (1996)</a:t>
            </a:r>
          </a:p>
        </p:txBody>
      </p:sp>
    </p:spTree>
    <p:extLst>
      <p:ext uri="{BB962C8B-B14F-4D97-AF65-F5344CB8AC3E}">
        <p14:creationId xmlns:p14="http://schemas.microsoft.com/office/powerpoint/2010/main" val="224115180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C3C17F-E8F2-276E-6B76-990520FFF2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Journal Article Referencing Example</a:t>
            </a:r>
            <a:endParaRPr lang="en-GB" dirty="0"/>
          </a:p>
        </p:txBody>
      </p:sp>
      <p:sp>
        <p:nvSpPr>
          <p:cNvPr id="4" name="Text Box 35">
            <a:extLst>
              <a:ext uri="{FF2B5EF4-FFF2-40B4-BE49-F238E27FC236}">
                <a16:creationId xmlns:a16="http://schemas.microsoft.com/office/drawing/2014/main" id="{82317F82-AA31-C911-B5E1-6179A1656EC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38200" y="3711351"/>
            <a:ext cx="10125075" cy="585788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0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Tahoma" panose="020B0604030504040204" pitchFamily="34" charset="0"/>
                <a:ea typeface="Times New Roman" panose="02020603050405020304" pitchFamily="18" charset="0"/>
                <a:cs typeface="Tahoma" panose="020B0604030504040204" pitchFamily="34" charset="0"/>
              </a:rPr>
              <a:t>Hewitt-Taylor, J.  (2009) ‘Children who have complex health needs: parents’ experiences of their child’s education’, </a:t>
            </a:r>
            <a:r>
              <a:rPr kumimoji="0" lang="en-US" altLang="en-US" sz="1000" b="0" i="1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Tahoma" panose="020B0604030504040204" pitchFamily="34" charset="0"/>
                <a:ea typeface="Times New Roman" panose="02020603050405020304" pitchFamily="18" charset="0"/>
                <a:cs typeface="Tahoma" panose="020B0604030504040204" pitchFamily="34" charset="0"/>
              </a:rPr>
              <a:t>Child: care, health and development,</a:t>
            </a:r>
            <a:r>
              <a:rPr kumimoji="0" lang="en-US" altLang="en-US" sz="10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Tahoma" panose="020B0604030504040204" pitchFamily="34" charset="0"/>
                <a:ea typeface="Times New Roman" panose="02020603050405020304" pitchFamily="18" charset="0"/>
                <a:cs typeface="Tahoma" panose="020B0604030504040204" pitchFamily="34" charset="0"/>
              </a:rPr>
              <a:t> 35(4), pp 521-526. Available at: https://doi.org/10.1111/j.1365-2214.2009.00965.x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5" name="Text Box 34">
            <a:extLst>
              <a:ext uri="{FF2B5EF4-FFF2-40B4-BE49-F238E27FC236}">
                <a16:creationId xmlns:a16="http://schemas.microsoft.com/office/drawing/2014/main" id="{1F183FAA-DFFA-573A-11C5-983581DA5D3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76325" y="2931889"/>
            <a:ext cx="657225" cy="276225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0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Tahoma" panose="020B0604030504040204" pitchFamily="34" charset="0"/>
                <a:ea typeface="Times New Roman" panose="02020603050405020304" pitchFamily="18" charset="0"/>
                <a:cs typeface="Tahoma" panose="020B0604030504040204" pitchFamily="34" charset="0"/>
              </a:rPr>
              <a:t>Author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6" name="Text Box 33">
            <a:extLst>
              <a:ext uri="{FF2B5EF4-FFF2-40B4-BE49-F238E27FC236}">
                <a16:creationId xmlns:a16="http://schemas.microsoft.com/office/drawing/2014/main" id="{EEC165F9-0582-1693-A266-69A6BA138B7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971800" y="2941414"/>
            <a:ext cx="523875" cy="276225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0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Tahoma" panose="020B0604030504040204" pitchFamily="34" charset="0"/>
                <a:ea typeface="Times New Roman" panose="02020603050405020304" pitchFamily="18" charset="0"/>
                <a:cs typeface="Tahoma" panose="020B0604030504040204" pitchFamily="34" charset="0"/>
              </a:rPr>
              <a:t>Year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7" name="Text Box 32">
            <a:extLst>
              <a:ext uri="{FF2B5EF4-FFF2-40B4-BE49-F238E27FC236}">
                <a16:creationId xmlns:a16="http://schemas.microsoft.com/office/drawing/2014/main" id="{CB1E7A11-B66D-6660-B567-EFE25471775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981451" y="2800126"/>
            <a:ext cx="891764" cy="417513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ahoma" panose="020B0604030504040204" pitchFamily="34" charset="0"/>
                <a:ea typeface="Times New Roman" panose="02020603050405020304" pitchFamily="18" charset="0"/>
                <a:cs typeface="Tahoma" panose="020B0604030504040204" pitchFamily="34" charset="0"/>
              </a:rPr>
              <a:t>Article Title Not italics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8" name="Text Box 31">
            <a:extLst>
              <a:ext uri="{FF2B5EF4-FFF2-40B4-BE49-F238E27FC236}">
                <a16:creationId xmlns:a16="http://schemas.microsoft.com/office/drawing/2014/main" id="{24DBE19E-F520-3FE6-BC26-93A4E7F8ABC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832725" y="2941414"/>
            <a:ext cx="742950" cy="276225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0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Tahoma" panose="020B0604030504040204" pitchFamily="34" charset="0"/>
                <a:ea typeface="Times New Roman" panose="02020603050405020304" pitchFamily="18" charset="0"/>
                <a:cs typeface="Tahoma" panose="020B0604030504040204" pitchFamily="34" charset="0"/>
              </a:rPr>
              <a:t>Volume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9" name="AutoShape 30">
            <a:extLst>
              <a:ext uri="{FF2B5EF4-FFF2-40B4-BE49-F238E27FC236}">
                <a16:creationId xmlns:a16="http://schemas.microsoft.com/office/drawing/2014/main" id="{03E7B421-1B66-3A41-A2FB-72A2C35A41EF}"/>
              </a:ext>
            </a:extLst>
          </p:cNvPr>
          <p:cNvSpPr>
            <a:spLocks noChangeShapeType="1"/>
          </p:cNvSpPr>
          <p:nvPr/>
        </p:nvSpPr>
        <p:spPr bwMode="auto">
          <a:xfrm>
            <a:off x="1428750" y="3228751"/>
            <a:ext cx="0" cy="523875"/>
          </a:xfrm>
          <a:prstGeom prst="straightConnector1">
            <a:avLst/>
          </a:prstGeom>
          <a:noFill/>
          <a:ln w="9525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0" name="AutoShape 29">
            <a:extLst>
              <a:ext uri="{FF2B5EF4-FFF2-40B4-BE49-F238E27FC236}">
                <a16:creationId xmlns:a16="http://schemas.microsoft.com/office/drawing/2014/main" id="{AA77F63F-425A-3FBA-59F7-9390925C3F54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2181225" y="3228751"/>
            <a:ext cx="962025" cy="523875"/>
          </a:xfrm>
          <a:prstGeom prst="straightConnector1">
            <a:avLst/>
          </a:prstGeom>
          <a:noFill/>
          <a:ln w="9525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1" name="AutoShape 28">
            <a:extLst>
              <a:ext uri="{FF2B5EF4-FFF2-40B4-BE49-F238E27FC236}">
                <a16:creationId xmlns:a16="http://schemas.microsoft.com/office/drawing/2014/main" id="{6380DC70-BD5D-0097-B2E7-8515689F045A}"/>
              </a:ext>
            </a:extLst>
          </p:cNvPr>
          <p:cNvSpPr>
            <a:spLocks noChangeShapeType="1"/>
          </p:cNvSpPr>
          <p:nvPr/>
        </p:nvSpPr>
        <p:spPr bwMode="auto">
          <a:xfrm>
            <a:off x="4429125" y="3228751"/>
            <a:ext cx="0" cy="523875"/>
          </a:xfrm>
          <a:prstGeom prst="straightConnector1">
            <a:avLst/>
          </a:prstGeom>
          <a:noFill/>
          <a:ln w="9525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2" name="Text Box 27">
            <a:extLst>
              <a:ext uri="{FF2B5EF4-FFF2-40B4-BE49-F238E27FC236}">
                <a16:creationId xmlns:a16="http://schemas.microsoft.com/office/drawing/2014/main" id="{CD501E7C-0B53-112E-8F9B-ACF0E3374C3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559550" y="2822352"/>
            <a:ext cx="1019175" cy="395288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ahoma" panose="020B0604030504040204" pitchFamily="34" charset="0"/>
                <a:ea typeface="Times New Roman" panose="02020603050405020304" pitchFamily="18" charset="0"/>
                <a:cs typeface="Tahoma" panose="020B0604030504040204" pitchFamily="34" charset="0"/>
              </a:rPr>
              <a:t>Journal title - Italics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3" name="AutoShape 26">
            <a:extLst>
              <a:ext uri="{FF2B5EF4-FFF2-40B4-BE49-F238E27FC236}">
                <a16:creationId xmlns:a16="http://schemas.microsoft.com/office/drawing/2014/main" id="{26F75EF6-CA50-F9D0-5BE7-D212546FCDAE}"/>
              </a:ext>
            </a:extLst>
          </p:cNvPr>
          <p:cNvSpPr>
            <a:spLocks noChangeShapeType="1"/>
          </p:cNvSpPr>
          <p:nvPr/>
        </p:nvSpPr>
        <p:spPr bwMode="auto">
          <a:xfrm>
            <a:off x="6864350" y="3228751"/>
            <a:ext cx="1219200" cy="523875"/>
          </a:xfrm>
          <a:prstGeom prst="straightConnector1">
            <a:avLst/>
          </a:prstGeom>
          <a:noFill/>
          <a:ln w="9525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4" name="AutoShape 25">
            <a:extLst>
              <a:ext uri="{FF2B5EF4-FFF2-40B4-BE49-F238E27FC236}">
                <a16:creationId xmlns:a16="http://schemas.microsoft.com/office/drawing/2014/main" id="{061E9C23-AADF-6447-7728-010EEF0ABC56}"/>
              </a:ext>
            </a:extLst>
          </p:cNvPr>
          <p:cNvSpPr>
            <a:spLocks noChangeShapeType="1"/>
          </p:cNvSpPr>
          <p:nvPr/>
        </p:nvSpPr>
        <p:spPr bwMode="auto">
          <a:xfrm>
            <a:off x="8153400" y="3228751"/>
            <a:ext cx="1390650" cy="523875"/>
          </a:xfrm>
          <a:prstGeom prst="straightConnector1">
            <a:avLst/>
          </a:prstGeom>
          <a:noFill/>
          <a:ln w="9525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5" name="Text Box 24">
            <a:extLst>
              <a:ext uri="{FF2B5EF4-FFF2-40B4-BE49-F238E27FC236}">
                <a16:creationId xmlns:a16="http://schemas.microsoft.com/office/drawing/2014/main" id="{A401AF13-BF29-475A-8CD3-5E67144A1CF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62025" y="4825776"/>
            <a:ext cx="704850" cy="32385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ahoma" panose="020B0604030504040204" pitchFamily="34" charset="0"/>
                <a:ea typeface="Times New Roman" panose="02020603050405020304" pitchFamily="18" charset="0"/>
                <a:cs typeface="Tahoma" panose="020B0604030504040204" pitchFamily="34" charset="0"/>
              </a:rPr>
              <a:t>Colon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20" name="Text Box 23">
            <a:extLst>
              <a:ext uri="{FF2B5EF4-FFF2-40B4-BE49-F238E27FC236}">
                <a16:creationId xmlns:a16="http://schemas.microsoft.com/office/drawing/2014/main" id="{A73BB1BF-AA99-73AD-ACE1-518DA5B75D6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172575" y="4787676"/>
            <a:ext cx="838200" cy="32385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0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Tahoma" panose="020B0604030504040204" pitchFamily="34" charset="0"/>
                <a:ea typeface="Times New Roman" panose="02020603050405020304" pitchFamily="18" charset="0"/>
                <a:cs typeface="Tahoma" panose="020B0604030504040204" pitchFamily="34" charset="0"/>
              </a:rPr>
              <a:t>Brackets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21" name="AutoShape 22">
            <a:extLst>
              <a:ext uri="{FF2B5EF4-FFF2-40B4-BE49-F238E27FC236}">
                <a16:creationId xmlns:a16="http://schemas.microsoft.com/office/drawing/2014/main" id="{B96FD060-6E83-8E19-8B56-C383E630A794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1114425" y="4036789"/>
            <a:ext cx="485775" cy="795337"/>
          </a:xfrm>
          <a:prstGeom prst="straightConnector1">
            <a:avLst/>
          </a:prstGeom>
          <a:noFill/>
          <a:ln w="9525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26" name="AutoShape 17">
            <a:extLst>
              <a:ext uri="{FF2B5EF4-FFF2-40B4-BE49-F238E27FC236}">
                <a16:creationId xmlns:a16="http://schemas.microsoft.com/office/drawing/2014/main" id="{1EDC50A7-4FFB-90BA-BD4B-7DE393E21F62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9582150" y="3978051"/>
            <a:ext cx="142875" cy="690563"/>
          </a:xfrm>
          <a:prstGeom prst="straightConnector1">
            <a:avLst/>
          </a:prstGeom>
          <a:noFill/>
          <a:ln w="9525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27" name="Text Box 16">
            <a:extLst>
              <a:ext uri="{FF2B5EF4-FFF2-40B4-BE49-F238E27FC236}">
                <a16:creationId xmlns:a16="http://schemas.microsoft.com/office/drawing/2014/main" id="{04FE0BB5-2E5C-80F8-C3A2-88F06EE814F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864600" y="2941414"/>
            <a:ext cx="752475" cy="276225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0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Tahoma" panose="020B0604030504040204" pitchFamily="34" charset="0"/>
                <a:ea typeface="Times New Roman" panose="02020603050405020304" pitchFamily="18" charset="0"/>
                <a:cs typeface="Tahoma" panose="020B0604030504040204" pitchFamily="34" charset="0"/>
              </a:rPr>
              <a:t>Issue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28" name="AutoShape 15">
            <a:extLst>
              <a:ext uri="{FF2B5EF4-FFF2-40B4-BE49-F238E27FC236}">
                <a16:creationId xmlns:a16="http://schemas.microsoft.com/office/drawing/2014/main" id="{D83CB182-27C4-B422-B3FA-F816AADD4025}"/>
              </a:ext>
            </a:extLst>
          </p:cNvPr>
          <p:cNvSpPr>
            <a:spLocks noChangeShapeType="1"/>
          </p:cNvSpPr>
          <p:nvPr/>
        </p:nvSpPr>
        <p:spPr bwMode="auto">
          <a:xfrm>
            <a:off x="9191625" y="3228751"/>
            <a:ext cx="498475" cy="523875"/>
          </a:xfrm>
          <a:prstGeom prst="straightConnector1">
            <a:avLst/>
          </a:prstGeom>
          <a:noFill/>
          <a:ln w="9525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29" name="Text Box 14">
            <a:extLst>
              <a:ext uri="{FF2B5EF4-FFF2-40B4-BE49-F238E27FC236}">
                <a16:creationId xmlns:a16="http://schemas.microsoft.com/office/drawing/2014/main" id="{BB25587D-4905-B69E-B302-183CE0402B1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864725" y="2941414"/>
            <a:ext cx="685800" cy="276225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0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Tahoma" panose="020B0604030504040204" pitchFamily="34" charset="0"/>
                <a:ea typeface="Times New Roman" panose="02020603050405020304" pitchFamily="18" charset="0"/>
                <a:cs typeface="Tahoma" panose="020B0604030504040204" pitchFamily="34" charset="0"/>
              </a:rPr>
              <a:t>Pages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30" name="AutoShape 13">
            <a:extLst>
              <a:ext uri="{FF2B5EF4-FFF2-40B4-BE49-F238E27FC236}">
                <a16:creationId xmlns:a16="http://schemas.microsoft.com/office/drawing/2014/main" id="{7E6B2179-05FA-B556-30D7-C5190D45BC16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10194925" y="3228751"/>
            <a:ext cx="114300" cy="461963"/>
          </a:xfrm>
          <a:prstGeom prst="straightConnector1">
            <a:avLst/>
          </a:prstGeom>
          <a:noFill/>
          <a:ln w="9525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1" name="Text Box 12">
            <a:extLst>
              <a:ext uri="{FF2B5EF4-FFF2-40B4-BE49-F238E27FC236}">
                <a16:creationId xmlns:a16="http://schemas.microsoft.com/office/drawing/2014/main" id="{C8FFADF6-B41A-7FC6-79F8-B3461DBE2DA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924800" y="4813076"/>
            <a:ext cx="1108075" cy="328613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0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Tahoma" panose="020B0604030504040204" pitchFamily="34" charset="0"/>
                <a:ea typeface="Times New Roman" panose="02020603050405020304" pitchFamily="18" charset="0"/>
                <a:cs typeface="Tahoma" panose="020B0604030504040204" pitchFamily="34" charset="0"/>
              </a:rPr>
              <a:t>Comma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33" name="AutoShape 10">
            <a:extLst>
              <a:ext uri="{FF2B5EF4-FFF2-40B4-BE49-F238E27FC236}">
                <a16:creationId xmlns:a16="http://schemas.microsoft.com/office/drawing/2014/main" id="{174ADFD7-D8D8-044C-C71A-7896BEADC0F7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8616950" y="3871687"/>
            <a:ext cx="838200" cy="900113"/>
          </a:xfrm>
          <a:prstGeom prst="straightConnector1">
            <a:avLst/>
          </a:prstGeom>
          <a:noFill/>
          <a:ln w="9525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4" name="Text Box 9">
            <a:extLst>
              <a:ext uri="{FF2B5EF4-FFF2-40B4-BE49-F238E27FC236}">
                <a16:creationId xmlns:a16="http://schemas.microsoft.com/office/drawing/2014/main" id="{C8FA21D5-AD8F-05BF-CDE0-27328641235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096500" y="4787676"/>
            <a:ext cx="1028700" cy="32385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0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ea typeface="Times New Roman" panose="02020603050405020304" pitchFamily="18" charset="0"/>
              </a:rPr>
              <a:t>Full stop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35" name="AutoShape 8">
            <a:extLst>
              <a:ext uri="{FF2B5EF4-FFF2-40B4-BE49-F238E27FC236}">
                <a16:creationId xmlns:a16="http://schemas.microsoft.com/office/drawing/2014/main" id="{7F06029A-2818-3914-B083-B88790BDB5CE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10582275" y="3960589"/>
            <a:ext cx="9525" cy="742950"/>
          </a:xfrm>
          <a:prstGeom prst="straightConnector1">
            <a:avLst/>
          </a:prstGeom>
          <a:noFill/>
          <a:ln w="9525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6" name="Text Box 2">
            <a:extLst>
              <a:ext uri="{FF2B5EF4-FFF2-40B4-BE49-F238E27FC236}">
                <a16:creationId xmlns:a16="http://schemas.microsoft.com/office/drawing/2014/main" id="{217C2063-6550-A72B-6CF9-1A399B0FA87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944687" y="5406549"/>
            <a:ext cx="1027113" cy="263525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0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Tahoma" panose="020B0604030504040204" pitchFamily="34" charset="0"/>
                <a:ea typeface="Times New Roman" panose="02020603050405020304" pitchFamily="18" charset="0"/>
                <a:cs typeface="Tahoma" panose="020B0604030504040204" pitchFamily="34" charset="0"/>
              </a:rPr>
              <a:t>Doi address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37" name="AutoShape 7">
            <a:extLst>
              <a:ext uri="{FF2B5EF4-FFF2-40B4-BE49-F238E27FC236}">
                <a16:creationId xmlns:a16="http://schemas.microsoft.com/office/drawing/2014/main" id="{7FB951AD-CEEF-F172-700D-570E7D332FE4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2419350" y="4036789"/>
            <a:ext cx="876300" cy="1330325"/>
          </a:xfrm>
          <a:prstGeom prst="straightConnector1">
            <a:avLst/>
          </a:prstGeom>
          <a:noFill/>
          <a:ln w="9525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8" name="Rectangle 36">
            <a:extLst>
              <a:ext uri="{FF2B5EF4-FFF2-40B4-BE49-F238E27FC236}">
                <a16:creationId xmlns:a16="http://schemas.microsoft.com/office/drawing/2014/main" id="{92EA51FA-6149-F485-FACC-CE95A3A65654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52575" y="2228626"/>
            <a:ext cx="12192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39" name="Rectangle 49">
            <a:extLst>
              <a:ext uri="{FF2B5EF4-FFF2-40B4-BE49-F238E27FC236}">
                <a16:creationId xmlns:a16="http://schemas.microsoft.com/office/drawing/2014/main" id="{07A27C04-FC0F-46DC-CBA7-8671DAC442DA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52575" y="2685826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0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br>
              <a:rPr kumimoji="0" lang="en-GB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endParaRPr kumimoji="0" lang="en-GB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40" name="Rectangle 50">
            <a:extLst>
              <a:ext uri="{FF2B5EF4-FFF2-40B4-BE49-F238E27FC236}">
                <a16:creationId xmlns:a16="http://schemas.microsoft.com/office/drawing/2014/main" id="{855F29F7-ED74-413B-250D-654CFC169C47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52575" y="2685826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41" name="Rectangle 51">
            <a:extLst>
              <a:ext uri="{FF2B5EF4-FFF2-40B4-BE49-F238E27FC236}">
                <a16:creationId xmlns:a16="http://schemas.microsoft.com/office/drawing/2014/main" id="{1EE18B1C-B22C-487E-67C4-1924E72FD6A2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52575" y="2685826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42" name="Rectangle 52">
            <a:extLst>
              <a:ext uri="{FF2B5EF4-FFF2-40B4-BE49-F238E27FC236}">
                <a16:creationId xmlns:a16="http://schemas.microsoft.com/office/drawing/2014/main" id="{34D738D7-82F4-4605-DAD9-2FCA5D6F8F50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52575" y="3038251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43" name="Rectangle 54">
            <a:extLst>
              <a:ext uri="{FF2B5EF4-FFF2-40B4-BE49-F238E27FC236}">
                <a16:creationId xmlns:a16="http://schemas.microsoft.com/office/drawing/2014/main" id="{D266989C-5CE5-001C-7452-7F61E7A7CB1D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52575" y="3038251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08DBF2AF-094B-B3F8-1464-7DD598E28C6B}"/>
              </a:ext>
            </a:extLst>
          </p:cNvPr>
          <p:cNvSpPr txBox="1"/>
          <p:nvPr/>
        </p:nvSpPr>
        <p:spPr>
          <a:xfrm>
            <a:off x="115093" y="6259036"/>
            <a:ext cx="60813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Citation</a:t>
            </a:r>
            <a:r>
              <a:rPr lang="en-GB" dirty="0"/>
              <a:t>: (Hewitt-Taylor, 2009) or Hewitt-Taylor (2009)</a:t>
            </a:r>
          </a:p>
        </p:txBody>
      </p:sp>
    </p:spTree>
    <p:extLst>
      <p:ext uri="{BB962C8B-B14F-4D97-AF65-F5344CB8AC3E}">
        <p14:creationId xmlns:p14="http://schemas.microsoft.com/office/powerpoint/2010/main" val="344281521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F7B0AE-898D-7659-EAD0-E59E85045A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Web Page Referencing Example</a:t>
            </a:r>
            <a:endParaRPr lang="en-GB" dirty="0"/>
          </a:p>
        </p:txBody>
      </p:sp>
      <p:pic>
        <p:nvPicPr>
          <p:cNvPr id="4098" name="Picture 1">
            <a:extLst>
              <a:ext uri="{FF2B5EF4-FFF2-40B4-BE49-F238E27FC236}">
                <a16:creationId xmlns:a16="http://schemas.microsoft.com/office/drawing/2014/main" id="{FC083B99-EA51-52CE-6DDB-B2E3B0BAA40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12862" y="2255065"/>
            <a:ext cx="9566275" cy="3414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E650695-003F-F646-26E9-40ABF507EBF2}"/>
              </a:ext>
            </a:extLst>
          </p:cNvPr>
          <p:cNvSpPr txBox="1"/>
          <p:nvPr/>
        </p:nvSpPr>
        <p:spPr>
          <a:xfrm>
            <a:off x="166254" y="6123543"/>
            <a:ext cx="79906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Citation</a:t>
            </a:r>
            <a:r>
              <a:rPr lang="en-GB" dirty="0"/>
              <a:t>: (Department of Health, 2002) or Department of Health (2002)</a:t>
            </a:r>
          </a:p>
        </p:txBody>
      </p:sp>
    </p:spTree>
    <p:extLst>
      <p:ext uri="{BB962C8B-B14F-4D97-AF65-F5344CB8AC3E}">
        <p14:creationId xmlns:p14="http://schemas.microsoft.com/office/powerpoint/2010/main" val="242357697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0B7100-8AF5-329D-16E2-AF890957A7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Citations for more than 1 author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0D3D5D-599B-D76F-A560-B3E480F232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3518" y="2365953"/>
            <a:ext cx="12098482" cy="2476211"/>
          </a:xfrm>
        </p:spPr>
        <p:txBody>
          <a:bodyPr/>
          <a:lstStyle/>
          <a:p>
            <a:r>
              <a:rPr lang="en-GB" dirty="0"/>
              <a:t>1 author: (White, 2026) or White (2026)</a:t>
            </a:r>
          </a:p>
          <a:p>
            <a:r>
              <a:rPr lang="en-GB" dirty="0"/>
              <a:t>2 authors: (White and Brown, 2026) or White and Brown (2026)</a:t>
            </a:r>
          </a:p>
          <a:p>
            <a:r>
              <a:rPr lang="en-GB" dirty="0"/>
              <a:t>3 authors: (White, Brown and Grey, 2026) or White, Brown and Grey (2026)</a:t>
            </a:r>
          </a:p>
          <a:p>
            <a:r>
              <a:rPr lang="en-GB" dirty="0"/>
              <a:t>More than 3 authors: (White </a:t>
            </a:r>
            <a:r>
              <a:rPr lang="en-GB" i="1" dirty="0"/>
              <a:t>et al., </a:t>
            </a:r>
            <a:r>
              <a:rPr lang="en-GB" dirty="0"/>
              <a:t>2026) or White </a:t>
            </a:r>
            <a:r>
              <a:rPr lang="en-GB" i="1" dirty="0"/>
              <a:t>et al. </a:t>
            </a:r>
            <a:r>
              <a:rPr lang="en-GB" dirty="0"/>
              <a:t>(2026)</a:t>
            </a:r>
          </a:p>
        </p:txBody>
      </p:sp>
    </p:spTree>
    <p:extLst>
      <p:ext uri="{BB962C8B-B14F-4D97-AF65-F5344CB8AC3E}">
        <p14:creationId xmlns:p14="http://schemas.microsoft.com/office/powerpoint/2010/main" val="219376681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600587-D4BC-0571-1A04-10108F51C8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Golden rules for Harvard referencing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6DA3A9-3C19-00C8-D253-3E848FB955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2050543"/>
            <a:ext cx="12192000" cy="3766273"/>
          </a:xfrm>
        </p:spPr>
        <p:txBody>
          <a:bodyPr>
            <a:normAutofit/>
          </a:bodyPr>
          <a:lstStyle/>
          <a:p>
            <a:r>
              <a:rPr lang="en-GB" sz="2000" dirty="0"/>
              <a:t>All in-text citations must correspond to the reference in the reference list and vice-versa. </a:t>
            </a:r>
          </a:p>
          <a:p>
            <a:r>
              <a:rPr lang="en-GB" sz="2000" i="1" dirty="0"/>
              <a:t>“et al.” </a:t>
            </a:r>
            <a:r>
              <a:rPr lang="en-GB" sz="2000" dirty="0"/>
              <a:t>is used only in the citations for sources with more than 3 authors, not in the reference list. If a source has more than 3 authors, you must list all the authors names in the reference. </a:t>
            </a:r>
          </a:p>
          <a:p>
            <a:r>
              <a:rPr lang="en-GB" sz="2000" dirty="0"/>
              <a:t>The reference list needs to be in alphabetic order.</a:t>
            </a:r>
          </a:p>
          <a:p>
            <a:r>
              <a:rPr lang="en-GB" sz="2000" dirty="0"/>
              <a:t>The DOI and URL need to work and correspond to the article or webpage you are citing (not to a generic webpage or Google search).</a:t>
            </a:r>
          </a:p>
          <a:p>
            <a:r>
              <a:rPr lang="en-GB" sz="2000" dirty="0"/>
              <a:t>Remove hyperlinks from DOI and URL (you can do that highlighting the link, right click, “Remove hyperlink”)</a:t>
            </a:r>
          </a:p>
          <a:p>
            <a:r>
              <a:rPr lang="en-GB" sz="2000" dirty="0"/>
              <a:t>If an author wrote two or more sources in the same year, use “a, b, c” to distinguish them, for example:</a:t>
            </a:r>
          </a:p>
          <a:p>
            <a:pPr lvl="1"/>
            <a:r>
              <a:rPr lang="en-GB" sz="1600" dirty="0"/>
              <a:t>(White, 2026a) </a:t>
            </a:r>
            <a:r>
              <a:rPr lang="en-GB" sz="1600" dirty="0">
                <a:sym typeface="Wingdings" panose="05000000000000000000" pitchFamily="2" charset="2"/>
              </a:rPr>
              <a:t> White M. (2026a) “Title ‘a’ ” </a:t>
            </a:r>
            <a:r>
              <a:rPr lang="en-GB" sz="1600" i="1" dirty="0">
                <a:sym typeface="Wingdings" panose="05000000000000000000" pitchFamily="2" charset="2"/>
              </a:rPr>
              <a:t>Journal name, </a:t>
            </a:r>
            <a:r>
              <a:rPr lang="en-GB" sz="1600" dirty="0">
                <a:sym typeface="Wingdings" panose="05000000000000000000" pitchFamily="2" charset="2"/>
              </a:rPr>
              <a:t>Volume, Issue, pages. Available at: DOI. (Accessed: date)</a:t>
            </a:r>
          </a:p>
          <a:p>
            <a:pPr lvl="1"/>
            <a:r>
              <a:rPr lang="en-GB" sz="1600" dirty="0">
                <a:sym typeface="Wingdings" panose="05000000000000000000" pitchFamily="2" charset="2"/>
              </a:rPr>
              <a:t>(White, 2026b)  White M. (2026b) “Title ‘b’ “ </a:t>
            </a:r>
            <a:r>
              <a:rPr lang="en-GB" sz="1600" i="1" dirty="0">
                <a:sym typeface="Wingdings" panose="05000000000000000000" pitchFamily="2" charset="2"/>
              </a:rPr>
              <a:t>Journal name, </a:t>
            </a:r>
            <a:r>
              <a:rPr lang="en-GB" sz="1600" dirty="0">
                <a:sym typeface="Wingdings" panose="05000000000000000000" pitchFamily="2" charset="2"/>
              </a:rPr>
              <a:t>Volume, Issue, pages. Available at: DOI. (Accessed: date)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32241091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63CF030B-853F-95EC-B414-83923899EFF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30353251"/>
              </p:ext>
            </p:extLst>
          </p:nvPr>
        </p:nvGraphicFramePr>
        <p:xfrm>
          <a:off x="498763" y="1699494"/>
          <a:ext cx="11513128" cy="4133063"/>
        </p:xfrm>
        <a:graphic>
          <a:graphicData uri="http://schemas.openxmlformats.org/drawingml/2006/table">
            <a:tbl>
              <a:tblPr firstRow="1" firstCol="1" bandRow="1">
                <a:tableStyleId>{3B4B98B0-60AC-42C2-AFA5-B58CD77FA1E5}</a:tableStyleId>
              </a:tblPr>
              <a:tblGrid>
                <a:gridCol w="2878282">
                  <a:extLst>
                    <a:ext uri="{9D8B030D-6E8A-4147-A177-3AD203B41FA5}">
                      <a16:colId xmlns:a16="http://schemas.microsoft.com/office/drawing/2014/main" val="1214381817"/>
                    </a:ext>
                  </a:extLst>
                </a:gridCol>
                <a:gridCol w="2878282">
                  <a:extLst>
                    <a:ext uri="{9D8B030D-6E8A-4147-A177-3AD203B41FA5}">
                      <a16:colId xmlns:a16="http://schemas.microsoft.com/office/drawing/2014/main" val="3659435074"/>
                    </a:ext>
                  </a:extLst>
                </a:gridCol>
                <a:gridCol w="2878282">
                  <a:extLst>
                    <a:ext uri="{9D8B030D-6E8A-4147-A177-3AD203B41FA5}">
                      <a16:colId xmlns:a16="http://schemas.microsoft.com/office/drawing/2014/main" val="3142046965"/>
                    </a:ext>
                  </a:extLst>
                </a:gridCol>
                <a:gridCol w="2878282">
                  <a:extLst>
                    <a:ext uri="{9D8B030D-6E8A-4147-A177-3AD203B41FA5}">
                      <a16:colId xmlns:a16="http://schemas.microsoft.com/office/drawing/2014/main" val="74736616"/>
                    </a:ext>
                  </a:extLst>
                </a:gridCol>
              </a:tblGrid>
              <a:tr h="257222">
                <a:tc>
                  <a:txBody>
                    <a:bodyPr/>
                    <a:lstStyle/>
                    <a:p>
                      <a:pPr marL="85725" marR="85725" algn="l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700" kern="100">
                          <a:effectLst/>
                        </a:rPr>
                        <a:t>Book</a:t>
                      </a:r>
                      <a:endParaRPr lang="en-GB" sz="8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51444" marR="51444" marT="0" marB="0"/>
                </a:tc>
                <a:tc>
                  <a:txBody>
                    <a:bodyPr/>
                    <a:lstStyle/>
                    <a:p>
                      <a:pPr marL="85725" marR="85725" algn="l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700" kern="100">
                          <a:effectLst/>
                        </a:rPr>
                        <a:t>Journal Article</a:t>
                      </a:r>
                      <a:endParaRPr lang="en-GB" sz="8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51444" marR="51444" marT="0" marB="0"/>
                </a:tc>
                <a:tc>
                  <a:txBody>
                    <a:bodyPr/>
                    <a:lstStyle/>
                    <a:p>
                      <a:pPr marL="85725" marR="85725" algn="l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700" kern="100">
                          <a:effectLst/>
                        </a:rPr>
                        <a:t>Web Page</a:t>
                      </a:r>
                      <a:endParaRPr lang="en-GB" sz="8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51444" marR="51444" marT="0" marB="0"/>
                </a:tc>
                <a:tc>
                  <a:txBody>
                    <a:bodyPr/>
                    <a:lstStyle/>
                    <a:p>
                      <a:pPr marL="85725" marR="85725" algn="l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700" kern="100">
                          <a:effectLst/>
                        </a:rPr>
                        <a:t>Top Tips</a:t>
                      </a:r>
                      <a:endParaRPr lang="en-GB" sz="8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51444" marR="51444" marT="0" marB="0"/>
                </a:tc>
                <a:extLst>
                  <a:ext uri="{0D108BD9-81ED-4DB2-BD59-A6C34878D82A}">
                    <a16:rowId xmlns:a16="http://schemas.microsoft.com/office/drawing/2014/main" val="3266297571"/>
                  </a:ext>
                </a:extLst>
              </a:tr>
              <a:tr h="128611">
                <a:tc>
                  <a:txBody>
                    <a:bodyPr/>
                    <a:lstStyle/>
                    <a:p>
                      <a:pPr marL="85725" marR="85725" algn="l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800" kern="100" dirty="0">
                          <a:effectLst/>
                        </a:rPr>
                        <a:t> </a:t>
                      </a:r>
                      <a:endParaRPr lang="en-GB" sz="800" kern="1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51444" marR="51444" marT="0" marB="0"/>
                </a:tc>
                <a:tc>
                  <a:txBody>
                    <a:bodyPr/>
                    <a:lstStyle/>
                    <a:p>
                      <a:pPr marL="85725" marR="85725" algn="l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800" kern="100">
                          <a:effectLst/>
                        </a:rPr>
                        <a:t> </a:t>
                      </a:r>
                      <a:endParaRPr lang="en-GB" sz="8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51444" marR="51444" marT="0" marB="0"/>
                </a:tc>
                <a:tc>
                  <a:txBody>
                    <a:bodyPr/>
                    <a:lstStyle/>
                    <a:p>
                      <a:pPr marL="85725" marR="85725" algn="l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800" kern="100">
                          <a:effectLst/>
                        </a:rPr>
                        <a:t> </a:t>
                      </a:r>
                      <a:endParaRPr lang="en-GB" sz="8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51444" marR="51444" marT="0" marB="0"/>
                </a:tc>
                <a:tc>
                  <a:txBody>
                    <a:bodyPr/>
                    <a:lstStyle/>
                    <a:p>
                      <a:pPr marL="85725" marR="85725" algn="l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800" kern="100">
                          <a:effectLst/>
                        </a:rPr>
                        <a:t> </a:t>
                      </a:r>
                      <a:endParaRPr lang="en-GB" sz="8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51444" marR="51444" marT="0" marB="0"/>
                </a:tc>
                <a:extLst>
                  <a:ext uri="{0D108BD9-81ED-4DB2-BD59-A6C34878D82A}">
                    <a16:rowId xmlns:a16="http://schemas.microsoft.com/office/drawing/2014/main" val="1088124157"/>
                  </a:ext>
                </a:extLst>
              </a:tr>
              <a:tr h="967726">
                <a:tc>
                  <a:txBody>
                    <a:bodyPr/>
                    <a:lstStyle/>
                    <a:p>
                      <a:pPr marL="85725" marR="85725" algn="l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b="0" kern="100" dirty="0">
                          <a:effectLst/>
                        </a:rPr>
                        <a:t>Authors Surname &amp; Initial or Organisation Name</a:t>
                      </a:r>
                      <a:endParaRPr lang="en-GB" sz="800" b="0" kern="1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51444" marR="51444" marT="0" marB="0"/>
                </a:tc>
                <a:tc>
                  <a:txBody>
                    <a:bodyPr/>
                    <a:lstStyle/>
                    <a:p>
                      <a:pPr marL="85725" marR="85725" algn="l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>
                          <a:effectLst/>
                        </a:rPr>
                        <a:t>Authors Surname &amp; Initial or Organisation Name</a:t>
                      </a:r>
                      <a:endParaRPr lang="en-GB" sz="8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51444" marR="51444" marT="0" marB="0"/>
                </a:tc>
                <a:tc>
                  <a:txBody>
                    <a:bodyPr/>
                    <a:lstStyle/>
                    <a:p>
                      <a:pPr marL="85725" marR="85725" algn="l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>
                          <a:effectLst/>
                        </a:rPr>
                        <a:t>Authors Surname &amp; Initial or Organisation Name</a:t>
                      </a:r>
                      <a:endParaRPr lang="en-GB" sz="8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51444" marR="51444" marT="0" marB="0"/>
                </a:tc>
                <a:tc>
                  <a:txBody>
                    <a:bodyPr/>
                    <a:lstStyle/>
                    <a:p>
                      <a:pPr marL="85725" marR="85725" algn="l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500" kern="100">
                          <a:effectLst/>
                        </a:rPr>
                        <a:t>There is always an author and always a year of publication</a:t>
                      </a:r>
                      <a:endParaRPr lang="en-GB" sz="8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51444" marR="51444" marT="0" marB="0"/>
                </a:tc>
                <a:extLst>
                  <a:ext uri="{0D108BD9-81ED-4DB2-BD59-A6C34878D82A}">
                    <a16:rowId xmlns:a16="http://schemas.microsoft.com/office/drawing/2014/main" val="277840680"/>
                  </a:ext>
                </a:extLst>
              </a:tr>
              <a:tr h="233786">
                <a:tc>
                  <a:txBody>
                    <a:bodyPr/>
                    <a:lstStyle/>
                    <a:p>
                      <a:pPr marL="85725" marR="85725" algn="l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b="0" kern="100">
                          <a:effectLst/>
                        </a:rPr>
                        <a:t>(Year of Publication)</a:t>
                      </a:r>
                      <a:endParaRPr lang="en-GB" sz="800" b="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51444" marR="51444" marT="0" marB="0"/>
                </a:tc>
                <a:tc>
                  <a:txBody>
                    <a:bodyPr/>
                    <a:lstStyle/>
                    <a:p>
                      <a:pPr marL="85725" marR="85725" algn="l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>
                          <a:effectLst/>
                        </a:rPr>
                        <a:t>(Year of Publication)</a:t>
                      </a:r>
                      <a:endParaRPr lang="en-GB" sz="8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51444" marR="51444" marT="0" marB="0"/>
                </a:tc>
                <a:tc>
                  <a:txBody>
                    <a:bodyPr/>
                    <a:lstStyle/>
                    <a:p>
                      <a:pPr marL="85725" marR="85725" algn="l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>
                          <a:effectLst/>
                        </a:rPr>
                        <a:t>(Year of Publication)</a:t>
                      </a:r>
                      <a:endParaRPr lang="en-GB" sz="8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51444" marR="51444" marT="0" marB="0"/>
                </a:tc>
                <a:tc>
                  <a:txBody>
                    <a:bodyPr/>
                    <a:lstStyle/>
                    <a:p>
                      <a:pPr marL="85725" marR="85725" algn="l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500" kern="100">
                          <a:effectLst/>
                        </a:rPr>
                        <a:t> </a:t>
                      </a:r>
                      <a:endParaRPr lang="en-GB" sz="8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51444" marR="51444" marT="0" marB="0"/>
                </a:tc>
                <a:extLst>
                  <a:ext uri="{0D108BD9-81ED-4DB2-BD59-A6C34878D82A}">
                    <a16:rowId xmlns:a16="http://schemas.microsoft.com/office/drawing/2014/main" val="3124671359"/>
                  </a:ext>
                </a:extLst>
              </a:tr>
              <a:tr h="723079">
                <a:tc>
                  <a:txBody>
                    <a:bodyPr/>
                    <a:lstStyle/>
                    <a:p>
                      <a:pPr marL="85725" marR="85725" algn="l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b="0" kern="100" dirty="0">
                          <a:effectLst/>
                        </a:rPr>
                        <a:t>Title of Book</a:t>
                      </a:r>
                      <a:endParaRPr lang="en-GB" sz="800" b="0" kern="1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51444" marR="51444" marT="0" marB="0"/>
                </a:tc>
                <a:tc>
                  <a:txBody>
                    <a:bodyPr/>
                    <a:lstStyle/>
                    <a:p>
                      <a:pPr marL="85725" marR="85725" algn="l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>
                          <a:effectLst/>
                        </a:rPr>
                        <a:t>‘Title of Article’</a:t>
                      </a:r>
                      <a:endParaRPr lang="en-GB" sz="8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51444" marR="51444" marT="0" marB="0"/>
                </a:tc>
                <a:tc>
                  <a:txBody>
                    <a:bodyPr/>
                    <a:lstStyle/>
                    <a:p>
                      <a:pPr marL="85725" marR="85725" algn="l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>
                          <a:effectLst/>
                        </a:rPr>
                        <a:t>Title of Web Page</a:t>
                      </a:r>
                      <a:endParaRPr lang="en-GB" sz="8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51444" marR="51444" marT="0" marB="0"/>
                </a:tc>
                <a:tc>
                  <a:txBody>
                    <a:bodyPr/>
                    <a:lstStyle/>
                    <a:p>
                      <a:pPr marL="85725" marR="85725" algn="l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500" kern="100">
                          <a:effectLst/>
                        </a:rPr>
                        <a:t>The author could be an organisation</a:t>
                      </a:r>
                      <a:endParaRPr lang="en-GB" sz="8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51444" marR="51444" marT="0" marB="0"/>
                </a:tc>
                <a:extLst>
                  <a:ext uri="{0D108BD9-81ED-4DB2-BD59-A6C34878D82A}">
                    <a16:rowId xmlns:a16="http://schemas.microsoft.com/office/drawing/2014/main" val="3252452602"/>
                  </a:ext>
                </a:extLst>
              </a:tr>
              <a:tr h="430561">
                <a:tc>
                  <a:txBody>
                    <a:bodyPr/>
                    <a:lstStyle/>
                    <a:p>
                      <a:pPr marL="85725" marR="85725" algn="l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b="0" kern="100" dirty="0">
                          <a:effectLst/>
                        </a:rPr>
                        <a:t>Edition (if any)</a:t>
                      </a:r>
                      <a:endParaRPr lang="en-GB" sz="800" b="0" kern="1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51444" marR="51444" marT="0" marB="0"/>
                </a:tc>
                <a:tc>
                  <a:txBody>
                    <a:bodyPr/>
                    <a:lstStyle/>
                    <a:p>
                      <a:pPr marL="85725" marR="85725" algn="l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>
                          <a:effectLst/>
                        </a:rPr>
                        <a:t>Journal Name</a:t>
                      </a:r>
                      <a:endParaRPr lang="en-GB" sz="8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51444" marR="51444" marT="0" marB="0"/>
                </a:tc>
                <a:tc>
                  <a:txBody>
                    <a:bodyPr/>
                    <a:lstStyle/>
                    <a:p>
                      <a:pPr marL="85725" marR="85725" algn="l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>
                          <a:effectLst/>
                        </a:rPr>
                        <a:t>Available at… url address</a:t>
                      </a:r>
                      <a:endParaRPr lang="en-GB" sz="8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51444" marR="51444" marT="0" marB="0"/>
                </a:tc>
                <a:tc>
                  <a:txBody>
                    <a:bodyPr/>
                    <a:lstStyle/>
                    <a:p>
                      <a:pPr marL="85725" marR="85725" algn="l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500" kern="100">
                          <a:effectLst/>
                        </a:rPr>
                        <a:t> </a:t>
                      </a:r>
                      <a:endParaRPr lang="en-GB" sz="8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51444" marR="51444" marT="0" marB="0"/>
                </a:tc>
                <a:extLst>
                  <a:ext uri="{0D108BD9-81ED-4DB2-BD59-A6C34878D82A}">
                    <a16:rowId xmlns:a16="http://schemas.microsoft.com/office/drawing/2014/main" val="4224875828"/>
                  </a:ext>
                </a:extLst>
              </a:tr>
              <a:tr h="478433">
                <a:tc>
                  <a:txBody>
                    <a:bodyPr/>
                    <a:lstStyle/>
                    <a:p>
                      <a:pPr marL="85725" marR="85725" algn="l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b="0" kern="100" dirty="0">
                          <a:effectLst/>
                        </a:rPr>
                        <a:t>City of Publication</a:t>
                      </a:r>
                      <a:endParaRPr lang="en-GB" sz="800" b="0" kern="1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51444" marR="51444" marT="0" marB="0"/>
                </a:tc>
                <a:tc>
                  <a:txBody>
                    <a:bodyPr/>
                    <a:lstStyle/>
                    <a:p>
                      <a:pPr marL="85725" marR="85725" algn="l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>
                          <a:effectLst/>
                        </a:rPr>
                        <a:t>Volume</a:t>
                      </a:r>
                      <a:endParaRPr lang="en-GB" sz="8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51444" marR="51444" marT="0" marB="0"/>
                </a:tc>
                <a:tc>
                  <a:txBody>
                    <a:bodyPr/>
                    <a:lstStyle/>
                    <a:p>
                      <a:pPr marL="85725" marR="85725" algn="l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>
                          <a:effectLst/>
                        </a:rPr>
                        <a:t>(Accessed: Date)</a:t>
                      </a:r>
                      <a:endParaRPr lang="en-GB" sz="8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51444" marR="51444" marT="0" marB="0"/>
                </a:tc>
                <a:tc>
                  <a:txBody>
                    <a:bodyPr/>
                    <a:lstStyle/>
                    <a:p>
                      <a:pPr marL="85725" marR="85725" algn="l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500" kern="100">
                          <a:effectLst/>
                        </a:rPr>
                        <a:t>You cite when you write!</a:t>
                      </a:r>
                      <a:endParaRPr lang="en-GB" sz="8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51444" marR="51444" marT="0" marB="0"/>
                </a:tc>
                <a:extLst>
                  <a:ext uri="{0D108BD9-81ED-4DB2-BD59-A6C34878D82A}">
                    <a16:rowId xmlns:a16="http://schemas.microsoft.com/office/drawing/2014/main" val="690957616"/>
                  </a:ext>
                </a:extLst>
              </a:tr>
              <a:tr h="233786">
                <a:tc>
                  <a:txBody>
                    <a:bodyPr/>
                    <a:lstStyle/>
                    <a:p>
                      <a:pPr marL="85725" marR="85725" algn="l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b="0" kern="100" dirty="0">
                          <a:effectLst/>
                        </a:rPr>
                        <a:t>Publisher</a:t>
                      </a:r>
                      <a:endParaRPr lang="en-GB" sz="800" b="0" kern="1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51444" marR="51444" marT="0" marB="0"/>
                </a:tc>
                <a:tc>
                  <a:txBody>
                    <a:bodyPr/>
                    <a:lstStyle/>
                    <a:p>
                      <a:pPr marL="85725" marR="85725" algn="l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>
                          <a:effectLst/>
                        </a:rPr>
                        <a:t>(Issue)</a:t>
                      </a:r>
                      <a:endParaRPr lang="en-GB" sz="8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51444" marR="51444" marT="0" marB="0"/>
                </a:tc>
                <a:tc>
                  <a:txBody>
                    <a:bodyPr/>
                    <a:lstStyle/>
                    <a:p>
                      <a:pPr marL="85725" marR="85725" algn="l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>
                          <a:effectLst/>
                        </a:rPr>
                        <a:t> </a:t>
                      </a:r>
                      <a:endParaRPr lang="en-GB" sz="8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51444" marR="51444" marT="0" marB="0"/>
                </a:tc>
                <a:tc>
                  <a:txBody>
                    <a:bodyPr/>
                    <a:lstStyle/>
                    <a:p>
                      <a:pPr marL="85725" marR="85725" algn="l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500" kern="100">
                          <a:effectLst/>
                        </a:rPr>
                        <a:t> </a:t>
                      </a:r>
                      <a:endParaRPr lang="en-GB" sz="8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51444" marR="51444" marT="0" marB="0"/>
                </a:tc>
                <a:extLst>
                  <a:ext uri="{0D108BD9-81ED-4DB2-BD59-A6C34878D82A}">
                    <a16:rowId xmlns:a16="http://schemas.microsoft.com/office/drawing/2014/main" val="2739035477"/>
                  </a:ext>
                </a:extLst>
              </a:tr>
              <a:tr h="233786">
                <a:tc>
                  <a:txBody>
                    <a:bodyPr/>
                    <a:lstStyle/>
                    <a:p>
                      <a:pPr marL="85725" marR="85725" algn="l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b="0" kern="100" dirty="0">
                          <a:effectLst/>
                        </a:rPr>
                        <a:t> </a:t>
                      </a:r>
                      <a:endParaRPr lang="en-GB" sz="800" b="0" kern="1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51444" marR="51444" marT="0" marB="0"/>
                </a:tc>
                <a:tc>
                  <a:txBody>
                    <a:bodyPr/>
                    <a:lstStyle/>
                    <a:p>
                      <a:pPr marL="85725" marR="85725" algn="l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>
                          <a:effectLst/>
                        </a:rPr>
                        <a:t>Page Numbers - pp</a:t>
                      </a:r>
                      <a:endParaRPr lang="en-GB" sz="8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51444" marR="51444" marT="0" marB="0"/>
                </a:tc>
                <a:tc>
                  <a:txBody>
                    <a:bodyPr/>
                    <a:lstStyle/>
                    <a:p>
                      <a:pPr marL="85725" marR="85725" algn="l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>
                          <a:effectLst/>
                        </a:rPr>
                        <a:t> </a:t>
                      </a:r>
                      <a:endParaRPr lang="en-GB" sz="8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51444" marR="51444" marT="0" marB="0"/>
                </a:tc>
                <a:tc>
                  <a:txBody>
                    <a:bodyPr/>
                    <a:lstStyle/>
                    <a:p>
                      <a:pPr marL="85725" marR="85725" algn="l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500" kern="100">
                          <a:effectLst/>
                        </a:rPr>
                        <a:t> </a:t>
                      </a:r>
                      <a:endParaRPr lang="en-GB" sz="8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51444" marR="51444" marT="0" marB="0"/>
                </a:tc>
                <a:extLst>
                  <a:ext uri="{0D108BD9-81ED-4DB2-BD59-A6C34878D82A}">
                    <a16:rowId xmlns:a16="http://schemas.microsoft.com/office/drawing/2014/main" val="3923852493"/>
                  </a:ext>
                </a:extLst>
              </a:tr>
              <a:tr h="430561">
                <a:tc>
                  <a:txBody>
                    <a:bodyPr/>
                    <a:lstStyle/>
                    <a:p>
                      <a:pPr marL="85725" marR="85725" algn="l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b="0" kern="100" dirty="0">
                          <a:effectLst/>
                        </a:rPr>
                        <a:t> </a:t>
                      </a:r>
                      <a:endParaRPr lang="en-GB" sz="800" b="0" kern="1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51444" marR="51444" marT="0" marB="0"/>
                </a:tc>
                <a:tc>
                  <a:txBody>
                    <a:bodyPr/>
                    <a:lstStyle/>
                    <a:p>
                      <a:pPr marL="85725" marR="85725" algn="l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>
                          <a:effectLst/>
                        </a:rPr>
                        <a:t>Available at: doi address</a:t>
                      </a:r>
                      <a:endParaRPr lang="en-GB" sz="8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51444" marR="51444" marT="0" marB="0"/>
                </a:tc>
                <a:tc>
                  <a:txBody>
                    <a:bodyPr/>
                    <a:lstStyle/>
                    <a:p>
                      <a:pPr marL="85725" marR="85725" algn="l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>
                          <a:effectLst/>
                        </a:rPr>
                        <a:t> </a:t>
                      </a:r>
                      <a:endParaRPr lang="en-GB" sz="8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51444" marR="51444" marT="0" marB="0"/>
                </a:tc>
                <a:tc>
                  <a:txBody>
                    <a:bodyPr/>
                    <a:lstStyle/>
                    <a:p>
                      <a:pPr marL="85725" marR="85725" algn="l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500" kern="100" dirty="0">
                          <a:effectLst/>
                        </a:rPr>
                        <a:t> </a:t>
                      </a:r>
                      <a:endParaRPr lang="en-GB" sz="800" kern="1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51444" marR="51444" marT="0" marB="0"/>
                </a:tc>
                <a:extLst>
                  <a:ext uri="{0D108BD9-81ED-4DB2-BD59-A6C34878D82A}">
                    <a16:rowId xmlns:a16="http://schemas.microsoft.com/office/drawing/2014/main" val="1556945830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EB6D3259-2A79-5E5A-63F8-B13CE122468F}"/>
              </a:ext>
            </a:extLst>
          </p:cNvPr>
          <p:cNvSpPr txBox="1"/>
          <p:nvPr/>
        </p:nvSpPr>
        <p:spPr>
          <a:xfrm>
            <a:off x="498763" y="427511"/>
            <a:ext cx="243662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b="1" dirty="0"/>
              <a:t>Summary</a:t>
            </a:r>
          </a:p>
        </p:txBody>
      </p:sp>
    </p:spTree>
    <p:extLst>
      <p:ext uri="{BB962C8B-B14F-4D97-AF65-F5344CB8AC3E}">
        <p14:creationId xmlns:p14="http://schemas.microsoft.com/office/powerpoint/2010/main" val="361011405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589</Words>
  <Application>Microsoft Office PowerPoint</Application>
  <PresentationFormat>Widescreen</PresentationFormat>
  <Paragraphs>80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6" baseType="lpstr">
      <vt:lpstr>Aptos</vt:lpstr>
      <vt:lpstr>Aptos Display</vt:lpstr>
      <vt:lpstr>Arial</vt:lpstr>
      <vt:lpstr>Calibri</vt:lpstr>
      <vt:lpstr>Tahoma</vt:lpstr>
      <vt:lpstr>Times New Roman</vt:lpstr>
      <vt:lpstr>Wingdings</vt:lpstr>
      <vt:lpstr>Office Theme</vt:lpstr>
      <vt:lpstr>Harvard referencing </vt:lpstr>
      <vt:lpstr>Book Referencing Example – 1 Author</vt:lpstr>
      <vt:lpstr>  Book Reference Example – 2 Authors </vt:lpstr>
      <vt:lpstr>Journal Article Referencing Example</vt:lpstr>
      <vt:lpstr>Web Page Referencing Example</vt:lpstr>
      <vt:lpstr>Citations for more than 1 author</vt:lpstr>
      <vt:lpstr>Golden rules for Harvard referencing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Simona Ferraraccio</dc:creator>
  <cp:lastModifiedBy>Simona Ferraraccio</cp:lastModifiedBy>
  <cp:revision>1</cp:revision>
  <dcterms:created xsi:type="dcterms:W3CDTF">2026-10-15T08:14:01Z</dcterms:created>
  <dcterms:modified xsi:type="dcterms:W3CDTF">2026-10-15T12:24:40Z</dcterms:modified>
</cp:coreProperties>
</file>