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B7BBD7-340E-4C6D-B40F-9047860C92BE}" type="datetimeFigureOut">
              <a:t>12/14/2024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0C1973-C71A-4739-90AB-1BCDCFFE0607}" type="slidenum">
              <a:t>‹#›</a:t>
            </a:fld>
            <a:endParaRPr lang="en-US"/>
          </a:p>
        </p:txBody>
      </p:sp>
    </p:spTree>
    <p:extLst>
      <p:ext uri="{BB962C8B-B14F-4D97-AF65-F5344CB8AC3E}">
        <p14:creationId xmlns:p14="http://schemas.microsoft.com/office/powerpoint/2010/main" val="656059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Kylie Jenner is a prime example of the contemporary businesswoman who uses personal branding to create a profitable empire. Kylie has become into an established name in the beauty world since her days on reality TV. She started Kylie Cosmetics in 2015, and it was a huge success. Her experience serves as an example of the effectiveness of influencer marketing and social media in entrepreneurship.</a:t>
            </a:r>
          </a:p>
          <a:p>
            <a:endParaRPr lang="en-US"/>
          </a:p>
        </p:txBody>
      </p:sp>
      <p:sp>
        <p:nvSpPr>
          <p:cNvPr id="4" name="Slide Number Placeholder 3"/>
          <p:cNvSpPr>
            <a:spLocks noGrp="1"/>
          </p:cNvSpPr>
          <p:nvPr>
            <p:ph type="sldNum" sz="quarter" idx="5"/>
          </p:nvPr>
        </p:nvSpPr>
        <p:spPr/>
        <p:txBody>
          <a:bodyPr/>
          <a:lstStyle/>
          <a:p>
            <a:fld id="{980C1973-C71A-4739-90AB-1BCDCFFE0607}" type="slidenum">
              <a:t>2</a:t>
            </a:fld>
            <a:endParaRPr lang="en-US"/>
          </a:p>
        </p:txBody>
      </p:sp>
    </p:spTree>
    <p:extLst>
      <p:ext uri="{BB962C8B-B14F-4D97-AF65-F5344CB8AC3E}">
        <p14:creationId xmlns:p14="http://schemas.microsoft.com/office/powerpoint/2010/main" val="1919528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Kylie Lip Kit was Kylie Cosmetics' first product, and it sold out in a matter of minutes. Kylie avoided traditional advertising methods by using sites like Instagram to pitch directly to her followers. Her market reach was increased by retail partnerships like </a:t>
            </a:r>
            <a:r>
              <a:rPr lang="en-US" dirty="0" err="1"/>
              <a:t>Ulta</a:t>
            </a:r>
            <a:r>
              <a:rPr lang="en-US" dirty="0"/>
              <a:t> Beauty, which made sure her products were available to a worldwide customer base.</a:t>
            </a:r>
          </a:p>
        </p:txBody>
      </p:sp>
      <p:sp>
        <p:nvSpPr>
          <p:cNvPr id="4" name="Slide Number Placeholder 3"/>
          <p:cNvSpPr>
            <a:spLocks noGrp="1"/>
          </p:cNvSpPr>
          <p:nvPr>
            <p:ph type="sldNum" sz="quarter" idx="5"/>
          </p:nvPr>
        </p:nvSpPr>
        <p:spPr/>
        <p:txBody>
          <a:bodyPr/>
          <a:lstStyle/>
          <a:p>
            <a:fld id="{980C1973-C71A-4739-90AB-1BCDCFFE0607}" type="slidenum">
              <a:t>3</a:t>
            </a:fld>
            <a:endParaRPr lang="en-US"/>
          </a:p>
        </p:txBody>
      </p:sp>
    </p:spTree>
    <p:extLst>
      <p:ext uri="{BB962C8B-B14F-4D97-AF65-F5344CB8AC3E}">
        <p14:creationId xmlns:p14="http://schemas.microsoft.com/office/powerpoint/2010/main" val="1296214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first, Kylie kept complete ownership of her business. But in 2019, she paid $600 million to Coty Inc. for the bulk of the company. By doing this, Kylie Cosmetics was able to take advantage of Coty's knowledge of global markets and supply networks while keeping creative control and maintaining her brand identity.</a:t>
            </a:r>
          </a:p>
        </p:txBody>
      </p:sp>
      <p:sp>
        <p:nvSpPr>
          <p:cNvPr id="4" name="Slide Number Placeholder 3"/>
          <p:cNvSpPr>
            <a:spLocks noGrp="1"/>
          </p:cNvSpPr>
          <p:nvPr>
            <p:ph type="sldNum" sz="quarter" idx="5"/>
          </p:nvPr>
        </p:nvSpPr>
        <p:spPr/>
        <p:txBody>
          <a:bodyPr/>
          <a:lstStyle/>
          <a:p>
            <a:fld id="{980C1973-C71A-4739-90AB-1BCDCFFE0607}" type="slidenum">
              <a:t>4</a:t>
            </a:fld>
            <a:endParaRPr lang="en-US"/>
          </a:p>
        </p:txBody>
      </p:sp>
    </p:spTree>
    <p:extLst>
      <p:ext uri="{BB962C8B-B14F-4D97-AF65-F5344CB8AC3E}">
        <p14:creationId xmlns:p14="http://schemas.microsoft.com/office/powerpoint/2010/main" val="3047032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Product creation and marketing tactics are just two of the creative facets of Kylie's business that she is heavily involved in. Kylie Cosmetics benefits from a hybrid management style that blends professionalism and innovation, which is essential for scaling in a cutthroat market, with Coty Inc. handling the operational side.</a:t>
            </a:r>
          </a:p>
          <a:p>
            <a:endParaRPr lang="en-US"/>
          </a:p>
        </p:txBody>
      </p:sp>
      <p:sp>
        <p:nvSpPr>
          <p:cNvPr id="4" name="Slide Number Placeholder 3"/>
          <p:cNvSpPr>
            <a:spLocks noGrp="1"/>
          </p:cNvSpPr>
          <p:nvPr>
            <p:ph type="sldNum" sz="quarter" idx="5"/>
          </p:nvPr>
        </p:nvSpPr>
        <p:spPr/>
        <p:txBody>
          <a:bodyPr/>
          <a:lstStyle/>
          <a:p>
            <a:fld id="{980C1973-C71A-4739-90AB-1BCDCFFE0607}" type="slidenum">
              <a:t>5</a:t>
            </a:fld>
            <a:endParaRPr lang="en-US"/>
          </a:p>
        </p:txBody>
      </p:sp>
    </p:spTree>
    <p:extLst>
      <p:ext uri="{BB962C8B-B14F-4D97-AF65-F5344CB8AC3E}">
        <p14:creationId xmlns:p14="http://schemas.microsoft.com/office/powerpoint/2010/main" val="3516933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Kylie Cosmetics' strengths, as highlighted by the SWOT analysis, is her unparalleled social media presence. However, diversification may be hampered by an excessive dependence on Kylie's personal brand. Opportunities exist for diversifying into sustainable products, but rivals like Fenty Beauty pose a threat to its market share. The secret to long-term success is adaptability.</a:t>
            </a:r>
          </a:p>
        </p:txBody>
      </p:sp>
      <p:sp>
        <p:nvSpPr>
          <p:cNvPr id="4" name="Slide Number Placeholder 3"/>
          <p:cNvSpPr>
            <a:spLocks noGrp="1"/>
          </p:cNvSpPr>
          <p:nvPr>
            <p:ph type="sldNum" sz="quarter" idx="5"/>
          </p:nvPr>
        </p:nvSpPr>
        <p:spPr/>
        <p:txBody>
          <a:bodyPr/>
          <a:lstStyle/>
          <a:p>
            <a:fld id="{980C1973-C71A-4739-90AB-1BCDCFFE0607}" type="slidenum">
              <a:t>6</a:t>
            </a:fld>
            <a:endParaRPr lang="en-US"/>
          </a:p>
        </p:txBody>
      </p:sp>
    </p:spTree>
    <p:extLst>
      <p:ext uri="{BB962C8B-B14F-4D97-AF65-F5344CB8AC3E}">
        <p14:creationId xmlns:p14="http://schemas.microsoft.com/office/powerpoint/2010/main" val="80213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Kylie Cosmetics' strengths, as highlighted by the SWOT analysis, is her unparalleled social media presence. However, diversification may be hampered by an excessive dependence on Kylie's personal brand. Opportunities exist for diversifying into sustainable products, but rivals like Fenty Beauty pose a threat to its market share. The secret to long-term success is adaptability.</a:t>
            </a:r>
          </a:p>
        </p:txBody>
      </p:sp>
      <p:sp>
        <p:nvSpPr>
          <p:cNvPr id="4" name="Slide Number Placeholder 3"/>
          <p:cNvSpPr>
            <a:spLocks noGrp="1"/>
          </p:cNvSpPr>
          <p:nvPr>
            <p:ph type="sldNum" sz="quarter" idx="5"/>
          </p:nvPr>
        </p:nvSpPr>
        <p:spPr/>
        <p:txBody>
          <a:bodyPr/>
          <a:lstStyle/>
          <a:p>
            <a:fld id="{980C1973-C71A-4739-90AB-1BCDCFFE0607}" type="slidenum">
              <a:t>7</a:t>
            </a:fld>
            <a:endParaRPr lang="en-US"/>
          </a:p>
        </p:txBody>
      </p:sp>
    </p:spTree>
    <p:extLst>
      <p:ext uri="{BB962C8B-B14F-4D97-AF65-F5344CB8AC3E}">
        <p14:creationId xmlns:p14="http://schemas.microsoft.com/office/powerpoint/2010/main" val="2910792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Kylie Cosmetics' strengths, as highlighted by the SWOT analysis, is her unparalleled social media presence. However, diversification may be hampered by an excessive dependence on Kylie's personal brand. Opportunities exist for diversifying into sustainable products, but rivals like Fenty Beauty pose a threat to its market share. The secret to long-term success is adaptability.</a:t>
            </a:r>
          </a:p>
        </p:txBody>
      </p:sp>
      <p:sp>
        <p:nvSpPr>
          <p:cNvPr id="4" name="Slide Number Placeholder 3"/>
          <p:cNvSpPr>
            <a:spLocks noGrp="1"/>
          </p:cNvSpPr>
          <p:nvPr>
            <p:ph type="sldNum" sz="quarter" idx="5"/>
          </p:nvPr>
        </p:nvSpPr>
        <p:spPr/>
        <p:txBody>
          <a:bodyPr/>
          <a:lstStyle/>
          <a:p>
            <a:fld id="{980C1973-C71A-4739-90AB-1BCDCFFE0607}" type="slidenum">
              <a:t>8</a:t>
            </a:fld>
            <a:endParaRPr lang="en-US"/>
          </a:p>
        </p:txBody>
      </p:sp>
    </p:spTree>
    <p:extLst>
      <p:ext uri="{BB962C8B-B14F-4D97-AF65-F5344CB8AC3E}">
        <p14:creationId xmlns:p14="http://schemas.microsoft.com/office/powerpoint/2010/main" val="82994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Kylie Cosmetics' strengths, as highlighted by the SWOT analysis, is her unparalleled social media presence. However, diversification may be hampered by an excessive dependence on Kylie's personal brand. Opportunities exist for diversifying into sustainable products, but rivals like Fenty Beauty pose a threat to its market share. The secret to long-term success is adaptability.</a:t>
            </a:r>
          </a:p>
        </p:txBody>
      </p:sp>
      <p:sp>
        <p:nvSpPr>
          <p:cNvPr id="4" name="Slide Number Placeholder 3"/>
          <p:cNvSpPr>
            <a:spLocks noGrp="1"/>
          </p:cNvSpPr>
          <p:nvPr>
            <p:ph type="sldNum" sz="quarter" idx="5"/>
          </p:nvPr>
        </p:nvSpPr>
        <p:spPr/>
        <p:txBody>
          <a:bodyPr/>
          <a:lstStyle/>
          <a:p>
            <a:fld id="{980C1973-C71A-4739-90AB-1BCDCFFE0607}" type="slidenum">
              <a:t>9</a:t>
            </a:fld>
            <a:endParaRPr lang="en-US"/>
          </a:p>
        </p:txBody>
      </p:sp>
    </p:spTree>
    <p:extLst>
      <p:ext uri="{BB962C8B-B14F-4D97-AF65-F5344CB8AC3E}">
        <p14:creationId xmlns:p14="http://schemas.microsoft.com/office/powerpoint/2010/main" val="3646215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2018 alone, Kylie Cosmetics made $360 million, making it a financial powerhouse. The Coty acquisition highlights the brand's power in the market, with a $1.2 billion valuation. Kylie Cosmetics transformed the business strategy of the beauty industry by </a:t>
            </a:r>
            <a:r>
              <a:rPr lang="en-US" dirty="0" err="1"/>
              <a:t>emphasising</a:t>
            </a:r>
            <a:r>
              <a:rPr lang="en-US" dirty="0"/>
              <a:t> e-commerce and strategic retail relationships.</a:t>
            </a:r>
          </a:p>
          <a:p>
            <a:endParaRPr lang="en-US"/>
          </a:p>
        </p:txBody>
      </p:sp>
      <p:sp>
        <p:nvSpPr>
          <p:cNvPr id="4" name="Slide Number Placeholder 3"/>
          <p:cNvSpPr>
            <a:spLocks noGrp="1"/>
          </p:cNvSpPr>
          <p:nvPr>
            <p:ph type="sldNum" sz="quarter" idx="5"/>
          </p:nvPr>
        </p:nvSpPr>
        <p:spPr/>
        <p:txBody>
          <a:bodyPr/>
          <a:lstStyle/>
          <a:p>
            <a:fld id="{980C1973-C71A-4739-90AB-1BCDCFFE0607}" type="slidenum">
              <a:t>11</a:t>
            </a:fld>
            <a:endParaRPr lang="en-US"/>
          </a:p>
        </p:txBody>
      </p:sp>
    </p:spTree>
    <p:extLst>
      <p:ext uri="{BB962C8B-B14F-4D97-AF65-F5344CB8AC3E}">
        <p14:creationId xmlns:p14="http://schemas.microsoft.com/office/powerpoint/2010/main" val="39865186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By addressing these issues and seizing opportunities for growth, the brand finds itself in a </a:t>
            </a:r>
            <a:r>
              <a:rPr lang="en-US" err="1"/>
              <a:t>favourable</a:t>
            </a:r>
            <a:r>
              <a:rPr lang="en-US"/>
              <a:t> position for enduring success in the evolving beauty market. Kylie Jenner's ideas, adaptability, and willingness to take chances can teach potential business owners much about how to create successful businesses by aligning their talents with market demands.</a:t>
            </a:r>
            <a:endParaRPr lang="en-US" dirty="0"/>
          </a:p>
          <a:p>
            <a:pPr marL="285750" indent="-285750">
              <a:lnSpc>
                <a:spcPct val="90000"/>
              </a:lnSpc>
              <a:spcBef>
                <a:spcPts val="1000"/>
              </a:spcBef>
              <a:buFont typeface="Arial"/>
              <a:buChar char="•"/>
            </a:pP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80C1973-C71A-4739-90AB-1BCDCFFE0607}" type="slidenum">
              <a:t>12</a:t>
            </a:fld>
            <a:endParaRPr lang="en-US"/>
          </a:p>
        </p:txBody>
      </p:sp>
    </p:spTree>
    <p:extLst>
      <p:ext uri="{BB962C8B-B14F-4D97-AF65-F5344CB8AC3E}">
        <p14:creationId xmlns:p14="http://schemas.microsoft.com/office/powerpoint/2010/main" val="3878530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Kylie_Jenner" TargetMode="External"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hyperlink" Target="https://www.ultratendencias.com/2019/11/kylie-jenner-se-pone-al-rojo-vivo-por.html" TargetMode="Externa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hyperlink" Target="https://www.finsmes.com/2021/01/coty-completes-purchase-of-20-stake-in-kim-kardashian-west-business.html" TargetMode="Externa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9.svg" /></Relationships>
</file>

<file path=ppt/slides/_rels/slide9.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9.xml" /><Relationship Id="rId1" Type="http://schemas.openxmlformats.org/officeDocument/2006/relationships/slideLayout" Target="../slideLayouts/slideLayout2.xml" /><Relationship Id="rId4" Type="http://schemas.openxmlformats.org/officeDocument/2006/relationships/hyperlink" Target="https://www.hilydesigns.com/2019/12/kylie-cosmetics-se-viste-de-rojo.html" TargetMode="External" /></Relationships>
</file>

<file path=ppt/slides/_rels/slide12.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hyperlink" Target="https://hbr.org" TargetMode="External" /><Relationship Id="rId2" Type="http://schemas.openxmlformats.org/officeDocument/2006/relationships/hyperlink" Target="https://www.mckinsey.com" TargetMode="External" /><Relationship Id="rId1" Type="http://schemas.openxmlformats.org/officeDocument/2006/relationships/slideLayout" Target="../slideLayouts/slideLayout2.xml" /><Relationship Id="rId5" Type="http://schemas.openxmlformats.org/officeDocument/2006/relationships/image" Target="../media/image13.jpeg" /><Relationship Id="rId4" Type="http://schemas.openxmlformats.org/officeDocument/2006/relationships/hyperlink" Target="https://www.forbes.com" TargetMode="External" /></Relationships>
</file>

<file path=ppt/slides/_rels/slide14.xml.rels><?xml version="1.0" encoding="UTF-8" standalone="yes"?>
<Relationships xmlns="http://schemas.openxmlformats.org/package/2006/relationships"><Relationship Id="rId3" Type="http://schemas.openxmlformats.org/officeDocument/2006/relationships/hyperlink" Target="https://www.statista.com/" TargetMode="External" /><Relationship Id="rId2" Type="http://schemas.openxmlformats.org/officeDocument/2006/relationships/hyperlink" Target="https://marketline.com/" TargetMode="External" /><Relationship Id="rId1" Type="http://schemas.openxmlformats.org/officeDocument/2006/relationships/slideLayout" Target="../slideLayouts/slideLayout2.xml" /><Relationship Id="rId4" Type="http://schemas.openxmlformats.org/officeDocument/2006/relationships/image" Target="../media/image6.jpe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73BBEEF-B456-4A39-B44B-5A53E698A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person in a red shirt&#10;&#10;Description automatically generated">
            <a:extLst>
              <a:ext uri="{FF2B5EF4-FFF2-40B4-BE49-F238E27FC236}">
                <a16:creationId xmlns:a16="http://schemas.microsoft.com/office/drawing/2014/main" id="{A5D049AB-7F01-CC76-5183-FA4E69FCD13D}"/>
              </a:ext>
            </a:extLst>
          </p:cNvPr>
          <p:cNvPicPr>
            <a:picLocks noChangeAspect="1"/>
          </p:cNvPicPr>
          <p:nvPr/>
        </p:nvPicPr>
        <p:blipFill>
          <a:blip r:embed="rId2">
            <a:extLst>
              <a:ext uri="{837473B0-CC2E-450A-ABE3-18F120FF3D39}">
                <a1611:picAttrSrcUrl xmlns:a1611="http://schemas.microsoft.com/office/drawing/2016/11/main" r:id="rId3"/>
              </a:ext>
            </a:extLst>
          </a:blip>
          <a:srcRect l="1329" r="8199"/>
          <a:stretch/>
        </p:blipFill>
        <p:spPr>
          <a:xfrm>
            <a:off x="1" y="10"/>
            <a:ext cx="6096000" cy="6857990"/>
          </a:xfrm>
          <a:prstGeom prst="rect">
            <a:avLst/>
          </a:prstGeom>
        </p:spPr>
      </p:pic>
      <p:sp useBgFill="1">
        <p:nvSpPr>
          <p:cNvPr id="12" name="Rectangle 11">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07575" y="771099"/>
            <a:ext cx="4658109" cy="3630304"/>
          </a:xfrm>
        </p:spPr>
        <p:txBody>
          <a:bodyPr anchor="t">
            <a:normAutofit/>
          </a:bodyPr>
          <a:lstStyle/>
          <a:p>
            <a:pPr algn="l"/>
            <a:r>
              <a:rPr lang="en-US" sz="4400">
                <a:latin typeface="Calibri"/>
                <a:ea typeface="Calibri"/>
                <a:cs typeface="Calibri"/>
              </a:rPr>
              <a:t>Entrepreneurship: Kylie Jenner</a:t>
            </a:r>
          </a:p>
        </p:txBody>
      </p:sp>
      <p:sp useBgFill="1">
        <p:nvSpPr>
          <p:cNvPr id="14" name="Rectangle 13">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143500"/>
            <a:ext cx="6096000" cy="1714500"/>
          </a:xfrm>
          <a:prstGeom prst="rect">
            <a:avLst/>
          </a:prstGeom>
          <a:ln>
            <a:noFill/>
          </a:ln>
          <a:effectLst>
            <a:outerShdw blurRad="342900" dist="127000" dir="2400000" sx="90000" sy="90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807575" y="5410485"/>
            <a:ext cx="4658109" cy="1180531"/>
          </a:xfrm>
        </p:spPr>
        <p:txBody>
          <a:bodyPr anchor="ctr">
            <a:normAutofit/>
          </a:bodyPr>
          <a:lstStyle/>
          <a:p>
            <a:pPr algn="l"/>
            <a:r>
              <a:rPr lang="en-US"/>
              <a:t>ThePhoto by PhotoAuthor is licensed under CCYYSA.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157D9-94FF-3541-1F74-BD35CE16FA82}"/>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Introduction</a:t>
            </a:r>
          </a:p>
        </p:txBody>
      </p:sp>
      <p:sp>
        <p:nvSpPr>
          <p:cNvPr id="3" name="Content Placeholder 2">
            <a:extLst>
              <a:ext uri="{FF2B5EF4-FFF2-40B4-BE49-F238E27FC236}">
                <a16:creationId xmlns:a16="http://schemas.microsoft.com/office/drawing/2014/main" id="{30247A94-D16D-DCF5-B3C5-67511F334D41}"/>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latin typeface="Calibri"/>
                <a:ea typeface="+mn-lt"/>
                <a:cs typeface="+mn-lt"/>
              </a:rPr>
              <a:t>Kylie Jenner, global influencer and entrepreneur, transformed the art of brand building by developing her own cosmetics company, Kylie Cosmetics. Her story is a testament to how social media can be leveraged to create a multimillion-dollar enterprise. In 2019, she made her mark as the youngest self-made billionaire, a testament to her ability to thrive in a competitive space (Forbes, 2019).</a:t>
            </a:r>
            <a:endParaRPr lang="en-US" sz="2000">
              <a:latin typeface="Calibri"/>
            </a:endParaRPr>
          </a:p>
        </p:txBody>
      </p:sp>
      <p:pic>
        <p:nvPicPr>
          <p:cNvPr id="4" name="Picture 3" descr="A person with red makeup and red lipstick&#10;&#10;Description automatically generated">
            <a:extLst>
              <a:ext uri="{FF2B5EF4-FFF2-40B4-BE49-F238E27FC236}">
                <a16:creationId xmlns:a16="http://schemas.microsoft.com/office/drawing/2014/main" id="{C1B11F85-5F8A-25A7-D0F5-C7BEF18513EA}"/>
              </a:ext>
            </a:extLst>
          </p:cNvPr>
          <p:cNvPicPr>
            <a:picLocks noChangeAspect="1"/>
          </p:cNvPicPr>
          <p:nvPr/>
        </p:nvPicPr>
        <p:blipFill>
          <a:blip r:embed="rId3">
            <a:extLst>
              <a:ext uri="{837473B0-CC2E-450A-ABE3-18F120FF3D39}">
                <a1611:picAttrSrcUrl xmlns:a1611="http://schemas.microsoft.com/office/drawing/2016/11/main" r:id="rId4"/>
              </a:ext>
            </a:extLst>
          </a:blip>
          <a:srcRect l="1136" r="9428"/>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E532F3F8-0B09-B87D-D01F-CD51734E40D6}"/>
              </a:ext>
            </a:extLst>
          </p:cNvPr>
          <p:cNvSpPr txBox="1"/>
          <p:nvPr/>
        </p:nvSpPr>
        <p:spPr>
          <a:xfrm>
            <a:off x="3048000" y="6492875"/>
            <a:ext cx="6096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479149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753EA-17DA-52D4-BA9C-29EAC1380EE0}"/>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Kylie Cosmetics</a:t>
            </a:r>
          </a:p>
        </p:txBody>
      </p:sp>
      <p:sp>
        <p:nvSpPr>
          <p:cNvPr id="3" name="Content Placeholder 2">
            <a:extLst>
              <a:ext uri="{FF2B5EF4-FFF2-40B4-BE49-F238E27FC236}">
                <a16:creationId xmlns:a16="http://schemas.microsoft.com/office/drawing/2014/main" id="{2631EACF-A242-2C8D-CB10-33EB49C7EB0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latin typeface="Calibri"/>
                <a:ea typeface="+mn-lt"/>
                <a:cs typeface="+mn-lt"/>
              </a:rPr>
              <a:t>Kylie Cosmetics was founded in response to the growing demand for affordable, high-quality cosmetics, launching Kylie Lip Kits in 2015. The brand rapidly expanded by collaborating with retail giants such as Ulta Beauty and by introducing skincare products, which made her products more accessible to a broader audience (Kotler &amp; Keller, 2016).</a:t>
            </a:r>
            <a:endParaRPr lang="en-US" sz="2000">
              <a:latin typeface="Calibri"/>
            </a:endParaRPr>
          </a:p>
        </p:txBody>
      </p:sp>
      <p:pic>
        <p:nvPicPr>
          <p:cNvPr id="6" name="Picture 5" descr="Make-up set in yellow background">
            <a:extLst>
              <a:ext uri="{FF2B5EF4-FFF2-40B4-BE49-F238E27FC236}">
                <a16:creationId xmlns:a16="http://schemas.microsoft.com/office/drawing/2014/main" id="{D2F60733-9885-84F0-3B80-71E6727AC64B}"/>
              </a:ext>
            </a:extLst>
          </p:cNvPr>
          <p:cNvPicPr>
            <a:picLocks noChangeAspect="1"/>
          </p:cNvPicPr>
          <p:nvPr/>
        </p:nvPicPr>
        <p:blipFill>
          <a:blip r:embed="rId3"/>
          <a:srcRect l="880" r="39806" b="-3"/>
          <a:stretch/>
        </p:blipFill>
        <p:spPr>
          <a:xfrm>
            <a:off x="6096000" y="1"/>
            <a:ext cx="6102825" cy="6858000"/>
          </a:xfrm>
          <a:prstGeom prst="rect">
            <a:avLst/>
          </a:prstGeom>
        </p:spPr>
      </p:pic>
    </p:spTree>
    <p:extLst>
      <p:ext uri="{BB962C8B-B14F-4D97-AF65-F5344CB8AC3E}">
        <p14:creationId xmlns:p14="http://schemas.microsoft.com/office/powerpoint/2010/main" val="2819221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5822A-A86D-3FD5-7AC1-167AD1938C33}"/>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Finances</a:t>
            </a:r>
          </a:p>
        </p:txBody>
      </p:sp>
      <p:sp>
        <p:nvSpPr>
          <p:cNvPr id="3" name="Content Placeholder 2">
            <a:extLst>
              <a:ext uri="{FF2B5EF4-FFF2-40B4-BE49-F238E27FC236}">
                <a16:creationId xmlns:a16="http://schemas.microsoft.com/office/drawing/2014/main" id="{CCE09538-0509-1F54-FE61-83FC1359FD5E}"/>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latin typeface="Calibri"/>
                <a:ea typeface="+mn-lt"/>
                <a:cs typeface="+mn-lt"/>
              </a:rPr>
              <a:t>Initially, Kylie owned 100% of Kylie Cosmetics. In 2019 she sold a 51 percent stake in it to Coty Inc. for $600 million. This strategic alliance helped her grow her company internationally as well as having access to more resources, all while retaining creative control of the brand (Burns, 2016).</a:t>
            </a:r>
            <a:endParaRPr lang="en-US" sz="2000">
              <a:latin typeface="Calibri"/>
            </a:endParaRPr>
          </a:p>
        </p:txBody>
      </p:sp>
      <p:pic>
        <p:nvPicPr>
          <p:cNvPr id="5" name="Picture 4" descr="Makeup brush from colored powder">
            <a:extLst>
              <a:ext uri="{FF2B5EF4-FFF2-40B4-BE49-F238E27FC236}">
                <a16:creationId xmlns:a16="http://schemas.microsoft.com/office/drawing/2014/main" id="{78CF23C4-F8FD-F6A0-EC46-25D15DAC877D}"/>
              </a:ext>
            </a:extLst>
          </p:cNvPr>
          <p:cNvPicPr>
            <a:picLocks noChangeAspect="1"/>
          </p:cNvPicPr>
          <p:nvPr/>
        </p:nvPicPr>
        <p:blipFill>
          <a:blip r:embed="rId3"/>
          <a:srcRect l="15180" r="23944" b="-2"/>
          <a:stretch/>
        </p:blipFill>
        <p:spPr>
          <a:xfrm>
            <a:off x="6096000" y="1"/>
            <a:ext cx="6102825" cy="6858000"/>
          </a:xfrm>
          <a:prstGeom prst="rect">
            <a:avLst/>
          </a:prstGeom>
        </p:spPr>
      </p:pic>
    </p:spTree>
    <p:extLst>
      <p:ext uri="{BB962C8B-B14F-4D97-AF65-F5344CB8AC3E}">
        <p14:creationId xmlns:p14="http://schemas.microsoft.com/office/powerpoint/2010/main" val="1702117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DE20D-4EE4-BA14-849B-C607815E1C7D}"/>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Organisational Management</a:t>
            </a:r>
          </a:p>
        </p:txBody>
      </p:sp>
      <p:sp>
        <p:nvSpPr>
          <p:cNvPr id="3" name="Content Placeholder 2">
            <a:extLst>
              <a:ext uri="{FF2B5EF4-FFF2-40B4-BE49-F238E27FC236}">
                <a16:creationId xmlns:a16="http://schemas.microsoft.com/office/drawing/2014/main" id="{F4F052DA-CC47-14E6-E3DA-A92BEA85E866}"/>
              </a:ext>
            </a:extLst>
          </p:cNvPr>
          <p:cNvSpPr>
            <a:spLocks noGrp="1"/>
          </p:cNvSpPr>
          <p:nvPr>
            <p:ph idx="1"/>
          </p:nvPr>
        </p:nvSpPr>
        <p:spPr>
          <a:xfrm>
            <a:off x="761802" y="2743200"/>
            <a:ext cx="4646905" cy="3613149"/>
          </a:xfrm>
        </p:spPr>
        <p:txBody>
          <a:bodyPr vert="horz" lIns="91440" tIns="45720" rIns="91440" bIns="45720" rtlCol="0" anchor="ctr">
            <a:normAutofit/>
          </a:bodyPr>
          <a:lstStyle/>
          <a:p>
            <a:endParaRPr lang="en-US" sz="2000"/>
          </a:p>
          <a:p>
            <a:r>
              <a:rPr lang="en-US" sz="2000">
                <a:latin typeface="Calibri"/>
                <a:ea typeface="+mn-lt"/>
                <a:cs typeface="+mn-lt"/>
              </a:rPr>
              <a:t>Kylie Jenner, as the face and creative director of Kylie Cosmetics, primarily oversees product development and branding. A management team with the requisite experience was implemented following the acquisition by Coty, improving marketing strategies, accelerating operations, and assuring global scalability (Smith, 2020).</a:t>
            </a:r>
            <a:endParaRPr lang="en-US" sz="2000">
              <a:latin typeface="Calibri"/>
            </a:endParaRPr>
          </a:p>
        </p:txBody>
      </p:sp>
      <p:pic>
        <p:nvPicPr>
          <p:cNvPr id="4" name="Picture 3" descr="A blue circle with a flower in it&#10;&#10;Description automatically generated">
            <a:extLst>
              <a:ext uri="{FF2B5EF4-FFF2-40B4-BE49-F238E27FC236}">
                <a16:creationId xmlns:a16="http://schemas.microsoft.com/office/drawing/2014/main" id="{4AECFB24-6E69-3D36-9249-C74F2D953EAE}"/>
              </a:ext>
            </a:extLst>
          </p:cNvPr>
          <p:cNvPicPr>
            <a:picLocks noChangeAspect="1"/>
          </p:cNvPicPr>
          <p:nvPr/>
        </p:nvPicPr>
        <p:blipFill>
          <a:blip r:embed="rId3">
            <a:extLst>
              <a:ext uri="{837473B0-CC2E-450A-ABE3-18F120FF3D39}">
                <a1611:picAttrSrcUrl xmlns:a1611="http://schemas.microsoft.com/office/drawing/2016/11/main" r:id="rId4"/>
              </a:ext>
            </a:extLst>
          </a:blip>
          <a:srcRect l="5859" r="5153"/>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43649A47-AAD7-19BE-58D3-6419FC609489}"/>
              </a:ext>
            </a:extLst>
          </p:cNvPr>
          <p:cNvSpPr txBox="1"/>
          <p:nvPr/>
        </p:nvSpPr>
        <p:spPr>
          <a:xfrm>
            <a:off x="6096000" y="6172201"/>
            <a:ext cx="6102825" cy="685800"/>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3120060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F4DA4-556D-220B-94EB-2F427553F17F}"/>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0BAB54E4-14A3-07BF-B7A6-0D990A4DD40D}"/>
              </a:ext>
            </a:extLst>
          </p:cNvPr>
          <p:cNvSpPr>
            <a:spLocks noGrp="1"/>
          </p:cNvSpPr>
          <p:nvPr>
            <p:ph idx="1"/>
          </p:nvPr>
        </p:nvSpPr>
        <p:spPr>
          <a:xfrm>
            <a:off x="761802" y="2743200"/>
            <a:ext cx="4646905" cy="3613149"/>
          </a:xfrm>
        </p:spPr>
        <p:txBody>
          <a:bodyPr vert="horz" lIns="91440" tIns="45720" rIns="91440" bIns="45720" rtlCol="0" anchor="ctr">
            <a:normAutofit/>
          </a:bodyPr>
          <a:lstStyle/>
          <a:p>
            <a:endParaRPr lang="en-US" sz="1700"/>
          </a:p>
          <a:p>
            <a:r>
              <a:rPr lang="en-US" sz="1700">
                <a:latin typeface="Calibri"/>
                <a:ea typeface="+mn-lt"/>
                <a:cs typeface="+mn-lt"/>
              </a:rPr>
              <a:t>Kylie Cosmetics boasts brand loyalty and strong social media presence as two of their advantages. Kylie has a common weakness of relying too much on her own image, which can go against sustainability. These designers may not have the popularity in beauty and skincare to compete yet, and these companies are also being threatened by competition in the market from companies like Glossier and Fenty Beauty, while opportunities can be to expand to sustainable beauty trends growing (Dyson, 2004).</a:t>
            </a:r>
          </a:p>
        </p:txBody>
      </p:sp>
      <p:pic>
        <p:nvPicPr>
          <p:cNvPr id="5" name="Picture 4" descr="Different kinds of brushes">
            <a:extLst>
              <a:ext uri="{FF2B5EF4-FFF2-40B4-BE49-F238E27FC236}">
                <a16:creationId xmlns:a16="http://schemas.microsoft.com/office/drawing/2014/main" id="{2BE6AA28-E4F7-F0F0-E88A-559563B87042}"/>
              </a:ext>
            </a:extLst>
          </p:cNvPr>
          <p:cNvPicPr>
            <a:picLocks noChangeAspect="1"/>
          </p:cNvPicPr>
          <p:nvPr/>
        </p:nvPicPr>
        <p:blipFill>
          <a:blip r:embed="rId3"/>
          <a:srcRect l="40601" r="3" b="3"/>
          <a:stretch/>
        </p:blipFill>
        <p:spPr>
          <a:xfrm>
            <a:off x="6096000" y="1"/>
            <a:ext cx="6102825" cy="6858000"/>
          </a:xfrm>
          <a:prstGeom prst="rect">
            <a:avLst/>
          </a:prstGeom>
        </p:spPr>
      </p:pic>
    </p:spTree>
    <p:extLst>
      <p:ext uri="{BB962C8B-B14F-4D97-AF65-F5344CB8AC3E}">
        <p14:creationId xmlns:p14="http://schemas.microsoft.com/office/powerpoint/2010/main" val="1382378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FD97F-D4AC-249C-91DB-074D4FB171F4}"/>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83696B25-3AA4-6DB9-E36B-E59067533052}"/>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1400" b="1">
                <a:latin typeface="Calibri"/>
                <a:ea typeface="Calibri"/>
                <a:cs typeface="Calibri"/>
              </a:rPr>
              <a:t>Strengths</a:t>
            </a:r>
          </a:p>
          <a:p>
            <a:r>
              <a:rPr lang="en-US" sz="1400">
                <a:latin typeface="Calibri"/>
                <a:ea typeface="+mn-lt"/>
                <a:cs typeface="+mn-lt"/>
              </a:rPr>
              <a:t>Kylie Cosmetics' biggest strength is in its strong personal brand, which comes from Kylie Jenner's social media presence. At the same time, Jenner has direct access to an enormous market, with more than 390 million followers across social media sites like Instagram as of 2024, allowing for inexpensive marketing. As established by the Ktye Lip Kit sell-out in 2015, Kylie is the queen of hype and she can ensure all eyes are on new product launches (Forbes, 2019). A sense of exclusivity around its products, which a company can create, also contributes to brand loyalty. The strategic alliance between personal branding and business ventures has given Kylie Cosmetics a distinctive edge in the beauty industry.</a:t>
            </a:r>
            <a:endParaRPr lang="en-US" sz="1400">
              <a:latin typeface="Calibri"/>
            </a:endParaRPr>
          </a:p>
          <a:p>
            <a:endParaRPr lang="en-US" sz="1400"/>
          </a:p>
          <a:p>
            <a:endParaRPr lang="en-US" sz="1400"/>
          </a:p>
          <a:p>
            <a:endParaRPr lang="en-US" sz="1400"/>
          </a:p>
          <a:p>
            <a:endParaRPr lang="en-US" sz="1400"/>
          </a:p>
        </p:txBody>
      </p:sp>
      <p:pic>
        <p:nvPicPr>
          <p:cNvPr id="5" name="Picture 4" descr="Makeup brush and blush-on">
            <a:extLst>
              <a:ext uri="{FF2B5EF4-FFF2-40B4-BE49-F238E27FC236}">
                <a16:creationId xmlns:a16="http://schemas.microsoft.com/office/drawing/2014/main" id="{94A0D8D9-153F-31AC-81FE-223CA30319A7}"/>
              </a:ext>
            </a:extLst>
          </p:cNvPr>
          <p:cNvPicPr>
            <a:picLocks noChangeAspect="1"/>
          </p:cNvPicPr>
          <p:nvPr/>
        </p:nvPicPr>
        <p:blipFill>
          <a:blip r:embed="rId3"/>
          <a:srcRect l="36848" r="3839" b="-3"/>
          <a:stretch/>
        </p:blipFill>
        <p:spPr>
          <a:xfrm>
            <a:off x="6096000" y="1"/>
            <a:ext cx="6102825" cy="6858000"/>
          </a:xfrm>
          <a:prstGeom prst="rect">
            <a:avLst/>
          </a:prstGeom>
        </p:spPr>
      </p:pic>
    </p:spTree>
    <p:extLst>
      <p:ext uri="{BB962C8B-B14F-4D97-AF65-F5344CB8AC3E}">
        <p14:creationId xmlns:p14="http://schemas.microsoft.com/office/powerpoint/2010/main" val="1040625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A0629D-C041-5B54-06EB-15A1B061485B}"/>
              </a:ext>
            </a:extLst>
          </p:cNvPr>
          <p:cNvSpPr>
            <a:spLocks noGrp="1"/>
          </p:cNvSpPr>
          <p:nvPr>
            <p:ph type="title"/>
          </p:nvPr>
        </p:nvSpPr>
        <p:spPr>
          <a:xfrm>
            <a:off x="6094105" y="802955"/>
            <a:ext cx="4977976" cy="1454051"/>
          </a:xfrm>
        </p:spPr>
        <p:txBody>
          <a:bodyPr>
            <a:normAutofit/>
          </a:bodyPr>
          <a:lstStyle/>
          <a:p>
            <a:r>
              <a:rPr lang="en-US" sz="3600">
                <a:solidFill>
                  <a:schemeClr val="tx2"/>
                </a:solidFill>
                <a:latin typeface="Calibri"/>
                <a:ea typeface="Calibri"/>
                <a:cs typeface="Calibri"/>
              </a:rPr>
              <a:t>SWOT Analysis</a:t>
            </a:r>
          </a:p>
        </p:txBody>
      </p:sp>
      <p:pic>
        <p:nvPicPr>
          <p:cNvPr id="7" name="Graphic 6" descr="Warning">
            <a:extLst>
              <a:ext uri="{FF2B5EF4-FFF2-40B4-BE49-F238E27FC236}">
                <a16:creationId xmlns:a16="http://schemas.microsoft.com/office/drawing/2014/main" id="{E8062749-B06A-FB5B-8568-DF631EDD5F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B88FB482-76A1-AB38-4B1F-6C5EA237730F}"/>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US" sz="1500" b="1">
                <a:solidFill>
                  <a:schemeClr val="tx2"/>
                </a:solidFill>
                <a:latin typeface="Calibri"/>
                <a:ea typeface="Calibri"/>
                <a:cs typeface="Calibri"/>
              </a:rPr>
              <a:t>Weaknesses</a:t>
            </a:r>
          </a:p>
          <a:p>
            <a:r>
              <a:rPr lang="en-US" sz="1500">
                <a:solidFill>
                  <a:schemeClr val="tx2"/>
                </a:solidFill>
                <a:latin typeface="Calibri"/>
                <a:ea typeface="Calibri"/>
                <a:cs typeface="Calibri"/>
              </a:rPr>
              <a:t>A big flaw in the brand is its heavy dependence on Kylie Jenner's public image. Her personal popularity with the public slipping or any power play could hurt brand sales. Such dependence endangered the brand's very existence and limited opportunities to diversify (BBC News, 2020). Furthermore, the company is vulnerable to shifts in consumer preferences due to its limited product line, which is primarily comprised of makeup. This is particularly relevant when considering the increasing demand for skincare and clean beauty products. However, these shortcomings could be mitigated by expanding the product line, but that would require a thoroughly considered strategy to maintain brand identity.</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00132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C6E91-5E3F-0305-E15F-7C584B028977}"/>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3E28EA63-0A16-1836-CC9D-B991EDB3554E}"/>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1600" b="1">
                <a:latin typeface="Calibri"/>
                <a:ea typeface="Calibri"/>
                <a:cs typeface="Calibri"/>
              </a:rPr>
              <a:t>Opportunities</a:t>
            </a:r>
          </a:p>
          <a:p>
            <a:r>
              <a:rPr lang="en-US" sz="1600">
                <a:latin typeface="Calibri"/>
                <a:ea typeface="Calibri"/>
                <a:cs typeface="Calibri"/>
              </a:rPr>
              <a:t>There are significant growth opportunities for Kylie Cosmetics, particularly if it leverages trends for environmentally friendly and sustainable products. According to Statista (2023) consumers are increasingly favouring brands which advocate for ethical and environmental values. Launching vegan recipes and recyclable packaging can help the company expand market share and attract eco-frontier clients. Moreover, one can expand their global reach by entering developing countries, such as India and Southeast Asia, where demand for premium cosmetics is growing. Collaborations with influencers in these areas would allow local replication of Kylie's successful model.</a:t>
            </a:r>
          </a:p>
        </p:txBody>
      </p:sp>
      <p:pic>
        <p:nvPicPr>
          <p:cNvPr id="5" name="Picture 4" descr="A makeup brush with three shades of brown brushed beside it">
            <a:extLst>
              <a:ext uri="{FF2B5EF4-FFF2-40B4-BE49-F238E27FC236}">
                <a16:creationId xmlns:a16="http://schemas.microsoft.com/office/drawing/2014/main" id="{8BE87A8C-CA96-8783-2F31-987EE60E448B}"/>
              </a:ext>
            </a:extLst>
          </p:cNvPr>
          <p:cNvPicPr>
            <a:picLocks noChangeAspect="1"/>
          </p:cNvPicPr>
          <p:nvPr/>
        </p:nvPicPr>
        <p:blipFill>
          <a:blip r:embed="rId3"/>
          <a:srcRect l="23192" r="17494" b="-3"/>
          <a:stretch/>
        </p:blipFill>
        <p:spPr>
          <a:xfrm>
            <a:off x="6096000" y="1"/>
            <a:ext cx="6102825" cy="6858000"/>
          </a:xfrm>
          <a:prstGeom prst="rect">
            <a:avLst/>
          </a:prstGeom>
        </p:spPr>
      </p:pic>
    </p:spTree>
    <p:extLst>
      <p:ext uri="{BB962C8B-B14F-4D97-AF65-F5344CB8AC3E}">
        <p14:creationId xmlns:p14="http://schemas.microsoft.com/office/powerpoint/2010/main" val="3106657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2A007-4CBC-DE89-A7A5-7A41828E822F}"/>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29574948-6213-100B-CFF4-92E1BC3CC97C}"/>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1400" b="1">
                <a:latin typeface="Calibri"/>
                <a:ea typeface="Calibri"/>
                <a:cs typeface="Calibri"/>
              </a:rPr>
              <a:t>Threats</a:t>
            </a:r>
          </a:p>
          <a:p>
            <a:r>
              <a:rPr lang="en-US" sz="1400">
                <a:latin typeface="Calibri"/>
                <a:ea typeface="Calibri"/>
                <a:cs typeface="Calibri"/>
              </a:rPr>
              <a:t>The challenge of the competitors exists due to the competitive nature of the beauty industry which is a serious threat, as the competitors such as the Fenty beauty is providing the products which are creative and inclusive. Unless Kylie Cosmetics innovates quickly enough, these competitors, who make substantial investments in sustainability and technologies, could fill its niche (Mintel, 2022). Changes to social media algorithms or increased regulation of influencer marketing could also erode Kylie's direct relationship with her audience. Consumer spending on luxuries, such as cosmetics, tends to decline during recessionary periods; hence the firm must consider pricing strategies to remain competitive.</a:t>
            </a:r>
          </a:p>
        </p:txBody>
      </p:sp>
      <p:pic>
        <p:nvPicPr>
          <p:cNvPr id="5" name="Picture 4" descr="Red lipstick">
            <a:extLst>
              <a:ext uri="{FF2B5EF4-FFF2-40B4-BE49-F238E27FC236}">
                <a16:creationId xmlns:a16="http://schemas.microsoft.com/office/drawing/2014/main" id="{498E1D62-56CC-CCE8-BF28-47E8D4C6C2C3}"/>
              </a:ext>
            </a:extLst>
          </p:cNvPr>
          <p:cNvPicPr>
            <a:picLocks noChangeAspect="1"/>
          </p:cNvPicPr>
          <p:nvPr/>
        </p:nvPicPr>
        <p:blipFill>
          <a:blip r:embed="rId2"/>
          <a:srcRect l="40690" r="-3" b="-3"/>
          <a:stretch/>
        </p:blipFill>
        <p:spPr>
          <a:xfrm>
            <a:off x="6096000" y="1"/>
            <a:ext cx="6102825" cy="6858000"/>
          </a:xfrm>
          <a:prstGeom prst="rect">
            <a:avLst/>
          </a:prstGeom>
        </p:spPr>
      </p:pic>
    </p:spTree>
    <p:extLst>
      <p:ext uri="{BB962C8B-B14F-4D97-AF65-F5344CB8AC3E}">
        <p14:creationId xmlns:p14="http://schemas.microsoft.com/office/powerpoint/2010/main" val="860567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4DC65C-2235-9442-98CB-C9B3C927BC01}"/>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Financial Awards</a:t>
            </a:r>
          </a:p>
        </p:txBody>
      </p:sp>
      <p:sp>
        <p:nvSpPr>
          <p:cNvPr id="3" name="Content Placeholder 2">
            <a:extLst>
              <a:ext uri="{FF2B5EF4-FFF2-40B4-BE49-F238E27FC236}">
                <a16:creationId xmlns:a16="http://schemas.microsoft.com/office/drawing/2014/main" id="{FD7B080F-B024-D3BE-A60C-6A0BF8585E14}"/>
              </a:ext>
            </a:extLst>
          </p:cNvPr>
          <p:cNvSpPr>
            <a:spLocks noGrp="1"/>
          </p:cNvSpPr>
          <p:nvPr>
            <p:ph idx="1"/>
          </p:nvPr>
        </p:nvSpPr>
        <p:spPr>
          <a:xfrm>
            <a:off x="761802" y="2743200"/>
            <a:ext cx="4646905" cy="3613149"/>
          </a:xfrm>
        </p:spPr>
        <p:txBody>
          <a:bodyPr vert="horz" lIns="91440" tIns="45720" rIns="91440" bIns="45720" rtlCol="0" anchor="ctr">
            <a:normAutofit/>
          </a:bodyPr>
          <a:lstStyle/>
          <a:p>
            <a:endParaRPr lang="en-US" sz="1900"/>
          </a:p>
          <a:p>
            <a:r>
              <a:rPr lang="en-US" sz="1900">
                <a:latin typeface="Calibri"/>
                <a:ea typeface="+mn-lt"/>
                <a:cs typeface="+mn-lt"/>
              </a:rPr>
              <a:t>Kylie Cosmetics' profits prove how good this business is. In 2018, it generated $360 million, primarily through limited retail partnerships and e-commerce. Coty Inc.’s 2019 acquisition of the business was worth $1.2 billion at the time and reflected its rapid growth and market dominance. Kylie’s business model and personal branding paired well and lead to unprecedented success in the beauty space are demonstrated by these numbers.</a:t>
            </a:r>
            <a:endParaRPr lang="en-US" sz="1900">
              <a:latin typeface="Calibri"/>
              <a:ea typeface="Calibri"/>
              <a:cs typeface="Calibri"/>
            </a:endParaRPr>
          </a:p>
          <a:p>
            <a:endParaRPr lang="en-US" sz="1900"/>
          </a:p>
        </p:txBody>
      </p:sp>
      <p:pic>
        <p:nvPicPr>
          <p:cNvPr id="4" name="Picture 3" descr="A person with red makeup and red lipstick&#10;&#10;Description automatically generated">
            <a:extLst>
              <a:ext uri="{FF2B5EF4-FFF2-40B4-BE49-F238E27FC236}">
                <a16:creationId xmlns:a16="http://schemas.microsoft.com/office/drawing/2014/main" id="{DD87297E-01A4-D440-9919-E33C1B1CABB6}"/>
              </a:ext>
            </a:extLst>
          </p:cNvPr>
          <p:cNvPicPr>
            <a:picLocks noChangeAspect="1"/>
          </p:cNvPicPr>
          <p:nvPr/>
        </p:nvPicPr>
        <p:blipFill>
          <a:blip r:embed="rId3">
            <a:extLst>
              <a:ext uri="{837473B0-CC2E-450A-ABE3-18F120FF3D39}">
                <a1611:picAttrSrcUrl xmlns:a1611="http://schemas.microsoft.com/office/drawing/2016/11/main" r:id="rId4"/>
              </a:ext>
            </a:extLst>
          </a:blip>
          <a:srcRect r="-2" b="10099"/>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8AA5CC0E-07E6-0B5A-D27A-09FEF4D36A3F}"/>
              </a:ext>
            </a:extLst>
          </p:cNvPr>
          <p:cNvSpPr txBox="1"/>
          <p:nvPr/>
        </p:nvSpPr>
        <p:spPr>
          <a:xfrm>
            <a:off x="3627438" y="6515100"/>
            <a:ext cx="4937125" cy="317500"/>
          </a:xfrm>
          <a:prstGeom prst="rect">
            <a:avLst/>
          </a:prstGeom>
        </p:spPr>
        <p:txBody>
          <a:bodyPr>
            <a:normAutofit fontScale="85000" lnSpcReduction="10000"/>
          </a:bodyPr>
          <a:lstStyle/>
          <a:p>
            <a:pPr>
              <a:lnSpc>
                <a:spcPct val="90000"/>
              </a:lnSpc>
              <a:spcAft>
                <a:spcPts val="600"/>
              </a:spcAft>
            </a:pPr>
            <a:r>
              <a:rPr lang="en-US" sz="1500"/>
              <a:t>ThePhoto by PhotoAuthor is licensed under CCYYSA.</a:t>
            </a:r>
          </a:p>
        </p:txBody>
      </p:sp>
    </p:spTree>
    <p:extLst>
      <p:ext uri="{BB962C8B-B14F-4D97-AF65-F5344CB8AC3E}">
        <p14:creationId xmlns:p14="http://schemas.microsoft.com/office/powerpoint/2010/main" val="3044451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EF816-AA01-03C1-9069-4A9EC5E5DE70}"/>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Conclusion</a:t>
            </a:r>
          </a:p>
        </p:txBody>
      </p:sp>
      <p:sp>
        <p:nvSpPr>
          <p:cNvPr id="3" name="Content Placeholder 2">
            <a:extLst>
              <a:ext uri="{FF2B5EF4-FFF2-40B4-BE49-F238E27FC236}">
                <a16:creationId xmlns:a16="http://schemas.microsoft.com/office/drawing/2014/main" id="{14820978-2E09-CF2E-4FD3-576EDF473C43}"/>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700">
                <a:latin typeface="Calibri"/>
                <a:ea typeface="+mn-lt"/>
                <a:cs typeface="+mn-lt"/>
              </a:rPr>
              <a:t>In summary, Kylie Jenner's business career through Kylie Cosmetics demonstrates how much innovation, great marketing and effective personal branding can establish an actually successful global brand. Jenner has leveraged her massive social media following to build a cosmetics brand associated with exclusivity and trend-setting. Analysis of Kylie Cosmetics' various strengths, weaknesses, opportunities, and threats reveal that Kylie Cosmetics must adapt to changes in the market and industry, like sustainability and diversification, to outperform competitors. </a:t>
            </a:r>
            <a:endParaRPr lang="en-US" sz="1700">
              <a:latin typeface="Calibri"/>
            </a:endParaRPr>
          </a:p>
        </p:txBody>
      </p:sp>
      <p:pic>
        <p:nvPicPr>
          <p:cNvPr id="6" name="Picture 5" descr="A makeup brush with three shades of brown brushed beside it">
            <a:extLst>
              <a:ext uri="{FF2B5EF4-FFF2-40B4-BE49-F238E27FC236}">
                <a16:creationId xmlns:a16="http://schemas.microsoft.com/office/drawing/2014/main" id="{D1E1249B-1369-A6BA-4D14-C405117F4A59}"/>
              </a:ext>
            </a:extLst>
          </p:cNvPr>
          <p:cNvPicPr>
            <a:picLocks noChangeAspect="1"/>
          </p:cNvPicPr>
          <p:nvPr/>
        </p:nvPicPr>
        <p:blipFill>
          <a:blip r:embed="rId3"/>
          <a:srcRect l="23192" r="17494" b="-3"/>
          <a:stretch/>
        </p:blipFill>
        <p:spPr>
          <a:xfrm>
            <a:off x="6096000" y="1"/>
            <a:ext cx="6102825" cy="6858000"/>
          </a:xfrm>
          <a:prstGeom prst="rect">
            <a:avLst/>
          </a:prstGeom>
        </p:spPr>
      </p:pic>
    </p:spTree>
    <p:extLst>
      <p:ext uri="{BB962C8B-B14F-4D97-AF65-F5344CB8AC3E}">
        <p14:creationId xmlns:p14="http://schemas.microsoft.com/office/powerpoint/2010/main" val="1215335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78BA9-3F86-F5C2-9EAB-1F482037EF17}"/>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References</a:t>
            </a:r>
          </a:p>
        </p:txBody>
      </p:sp>
      <p:sp>
        <p:nvSpPr>
          <p:cNvPr id="3" name="Content Placeholder 2">
            <a:extLst>
              <a:ext uri="{FF2B5EF4-FFF2-40B4-BE49-F238E27FC236}">
                <a16:creationId xmlns:a16="http://schemas.microsoft.com/office/drawing/2014/main" id="{5F735DD9-BCFE-50F5-712B-6EEC83AB3542}"/>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300">
                <a:latin typeface="Calibri"/>
                <a:ea typeface="+mn-lt"/>
                <a:cs typeface="+mn-lt"/>
              </a:rPr>
              <a:t>Thompson, A., and I. Amed (2022) 2022's State of Fashion. McKinsey &amp; Company. The website </a:t>
            </a:r>
            <a:r>
              <a:rPr lang="en-US" sz="1300">
                <a:latin typeface="Calibri"/>
                <a:ea typeface="+mn-lt"/>
                <a:cs typeface="+mn-lt"/>
                <a:hlinkClick r:id="rId2"/>
              </a:rPr>
              <a:t>https://www.mckinsey.com</a:t>
            </a:r>
            <a:r>
              <a:rPr lang="en-US" sz="1300">
                <a:latin typeface="Calibri"/>
                <a:ea typeface="+mn-lt"/>
                <a:cs typeface="+mn-lt"/>
              </a:rPr>
              <a:t> is accessible. (retrieved: December 8, 2024).</a:t>
            </a:r>
            <a:endParaRPr lang="en-US" sz="1300">
              <a:latin typeface="Calibri"/>
              <a:ea typeface="Calibri"/>
              <a:cs typeface="Calibri"/>
            </a:endParaRPr>
          </a:p>
          <a:p>
            <a:r>
              <a:rPr lang="en-US" sz="1300">
                <a:latin typeface="Calibri"/>
                <a:ea typeface="+mn-lt"/>
                <a:cs typeface="+mn-lt"/>
              </a:rPr>
              <a:t>"How influencers are reshaping the beauty industry," Armano, D. (2021), Harvard Business Review, August 15. The website </a:t>
            </a:r>
            <a:r>
              <a:rPr lang="en-US" sz="1300">
                <a:latin typeface="Calibri"/>
                <a:ea typeface="+mn-lt"/>
                <a:cs typeface="+mn-lt"/>
                <a:hlinkClick r:id="rId3"/>
              </a:rPr>
              <a:t>https://hbr.org</a:t>
            </a:r>
            <a:r>
              <a:rPr lang="en-US" sz="1300">
                <a:latin typeface="Calibri"/>
                <a:ea typeface="+mn-lt"/>
                <a:cs typeface="+mn-lt"/>
              </a:rPr>
              <a:t> (retrieved: December 8, 2024).</a:t>
            </a:r>
            <a:endParaRPr lang="en-US" sz="1300">
              <a:latin typeface="Calibri"/>
              <a:ea typeface="Calibri"/>
              <a:cs typeface="Calibri"/>
            </a:endParaRPr>
          </a:p>
          <a:p>
            <a:r>
              <a:rPr lang="en-US" sz="1300">
                <a:latin typeface="Calibri"/>
                <a:ea typeface="+mn-lt"/>
                <a:cs typeface="+mn-lt"/>
              </a:rPr>
              <a:t>"Kylie Jenner's Net Worth," Forbes (2023), Forbes.com. accessible via </a:t>
            </a:r>
            <a:r>
              <a:rPr lang="en-US" sz="1300">
                <a:latin typeface="Calibri"/>
                <a:ea typeface="+mn-lt"/>
                <a:cs typeface="+mn-lt"/>
                <a:hlinkClick r:id="rId4"/>
              </a:rPr>
              <a:t>https://www.forbes.com</a:t>
            </a:r>
            <a:r>
              <a:rPr lang="en-US" sz="1300">
                <a:latin typeface="Calibri"/>
                <a:ea typeface="+mn-lt"/>
                <a:cs typeface="+mn-lt"/>
              </a:rPr>
              <a:t>. (retrieved: December 8, 2024).</a:t>
            </a:r>
            <a:endParaRPr lang="en-US" sz="1300">
              <a:latin typeface="Calibri"/>
              <a:ea typeface="Calibri"/>
              <a:cs typeface="Calibri"/>
            </a:endParaRPr>
          </a:p>
          <a:p>
            <a:r>
              <a:rPr lang="en-US" sz="1300">
                <a:latin typeface="Calibri"/>
                <a:ea typeface="+mn-lt"/>
                <a:cs typeface="+mn-lt"/>
              </a:rPr>
              <a:t>Jenner, K. (2020) My Story of Kylie Cosmetics. HarperCollins New York.</a:t>
            </a:r>
            <a:endParaRPr lang="en-US" sz="1300">
              <a:latin typeface="Calibri"/>
              <a:ea typeface="Calibri"/>
              <a:cs typeface="Calibri"/>
            </a:endParaRPr>
          </a:p>
          <a:p>
            <a:r>
              <a:rPr lang="en-US" sz="1300">
                <a:latin typeface="Calibri"/>
                <a:ea typeface="+mn-lt"/>
                <a:cs typeface="+mn-lt"/>
              </a:rPr>
              <a:t>Keller, K., and P. Kotler (2022) Management of Marketing, 16th ed. Pearson Education, Harlow.</a:t>
            </a:r>
            <a:endParaRPr lang="en-US" sz="1300">
              <a:latin typeface="Calibri"/>
              <a:ea typeface="Calibri"/>
              <a:cs typeface="Calibri"/>
            </a:endParaRPr>
          </a:p>
          <a:p>
            <a:r>
              <a:rPr lang="en-US" sz="1300">
                <a:latin typeface="Calibri"/>
                <a:ea typeface="+mn-lt"/>
                <a:cs typeface="+mn-lt"/>
              </a:rPr>
              <a:t>Johnson, R., and Lux, T. (2022) "Kylie Jenner's ascent provides insights into celebrity entrepreneurship," Journal of Brand Strategy, 12(3), pp. 45–60.</a:t>
            </a:r>
            <a:endParaRPr lang="en-US" sz="1300">
              <a:latin typeface="Calibri"/>
            </a:endParaRPr>
          </a:p>
          <a:p>
            <a:endParaRPr lang="en-US" sz="1300"/>
          </a:p>
        </p:txBody>
      </p:sp>
      <p:pic>
        <p:nvPicPr>
          <p:cNvPr id="5" name="Picture 4">
            <a:extLst>
              <a:ext uri="{FF2B5EF4-FFF2-40B4-BE49-F238E27FC236}">
                <a16:creationId xmlns:a16="http://schemas.microsoft.com/office/drawing/2014/main" id="{7E2FF801-D0CC-84B7-BBDA-808CBADC19B0}"/>
              </a:ext>
            </a:extLst>
          </p:cNvPr>
          <p:cNvPicPr>
            <a:picLocks noChangeAspect="1"/>
          </p:cNvPicPr>
          <p:nvPr/>
        </p:nvPicPr>
        <p:blipFill>
          <a:blip r:embed="rId5"/>
          <a:srcRect l="30184" r="22888" b="6250"/>
          <a:stretch/>
        </p:blipFill>
        <p:spPr>
          <a:xfrm>
            <a:off x="6096000" y="1"/>
            <a:ext cx="6102825" cy="6858000"/>
          </a:xfrm>
          <a:prstGeom prst="rect">
            <a:avLst/>
          </a:prstGeom>
        </p:spPr>
      </p:pic>
    </p:spTree>
    <p:extLst>
      <p:ext uri="{BB962C8B-B14F-4D97-AF65-F5344CB8AC3E}">
        <p14:creationId xmlns:p14="http://schemas.microsoft.com/office/powerpoint/2010/main" val="2588603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30C67-927B-FB3A-380D-ADDA11A367B2}"/>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References</a:t>
            </a:r>
          </a:p>
        </p:txBody>
      </p:sp>
      <p:sp>
        <p:nvSpPr>
          <p:cNvPr id="3" name="Content Placeholder 2">
            <a:extLst>
              <a:ext uri="{FF2B5EF4-FFF2-40B4-BE49-F238E27FC236}">
                <a16:creationId xmlns:a16="http://schemas.microsoft.com/office/drawing/2014/main" id="{0F9AD4F6-19E5-4092-13A6-37C770860FF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300">
                <a:latin typeface="Calibri"/>
                <a:ea typeface="Calibri"/>
                <a:cs typeface="Calibri"/>
              </a:rPr>
              <a:t>"Global Cosmetics and Personal Care Industry Profile," MarketLine (2023), MarketLine Industry Profiles. accessible via </a:t>
            </a:r>
            <a:r>
              <a:rPr lang="en-US" sz="1300">
                <a:latin typeface="Calibri"/>
                <a:ea typeface="Calibri"/>
                <a:cs typeface="Calibri"/>
                <a:hlinkClick r:id="rId2"/>
              </a:rPr>
              <a:t>https://marketline.com</a:t>
            </a:r>
            <a:r>
              <a:rPr lang="en-US" sz="1300">
                <a:latin typeface="Calibri"/>
                <a:ea typeface="Calibri"/>
                <a:cs typeface="Calibri"/>
              </a:rPr>
              <a:t>. (retrieved: December 8, 2024).</a:t>
            </a:r>
          </a:p>
          <a:p>
            <a:r>
              <a:rPr lang="en-US" sz="1300">
                <a:latin typeface="Calibri"/>
                <a:ea typeface="Calibri"/>
                <a:cs typeface="Calibri"/>
              </a:rPr>
              <a:t>The article "Sustainability trends in the beauty industry" was published in the Journal of Business Ethics in 2021.</a:t>
            </a:r>
          </a:p>
          <a:p>
            <a:r>
              <a:rPr lang="en-US" sz="1300">
                <a:latin typeface="Calibri"/>
                <a:ea typeface="Calibri"/>
                <a:cs typeface="Calibri"/>
              </a:rPr>
              <a:t>"Leveraging social media for brand equity: Kylie Jenner's digital empire" (Parmentier, M. and Fischer, E., 2022) Journal of Marketing Theory and Practice, 30(2), pp. 111-125.</a:t>
            </a:r>
          </a:p>
          <a:p>
            <a:r>
              <a:rPr lang="en-US" sz="1300">
                <a:latin typeface="Calibri"/>
                <a:ea typeface="Calibri"/>
                <a:cs typeface="Calibri"/>
              </a:rPr>
              <a:t>"Global beauty industry revenue trends," Statista (2024), Statista.com. The URL is </a:t>
            </a:r>
            <a:r>
              <a:rPr lang="en-US" sz="1300">
                <a:latin typeface="Calibri"/>
                <a:ea typeface="Calibri"/>
                <a:cs typeface="Calibri"/>
                <a:hlinkClick r:id="rId3"/>
              </a:rPr>
              <a:t>https://www.statista.com</a:t>
            </a:r>
            <a:r>
              <a:rPr lang="en-US" sz="1300">
                <a:latin typeface="Calibri"/>
                <a:ea typeface="Calibri"/>
                <a:cs typeface="Calibri"/>
              </a:rPr>
              <a:t>. (retrieved: December 8, 2024).</a:t>
            </a:r>
          </a:p>
          <a:p>
            <a:r>
              <a:rPr lang="en-US" sz="1300">
                <a:latin typeface="Calibri"/>
                <a:ea typeface="Calibri"/>
                <a:cs typeface="Calibri"/>
              </a:rPr>
              <a:t>Askegaard, S., Solomon, M., Bamossy, G., and Hogg, M.K. (2020) Consumer Behaviour: A European Viewpoint. 7th edn. Pearson, Harlow.</a:t>
            </a:r>
          </a:p>
          <a:p>
            <a:r>
              <a:rPr lang="en-US" sz="1300">
                <a:latin typeface="Calibri"/>
                <a:ea typeface="Calibri"/>
                <a:cs typeface="Calibri"/>
              </a:rPr>
              <a:t>"The effect of celebrity branding on consumer trust," Thomas, L. (2023), European Journal of Marketing, 57(7), pp. 134-147</a:t>
            </a:r>
          </a:p>
        </p:txBody>
      </p:sp>
      <p:pic>
        <p:nvPicPr>
          <p:cNvPr id="5" name="Picture 4" descr="Different kinds of brushes">
            <a:extLst>
              <a:ext uri="{FF2B5EF4-FFF2-40B4-BE49-F238E27FC236}">
                <a16:creationId xmlns:a16="http://schemas.microsoft.com/office/drawing/2014/main" id="{BDCE65A9-016B-6C51-3144-B54446CD0623}"/>
              </a:ext>
            </a:extLst>
          </p:cNvPr>
          <p:cNvPicPr>
            <a:picLocks noChangeAspect="1"/>
          </p:cNvPicPr>
          <p:nvPr/>
        </p:nvPicPr>
        <p:blipFill>
          <a:blip r:embed="rId4"/>
          <a:srcRect l="40601" r="3" b="3"/>
          <a:stretch/>
        </p:blipFill>
        <p:spPr>
          <a:xfrm>
            <a:off x="6096000" y="1"/>
            <a:ext cx="6102825" cy="6858000"/>
          </a:xfrm>
          <a:prstGeom prst="rect">
            <a:avLst/>
          </a:prstGeom>
        </p:spPr>
      </p:pic>
    </p:spTree>
    <p:extLst>
      <p:ext uri="{BB962C8B-B14F-4D97-AF65-F5344CB8AC3E}">
        <p14:creationId xmlns:p14="http://schemas.microsoft.com/office/powerpoint/2010/main" val="476076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Entrepreneurship: Kylie Jenner</vt:lpstr>
      <vt:lpstr>Introduction</vt:lpstr>
      <vt:lpstr>Kylie Cosmetics</vt:lpstr>
      <vt:lpstr>Finances</vt:lpstr>
      <vt:lpstr>Organisational Management</vt:lpstr>
      <vt:lpstr>SWOT analysis</vt:lpstr>
      <vt:lpstr>SWOT Analysis</vt:lpstr>
      <vt:lpstr>SWOT Analysis</vt:lpstr>
      <vt:lpstr>SWOT Analysis</vt:lpstr>
      <vt:lpstr>SWOT Analysis</vt:lpstr>
      <vt:lpstr>Financial Awards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Kylie Jenner</dc:title>
  <dc:creator/>
  <cp:lastModifiedBy>Gabriela Coteneanu</cp:lastModifiedBy>
  <cp:revision>112</cp:revision>
  <dcterms:created xsi:type="dcterms:W3CDTF">2024-12-09T00:37:33Z</dcterms:created>
  <dcterms:modified xsi:type="dcterms:W3CDTF">2024-12-14T12:43:25Z</dcterms:modified>
</cp:coreProperties>
</file>