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7"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55452-BDA5-408C-9109-EA90421107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A4D384-F957-491A-A1B0-A032733D42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49F844-67FC-40C6-A0C7-EC761B9F50BF}"/>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5" name="Footer Placeholder 4">
            <a:extLst>
              <a:ext uri="{FF2B5EF4-FFF2-40B4-BE49-F238E27FC236}">
                <a16:creationId xmlns:a16="http://schemas.microsoft.com/office/drawing/2014/main" id="{DE0D3EF8-4CE4-43C0-9AA9-453A17C26A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3FBC9E-E9A7-4469-A0E5-72DE2D3CA458}"/>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3303025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A2FED-84F1-4807-B5B4-39A877B9A8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159304-758F-4D4D-AECC-AFB9CE3560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3F05CD-9AF0-4A46-A55D-DAB5682C92DE}"/>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5" name="Footer Placeholder 4">
            <a:extLst>
              <a:ext uri="{FF2B5EF4-FFF2-40B4-BE49-F238E27FC236}">
                <a16:creationId xmlns:a16="http://schemas.microsoft.com/office/drawing/2014/main" id="{4CBAA8A8-3106-4757-A78D-C9494D7EB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39C3A0-C57C-4696-A637-4A0717A234EB}"/>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2893218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DA5B-8F55-491F-9063-5ACF272D4B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7C4176-16A1-4F79-984D-A267123CFA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BDFA3F-AFCF-4828-9BC3-ED7D41DF57FD}"/>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5" name="Footer Placeholder 4">
            <a:extLst>
              <a:ext uri="{FF2B5EF4-FFF2-40B4-BE49-F238E27FC236}">
                <a16:creationId xmlns:a16="http://schemas.microsoft.com/office/drawing/2014/main" id="{B32F15A7-EBED-4D09-A15D-6657FF4AD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353122-77C6-49AF-A39B-80043459732E}"/>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2158972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808EA-0D32-4FF4-A440-C027329FA4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BF3A87-F60C-49AD-A6F3-A71489DF92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117E1F-9983-4899-A8A6-A9BCFEF21E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E41B3C-7017-4FE0-868C-2492F6DEFDDA}"/>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6" name="Footer Placeholder 5">
            <a:extLst>
              <a:ext uri="{FF2B5EF4-FFF2-40B4-BE49-F238E27FC236}">
                <a16:creationId xmlns:a16="http://schemas.microsoft.com/office/drawing/2014/main" id="{EB9599CA-FD7C-4DD6-9C50-286DF0F14D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C00DD0-BF62-4C96-894F-0B5DB2C27616}"/>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43523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5EDF7-2CBB-472C-9C6C-8863A0F603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8CCC3C-14D2-4C8F-B3B6-B7D0226952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03ED06-06DD-47AF-8699-D2327DB3BE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543207-80C7-47A2-93C7-DA1069AFCF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660D7C-A4C3-4C54-A967-863A69262F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2ED714-1FB0-45EE-9234-32F857FADABC}"/>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8" name="Footer Placeholder 7">
            <a:extLst>
              <a:ext uri="{FF2B5EF4-FFF2-40B4-BE49-F238E27FC236}">
                <a16:creationId xmlns:a16="http://schemas.microsoft.com/office/drawing/2014/main" id="{EAD8D562-845E-47CA-8260-938DA98014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1A6CD0-82C1-4E46-90FB-6D3E4F8A4365}"/>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2243817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BDD36-2808-4424-9829-4C6422082D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29CAD2-B62E-4169-82D7-CAC18E7CEAC7}"/>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4" name="Footer Placeholder 3">
            <a:extLst>
              <a:ext uri="{FF2B5EF4-FFF2-40B4-BE49-F238E27FC236}">
                <a16:creationId xmlns:a16="http://schemas.microsoft.com/office/drawing/2014/main" id="{5087CA3E-7172-4AF7-ABF3-1051D4C8B3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644BE1-73FF-4FA0-869D-A2CD55FD398E}"/>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261706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7B0574-AE58-412D-BC1D-726D6FFB3DFB}"/>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3" name="Footer Placeholder 2">
            <a:extLst>
              <a:ext uri="{FF2B5EF4-FFF2-40B4-BE49-F238E27FC236}">
                <a16:creationId xmlns:a16="http://schemas.microsoft.com/office/drawing/2014/main" id="{2C889F84-288E-426B-A39A-A93DAC5AC6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3A1526-BDCC-49E6-9929-572AD3C9C173}"/>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1004438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FB9D3-E21D-4A4F-9DD0-953443A6F4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B119821-73EB-4D01-B7BE-A2C153036D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3D1371-F47C-4E44-86F9-C6D6BA0CB8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193D49-CD68-4AD2-B826-AF553EF9AF2F}"/>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6" name="Footer Placeholder 5">
            <a:extLst>
              <a:ext uri="{FF2B5EF4-FFF2-40B4-BE49-F238E27FC236}">
                <a16:creationId xmlns:a16="http://schemas.microsoft.com/office/drawing/2014/main" id="{CF811964-B456-442C-B1EF-2C15EA2FA5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1FDFF2-43E2-4F95-840F-F32C43D2719A}"/>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2346987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06AA-19D7-40D5-B0E9-6448CB2E0C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950B25-8C0C-4AD0-BD7B-9819AB3150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14DFD1-7031-43FF-8622-055E21BB87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B45B75-C8EB-4BA2-9206-072C750ED00B}"/>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6" name="Footer Placeholder 5">
            <a:extLst>
              <a:ext uri="{FF2B5EF4-FFF2-40B4-BE49-F238E27FC236}">
                <a16:creationId xmlns:a16="http://schemas.microsoft.com/office/drawing/2014/main" id="{88461376-B1BB-4032-9601-3E9CFE30A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683A1-173C-44AB-8A81-646F61EE1C9C}"/>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931568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3D60D-53C6-4736-ABEA-2F2106C2F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EC9E53-0335-4994-B8A8-4C3B54C081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F1F61F-145A-473C-B8EA-D68916B00E52}"/>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5" name="Footer Placeholder 4">
            <a:extLst>
              <a:ext uri="{FF2B5EF4-FFF2-40B4-BE49-F238E27FC236}">
                <a16:creationId xmlns:a16="http://schemas.microsoft.com/office/drawing/2014/main" id="{D135EE9F-D132-45CE-874F-056D8341A0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FC6D18-E2D3-4725-B17D-D6F66D3D9D8F}"/>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2139413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255EA8-B9F0-4BC7-93E1-FC69A9D5D7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AE953E-733B-4992-A29A-80C90FA0F8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520274-F1C1-4ABC-B65A-9580B1ACE5DD}"/>
              </a:ext>
            </a:extLst>
          </p:cNvPr>
          <p:cNvSpPr>
            <a:spLocks noGrp="1"/>
          </p:cNvSpPr>
          <p:nvPr>
            <p:ph type="dt" sz="half" idx="10"/>
          </p:nvPr>
        </p:nvSpPr>
        <p:spPr/>
        <p:txBody>
          <a:bodyPr/>
          <a:lstStyle/>
          <a:p>
            <a:fld id="{40DEF684-4431-47B5-9C7F-D48FB7467783}" type="datetimeFigureOut">
              <a:rPr lang="en-GB" smtClean="0"/>
              <a:t>25/03/2026</a:t>
            </a:fld>
            <a:endParaRPr lang="en-GB"/>
          </a:p>
        </p:txBody>
      </p:sp>
      <p:sp>
        <p:nvSpPr>
          <p:cNvPr id="5" name="Footer Placeholder 4">
            <a:extLst>
              <a:ext uri="{FF2B5EF4-FFF2-40B4-BE49-F238E27FC236}">
                <a16:creationId xmlns:a16="http://schemas.microsoft.com/office/drawing/2014/main" id="{E4A770A5-992C-4A18-ABFD-FD55C9F6C5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0CF9D-16C3-469A-A8B4-81A2613665A8}"/>
              </a:ext>
            </a:extLst>
          </p:cNvPr>
          <p:cNvSpPr>
            <a:spLocks noGrp="1"/>
          </p:cNvSpPr>
          <p:nvPr>
            <p:ph type="sldNum" sz="quarter" idx="12"/>
          </p:nvPr>
        </p:nvSpPr>
        <p:spPr/>
        <p:txBody>
          <a:bodyPr/>
          <a:lstStyle/>
          <a:p>
            <a:fld id="{75143B82-35DD-4215-9E8C-0CCFA4251F30}" type="slidenum">
              <a:rPr lang="en-GB" smtClean="0"/>
              <a:t>‹#›</a:t>
            </a:fld>
            <a:endParaRPr lang="en-GB"/>
          </a:p>
        </p:txBody>
      </p:sp>
    </p:spTree>
    <p:extLst>
      <p:ext uri="{BB962C8B-B14F-4D97-AF65-F5344CB8AC3E}">
        <p14:creationId xmlns:p14="http://schemas.microsoft.com/office/powerpoint/2010/main" val="3073536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8BC3DF-96F7-4104-B533-C3C474B3F3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601CDA-C03E-4524-BDAE-FBF01F452F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BE4C39-4D3B-4C3A-B41C-B9AB3B2DBA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EF684-4431-47B5-9C7F-D48FB7467783}" type="datetimeFigureOut">
              <a:rPr lang="en-GB" smtClean="0"/>
              <a:t>25/03/2026</a:t>
            </a:fld>
            <a:endParaRPr lang="en-GB"/>
          </a:p>
        </p:txBody>
      </p:sp>
      <p:sp>
        <p:nvSpPr>
          <p:cNvPr id="5" name="Footer Placeholder 4">
            <a:extLst>
              <a:ext uri="{FF2B5EF4-FFF2-40B4-BE49-F238E27FC236}">
                <a16:creationId xmlns:a16="http://schemas.microsoft.com/office/drawing/2014/main" id="{0A856A91-D95D-4E5D-AF19-F6E5D6977E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CAAC742-9411-4D75-9E75-7281788CFA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143B82-35DD-4215-9E8C-0CCFA4251F30}" type="slidenum">
              <a:rPr lang="en-GB" smtClean="0"/>
              <a:t>‹#›</a:t>
            </a:fld>
            <a:endParaRPr lang="en-GB"/>
          </a:p>
        </p:txBody>
      </p:sp>
    </p:spTree>
    <p:extLst>
      <p:ext uri="{BB962C8B-B14F-4D97-AF65-F5344CB8AC3E}">
        <p14:creationId xmlns:p14="http://schemas.microsoft.com/office/powerpoint/2010/main" val="2371364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A5-3FDA-4D5C-B39B-E0474FAEFB2C}"/>
              </a:ext>
            </a:extLst>
          </p:cNvPr>
          <p:cNvSpPr>
            <a:spLocks noGrp="1"/>
          </p:cNvSpPr>
          <p:nvPr>
            <p:ph type="title"/>
          </p:nvPr>
        </p:nvSpPr>
        <p:spPr/>
        <p:txBody>
          <a:bodyPr/>
          <a:lstStyle/>
          <a:p>
            <a:r>
              <a:rPr lang="en-GB" dirty="0"/>
              <a:t>Risks identifier</a:t>
            </a:r>
          </a:p>
        </p:txBody>
      </p:sp>
      <p:sp>
        <p:nvSpPr>
          <p:cNvPr id="6" name="Content Placeholder 5">
            <a:extLst>
              <a:ext uri="{FF2B5EF4-FFF2-40B4-BE49-F238E27FC236}">
                <a16:creationId xmlns:a16="http://schemas.microsoft.com/office/drawing/2014/main" id="{368062D5-ADC6-4264-B8F0-A0FB78AF14C3}"/>
              </a:ext>
            </a:extLst>
          </p:cNvPr>
          <p:cNvSpPr>
            <a:spLocks noGrp="1"/>
          </p:cNvSpPr>
          <p:nvPr>
            <p:ph idx="1"/>
          </p:nvPr>
        </p:nvSpPr>
        <p:spPr/>
        <p:txBody>
          <a:bodyPr>
            <a:normAutofit fontScale="77500" lnSpcReduction="20000"/>
          </a:bodyPr>
          <a:lstStyle/>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Software integration failure</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4, Impact = 5</a:t>
            </a:r>
            <a:endParaRPr lang="en-GB" sz="1800" kern="100" dirty="0">
              <a:effectLst/>
              <a:latin typeface="Aptos"/>
              <a:ea typeface="DengXian" panose="02010600030101010101" pitchFamily="2" charset="-122"/>
              <a:cs typeface="Times New Roman" panose="02020603050405020304" pitchFamily="18" charset="0"/>
            </a:endParaRPr>
          </a:p>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Delay in component delivery</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5, Impact = 3</a:t>
            </a:r>
            <a:endParaRPr lang="en-GB" sz="1800" kern="100" dirty="0">
              <a:effectLst/>
              <a:latin typeface="Aptos"/>
              <a:ea typeface="DengXian" panose="02010600030101010101" pitchFamily="2" charset="-122"/>
              <a:cs typeface="Times New Roman" panose="02020603050405020304" pitchFamily="18" charset="0"/>
            </a:endParaRPr>
          </a:p>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Minor documentation error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3, Impact = 1</a:t>
            </a:r>
            <a:endParaRPr lang="en-GB" sz="1800" kern="100" dirty="0">
              <a:effectLst/>
              <a:latin typeface="Aptos"/>
              <a:ea typeface="DengXian" panose="02010600030101010101" pitchFamily="2" charset="-122"/>
              <a:cs typeface="Times New Roman" panose="02020603050405020304" pitchFamily="18" charset="0"/>
            </a:endParaRPr>
          </a:p>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Sensor calibration issue</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2, Impact = 4</a:t>
            </a:r>
            <a:endParaRPr lang="en-GB" sz="1800" kern="100" dirty="0">
              <a:effectLst/>
              <a:latin typeface="Aptos"/>
              <a:ea typeface="DengXian" panose="02010600030101010101" pitchFamily="2" charset="-122"/>
              <a:cs typeface="Times New Roman" panose="02020603050405020304" pitchFamily="18" charset="0"/>
            </a:endParaRPr>
          </a:p>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Power supply instability during testing</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3, Impact = 4</a:t>
            </a:r>
            <a:endParaRPr lang="en-GB" sz="1800" kern="100" dirty="0">
              <a:effectLst/>
              <a:latin typeface="Aptos"/>
              <a:ea typeface="DengXian" panose="02010600030101010101" pitchFamily="2" charset="-122"/>
              <a:cs typeface="Times New Roman" panose="02020603050405020304" pitchFamily="18" charset="0"/>
            </a:endParaRPr>
          </a:p>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Failure of safety interlock system</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2, Impact = 5</a:t>
            </a:r>
            <a:endParaRPr lang="en-GB" sz="1800" kern="100" dirty="0">
              <a:effectLst/>
              <a:latin typeface="Aptos"/>
              <a:ea typeface="DengXian" panose="02010600030101010101" pitchFamily="2" charset="-122"/>
              <a:cs typeface="Times New Roman" panose="02020603050405020304" pitchFamily="18" charset="0"/>
            </a:endParaRPr>
          </a:p>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Network communication failure</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4, Impact = 3</a:t>
            </a:r>
            <a:endParaRPr lang="en-GB" sz="1800" kern="100" dirty="0">
              <a:effectLst/>
              <a:latin typeface="Aptos"/>
              <a:ea typeface="DengXian" panose="02010600030101010101" pitchFamily="2" charset="-122"/>
              <a:cs typeface="Times New Roman" panose="02020603050405020304" pitchFamily="18" charset="0"/>
            </a:endParaRPr>
          </a:p>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Overheating of control cabinet</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3, Impact = 4</a:t>
            </a:r>
            <a:endParaRPr lang="en-GB" sz="1800" kern="100" dirty="0">
              <a:effectLst/>
              <a:latin typeface="Aptos"/>
              <a:ea typeface="DengXian" panose="02010600030101010101" pitchFamily="2" charset="-122"/>
              <a:cs typeface="Times New Roman" panose="02020603050405020304" pitchFamily="18" charset="0"/>
            </a:endParaRPr>
          </a:p>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Operator training delay</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4, Impact = 2</a:t>
            </a:r>
            <a:endParaRPr lang="en-GB" sz="1800" kern="100" dirty="0">
              <a:effectLst/>
              <a:latin typeface="Aptos"/>
              <a:ea typeface="DengXian" panose="02010600030101010101" pitchFamily="2" charset="-122"/>
              <a:cs typeface="Times New Roman" panose="02020603050405020304" pitchFamily="18" charset="0"/>
            </a:endParaRPr>
          </a:p>
          <a:p>
            <a:pPr marL="342900" lvl="0" indent="-342900" algn="ctr">
              <a:lnSpc>
                <a:spcPct val="115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Mechanical alignment error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Likelihood = 3, Impact = 3</a:t>
            </a:r>
            <a:endParaRPr lang="en-GB" sz="1800" kern="100" dirty="0">
              <a:effectLst/>
              <a:latin typeface="Aptos"/>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17097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BFFBB666-4C5F-45F2-9634-3BF3D5709FCF}"/>
              </a:ext>
            </a:extLst>
          </p:cNvPr>
          <p:cNvGraphicFramePr>
            <a:graphicFrameLocks noGrp="1"/>
          </p:cNvGraphicFramePr>
          <p:nvPr>
            <p:extLst>
              <p:ext uri="{D42A27DB-BD31-4B8C-83A1-F6EECF244321}">
                <p14:modId xmlns:p14="http://schemas.microsoft.com/office/powerpoint/2010/main" val="2874284946"/>
              </p:ext>
            </p:extLst>
          </p:nvPr>
        </p:nvGraphicFramePr>
        <p:xfrm>
          <a:off x="128337" y="208547"/>
          <a:ext cx="11726779" cy="6080677"/>
        </p:xfrm>
        <a:graphic>
          <a:graphicData uri="http://schemas.openxmlformats.org/drawingml/2006/table">
            <a:tbl>
              <a:tblPr firstRow="1" bandRow="1">
                <a:tableStyleId>{5C22544A-7EE6-4342-B048-85BDC9FD1C3A}</a:tableStyleId>
              </a:tblPr>
              <a:tblGrid>
                <a:gridCol w="1933842">
                  <a:extLst>
                    <a:ext uri="{9D8B030D-6E8A-4147-A177-3AD203B41FA5}">
                      <a16:colId xmlns:a16="http://schemas.microsoft.com/office/drawing/2014/main" val="1101114653"/>
                    </a:ext>
                  </a:extLst>
                </a:gridCol>
                <a:gridCol w="1975085">
                  <a:extLst>
                    <a:ext uri="{9D8B030D-6E8A-4147-A177-3AD203B41FA5}">
                      <a16:colId xmlns:a16="http://schemas.microsoft.com/office/drawing/2014/main" val="2472740940"/>
                    </a:ext>
                  </a:extLst>
                </a:gridCol>
                <a:gridCol w="1954463">
                  <a:extLst>
                    <a:ext uri="{9D8B030D-6E8A-4147-A177-3AD203B41FA5}">
                      <a16:colId xmlns:a16="http://schemas.microsoft.com/office/drawing/2014/main" val="1073793321"/>
                    </a:ext>
                  </a:extLst>
                </a:gridCol>
                <a:gridCol w="1954463">
                  <a:extLst>
                    <a:ext uri="{9D8B030D-6E8A-4147-A177-3AD203B41FA5}">
                      <a16:colId xmlns:a16="http://schemas.microsoft.com/office/drawing/2014/main" val="4183550696"/>
                    </a:ext>
                  </a:extLst>
                </a:gridCol>
                <a:gridCol w="1954463">
                  <a:extLst>
                    <a:ext uri="{9D8B030D-6E8A-4147-A177-3AD203B41FA5}">
                      <a16:colId xmlns:a16="http://schemas.microsoft.com/office/drawing/2014/main" val="4069025993"/>
                    </a:ext>
                  </a:extLst>
                </a:gridCol>
                <a:gridCol w="1954463">
                  <a:extLst>
                    <a:ext uri="{9D8B030D-6E8A-4147-A177-3AD203B41FA5}">
                      <a16:colId xmlns:a16="http://schemas.microsoft.com/office/drawing/2014/main" val="3326654664"/>
                    </a:ext>
                  </a:extLst>
                </a:gridCol>
              </a:tblGrid>
              <a:tr h="1560234">
                <a:tc>
                  <a:txBody>
                    <a:bodyPr/>
                    <a:lstStyle/>
                    <a:p>
                      <a:r>
                        <a:rPr lang="en-GB" dirty="0"/>
                        <a:t>Risk</a:t>
                      </a:r>
                    </a:p>
                  </a:txBody>
                  <a:tcPr>
                    <a:solidFill>
                      <a:schemeClr val="bg2">
                        <a:lumMod val="75000"/>
                      </a:schemeClr>
                    </a:solidFill>
                  </a:tcPr>
                </a:tc>
                <a:tc>
                  <a:txBody>
                    <a:bodyPr/>
                    <a:lstStyle/>
                    <a:p>
                      <a:r>
                        <a:rPr lang="en-GB" dirty="0"/>
                        <a:t>Negligible</a:t>
                      </a:r>
                    </a:p>
                  </a:txBody>
                  <a:tcPr>
                    <a:solidFill>
                      <a:schemeClr val="bg2">
                        <a:lumMod val="75000"/>
                      </a:schemeClr>
                    </a:solidFill>
                  </a:tcPr>
                </a:tc>
                <a:tc>
                  <a:txBody>
                    <a:bodyPr/>
                    <a:lstStyle/>
                    <a:p>
                      <a:r>
                        <a:rPr lang="en-GB" dirty="0"/>
                        <a:t>Minor</a:t>
                      </a:r>
                    </a:p>
                  </a:txBody>
                  <a:tcPr>
                    <a:solidFill>
                      <a:schemeClr val="bg2">
                        <a:lumMod val="75000"/>
                      </a:schemeClr>
                    </a:solidFill>
                  </a:tcPr>
                </a:tc>
                <a:tc>
                  <a:txBody>
                    <a:bodyPr/>
                    <a:lstStyle/>
                    <a:p>
                      <a:r>
                        <a:rPr lang="en-GB" dirty="0"/>
                        <a:t>Moderate</a:t>
                      </a:r>
                    </a:p>
                  </a:txBody>
                  <a:tcPr>
                    <a:solidFill>
                      <a:schemeClr val="bg2">
                        <a:lumMod val="75000"/>
                      </a:schemeClr>
                    </a:solidFill>
                  </a:tcPr>
                </a:tc>
                <a:tc>
                  <a:txBody>
                    <a:bodyPr/>
                    <a:lstStyle/>
                    <a:p>
                      <a:r>
                        <a:rPr lang="en-GB" dirty="0"/>
                        <a:t>Major </a:t>
                      </a:r>
                    </a:p>
                  </a:txBody>
                  <a:tcPr>
                    <a:solidFill>
                      <a:schemeClr val="bg2">
                        <a:lumMod val="75000"/>
                      </a:schemeClr>
                    </a:solidFill>
                  </a:tcPr>
                </a:tc>
                <a:tc>
                  <a:txBody>
                    <a:bodyPr/>
                    <a:lstStyle/>
                    <a:p>
                      <a:r>
                        <a:rPr lang="en-GB" dirty="0"/>
                        <a:t>Catastrophic</a:t>
                      </a:r>
                    </a:p>
                  </a:txBody>
                  <a:tcPr>
                    <a:solidFill>
                      <a:schemeClr val="bg2">
                        <a:lumMod val="75000"/>
                      </a:schemeClr>
                    </a:solidFill>
                  </a:tcPr>
                </a:tc>
                <a:extLst>
                  <a:ext uri="{0D108BD9-81ED-4DB2-BD59-A6C34878D82A}">
                    <a16:rowId xmlns:a16="http://schemas.microsoft.com/office/drawing/2014/main" val="359174806"/>
                  </a:ext>
                </a:extLst>
              </a:tr>
              <a:tr h="903945">
                <a:tc>
                  <a:txBody>
                    <a:bodyPr/>
                    <a:lstStyle/>
                    <a:p>
                      <a:r>
                        <a:rPr lang="en-GB" dirty="0"/>
                        <a:t>Certain</a:t>
                      </a:r>
                    </a:p>
                  </a:txBody>
                  <a:tcPr>
                    <a:solidFill>
                      <a:schemeClr val="bg2">
                        <a:lumMod val="75000"/>
                      </a:schemeClr>
                    </a:solidFill>
                  </a:tcPr>
                </a:tc>
                <a:tc>
                  <a:txBody>
                    <a:bodyPr/>
                    <a:lstStyle/>
                    <a:p>
                      <a:endParaRPr lang="en-GB" dirty="0"/>
                    </a:p>
                  </a:txBody>
                  <a:tcPr>
                    <a:solidFill>
                      <a:schemeClr val="accent2">
                        <a:lumMod val="60000"/>
                        <a:lumOff val="40000"/>
                      </a:schemeClr>
                    </a:solidFill>
                  </a:tcPr>
                </a:tc>
                <a:tc>
                  <a:txBody>
                    <a:bodyPr/>
                    <a:lstStyle/>
                    <a:p>
                      <a:endParaRPr lang="en-GB" dirty="0"/>
                    </a:p>
                  </a:txBody>
                  <a:tcPr>
                    <a:solidFill>
                      <a:schemeClr val="accent2">
                        <a:lumMod val="75000"/>
                      </a:schemeClr>
                    </a:solidFill>
                  </a:tcPr>
                </a:tc>
                <a:tc>
                  <a:txBody>
                    <a:bodyPr/>
                    <a:lstStyle/>
                    <a:p>
                      <a:r>
                        <a:rPr lang="en-GB" dirty="0"/>
                        <a:t>2</a:t>
                      </a:r>
                    </a:p>
                  </a:txBody>
                  <a:tcPr>
                    <a:solidFill>
                      <a:schemeClr val="accent2">
                        <a:lumMod val="75000"/>
                      </a:schemeClr>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extLst>
                  <a:ext uri="{0D108BD9-81ED-4DB2-BD59-A6C34878D82A}">
                    <a16:rowId xmlns:a16="http://schemas.microsoft.com/office/drawing/2014/main" val="4186720673"/>
                  </a:ext>
                </a:extLst>
              </a:tr>
              <a:tr h="904663">
                <a:tc>
                  <a:txBody>
                    <a:bodyPr/>
                    <a:lstStyle/>
                    <a:p>
                      <a:r>
                        <a:rPr lang="en-GB" dirty="0"/>
                        <a:t>Likely</a:t>
                      </a:r>
                    </a:p>
                  </a:txBody>
                  <a:tcPr>
                    <a:solidFill>
                      <a:schemeClr val="bg2">
                        <a:lumMod val="75000"/>
                      </a:schemeClr>
                    </a:solidFill>
                  </a:tcPr>
                </a:tc>
                <a:tc>
                  <a:txBody>
                    <a:bodyPr/>
                    <a:lstStyle/>
                    <a:p>
                      <a:endParaRPr lang="en-GB" dirty="0"/>
                    </a:p>
                  </a:txBody>
                  <a:tcPr>
                    <a:solidFill>
                      <a:schemeClr val="accent2">
                        <a:lumMod val="60000"/>
                        <a:lumOff val="40000"/>
                      </a:schemeClr>
                    </a:solidFill>
                  </a:tcPr>
                </a:tc>
                <a:tc>
                  <a:txBody>
                    <a:bodyPr/>
                    <a:lstStyle/>
                    <a:p>
                      <a:r>
                        <a:rPr lang="en-GB" dirty="0"/>
                        <a:t>9</a:t>
                      </a:r>
                    </a:p>
                  </a:txBody>
                  <a:tcPr>
                    <a:solidFill>
                      <a:schemeClr val="accent2">
                        <a:lumMod val="60000"/>
                        <a:lumOff val="40000"/>
                      </a:schemeClr>
                    </a:solidFill>
                  </a:tcPr>
                </a:tc>
                <a:tc>
                  <a:txBody>
                    <a:bodyPr/>
                    <a:lstStyle/>
                    <a:p>
                      <a:r>
                        <a:rPr lang="en-GB" dirty="0"/>
                        <a:t>7</a:t>
                      </a:r>
                    </a:p>
                  </a:txBody>
                  <a:tcPr>
                    <a:solidFill>
                      <a:schemeClr val="accent2">
                        <a:lumMod val="75000"/>
                      </a:schemeClr>
                    </a:solidFill>
                  </a:tcPr>
                </a:tc>
                <a:tc>
                  <a:txBody>
                    <a:bodyPr/>
                    <a:lstStyle/>
                    <a:p>
                      <a:endParaRPr lang="en-GB" dirty="0"/>
                    </a:p>
                  </a:txBody>
                  <a:tcPr>
                    <a:solidFill>
                      <a:schemeClr val="accent2">
                        <a:lumMod val="75000"/>
                      </a:schemeClr>
                    </a:solidFill>
                  </a:tcPr>
                </a:tc>
                <a:tc>
                  <a:txBody>
                    <a:bodyPr/>
                    <a:lstStyle/>
                    <a:p>
                      <a:r>
                        <a:rPr lang="en-GB" dirty="0"/>
                        <a:t>1</a:t>
                      </a:r>
                    </a:p>
                  </a:txBody>
                  <a:tcPr>
                    <a:solidFill>
                      <a:srgbClr val="FF0000"/>
                    </a:solidFill>
                  </a:tcPr>
                </a:tc>
                <a:extLst>
                  <a:ext uri="{0D108BD9-81ED-4DB2-BD59-A6C34878D82A}">
                    <a16:rowId xmlns:a16="http://schemas.microsoft.com/office/drawing/2014/main" val="1791666635"/>
                  </a:ext>
                </a:extLst>
              </a:tr>
              <a:tr h="903945">
                <a:tc>
                  <a:txBody>
                    <a:bodyPr/>
                    <a:lstStyle/>
                    <a:p>
                      <a:r>
                        <a:rPr lang="en-GB" dirty="0"/>
                        <a:t>Possible</a:t>
                      </a:r>
                    </a:p>
                  </a:txBody>
                  <a:tcPr>
                    <a:solidFill>
                      <a:schemeClr val="bg2">
                        <a:lumMod val="75000"/>
                      </a:schemeClr>
                    </a:solidFill>
                  </a:tcPr>
                </a:tc>
                <a:tc>
                  <a:txBody>
                    <a:bodyPr/>
                    <a:lstStyle/>
                    <a:p>
                      <a:r>
                        <a:rPr lang="en-GB" dirty="0"/>
                        <a:t>3</a:t>
                      </a:r>
                    </a:p>
                  </a:txBody>
                  <a:tcPr>
                    <a:solidFill>
                      <a:srgbClr val="92D050"/>
                    </a:solidFill>
                  </a:tcPr>
                </a:tc>
                <a:tc>
                  <a:txBody>
                    <a:bodyPr/>
                    <a:lstStyle/>
                    <a:p>
                      <a:endParaRPr lang="en-GB" dirty="0"/>
                    </a:p>
                  </a:txBody>
                  <a:tcPr>
                    <a:solidFill>
                      <a:schemeClr val="accent2">
                        <a:lumMod val="60000"/>
                        <a:lumOff val="40000"/>
                      </a:schemeClr>
                    </a:solidFill>
                  </a:tcPr>
                </a:tc>
                <a:tc>
                  <a:txBody>
                    <a:bodyPr/>
                    <a:lstStyle/>
                    <a:p>
                      <a:r>
                        <a:rPr lang="en-GB" dirty="0"/>
                        <a:t>10</a:t>
                      </a:r>
                    </a:p>
                  </a:txBody>
                  <a:tcPr>
                    <a:solidFill>
                      <a:schemeClr val="accent2">
                        <a:lumMod val="60000"/>
                        <a:lumOff val="40000"/>
                      </a:schemeClr>
                    </a:solidFill>
                  </a:tcPr>
                </a:tc>
                <a:tc>
                  <a:txBody>
                    <a:bodyPr/>
                    <a:lstStyle/>
                    <a:p>
                      <a:r>
                        <a:rPr lang="en-GB" dirty="0"/>
                        <a:t>5,8</a:t>
                      </a:r>
                    </a:p>
                  </a:txBody>
                  <a:tcPr>
                    <a:solidFill>
                      <a:schemeClr val="accent2">
                        <a:lumMod val="75000"/>
                      </a:schemeClr>
                    </a:solidFill>
                  </a:tcPr>
                </a:tc>
                <a:tc>
                  <a:txBody>
                    <a:bodyPr/>
                    <a:lstStyle/>
                    <a:p>
                      <a:endParaRPr lang="en-GB" dirty="0"/>
                    </a:p>
                  </a:txBody>
                  <a:tcPr>
                    <a:solidFill>
                      <a:schemeClr val="accent2">
                        <a:lumMod val="75000"/>
                      </a:schemeClr>
                    </a:solidFill>
                  </a:tcPr>
                </a:tc>
                <a:extLst>
                  <a:ext uri="{0D108BD9-81ED-4DB2-BD59-A6C34878D82A}">
                    <a16:rowId xmlns:a16="http://schemas.microsoft.com/office/drawing/2014/main" val="2154138184"/>
                  </a:ext>
                </a:extLst>
              </a:tr>
              <a:tr h="903945">
                <a:tc>
                  <a:txBody>
                    <a:bodyPr/>
                    <a:lstStyle/>
                    <a:p>
                      <a:r>
                        <a:rPr lang="en-GB" dirty="0"/>
                        <a:t>Unlikely</a:t>
                      </a:r>
                    </a:p>
                  </a:txBody>
                  <a:tcPr>
                    <a:solidFill>
                      <a:schemeClr val="bg2">
                        <a:lumMod val="75000"/>
                      </a:schemeClr>
                    </a:solidFill>
                  </a:tcPr>
                </a:tc>
                <a:tc>
                  <a:txBody>
                    <a:bodyPr/>
                    <a:lstStyle/>
                    <a:p>
                      <a:endParaRPr lang="en-GB" dirty="0"/>
                    </a:p>
                  </a:txBody>
                  <a:tcPr>
                    <a:solidFill>
                      <a:srgbClr val="92D050"/>
                    </a:solidFill>
                  </a:tcPr>
                </a:tc>
                <a:tc>
                  <a:txBody>
                    <a:bodyPr/>
                    <a:lstStyle/>
                    <a:p>
                      <a:endParaRPr lang="en-GB" dirty="0"/>
                    </a:p>
                  </a:txBody>
                  <a:tcPr>
                    <a:solidFill>
                      <a:schemeClr val="accent6">
                        <a:lumMod val="40000"/>
                        <a:lumOff val="60000"/>
                      </a:schemeClr>
                    </a:solidFill>
                  </a:tcPr>
                </a:tc>
                <a:tc>
                  <a:txBody>
                    <a:bodyPr/>
                    <a:lstStyle/>
                    <a:p>
                      <a:endParaRPr lang="en-GB" dirty="0"/>
                    </a:p>
                  </a:txBody>
                  <a:tcPr>
                    <a:solidFill>
                      <a:schemeClr val="accent2">
                        <a:lumMod val="60000"/>
                        <a:lumOff val="40000"/>
                      </a:schemeClr>
                    </a:solidFill>
                  </a:tcPr>
                </a:tc>
                <a:tc>
                  <a:txBody>
                    <a:bodyPr/>
                    <a:lstStyle/>
                    <a:p>
                      <a:r>
                        <a:rPr lang="en-GB" dirty="0"/>
                        <a:t>4</a:t>
                      </a:r>
                    </a:p>
                  </a:txBody>
                  <a:tcPr>
                    <a:solidFill>
                      <a:schemeClr val="accent2">
                        <a:lumMod val="60000"/>
                        <a:lumOff val="40000"/>
                      </a:schemeClr>
                    </a:solidFill>
                  </a:tcPr>
                </a:tc>
                <a:tc>
                  <a:txBody>
                    <a:bodyPr/>
                    <a:lstStyle/>
                    <a:p>
                      <a:r>
                        <a:rPr lang="en-GB" dirty="0"/>
                        <a:t>6</a:t>
                      </a:r>
                    </a:p>
                  </a:txBody>
                  <a:tcPr>
                    <a:solidFill>
                      <a:schemeClr val="accent2">
                        <a:lumMod val="75000"/>
                      </a:schemeClr>
                    </a:solidFill>
                  </a:tcPr>
                </a:tc>
                <a:extLst>
                  <a:ext uri="{0D108BD9-81ED-4DB2-BD59-A6C34878D82A}">
                    <a16:rowId xmlns:a16="http://schemas.microsoft.com/office/drawing/2014/main" val="1621688166"/>
                  </a:ext>
                </a:extLst>
              </a:tr>
              <a:tr h="903945">
                <a:tc>
                  <a:txBody>
                    <a:bodyPr/>
                    <a:lstStyle/>
                    <a:p>
                      <a:r>
                        <a:rPr lang="en-GB" dirty="0"/>
                        <a:t>Rare</a:t>
                      </a:r>
                    </a:p>
                  </a:txBody>
                  <a:tcPr>
                    <a:solidFill>
                      <a:schemeClr val="bg2">
                        <a:lumMod val="75000"/>
                      </a:schemeClr>
                    </a:solidFill>
                  </a:tcPr>
                </a:tc>
                <a:tc>
                  <a:txBody>
                    <a:bodyPr/>
                    <a:lstStyle/>
                    <a:p>
                      <a:endParaRPr lang="en-GB" dirty="0"/>
                    </a:p>
                  </a:txBody>
                  <a:tcPr>
                    <a:solidFill>
                      <a:srgbClr val="92D050"/>
                    </a:solidFill>
                  </a:tcPr>
                </a:tc>
                <a:tc>
                  <a:txBody>
                    <a:bodyPr/>
                    <a:lstStyle/>
                    <a:p>
                      <a:endParaRPr lang="en-GB" dirty="0"/>
                    </a:p>
                  </a:txBody>
                  <a:tcPr>
                    <a:solidFill>
                      <a:schemeClr val="accent6">
                        <a:lumMod val="40000"/>
                        <a:lumOff val="60000"/>
                      </a:schemeClr>
                    </a:solidFill>
                  </a:tcPr>
                </a:tc>
                <a:tc>
                  <a:txBody>
                    <a:bodyPr/>
                    <a:lstStyle/>
                    <a:p>
                      <a:endParaRPr lang="en-GB" dirty="0"/>
                    </a:p>
                  </a:txBody>
                  <a:tcPr>
                    <a:solidFill>
                      <a:schemeClr val="accent6">
                        <a:lumMod val="40000"/>
                        <a:lumOff val="60000"/>
                      </a:schemeClr>
                    </a:solidFill>
                  </a:tcPr>
                </a:tc>
                <a:tc>
                  <a:txBody>
                    <a:bodyPr/>
                    <a:lstStyle/>
                    <a:p>
                      <a:endParaRPr lang="en-GB" dirty="0"/>
                    </a:p>
                  </a:txBody>
                  <a:tcPr>
                    <a:solidFill>
                      <a:schemeClr val="accent2">
                        <a:lumMod val="60000"/>
                        <a:lumOff val="40000"/>
                      </a:schemeClr>
                    </a:solidFill>
                  </a:tcPr>
                </a:tc>
                <a:tc>
                  <a:txBody>
                    <a:bodyPr/>
                    <a:lstStyle/>
                    <a:p>
                      <a:endParaRPr lang="en-GB" dirty="0"/>
                    </a:p>
                  </a:txBody>
                  <a:tcPr>
                    <a:solidFill>
                      <a:schemeClr val="accent2">
                        <a:lumMod val="60000"/>
                        <a:lumOff val="40000"/>
                      </a:schemeClr>
                    </a:solidFill>
                  </a:tcPr>
                </a:tc>
                <a:extLst>
                  <a:ext uri="{0D108BD9-81ED-4DB2-BD59-A6C34878D82A}">
                    <a16:rowId xmlns:a16="http://schemas.microsoft.com/office/drawing/2014/main" val="2644317983"/>
                  </a:ext>
                </a:extLst>
              </a:tr>
            </a:tbl>
          </a:graphicData>
        </a:graphic>
      </p:graphicFrame>
    </p:spTree>
    <p:extLst>
      <p:ext uri="{BB962C8B-B14F-4D97-AF65-F5344CB8AC3E}">
        <p14:creationId xmlns:p14="http://schemas.microsoft.com/office/powerpoint/2010/main" val="356541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rrow: Up-Down 5">
            <a:extLst>
              <a:ext uri="{FF2B5EF4-FFF2-40B4-BE49-F238E27FC236}">
                <a16:creationId xmlns:a16="http://schemas.microsoft.com/office/drawing/2014/main" id="{9295734B-EED1-4394-8C84-2A2585C7C90C}"/>
              </a:ext>
            </a:extLst>
          </p:cNvPr>
          <p:cNvSpPr/>
          <p:nvPr/>
        </p:nvSpPr>
        <p:spPr>
          <a:xfrm>
            <a:off x="9839109" y="1289516"/>
            <a:ext cx="1106905" cy="4667250"/>
          </a:xfrm>
          <a:prstGeom prst="upDownArrow">
            <a:avLst>
              <a:gd name="adj1" fmla="val 47102"/>
              <a:gd name="adj2" fmla="val 42754"/>
            </a:avLst>
          </a:prstGeom>
          <a:gradFill>
            <a:gsLst>
              <a:gs pos="0">
                <a:srgbClr val="FF0000"/>
              </a:gs>
              <a:gs pos="43000">
                <a:srgbClr val="FF5050"/>
              </a:gs>
              <a:gs pos="54000">
                <a:schemeClr val="accent6">
                  <a:lumMod val="40000"/>
                  <a:lumOff val="60000"/>
                </a:schemeClr>
              </a:gs>
              <a:gs pos="100000">
                <a:schemeClr val="accent6"/>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19A818F-02E5-42B1-87A0-3FCC8DB6627F}"/>
              </a:ext>
            </a:extLst>
          </p:cNvPr>
          <p:cNvSpPr>
            <a:spLocks noGrp="1"/>
          </p:cNvSpPr>
          <p:nvPr>
            <p:ph type="title"/>
          </p:nvPr>
        </p:nvSpPr>
        <p:spPr/>
        <p:txBody>
          <a:bodyPr/>
          <a:lstStyle/>
          <a:p>
            <a:r>
              <a:rPr lang="en-GB" dirty="0"/>
              <a:t>Risk order highest to lowest</a:t>
            </a:r>
          </a:p>
        </p:txBody>
      </p:sp>
      <p:sp>
        <p:nvSpPr>
          <p:cNvPr id="3" name="Content Placeholder 2">
            <a:extLst>
              <a:ext uri="{FF2B5EF4-FFF2-40B4-BE49-F238E27FC236}">
                <a16:creationId xmlns:a16="http://schemas.microsoft.com/office/drawing/2014/main" id="{5D16C802-7354-44CC-BD41-356F0912E809}"/>
              </a:ext>
            </a:extLst>
          </p:cNvPr>
          <p:cNvSpPr>
            <a:spLocks noGrp="1"/>
          </p:cNvSpPr>
          <p:nvPr>
            <p:ph idx="1"/>
          </p:nvPr>
        </p:nvSpPr>
        <p:spPr>
          <a:xfrm>
            <a:off x="838199" y="1825625"/>
            <a:ext cx="8146409" cy="4667250"/>
          </a:xfrm>
        </p:spPr>
        <p:txBody>
          <a:bodyPr>
            <a:normAutofit fontScale="92500" lnSpcReduction="10000"/>
          </a:bodyPr>
          <a:lstStyle/>
          <a:p>
            <a:pPr marL="514350" indent="-514350">
              <a:buFont typeface="+mj-lt"/>
              <a:buAutoNum type="arabicParenR"/>
            </a:pPr>
            <a:r>
              <a:rPr lang="en-GB" dirty="0"/>
              <a:t>1</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Software integration failure</a:t>
            </a:r>
            <a:endParaRPr lang="en-GB" dirty="0"/>
          </a:p>
          <a:p>
            <a:pPr marL="514350" indent="-514350">
              <a:buFont typeface="+mj-lt"/>
              <a:buAutoNum type="arabicParenR"/>
            </a:pPr>
            <a:r>
              <a:rPr lang="en-GB" dirty="0"/>
              <a:t>2</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Delay in component delivery</a:t>
            </a:r>
            <a:endParaRPr lang="en-GB" dirty="0"/>
          </a:p>
          <a:p>
            <a:pPr marL="514350" indent="-514350">
              <a:buFont typeface="+mj-lt"/>
              <a:buAutoNum type="arabicParenR"/>
            </a:pPr>
            <a:r>
              <a:rPr lang="en-GB" dirty="0"/>
              <a:t>7</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Network communication failure</a:t>
            </a:r>
            <a:endParaRPr lang="en-GB" dirty="0"/>
          </a:p>
          <a:p>
            <a:pPr marL="514350" indent="-514350">
              <a:buFont typeface="+mj-lt"/>
              <a:buAutoNum type="arabicParenR"/>
            </a:pPr>
            <a:r>
              <a:rPr lang="en-GB" dirty="0"/>
              <a:t>5</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Power supply instability during testing</a:t>
            </a:r>
            <a:endParaRPr lang="en-GB" dirty="0"/>
          </a:p>
          <a:p>
            <a:pPr marL="514350" indent="-514350">
              <a:buFont typeface="+mj-lt"/>
              <a:buAutoNum type="arabicParenR"/>
            </a:pPr>
            <a:r>
              <a:rPr lang="en-GB" dirty="0"/>
              <a:t>8</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Overheating of control cabinet</a:t>
            </a:r>
            <a:endParaRPr lang="en-GB" dirty="0"/>
          </a:p>
          <a:p>
            <a:pPr marL="514350" indent="-514350">
              <a:buFont typeface="+mj-lt"/>
              <a:buAutoNum type="arabicParenR"/>
            </a:pPr>
            <a:r>
              <a:rPr lang="en-GB" dirty="0"/>
              <a:t>6</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Failure of safety interlock system</a:t>
            </a:r>
            <a:endParaRPr lang="en-GB" dirty="0"/>
          </a:p>
          <a:p>
            <a:pPr marL="514350" indent="-514350">
              <a:buFont typeface="+mj-lt"/>
              <a:buAutoNum type="arabicParenR"/>
            </a:pPr>
            <a:r>
              <a:rPr lang="en-GB" dirty="0"/>
              <a:t>9</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Operator training delay</a:t>
            </a:r>
            <a:endParaRPr lang="en-GB" dirty="0"/>
          </a:p>
          <a:p>
            <a:pPr marL="514350" indent="-514350">
              <a:buFont typeface="+mj-lt"/>
              <a:buAutoNum type="arabicParenR"/>
            </a:pPr>
            <a:r>
              <a:rPr lang="en-GB" dirty="0"/>
              <a:t>10</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Mechanical alignment error</a:t>
            </a:r>
            <a:endParaRPr lang="en-GB" dirty="0"/>
          </a:p>
          <a:p>
            <a:pPr marL="514350" indent="-514350">
              <a:buFont typeface="+mj-lt"/>
              <a:buAutoNum type="arabicParenR"/>
            </a:pPr>
            <a:r>
              <a:rPr lang="en-GB" dirty="0"/>
              <a:t>4</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Sensor calibration issue</a:t>
            </a:r>
            <a:endParaRPr lang="en-GB" dirty="0"/>
          </a:p>
          <a:p>
            <a:pPr marL="514350" indent="-514350">
              <a:buFont typeface="+mj-lt"/>
              <a:buAutoNum type="arabicParenR"/>
            </a:pPr>
            <a:r>
              <a:rPr lang="en-GB" dirty="0"/>
              <a:t>3</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 Minor documentation error</a:t>
            </a:r>
            <a:endParaRPr lang="en-GB" dirty="0"/>
          </a:p>
        </p:txBody>
      </p:sp>
      <p:sp>
        <p:nvSpPr>
          <p:cNvPr id="4" name="TextBox 3">
            <a:extLst>
              <a:ext uri="{FF2B5EF4-FFF2-40B4-BE49-F238E27FC236}">
                <a16:creationId xmlns:a16="http://schemas.microsoft.com/office/drawing/2014/main" id="{29135035-2A7F-44F1-9B1E-A04911DECD2A}"/>
              </a:ext>
            </a:extLst>
          </p:cNvPr>
          <p:cNvSpPr txBox="1"/>
          <p:nvPr/>
        </p:nvSpPr>
        <p:spPr>
          <a:xfrm>
            <a:off x="9431138" y="766296"/>
            <a:ext cx="2358190" cy="523220"/>
          </a:xfrm>
          <a:prstGeom prst="rect">
            <a:avLst/>
          </a:prstGeom>
          <a:noFill/>
        </p:spPr>
        <p:txBody>
          <a:bodyPr wrap="square" rtlCol="0">
            <a:spAutoFit/>
          </a:bodyPr>
          <a:lstStyle/>
          <a:p>
            <a:r>
              <a:rPr lang="en-GB" sz="2800" dirty="0"/>
              <a:t>High Priority</a:t>
            </a:r>
          </a:p>
        </p:txBody>
      </p:sp>
      <p:sp>
        <p:nvSpPr>
          <p:cNvPr id="5" name="TextBox 4">
            <a:extLst>
              <a:ext uri="{FF2B5EF4-FFF2-40B4-BE49-F238E27FC236}">
                <a16:creationId xmlns:a16="http://schemas.microsoft.com/office/drawing/2014/main" id="{E1ACA7FC-4CA6-471B-B3B2-D65A5A4F6BF1}"/>
              </a:ext>
            </a:extLst>
          </p:cNvPr>
          <p:cNvSpPr txBox="1"/>
          <p:nvPr/>
        </p:nvSpPr>
        <p:spPr>
          <a:xfrm>
            <a:off x="9431138" y="5956766"/>
            <a:ext cx="2358190" cy="800219"/>
          </a:xfrm>
          <a:prstGeom prst="rect">
            <a:avLst/>
          </a:prstGeom>
          <a:noFill/>
        </p:spPr>
        <p:txBody>
          <a:bodyPr wrap="square" rtlCol="0">
            <a:spAutoFit/>
          </a:bodyPr>
          <a:lstStyle/>
          <a:p>
            <a:r>
              <a:rPr lang="en-GB" sz="2800" dirty="0"/>
              <a:t>Low Priority</a:t>
            </a:r>
          </a:p>
          <a:p>
            <a:endParaRPr lang="en-GB" dirty="0"/>
          </a:p>
        </p:txBody>
      </p:sp>
    </p:spTree>
    <p:extLst>
      <p:ext uri="{BB962C8B-B14F-4D97-AF65-F5344CB8AC3E}">
        <p14:creationId xmlns:p14="http://schemas.microsoft.com/office/powerpoint/2010/main" val="3900077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9D29A-89FA-4808-8254-70888ED64F6E}"/>
              </a:ext>
            </a:extLst>
          </p:cNvPr>
          <p:cNvSpPr>
            <a:spLocks noGrp="1"/>
          </p:cNvSpPr>
          <p:nvPr>
            <p:ph type="title"/>
          </p:nvPr>
        </p:nvSpPr>
        <p:spPr/>
        <p:txBody>
          <a:bodyPr/>
          <a:lstStyle/>
          <a:p>
            <a:r>
              <a:rPr lang="en-GB" dirty="0"/>
              <a:t>Risk Exposure</a:t>
            </a:r>
          </a:p>
        </p:txBody>
      </p:sp>
      <p:sp>
        <p:nvSpPr>
          <p:cNvPr id="3" name="Content Placeholder 2">
            <a:extLst>
              <a:ext uri="{FF2B5EF4-FFF2-40B4-BE49-F238E27FC236}">
                <a16:creationId xmlns:a16="http://schemas.microsoft.com/office/drawing/2014/main" id="{18296769-EA31-4D1D-BD39-43F3B2A48EFC}"/>
              </a:ext>
            </a:extLst>
          </p:cNvPr>
          <p:cNvSpPr>
            <a:spLocks noGrp="1"/>
          </p:cNvSpPr>
          <p:nvPr>
            <p:ph idx="1"/>
          </p:nvPr>
        </p:nvSpPr>
        <p:spPr/>
        <p:txBody>
          <a:bodyPr>
            <a:normAutofit/>
          </a:bodyPr>
          <a:lstStyle/>
          <a:p>
            <a:pPr marL="0" indent="0">
              <a:lnSpc>
                <a:spcPct val="115000"/>
              </a:lnSpc>
              <a:spcAft>
                <a:spcPts val="800"/>
              </a:spcAft>
              <a:buNone/>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One significant project risk is a fire in the control cabinet. The probability of a fire occurring is 0.02, and the estimated financial damage if it occurs is £150,000. To reduce this risk, the company is considering installing an automatic fire suppression system. After installation, the probability of fire would decrease to 0.005, while the estimated damage would remain £150,000. The cost of installing the suppression system is £1,500.</a:t>
            </a:r>
            <a:r>
              <a:rPr lang="en-GB" sz="2400" kern="100" dirty="0">
                <a:latin typeface="Aptos"/>
                <a:ea typeface="DengXian" panose="02010600030101010101" pitchFamily="2" charset="-122"/>
                <a:cs typeface="Times New Roman" panose="02020603050405020304" pitchFamily="18" charset="0"/>
              </a:rPr>
              <a:t> </a:t>
            </a:r>
            <a:endParaRPr lang="en-GB" dirty="0"/>
          </a:p>
        </p:txBody>
      </p:sp>
    </p:spTree>
    <p:extLst>
      <p:ext uri="{BB962C8B-B14F-4D97-AF65-F5344CB8AC3E}">
        <p14:creationId xmlns:p14="http://schemas.microsoft.com/office/powerpoint/2010/main" val="2190316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B2DD2-E2E3-45F4-992C-73662D00EBA6}"/>
              </a:ext>
            </a:extLst>
          </p:cNvPr>
          <p:cNvSpPr>
            <a:spLocks noGrp="1"/>
          </p:cNvSpPr>
          <p:nvPr>
            <p:ph type="title"/>
          </p:nvPr>
        </p:nvSpPr>
        <p:spPr/>
        <p:txBody>
          <a:bodyPr/>
          <a:lstStyle/>
          <a:p>
            <a:r>
              <a:rPr lang="en-GB" dirty="0"/>
              <a:t>Risk Exposure Calculation</a:t>
            </a:r>
          </a:p>
        </p:txBody>
      </p:sp>
      <p:sp>
        <p:nvSpPr>
          <p:cNvPr id="3" name="Content Placeholder 2">
            <a:extLst>
              <a:ext uri="{FF2B5EF4-FFF2-40B4-BE49-F238E27FC236}">
                <a16:creationId xmlns:a16="http://schemas.microsoft.com/office/drawing/2014/main" id="{03515713-98B1-4A78-AC51-9E93FD1E987F}"/>
              </a:ext>
            </a:extLst>
          </p:cNvPr>
          <p:cNvSpPr>
            <a:spLocks noGrp="1"/>
          </p:cNvSpPr>
          <p:nvPr>
            <p:ph idx="1"/>
          </p:nvPr>
        </p:nvSpPr>
        <p:spPr>
          <a:xfrm>
            <a:off x="427839" y="1825625"/>
            <a:ext cx="10925961" cy="1325563"/>
          </a:xfrm>
        </p:spPr>
        <p:txBody>
          <a:bodyPr/>
          <a:lstStyle/>
          <a:p>
            <a:pPr marL="0" indent="0">
              <a:buNone/>
            </a:pPr>
            <a:r>
              <a:rPr lang="en-GB" dirty="0"/>
              <a:t>Risk exposure (RE) = (potential damage) x (probability of occurrence)</a:t>
            </a:r>
          </a:p>
          <a:p>
            <a:pPr marL="0" indent="0">
              <a:buNone/>
            </a:pPr>
            <a:endParaRPr lang="en-GB" dirty="0"/>
          </a:p>
        </p:txBody>
      </p:sp>
      <p:sp>
        <p:nvSpPr>
          <p:cNvPr id="4" name="TextBox 3">
            <a:extLst>
              <a:ext uri="{FF2B5EF4-FFF2-40B4-BE49-F238E27FC236}">
                <a16:creationId xmlns:a16="http://schemas.microsoft.com/office/drawing/2014/main" id="{B5591817-4BE1-4845-884B-94486A788650}"/>
              </a:ext>
            </a:extLst>
          </p:cNvPr>
          <p:cNvSpPr txBox="1"/>
          <p:nvPr/>
        </p:nvSpPr>
        <p:spPr>
          <a:xfrm>
            <a:off x="513475" y="2488406"/>
            <a:ext cx="6885615" cy="523220"/>
          </a:xfrm>
          <a:prstGeom prst="rect">
            <a:avLst/>
          </a:prstGeom>
          <a:noFill/>
        </p:spPr>
        <p:txBody>
          <a:bodyPr wrap="square" rtlCol="0">
            <a:spAutoFit/>
          </a:bodyPr>
          <a:lstStyle/>
          <a:p>
            <a:r>
              <a:rPr lang="en-GB" sz="2800" dirty="0"/>
              <a:t>£150,000 * 0.020 = £3000 Before mitigation</a:t>
            </a:r>
          </a:p>
        </p:txBody>
      </p:sp>
      <p:sp>
        <p:nvSpPr>
          <p:cNvPr id="5" name="TextBox 4">
            <a:extLst>
              <a:ext uri="{FF2B5EF4-FFF2-40B4-BE49-F238E27FC236}">
                <a16:creationId xmlns:a16="http://schemas.microsoft.com/office/drawing/2014/main" id="{FF904332-31A8-4DDF-AD92-BE6043D2E58C}"/>
              </a:ext>
            </a:extLst>
          </p:cNvPr>
          <p:cNvSpPr txBox="1"/>
          <p:nvPr/>
        </p:nvSpPr>
        <p:spPr>
          <a:xfrm>
            <a:off x="513475" y="3140439"/>
            <a:ext cx="10100344" cy="523220"/>
          </a:xfrm>
          <a:prstGeom prst="rect">
            <a:avLst/>
          </a:prstGeom>
          <a:noFill/>
        </p:spPr>
        <p:txBody>
          <a:bodyPr wrap="square" rtlCol="0">
            <a:spAutoFit/>
          </a:bodyPr>
          <a:lstStyle/>
          <a:p>
            <a:r>
              <a:rPr lang="en-GB" sz="2800" dirty="0"/>
              <a:t>£150,000 * </a:t>
            </a:r>
            <a:r>
              <a:rPr lang="en-GB" sz="2800" dirty="0">
                <a:effectLst/>
                <a:latin typeface="Calibri" panose="020F0502020204030204" pitchFamily="34" charset="0"/>
                <a:ea typeface="DengXian" panose="02010600030101010101" pitchFamily="2" charset="-122"/>
              </a:rPr>
              <a:t>0.005 = £750 After mitigation</a:t>
            </a:r>
            <a:endParaRPr lang="en-GB" sz="2800" dirty="0"/>
          </a:p>
        </p:txBody>
      </p:sp>
    </p:spTree>
    <p:extLst>
      <p:ext uri="{BB962C8B-B14F-4D97-AF65-F5344CB8AC3E}">
        <p14:creationId xmlns:p14="http://schemas.microsoft.com/office/powerpoint/2010/main" val="2727363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5313C-DC43-4F9F-9469-9E0F565C38E2}"/>
              </a:ext>
            </a:extLst>
          </p:cNvPr>
          <p:cNvSpPr>
            <a:spLocks noGrp="1"/>
          </p:cNvSpPr>
          <p:nvPr>
            <p:ph type="title"/>
          </p:nvPr>
        </p:nvSpPr>
        <p:spPr>
          <a:xfrm>
            <a:off x="838200" y="365126"/>
            <a:ext cx="10515600" cy="1212004"/>
          </a:xfrm>
        </p:spPr>
        <p:txBody>
          <a:bodyPr>
            <a:normAutofit/>
          </a:bodyPr>
          <a:lstStyle/>
          <a:p>
            <a:r>
              <a:rPr lang="en-GB" dirty="0"/>
              <a:t>Risk Reduction Leverage Calculation</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8C36E59B-114C-45AC-A477-4DC7B864BD69}"/>
                  </a:ext>
                </a:extLst>
              </p:cNvPr>
              <p:cNvSpPr>
                <a:spLocks noGrp="1"/>
              </p:cNvSpPr>
              <p:nvPr>
                <p:ph idx="1"/>
              </p:nvPr>
            </p:nvSpPr>
            <p:spPr/>
            <p:txBody>
              <a:bodyPr/>
              <a:lstStyle/>
              <a:p>
                <a:pPr>
                  <a:buFontTx/>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𝑅𝑅𝐿</m:t>
                      </m:r>
                      <m:r>
                        <a:rPr lang="en-GB" b="0" i="1" smtClean="0">
                          <a:latin typeface="Cambria Math" panose="02040503050406030204" pitchFamily="18" charset="0"/>
                        </a:rPr>
                        <m:t>=</m:t>
                      </m:r>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r>
                                <a:rPr lang="en-GB" b="0" i="1" smtClean="0">
                                  <a:latin typeface="Cambria Math" panose="02040503050406030204" pitchFamily="18" charset="0"/>
                                </a:rPr>
                                <m:t>𝑅𝐸</m:t>
                              </m:r>
                            </m:e>
                            <m:sub>
                              <m:r>
                                <a:rPr lang="en-GB" b="0" i="1" smtClean="0">
                                  <a:latin typeface="Cambria Math" panose="02040503050406030204" pitchFamily="18" charset="0"/>
                                </a:rPr>
                                <m:t>𝑏𝑒𝑓𝑜𝑟𝑒</m:t>
                              </m:r>
                            </m:sub>
                          </m:sSub>
                          <m:r>
                            <a:rPr lang="en-GB" b="0" i="1" smtClean="0">
                              <a:latin typeface="Cambria Math" panose="02040503050406030204" pitchFamily="18" charset="0"/>
                            </a:rPr>
                            <m:t>−</m:t>
                          </m:r>
                          <m:sSub>
                            <m:sSubPr>
                              <m:ctrlPr>
                                <a:rPr lang="en-GB" i="1" smtClean="0">
                                  <a:latin typeface="Cambria Math" panose="02040503050406030204" pitchFamily="18" charset="0"/>
                                </a:rPr>
                              </m:ctrlPr>
                            </m:sSubPr>
                            <m:e>
                              <m:r>
                                <a:rPr lang="en-GB" b="0" i="1" smtClean="0">
                                  <a:latin typeface="Cambria Math" panose="02040503050406030204" pitchFamily="18" charset="0"/>
                                </a:rPr>
                                <m:t>𝑅𝐸</m:t>
                              </m:r>
                            </m:e>
                            <m:sub>
                              <m:r>
                                <a:rPr lang="en-GB" b="0" i="1" smtClean="0">
                                  <a:latin typeface="Cambria Math" panose="02040503050406030204" pitchFamily="18" charset="0"/>
                                </a:rPr>
                                <m:t>𝑎𝑓𝑡𝑒𝑟</m:t>
                              </m:r>
                            </m:sub>
                          </m:sSub>
                        </m:num>
                        <m:den>
                          <m:r>
                            <a:rPr lang="en-GB" b="0" i="1" smtClean="0">
                              <a:latin typeface="Cambria Math" panose="02040503050406030204" pitchFamily="18" charset="0"/>
                            </a:rPr>
                            <m:t>𝐶𝑜𝑠𝑡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𝑟𝑖𝑠𝑘</m:t>
                          </m:r>
                          <m:r>
                            <a:rPr lang="en-GB" b="0" i="1" smtClean="0">
                              <a:latin typeface="Cambria Math" panose="02040503050406030204" pitchFamily="18" charset="0"/>
                            </a:rPr>
                            <m:t> </m:t>
                          </m:r>
                          <m:r>
                            <a:rPr lang="en-GB" b="0" i="1" smtClean="0">
                              <a:latin typeface="Cambria Math" panose="02040503050406030204" pitchFamily="18" charset="0"/>
                            </a:rPr>
                            <m:t>𝑟𝑒𝑑𝑢𝑐𝑡𝑖𝑜𝑛</m:t>
                          </m:r>
                        </m:den>
                      </m:f>
                    </m:oMath>
                  </m:oMathPara>
                </a14:m>
                <a:endParaRPr lang="en-GB" dirty="0"/>
              </a:p>
              <a:p>
                <a:pPr>
                  <a:buFontTx/>
                  <a:buNone/>
                </a:pPr>
                <a:r>
                  <a:rPr lang="en-GB" dirty="0"/>
                  <a:t>RRL &gt; 1.0 = Worth implementing</a:t>
                </a:r>
              </a:p>
              <a:p>
                <a:pPr>
                  <a:buFontTx/>
                  <a:buNone/>
                </a:pPr>
                <a:r>
                  <a:rPr lang="en-GB" dirty="0"/>
                  <a:t>RRL &lt; 1.0 = Not cost-effective, Not worth it</a:t>
                </a:r>
              </a:p>
              <a:p>
                <a:pPr>
                  <a:buFontTx/>
                  <a:buNone/>
                </a:pPr>
                <a:endParaRPr lang="en-GB" b="1" dirty="0"/>
              </a:p>
              <a:p>
                <a:pPr>
                  <a:buFontTx/>
                  <a:buNone/>
                </a:pP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£3000</m:t>
                        </m:r>
                        <m:r>
                          <a:rPr lang="en-GB" b="0" i="1" smtClean="0">
                            <a:latin typeface="Cambria Math" panose="02040503050406030204" pitchFamily="18" charset="0"/>
                          </a:rPr>
                          <m:t>−</m:t>
                        </m:r>
                        <m:r>
                          <a:rPr lang="en-GB" b="0" i="1" smtClean="0">
                            <a:latin typeface="Cambria Math" panose="02040503050406030204" pitchFamily="18" charset="0"/>
                          </a:rPr>
                          <m:t>£750</m:t>
                        </m:r>
                      </m:num>
                      <m:den>
                        <m:r>
                          <a:rPr lang="en-GB" b="0" i="1" smtClean="0">
                            <a:latin typeface="Cambria Math" panose="02040503050406030204" pitchFamily="18" charset="0"/>
                          </a:rPr>
                          <m:t>£1500</m:t>
                        </m:r>
                      </m:den>
                    </m:f>
                  </m:oMath>
                </a14:m>
                <a:r>
                  <a:rPr lang="en-GB" dirty="0"/>
                  <a:t> = 1.5 </a:t>
                </a:r>
              </a:p>
              <a:p>
                <a:pPr>
                  <a:buFontTx/>
                  <a:buNone/>
                </a:pPr>
                <a:endParaRPr lang="en-GB" dirty="0"/>
              </a:p>
              <a:p>
                <a:pPr>
                  <a:buFontTx/>
                  <a:buNone/>
                </a:pPr>
                <a:r>
                  <a:rPr lang="en-GB" dirty="0"/>
                  <a:t>Worth implementing</a:t>
                </a:r>
              </a:p>
            </p:txBody>
          </p:sp>
        </mc:Choice>
        <mc:Fallback>
          <p:sp>
            <p:nvSpPr>
              <p:cNvPr id="3" name="Content Placeholder 2">
                <a:extLst>
                  <a:ext uri="{FF2B5EF4-FFF2-40B4-BE49-F238E27FC236}">
                    <a16:creationId xmlns:a16="http://schemas.microsoft.com/office/drawing/2014/main" id="{8C36E59B-114C-45AC-A477-4DC7B864BD69}"/>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4019351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FD22-052E-49E6-AD0C-FFE6F462D7A7}"/>
              </a:ext>
            </a:extLst>
          </p:cNvPr>
          <p:cNvSpPr>
            <a:spLocks noGrp="1"/>
          </p:cNvSpPr>
          <p:nvPr>
            <p:ph type="title"/>
          </p:nvPr>
        </p:nvSpPr>
        <p:spPr/>
        <p:txBody>
          <a:bodyPr/>
          <a:lstStyle/>
          <a:p>
            <a:r>
              <a:rPr lang="en-GB" dirty="0"/>
              <a:t>Time estimated</a:t>
            </a:r>
          </a:p>
        </p:txBody>
      </p:sp>
      <p:sp>
        <p:nvSpPr>
          <p:cNvPr id="3" name="Content Placeholder 2">
            <a:extLst>
              <a:ext uri="{FF2B5EF4-FFF2-40B4-BE49-F238E27FC236}">
                <a16:creationId xmlns:a16="http://schemas.microsoft.com/office/drawing/2014/main" id="{933AB1CC-106C-4440-9E5E-C13F1991F82E}"/>
              </a:ext>
            </a:extLst>
          </p:cNvPr>
          <p:cNvSpPr>
            <a:spLocks noGrp="1"/>
          </p:cNvSpPr>
          <p:nvPr>
            <p:ph idx="1"/>
          </p:nvPr>
        </p:nvSpPr>
        <p:spPr/>
        <p:txBody>
          <a:bodyPr/>
          <a:lstStyle/>
          <a:p>
            <a:pPr marL="0" indent="0">
              <a:buNone/>
            </a:pP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In addition, a critical project activity, system integration and testing, is being analysed using PERT time estimates. The optimistic time estimate is 8 days, the most likely time estimate is 12 days, and the pessimistic time estimate is 20 days. The project manager wants to determine the likelihood of completing this activity within 15 days.</a:t>
            </a:r>
            <a:endParaRPr lang="en-GB" sz="2800" kern="100" dirty="0">
              <a:effectLst/>
              <a:latin typeface="Aptos"/>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020050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34893-3D4B-42A0-A438-48ACE5E494E0}"/>
              </a:ext>
            </a:extLst>
          </p:cNvPr>
          <p:cNvSpPr>
            <a:spLocks noGrp="1"/>
          </p:cNvSpPr>
          <p:nvPr>
            <p:ph type="title"/>
          </p:nvPr>
        </p:nvSpPr>
        <p:spPr/>
        <p:txBody>
          <a:bodyPr/>
          <a:lstStyle/>
          <a:p>
            <a:r>
              <a:rPr lang="en-GB" dirty="0"/>
              <a:t>Pert Calculation</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1ABFB092-39A6-4CAD-952B-2BB26E21E3E4}"/>
                  </a:ext>
                </a:extLst>
              </p:cNvPr>
              <p:cNvSpPr>
                <a:spLocks noGrp="1"/>
              </p:cNvSpPr>
              <p:nvPr>
                <p:ph idx="1"/>
              </p:nvPr>
            </p:nvSpPr>
            <p:spPr/>
            <p:txBody>
              <a:bodyPr/>
              <a:lstStyle/>
              <a:p>
                <a:pPr marL="0" indent="0">
                  <a:buNone/>
                </a:pPr>
                <a14:m>
                  <m:oMath xmlns:m="http://schemas.openxmlformats.org/officeDocument/2006/math">
                    <m:r>
                      <m:rPr>
                        <m:nor/>
                      </m:rPr>
                      <a:rPr lang="en-GB" i="1" dirty="0" smtClean="0"/>
                      <m:t>Most</m:t>
                    </m:r>
                    <m:r>
                      <m:rPr>
                        <m:nor/>
                      </m:rPr>
                      <a:rPr lang="en-GB" i="1" dirty="0" smtClean="0"/>
                      <m:t> </m:t>
                    </m:r>
                    <m:r>
                      <m:rPr>
                        <m:nor/>
                      </m:rPr>
                      <a:rPr lang="en-GB" i="1" dirty="0" smtClean="0"/>
                      <m:t>likely</m:t>
                    </m:r>
                    <m:r>
                      <m:rPr>
                        <m:nor/>
                      </m:rPr>
                      <a:rPr lang="en-GB" i="1" dirty="0" smtClean="0"/>
                      <m:t> </m:t>
                    </m:r>
                    <m:r>
                      <m:rPr>
                        <m:nor/>
                      </m:rPr>
                      <a:rPr lang="en-GB" i="1" dirty="0" smtClean="0"/>
                      <m:t>time</m:t>
                    </m:r>
                    <m:r>
                      <m:rPr>
                        <m:nor/>
                      </m:rPr>
                      <a:rPr lang="en-GB" i="1" dirty="0" smtClean="0"/>
                      <m:t> (</m:t>
                    </m:r>
                    <m:r>
                      <m:rPr>
                        <m:nor/>
                      </m:rPr>
                      <a:rPr lang="en-GB" i="1" dirty="0" smtClean="0"/>
                      <m:t>m</m:t>
                    </m:r>
                    <m:r>
                      <m:rPr>
                        <m:nor/>
                      </m:rPr>
                      <a:rPr lang="en-GB" i="1" dirty="0" smtClean="0"/>
                      <m:t>) </m:t>
                    </m:r>
                  </m:oMath>
                </a14:m>
                <a:r>
                  <a:rPr lang="en-GB" i="1" dirty="0"/>
                  <a:t>= 12 Days</a:t>
                </a:r>
              </a:p>
              <a:p>
                <a:pPr marL="0" indent="0">
                  <a:buNone/>
                </a:pPr>
                <a14:m>
                  <m:oMath xmlns:m="http://schemas.openxmlformats.org/officeDocument/2006/math">
                    <m:r>
                      <m:rPr>
                        <m:nor/>
                      </m:rPr>
                      <a:rPr lang="en-GB" i="1" dirty="0"/>
                      <m:t>Optimistic</m:t>
                    </m:r>
                    <m:r>
                      <m:rPr>
                        <m:nor/>
                      </m:rPr>
                      <a:rPr lang="en-GB" i="1" dirty="0"/>
                      <m:t> </m:t>
                    </m:r>
                    <m:r>
                      <m:rPr>
                        <m:nor/>
                      </m:rPr>
                      <a:rPr lang="en-GB" i="1" dirty="0"/>
                      <m:t>time</m:t>
                    </m:r>
                    <m:r>
                      <m:rPr>
                        <m:nor/>
                      </m:rPr>
                      <a:rPr lang="en-GB" i="1" dirty="0"/>
                      <m:t> (</m:t>
                    </m:r>
                    <m:r>
                      <m:rPr>
                        <m:nor/>
                      </m:rPr>
                      <a:rPr lang="en-GB" i="1" dirty="0"/>
                      <m:t>a</m:t>
                    </m:r>
                    <m:r>
                      <m:rPr>
                        <m:nor/>
                      </m:rPr>
                      <a:rPr lang="en-GB" i="1" dirty="0"/>
                      <m:t>)</m:t>
                    </m:r>
                    <m:r>
                      <m:rPr>
                        <m:nor/>
                      </m:rPr>
                      <a:rPr lang="en-GB" dirty="0"/>
                      <m:t> </m:t>
                    </m:r>
                  </m:oMath>
                </a14:m>
                <a:r>
                  <a:rPr lang="en-GB" dirty="0"/>
                  <a:t>= 8 Days</a:t>
                </a:r>
              </a:p>
              <a:p>
                <a:pPr marL="0" indent="0">
                  <a:buNone/>
                </a:pPr>
                <a14:m>
                  <m:oMath xmlns:m="http://schemas.openxmlformats.org/officeDocument/2006/math">
                    <m:r>
                      <m:rPr>
                        <m:nor/>
                      </m:rPr>
                      <a:rPr lang="en-GB" i="1" dirty="0"/>
                      <m:t>Pessimistic</m:t>
                    </m:r>
                    <m:r>
                      <m:rPr>
                        <m:nor/>
                      </m:rPr>
                      <a:rPr lang="en-GB" i="1" dirty="0"/>
                      <m:t> (</m:t>
                    </m:r>
                    <m:r>
                      <m:rPr>
                        <m:nor/>
                      </m:rPr>
                      <a:rPr lang="en-GB" i="1" dirty="0"/>
                      <m:t>b</m:t>
                    </m:r>
                    <m:r>
                      <m:rPr>
                        <m:nor/>
                      </m:rPr>
                      <a:rPr lang="en-GB" i="1" dirty="0"/>
                      <m:t>)</m:t>
                    </m:r>
                    <m:r>
                      <m:rPr>
                        <m:nor/>
                      </m:rPr>
                      <a:rPr lang="en-GB" dirty="0"/>
                      <m:t> </m:t>
                    </m:r>
                  </m:oMath>
                </a14:m>
                <a:r>
                  <a:rPr lang="en-GB" dirty="0"/>
                  <a:t> = 20 Days</a:t>
                </a:r>
              </a:p>
              <a:p>
                <a:pPr marL="0" indent="0">
                  <a:buNone/>
                </a:pPr>
                <a:endParaRPr lang="en-GB" dirty="0"/>
              </a:p>
              <a:p>
                <a:pPr marL="0" indent="0" algn="ctr">
                  <a:buNone/>
                </a:pPr>
                <a14:m>
                  <m:oMathPara xmlns:m="http://schemas.openxmlformats.org/officeDocument/2006/math">
                    <m:oMathParaPr>
                      <m:jc m:val="left"/>
                    </m:oMathParaPr>
                    <m:oMath xmlns:m="http://schemas.openxmlformats.org/officeDocument/2006/math">
                      <m:r>
                        <m:rPr>
                          <m:nor/>
                        </m:rPr>
                        <a:rPr lang="en-GB" dirty="0"/>
                        <m:t>Expected</m:t>
                      </m:r>
                      <m:r>
                        <m:rPr>
                          <m:nor/>
                        </m:rPr>
                        <a:rPr lang="en-GB" dirty="0"/>
                        <m:t> </m:t>
                      </m:r>
                      <m:r>
                        <m:rPr>
                          <m:nor/>
                        </m:rPr>
                        <a:rPr lang="en-GB" dirty="0"/>
                        <m:t>time</m:t>
                      </m:r>
                      <m:r>
                        <m:rPr>
                          <m:nor/>
                        </m:rPr>
                        <a:rPr lang="en-GB" dirty="0"/>
                        <m:t> </m:t>
                      </m:r>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𝑒</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𝑎</m:t>
                          </m:r>
                          <m:r>
                            <a:rPr lang="en-GB" b="0" i="1" smtClean="0">
                              <a:latin typeface="Cambria Math" panose="02040503050406030204" pitchFamily="18" charset="0"/>
                            </a:rPr>
                            <m:t>+4</m:t>
                          </m:r>
                          <m:r>
                            <a:rPr lang="en-GB" b="0" i="1" smtClean="0">
                              <a:latin typeface="Cambria Math" panose="02040503050406030204" pitchFamily="18" charset="0"/>
                            </a:rPr>
                            <m:t>𝑚</m:t>
                          </m:r>
                          <m:r>
                            <a:rPr lang="en-GB" b="0" i="1" smtClean="0">
                              <a:latin typeface="Cambria Math" panose="02040503050406030204" pitchFamily="18" charset="0"/>
                            </a:rPr>
                            <m:t>+</m:t>
                          </m:r>
                          <m:r>
                            <a:rPr lang="en-GB" b="0" i="1" smtClean="0">
                              <a:latin typeface="Cambria Math" panose="02040503050406030204" pitchFamily="18" charset="0"/>
                            </a:rPr>
                            <m:t>𝑏</m:t>
                          </m:r>
                          <m:r>
                            <a:rPr lang="en-GB" b="0" i="1" smtClean="0">
                              <a:latin typeface="Cambria Math" panose="02040503050406030204" pitchFamily="18" charset="0"/>
                            </a:rPr>
                            <m:t>)</m:t>
                          </m:r>
                        </m:num>
                        <m:den>
                          <m:r>
                            <a:rPr lang="en-GB" b="0" i="1" smtClean="0">
                              <a:latin typeface="Cambria Math" panose="02040503050406030204" pitchFamily="18" charset="0"/>
                            </a:rPr>
                            <m:t>6</m:t>
                          </m:r>
                        </m:den>
                      </m:f>
                    </m:oMath>
                  </m:oMathPara>
                </a14:m>
                <a:endParaRPr lang="en-GB" dirty="0"/>
              </a:p>
              <a:p>
                <a:pPr marL="0" indent="0">
                  <a:buNone/>
                </a:pPr>
                <a:endParaRPr lang="en-GB" dirty="0"/>
              </a:p>
              <a:p>
                <a:pPr marL="0" indent="0">
                  <a:buNone/>
                </a:pPr>
                <a:r>
                  <a:rPr lang="en-GB" b="0" dirty="0"/>
                  <a:t>12.667</a:t>
                </a:r>
                <a14:m>
                  <m:oMath xmlns:m="http://schemas.openxmlformats.org/officeDocument/2006/math">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8</m:t>
                        </m:r>
                        <m:r>
                          <a:rPr lang="en-GB" b="0" i="1" smtClean="0">
                            <a:latin typeface="Cambria Math" panose="02040503050406030204" pitchFamily="18" charset="0"/>
                          </a:rPr>
                          <m:t>+4</m:t>
                        </m:r>
                        <m:r>
                          <a:rPr lang="en-GB" b="0" i="1" smtClean="0">
                            <a:latin typeface="Cambria Math" panose="02040503050406030204" pitchFamily="18" charset="0"/>
                          </a:rPr>
                          <m:t>∗12</m:t>
                        </m:r>
                        <m:r>
                          <a:rPr lang="en-GB" b="0" i="1" smtClean="0">
                            <a:latin typeface="Cambria Math" panose="02040503050406030204" pitchFamily="18" charset="0"/>
                          </a:rPr>
                          <m:t>+</m:t>
                        </m:r>
                        <m:r>
                          <a:rPr lang="en-GB" b="0" i="1" smtClean="0">
                            <a:latin typeface="Cambria Math" panose="02040503050406030204" pitchFamily="18" charset="0"/>
                          </a:rPr>
                          <m:t>20</m:t>
                        </m:r>
                        <m:r>
                          <a:rPr lang="en-GB" b="0" i="1" smtClean="0">
                            <a:latin typeface="Cambria Math" panose="02040503050406030204" pitchFamily="18" charset="0"/>
                          </a:rPr>
                          <m:t>)</m:t>
                        </m:r>
                      </m:num>
                      <m:den>
                        <m:r>
                          <a:rPr lang="en-GB" b="0" i="1" smtClean="0">
                            <a:latin typeface="Cambria Math" panose="02040503050406030204" pitchFamily="18" charset="0"/>
                          </a:rPr>
                          <m:t>6</m:t>
                        </m:r>
                      </m:den>
                    </m:f>
                  </m:oMath>
                </a14:m>
                <a:r>
                  <a:rPr lang="en-GB" dirty="0"/>
                  <a:t> </a:t>
                </a:r>
              </a:p>
            </p:txBody>
          </p:sp>
        </mc:Choice>
        <mc:Fallback>
          <p:sp>
            <p:nvSpPr>
              <p:cNvPr id="3" name="Content Placeholder 2">
                <a:extLst>
                  <a:ext uri="{FF2B5EF4-FFF2-40B4-BE49-F238E27FC236}">
                    <a16:creationId xmlns:a16="http://schemas.microsoft.com/office/drawing/2014/main" id="{1ABFB092-39A6-4CAD-952B-2BB26E21E3E4}"/>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838078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C58C0-FE59-4497-8697-5656F769BE91}"/>
              </a:ext>
            </a:extLst>
          </p:cNvPr>
          <p:cNvSpPr>
            <a:spLocks noGrp="1"/>
          </p:cNvSpPr>
          <p:nvPr>
            <p:ph type="title"/>
          </p:nvPr>
        </p:nvSpPr>
        <p:spPr/>
        <p:txBody>
          <a:bodyPr/>
          <a:lstStyle/>
          <a:p>
            <a:r>
              <a:rPr lang="en-GB" dirty="0"/>
              <a:t>Standard Deviation</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0681F2D6-DBDB-470E-A95C-D4CC1030FD2A}"/>
                  </a:ext>
                </a:extLst>
              </p:cNvPr>
              <p:cNvSpPr>
                <a:spLocks noGrp="1"/>
              </p:cNvSpPr>
              <p:nvPr>
                <p:ph idx="1"/>
              </p:nvPr>
            </p:nvSpPr>
            <p:spPr/>
            <p:txBody>
              <a:bodyPr/>
              <a:lstStyle/>
              <a:p>
                <a:pPr marL="0" indent="0">
                  <a:buNone/>
                </a:pPr>
                <a:r>
                  <a:rPr lang="en-GB" dirty="0"/>
                  <a:t>standard deviation </a:t>
                </a:r>
                <a14:m>
                  <m:oMath xmlns:m="http://schemas.openxmlformats.org/officeDocument/2006/math">
                    <m:r>
                      <a:rPr lang="en-GB" b="0" i="1" smtClean="0">
                        <a:latin typeface="Cambria Math" panose="02040503050406030204" pitchFamily="18" charset="0"/>
                      </a:rPr>
                      <m:t>𝑆</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𝑏</m:t>
                        </m:r>
                        <m:r>
                          <a:rPr lang="en-GB" b="0" i="1" smtClean="0">
                            <a:latin typeface="Cambria Math" panose="02040503050406030204" pitchFamily="18" charset="0"/>
                          </a:rPr>
                          <m:t>−</m:t>
                        </m:r>
                        <m:r>
                          <a:rPr lang="en-GB" b="0" i="1" smtClean="0">
                            <a:latin typeface="Cambria Math" panose="02040503050406030204" pitchFamily="18" charset="0"/>
                          </a:rPr>
                          <m:t>𝑎</m:t>
                        </m:r>
                        <m:r>
                          <a:rPr lang="en-GB" b="0" i="1" smtClean="0">
                            <a:latin typeface="Cambria Math" panose="02040503050406030204" pitchFamily="18" charset="0"/>
                          </a:rPr>
                          <m:t>)</m:t>
                        </m:r>
                      </m:num>
                      <m:den>
                        <m:r>
                          <a:rPr lang="en-GB" b="0" i="1" smtClean="0">
                            <a:latin typeface="Cambria Math" panose="02040503050406030204" pitchFamily="18" charset="0"/>
                          </a:rPr>
                          <m:t>6</m:t>
                        </m:r>
                      </m:den>
                    </m:f>
                  </m:oMath>
                </a14:m>
                <a:r>
                  <a:rPr lang="en-GB" baseline="-25000" dirty="0"/>
                  <a:t> </a:t>
                </a:r>
              </a:p>
              <a:p>
                <a:pPr marL="0" indent="0">
                  <a:buNone/>
                </a:pPr>
                <a:endParaRPr lang="en-GB" dirty="0"/>
              </a:p>
              <a:p>
                <a:pPr marL="0" indent="0">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2=</m:t>
                      </m:r>
                      <m:f>
                        <m:fPr>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20</m:t>
                          </m:r>
                          <m:r>
                            <a:rPr lang="en-GB" b="0" i="1" smtClean="0">
                              <a:latin typeface="Cambria Math" panose="02040503050406030204" pitchFamily="18" charset="0"/>
                            </a:rPr>
                            <m:t>−</m:t>
                          </m:r>
                          <m:r>
                            <a:rPr lang="en-GB" b="0" i="1" smtClean="0">
                              <a:latin typeface="Cambria Math" panose="02040503050406030204" pitchFamily="18" charset="0"/>
                            </a:rPr>
                            <m:t>8</m:t>
                          </m:r>
                          <m:r>
                            <a:rPr lang="en-GB" b="0" i="1" smtClean="0">
                              <a:latin typeface="Cambria Math" panose="02040503050406030204" pitchFamily="18" charset="0"/>
                            </a:rPr>
                            <m:t>)</m:t>
                          </m:r>
                        </m:num>
                        <m:den>
                          <m:r>
                            <a:rPr lang="en-GB" b="0" i="1" smtClean="0">
                              <a:latin typeface="Cambria Math" panose="02040503050406030204" pitchFamily="18" charset="0"/>
                            </a:rPr>
                            <m:t>6</m:t>
                          </m:r>
                        </m:den>
                      </m:f>
                    </m:oMath>
                  </m:oMathPara>
                </a14:m>
                <a:endParaRPr lang="en-GB" dirty="0"/>
              </a:p>
              <a:p>
                <a:pPr marL="0" indent="0">
                  <a:buNone/>
                </a:pPr>
                <a:r>
                  <a:rPr lang="en-GB" dirty="0"/>
                  <a:t>A small standard deviation means the activity duration is more predictable. </a:t>
                </a:r>
              </a:p>
              <a:p>
                <a:pPr marL="0" indent="0">
                  <a:buNone/>
                </a:pPr>
                <a:r>
                  <a:rPr lang="en-GB" dirty="0"/>
                  <a:t>A large standard deviation means there is more uncertainty</a:t>
                </a:r>
              </a:p>
            </p:txBody>
          </p:sp>
        </mc:Choice>
        <mc:Fallback>
          <p:sp>
            <p:nvSpPr>
              <p:cNvPr id="3" name="Content Placeholder 2">
                <a:extLst>
                  <a:ext uri="{FF2B5EF4-FFF2-40B4-BE49-F238E27FC236}">
                    <a16:creationId xmlns:a16="http://schemas.microsoft.com/office/drawing/2014/main" id="{0681F2D6-DBDB-470E-A95C-D4CC1030FD2A}"/>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1540075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074D5-82F8-4A5F-9A54-707331C3A7FE}"/>
              </a:ext>
            </a:extLst>
          </p:cNvPr>
          <p:cNvSpPr>
            <a:spLocks noGrp="1"/>
          </p:cNvSpPr>
          <p:nvPr>
            <p:ph type="title"/>
          </p:nvPr>
        </p:nvSpPr>
        <p:spPr/>
        <p:txBody>
          <a:bodyPr/>
          <a:lstStyle/>
          <a:p>
            <a:r>
              <a:rPr lang="en-GB" dirty="0"/>
              <a:t>Z – Value Calculation</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3557E5DA-49ED-470A-BFAC-F9184D5AFBEE}"/>
                  </a:ext>
                </a:extLst>
              </p:cNvPr>
              <p:cNvSpPr>
                <a:spLocks noGrp="1"/>
              </p:cNvSpPr>
              <p:nvPr>
                <p:ph idx="1"/>
              </p:nvPr>
            </p:nvSpPr>
            <p:spPr/>
            <p:txBody>
              <a:bodyPr/>
              <a:lstStyle/>
              <a:p>
                <a:pPr marL="0" indent="0">
                  <a:buNone/>
                </a:pPr>
                <a:r>
                  <a:rPr lang="en-GB" dirty="0"/>
                  <a:t>Z value is used to find the probability of completing a project by a target time In this example  </a:t>
                </a:r>
              </a:p>
              <a:p>
                <a:pPr marL="0" indent="0">
                  <a:buNone/>
                </a:pPr>
                <a:br>
                  <a:rPr lang="en-GB" dirty="0"/>
                </a:br>
                <a:r>
                  <a:rPr lang="en-GB" dirty="0"/>
                  <a:t>	</a:t>
                </a:r>
              </a:p>
              <a:p>
                <a:pPr marL="0" indent="0">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𝑍</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𝑇</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𝑒</m:t>
                              </m:r>
                            </m:sub>
                          </m:sSub>
                          <m:r>
                            <a:rPr lang="en-GB" b="0" i="1" smtClean="0">
                              <a:latin typeface="Cambria Math" panose="02040503050406030204" pitchFamily="18" charset="0"/>
                            </a:rPr>
                            <m:t>)</m:t>
                          </m:r>
                        </m:num>
                        <m:den>
                          <m:r>
                            <a:rPr lang="en-GB" b="0" i="1" smtClean="0">
                              <a:latin typeface="Cambria Math" panose="02040503050406030204" pitchFamily="18" charset="0"/>
                            </a:rPr>
                            <m:t>𝑆</m:t>
                          </m:r>
                        </m:den>
                      </m:f>
                    </m:oMath>
                  </m:oMathPara>
                </a14:m>
                <a:endParaRPr lang="en-GB" dirty="0"/>
              </a:p>
              <a:p>
                <a:pPr marL="0" indent="0">
                  <a:buNone/>
                </a:pPr>
                <a:endParaRPr lang="en-GB" dirty="0"/>
              </a:p>
              <a:p>
                <a:pPr marL="0" indent="0">
                  <a:buNone/>
                </a:pPr>
                <a:r>
                  <a:rPr lang="en-GB" b="0" dirty="0"/>
                  <a:t>1.1665</a:t>
                </a:r>
                <a14:m>
                  <m:oMath xmlns:m="http://schemas.openxmlformats.org/officeDocument/2006/math">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0" smtClean="0">
                            <a:latin typeface="Cambria Math" panose="02040503050406030204" pitchFamily="18" charset="0"/>
                          </a:rPr>
                          <m:t>(15</m:t>
                        </m:r>
                        <m:r>
                          <a:rPr lang="en-GB" b="0" i="1" smtClean="0">
                            <a:latin typeface="Cambria Math" panose="02040503050406030204" pitchFamily="18" charset="0"/>
                          </a:rPr>
                          <m:t>−</m:t>
                        </m:r>
                        <m:r>
                          <a:rPr lang="en-GB" b="0" i="1" smtClean="0">
                            <a:latin typeface="Cambria Math" panose="02040503050406030204" pitchFamily="18" charset="0"/>
                          </a:rPr>
                          <m:t>12.667</m:t>
                        </m:r>
                        <m:r>
                          <a:rPr lang="en-GB" b="0" i="1" smtClean="0">
                            <a:latin typeface="Cambria Math" panose="02040503050406030204" pitchFamily="18" charset="0"/>
                          </a:rPr>
                          <m:t>)</m:t>
                        </m:r>
                      </m:num>
                      <m:den>
                        <m:r>
                          <a:rPr lang="en-GB" b="0" i="1" smtClean="0">
                            <a:latin typeface="Cambria Math" panose="02040503050406030204" pitchFamily="18" charset="0"/>
                          </a:rPr>
                          <m:t>2</m:t>
                        </m:r>
                      </m:den>
                    </m:f>
                  </m:oMath>
                </a14:m>
                <a:endParaRPr lang="en-GB" dirty="0"/>
              </a:p>
            </p:txBody>
          </p:sp>
        </mc:Choice>
        <mc:Fallback>
          <p:sp>
            <p:nvSpPr>
              <p:cNvPr id="3" name="Content Placeholder 2">
                <a:extLst>
                  <a:ext uri="{FF2B5EF4-FFF2-40B4-BE49-F238E27FC236}">
                    <a16:creationId xmlns:a16="http://schemas.microsoft.com/office/drawing/2014/main" id="{3557E5DA-49ED-470A-BFAC-F9184D5AFBEE}"/>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2504688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A0C29-766C-4E70-8033-ECE4B8F5F638}"/>
              </a:ext>
            </a:extLst>
          </p:cNvPr>
          <p:cNvSpPr>
            <a:spLocks noGrp="1"/>
          </p:cNvSpPr>
          <p:nvPr>
            <p:ph type="title"/>
          </p:nvPr>
        </p:nvSpPr>
        <p:spPr/>
        <p:txBody>
          <a:bodyPr/>
          <a:lstStyle/>
          <a:p>
            <a:r>
              <a:rPr lang="en-GB" dirty="0"/>
              <a:t>Z value chart</a:t>
            </a:r>
          </a:p>
        </p:txBody>
      </p:sp>
      <p:pic>
        <p:nvPicPr>
          <p:cNvPr id="4" name="Picture 3">
            <a:extLst>
              <a:ext uri="{FF2B5EF4-FFF2-40B4-BE49-F238E27FC236}">
                <a16:creationId xmlns:a16="http://schemas.microsoft.com/office/drawing/2014/main" id="{BFADA0C6-E1C5-4D2F-BA1A-41EA93E5A7B5}"/>
              </a:ext>
            </a:extLst>
          </p:cNvPr>
          <p:cNvPicPr>
            <a:picLocks noGrp="1" noChangeAspect="1" noChangeArrowheads="1"/>
          </p:cNvPicPr>
          <p:nvPr/>
        </p:nvPicPr>
        <p:blipFill>
          <a:blip r:embed="rId2"/>
          <a:stretch>
            <a:fillRect/>
          </a:stretch>
        </p:blipFill>
        <p:spPr>
          <a:xfrm>
            <a:off x="176855" y="1690688"/>
            <a:ext cx="6788115" cy="4383357"/>
          </a:xfrm>
          <a:prstGeom prst="rect">
            <a:avLst/>
          </a:prstGeom>
          <a:noFill/>
          <a:ln/>
        </p:spPr>
      </p:pic>
      <p:sp>
        <p:nvSpPr>
          <p:cNvPr id="6" name="TextBox 5">
            <a:extLst>
              <a:ext uri="{FF2B5EF4-FFF2-40B4-BE49-F238E27FC236}">
                <a16:creationId xmlns:a16="http://schemas.microsoft.com/office/drawing/2014/main" id="{7B63E726-8601-4613-A22D-57FCD9F94FC3}"/>
              </a:ext>
            </a:extLst>
          </p:cNvPr>
          <p:cNvSpPr txBox="1"/>
          <p:nvPr/>
        </p:nvSpPr>
        <p:spPr>
          <a:xfrm>
            <a:off x="7029974" y="1870745"/>
            <a:ext cx="4773336" cy="2308324"/>
          </a:xfrm>
          <a:prstGeom prst="rect">
            <a:avLst/>
          </a:prstGeom>
          <a:noFill/>
        </p:spPr>
        <p:txBody>
          <a:bodyPr wrap="square" rtlCol="0">
            <a:spAutoFit/>
          </a:bodyPr>
          <a:lstStyle/>
          <a:p>
            <a:r>
              <a:rPr lang="en-GB" dirty="0"/>
              <a:t>A “Z-value” in the positives means that the likelihood of finishing the project on time is achievable.</a:t>
            </a:r>
            <a:br>
              <a:rPr lang="en-GB" dirty="0"/>
            </a:br>
            <a:br>
              <a:rPr lang="en-GB" dirty="0"/>
            </a:br>
            <a:r>
              <a:rPr lang="en-GB" dirty="0"/>
              <a:t>A “Z-value” in the negatives greatly decreases the chance the project will be finished in time. Not finishing in time could have extra costs and a bad reputation with the client.</a:t>
            </a:r>
          </a:p>
        </p:txBody>
      </p:sp>
    </p:spTree>
    <p:extLst>
      <p:ext uri="{BB962C8B-B14F-4D97-AF65-F5344CB8AC3E}">
        <p14:creationId xmlns:p14="http://schemas.microsoft.com/office/powerpoint/2010/main" val="1565782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194BF-C471-426B-85D8-FF174B08FB38}"/>
              </a:ext>
            </a:extLst>
          </p:cNvPr>
          <p:cNvSpPr>
            <a:spLocks noGrp="1"/>
          </p:cNvSpPr>
          <p:nvPr>
            <p:ph type="title"/>
          </p:nvPr>
        </p:nvSpPr>
        <p:spPr/>
        <p:txBody>
          <a:bodyPr/>
          <a:lstStyle/>
          <a:p>
            <a:r>
              <a:rPr lang="en-GB" dirty="0"/>
              <a:t>Risk management for 2 High Priority</a:t>
            </a:r>
          </a:p>
        </p:txBody>
      </p:sp>
      <p:sp>
        <p:nvSpPr>
          <p:cNvPr id="3" name="Content Placeholder 2">
            <a:extLst>
              <a:ext uri="{FF2B5EF4-FFF2-40B4-BE49-F238E27FC236}">
                <a16:creationId xmlns:a16="http://schemas.microsoft.com/office/drawing/2014/main" id="{F180337F-40EA-45FC-A796-9DEFC13B67FF}"/>
              </a:ext>
            </a:extLst>
          </p:cNvPr>
          <p:cNvSpPr>
            <a:spLocks noGrp="1"/>
          </p:cNvSpPr>
          <p:nvPr>
            <p:ph idx="1"/>
          </p:nvPr>
        </p:nvSpPr>
        <p:spPr/>
        <p:txBody>
          <a:bodyPr/>
          <a:lstStyle/>
          <a:p>
            <a:pPr marL="0" indent="0">
              <a:buNone/>
            </a:pPr>
            <a:r>
              <a:rPr lang="en-GB" dirty="0"/>
              <a:t>A </a:t>
            </a: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Delay in component delivery could lead to a delay in the entire project. A suggestion is paying for priority delivery as this could lead to an earlier delivery time than expected and can bring the project forward.</a:t>
            </a:r>
          </a:p>
          <a:p>
            <a:pPr marL="0" indent="0">
              <a:buNone/>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2800" kern="100" dirty="0">
                <a:effectLst/>
                <a:latin typeface="Calibri" panose="020F0502020204030204" pitchFamily="34" charset="0"/>
                <a:ea typeface="DengXian" panose="02010600030101010101" pitchFamily="2" charset="-122"/>
                <a:cs typeface="Times New Roman" panose="02020603050405020304" pitchFamily="18" charset="0"/>
              </a:rPr>
              <a:t>Power supply instability during testing this can be negated by extensive testing on the power supply before hand and can make sure the limits of the power supply is known to the testing team.</a:t>
            </a:r>
            <a:endParaRPr lang="en-GB" dirty="0"/>
          </a:p>
          <a:p>
            <a:pPr marL="0" indent="0">
              <a:buNone/>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39907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643</Words>
  <Application>Microsoft Office PowerPoint</Application>
  <PresentationFormat>Widescreen</PresentationFormat>
  <Paragraphs>87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Calibri</vt:lpstr>
      <vt:lpstr>Calibri Light</vt:lpstr>
      <vt:lpstr>Cambria Math</vt:lpstr>
      <vt:lpstr>Office Theme</vt:lpstr>
      <vt:lpstr>Risks identifier</vt:lpstr>
      <vt:lpstr>PowerPoint Presentation</vt:lpstr>
      <vt:lpstr>Risk order highest to lowest</vt:lpstr>
      <vt:lpstr>Risk Exposure</vt:lpstr>
      <vt:lpstr>Risk Exposure Calculation</vt:lpstr>
      <vt:lpstr>Risk Reduction Leverage Calculation</vt:lpstr>
      <vt:lpstr>Time estimated</vt:lpstr>
      <vt:lpstr>Pert Calculation</vt:lpstr>
      <vt:lpstr>Standard Deviation</vt:lpstr>
      <vt:lpstr>Z – Value Calculation</vt:lpstr>
      <vt:lpstr>Z value chart</vt:lpstr>
      <vt:lpstr>Risk management for 2 High Priority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Risks identifier</dc:title>
  <dc:creator>Rhys Jones</dc:creator>
  <cp:lastModifiedBy>Rhys Jones (2419998)</cp:lastModifiedBy>
  <cp:revision>1</cp:revision>
  <dcterms:created xsi:type="dcterms:W3CDTF">2026-03-25T11:34:21Z</dcterms:created>
  <dcterms:modified xsi:type="dcterms:W3CDTF">2026-03-25T12:26:58Z</dcterms:modified>
</cp:coreProperties>
</file>