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60" r:id="rId1"/>
  </p:sldMasterIdLst>
  <p:sldIdLst>
    <p:sldId id="256" r:id="rId2"/>
  </p:sldIdLst>
  <p:sldSz cx="9906000" cy="6858000" type="A4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A1E67"/>
    <a:srgbClr val="CE0C6D"/>
    <a:srgbClr val="8E6E2E"/>
    <a:srgbClr val="8EDABB"/>
    <a:srgbClr val="4FB836"/>
    <a:srgbClr val="FF99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75" d="100"/>
          <a:sy n="75" d="100"/>
        </p:scale>
        <p:origin x="1517" y="2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950" y="1122363"/>
            <a:ext cx="8420100" cy="2387600"/>
          </a:xfrm>
        </p:spPr>
        <p:txBody>
          <a:bodyPr anchor="b"/>
          <a:lstStyle>
            <a:lvl1pPr algn="ctr">
              <a:defRPr sz="599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</p:spPr>
        <p:txBody>
          <a:bodyPr/>
          <a:lstStyle>
            <a:lvl1pPr marL="0" indent="0" algn="ctr">
              <a:buNone/>
              <a:defRPr sz="2401"/>
            </a:lvl1pPr>
            <a:lvl2pPr marL="457161" indent="0" algn="ctr">
              <a:buNone/>
              <a:defRPr sz="2000"/>
            </a:lvl2pPr>
            <a:lvl3pPr marL="914323" indent="0" algn="ctr">
              <a:buNone/>
              <a:defRPr sz="1800"/>
            </a:lvl3pPr>
            <a:lvl4pPr marL="1371485" indent="0" algn="ctr">
              <a:buNone/>
              <a:defRPr sz="1600"/>
            </a:lvl4pPr>
            <a:lvl5pPr marL="1828648" indent="0" algn="ctr">
              <a:buNone/>
              <a:defRPr sz="1600"/>
            </a:lvl5pPr>
            <a:lvl6pPr marL="2285808" indent="0" algn="ctr">
              <a:buNone/>
              <a:defRPr sz="1600"/>
            </a:lvl6pPr>
            <a:lvl7pPr marL="2742970" indent="0" algn="ctr">
              <a:buNone/>
              <a:defRPr sz="1600"/>
            </a:lvl7pPr>
            <a:lvl8pPr marL="3200132" indent="0" algn="ctr">
              <a:buNone/>
              <a:defRPr sz="1600"/>
            </a:lvl8pPr>
            <a:lvl9pPr marL="3657294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2E78F-65C9-4819-A58F-37F3AF2AB92D}" type="datetimeFigureOut">
              <a:rPr lang="en-US" smtClean="0"/>
              <a:t>6/14/2022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A6ECBB-D9EE-4289-B1A0-27320B7D66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64276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2E78F-65C9-4819-A58F-37F3AF2AB92D}" type="datetimeFigureOut">
              <a:rPr lang="en-US" smtClean="0"/>
              <a:t>6/14/2022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A6ECBB-D9EE-4289-B1A0-27320B7D66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46305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5882" y="1709740"/>
            <a:ext cx="8543925" cy="2852737"/>
          </a:xfrm>
        </p:spPr>
        <p:txBody>
          <a:bodyPr anchor="b"/>
          <a:lstStyle>
            <a:lvl1pPr>
              <a:defRPr sz="599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882" y="4589467"/>
            <a:ext cx="8543925" cy="1500187"/>
          </a:xfrm>
        </p:spPr>
        <p:txBody>
          <a:bodyPr/>
          <a:lstStyle>
            <a:lvl1pPr marL="0" indent="0">
              <a:buNone/>
              <a:defRPr sz="2401">
                <a:solidFill>
                  <a:schemeClr val="tx1"/>
                </a:solidFill>
              </a:defRPr>
            </a:lvl1pPr>
            <a:lvl2pPr marL="457161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323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485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648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5808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297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132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294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2E78F-65C9-4819-A58F-37F3AF2AB92D}" type="datetimeFigureOut">
              <a:rPr lang="en-US" smtClean="0"/>
              <a:t>6/14/2022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A6ECBB-D9EE-4289-B1A0-27320B7D66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86612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1038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14913" y="1825625"/>
            <a:ext cx="42100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2E78F-65C9-4819-A58F-37F3AF2AB92D}" type="datetimeFigureOut">
              <a:rPr lang="en-US" smtClean="0"/>
              <a:t>6/14/2022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A6ECBB-D9EE-4289-B1A0-27320B7D66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1615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30" y="365127"/>
            <a:ext cx="8543925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2330" y="1681164"/>
            <a:ext cx="4190702" cy="823912"/>
          </a:xfrm>
        </p:spPr>
        <p:txBody>
          <a:bodyPr anchor="b"/>
          <a:lstStyle>
            <a:lvl1pPr marL="0" indent="0">
              <a:buNone/>
              <a:defRPr sz="2401" b="1"/>
            </a:lvl1pPr>
            <a:lvl2pPr marL="457161" indent="0">
              <a:buNone/>
              <a:defRPr sz="2000" b="1"/>
            </a:lvl2pPr>
            <a:lvl3pPr marL="914323" indent="0">
              <a:buNone/>
              <a:defRPr sz="1800" b="1"/>
            </a:lvl3pPr>
            <a:lvl4pPr marL="1371485" indent="0">
              <a:buNone/>
              <a:defRPr sz="1600" b="1"/>
            </a:lvl4pPr>
            <a:lvl5pPr marL="1828648" indent="0">
              <a:buNone/>
              <a:defRPr sz="1600" b="1"/>
            </a:lvl5pPr>
            <a:lvl6pPr marL="2285808" indent="0">
              <a:buNone/>
              <a:defRPr sz="1600" b="1"/>
            </a:lvl6pPr>
            <a:lvl7pPr marL="2742970" indent="0">
              <a:buNone/>
              <a:defRPr sz="1600" b="1"/>
            </a:lvl7pPr>
            <a:lvl8pPr marL="3200132" indent="0">
              <a:buNone/>
              <a:defRPr sz="1600" b="1"/>
            </a:lvl8pPr>
            <a:lvl9pPr marL="3657294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2330" y="2505076"/>
            <a:ext cx="4190702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4915" y="1681164"/>
            <a:ext cx="4211340" cy="823912"/>
          </a:xfrm>
        </p:spPr>
        <p:txBody>
          <a:bodyPr anchor="b"/>
          <a:lstStyle>
            <a:lvl1pPr marL="0" indent="0">
              <a:buNone/>
              <a:defRPr sz="2401" b="1"/>
            </a:lvl1pPr>
            <a:lvl2pPr marL="457161" indent="0">
              <a:buNone/>
              <a:defRPr sz="2000" b="1"/>
            </a:lvl2pPr>
            <a:lvl3pPr marL="914323" indent="0">
              <a:buNone/>
              <a:defRPr sz="1800" b="1"/>
            </a:lvl3pPr>
            <a:lvl4pPr marL="1371485" indent="0">
              <a:buNone/>
              <a:defRPr sz="1600" b="1"/>
            </a:lvl4pPr>
            <a:lvl5pPr marL="1828648" indent="0">
              <a:buNone/>
              <a:defRPr sz="1600" b="1"/>
            </a:lvl5pPr>
            <a:lvl6pPr marL="2285808" indent="0">
              <a:buNone/>
              <a:defRPr sz="1600" b="1"/>
            </a:lvl6pPr>
            <a:lvl7pPr marL="2742970" indent="0">
              <a:buNone/>
              <a:defRPr sz="1600" b="1"/>
            </a:lvl7pPr>
            <a:lvl8pPr marL="3200132" indent="0">
              <a:buNone/>
              <a:defRPr sz="1600" b="1"/>
            </a:lvl8pPr>
            <a:lvl9pPr marL="3657294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14915" y="2505076"/>
            <a:ext cx="4211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2E78F-65C9-4819-A58F-37F3AF2AB92D}" type="datetimeFigureOut">
              <a:rPr lang="en-US" smtClean="0"/>
              <a:t>6/14/2022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A6ECBB-D9EE-4289-B1A0-27320B7D66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95513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2E78F-65C9-4819-A58F-37F3AF2AB92D}" type="datetimeFigureOut">
              <a:rPr lang="en-US" smtClean="0"/>
              <a:t>6/14/2022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A6ECBB-D9EE-4289-B1A0-27320B7D66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43087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2E78F-65C9-4819-A58F-37F3AF2AB92D}" type="datetimeFigureOut">
              <a:rPr lang="en-US" smtClean="0"/>
              <a:t>6/14/2022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A6ECBB-D9EE-4289-B1A0-27320B7D66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88552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4" cy="1600200"/>
          </a:xfrm>
        </p:spPr>
        <p:txBody>
          <a:bodyPr anchor="b"/>
          <a:lstStyle>
            <a:lvl1pPr>
              <a:defRPr sz="319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342" y="987429"/>
            <a:ext cx="5014913" cy="4873625"/>
          </a:xfrm>
        </p:spPr>
        <p:txBody>
          <a:bodyPr/>
          <a:lstStyle>
            <a:lvl1pPr>
              <a:defRPr sz="3199"/>
            </a:lvl1pPr>
            <a:lvl2pPr>
              <a:defRPr sz="2799"/>
            </a:lvl2pPr>
            <a:lvl3pPr>
              <a:defRPr sz="2401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4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161" indent="0">
              <a:buNone/>
              <a:defRPr sz="1400"/>
            </a:lvl2pPr>
            <a:lvl3pPr marL="914323" indent="0">
              <a:buNone/>
              <a:defRPr sz="1200"/>
            </a:lvl3pPr>
            <a:lvl4pPr marL="1371485" indent="0">
              <a:buNone/>
              <a:defRPr sz="1000"/>
            </a:lvl4pPr>
            <a:lvl5pPr marL="1828648" indent="0">
              <a:buNone/>
              <a:defRPr sz="1000"/>
            </a:lvl5pPr>
            <a:lvl6pPr marL="2285808" indent="0">
              <a:buNone/>
              <a:defRPr sz="1000"/>
            </a:lvl6pPr>
            <a:lvl7pPr marL="2742970" indent="0">
              <a:buNone/>
              <a:defRPr sz="1000"/>
            </a:lvl7pPr>
            <a:lvl8pPr marL="3200132" indent="0">
              <a:buNone/>
              <a:defRPr sz="1000"/>
            </a:lvl8pPr>
            <a:lvl9pPr marL="3657294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2E78F-65C9-4819-A58F-37F3AF2AB92D}" type="datetimeFigureOut">
              <a:rPr lang="en-US" smtClean="0"/>
              <a:t>6/14/2022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A6ECBB-D9EE-4289-B1A0-27320B7D66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11382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4" cy="1600200"/>
          </a:xfrm>
        </p:spPr>
        <p:txBody>
          <a:bodyPr anchor="b"/>
          <a:lstStyle>
            <a:lvl1pPr>
              <a:defRPr sz="319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11342" y="987429"/>
            <a:ext cx="5014913" cy="4873625"/>
          </a:xfrm>
        </p:spPr>
        <p:txBody>
          <a:bodyPr anchor="t"/>
          <a:lstStyle>
            <a:lvl1pPr marL="0" indent="0">
              <a:buNone/>
              <a:defRPr sz="3199"/>
            </a:lvl1pPr>
            <a:lvl2pPr marL="457161" indent="0">
              <a:buNone/>
              <a:defRPr sz="2799"/>
            </a:lvl2pPr>
            <a:lvl3pPr marL="914323" indent="0">
              <a:buNone/>
              <a:defRPr sz="2401"/>
            </a:lvl3pPr>
            <a:lvl4pPr marL="1371485" indent="0">
              <a:buNone/>
              <a:defRPr sz="2000"/>
            </a:lvl4pPr>
            <a:lvl5pPr marL="1828648" indent="0">
              <a:buNone/>
              <a:defRPr sz="2000"/>
            </a:lvl5pPr>
            <a:lvl6pPr marL="2285808" indent="0">
              <a:buNone/>
              <a:defRPr sz="2000"/>
            </a:lvl6pPr>
            <a:lvl7pPr marL="2742970" indent="0">
              <a:buNone/>
              <a:defRPr sz="2000"/>
            </a:lvl7pPr>
            <a:lvl8pPr marL="3200132" indent="0">
              <a:buNone/>
              <a:defRPr sz="2000"/>
            </a:lvl8pPr>
            <a:lvl9pPr marL="3657294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4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161" indent="0">
              <a:buNone/>
              <a:defRPr sz="1400"/>
            </a:lvl2pPr>
            <a:lvl3pPr marL="914323" indent="0">
              <a:buNone/>
              <a:defRPr sz="1200"/>
            </a:lvl3pPr>
            <a:lvl4pPr marL="1371485" indent="0">
              <a:buNone/>
              <a:defRPr sz="1000"/>
            </a:lvl4pPr>
            <a:lvl5pPr marL="1828648" indent="0">
              <a:buNone/>
              <a:defRPr sz="1000"/>
            </a:lvl5pPr>
            <a:lvl6pPr marL="2285808" indent="0">
              <a:buNone/>
              <a:defRPr sz="1000"/>
            </a:lvl6pPr>
            <a:lvl7pPr marL="2742970" indent="0">
              <a:buNone/>
              <a:defRPr sz="1000"/>
            </a:lvl7pPr>
            <a:lvl8pPr marL="3200132" indent="0">
              <a:buNone/>
              <a:defRPr sz="1000"/>
            </a:lvl8pPr>
            <a:lvl9pPr marL="3657294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2E78F-65C9-4819-A58F-37F3AF2AB92D}" type="datetimeFigureOut">
              <a:rPr lang="en-US" smtClean="0"/>
              <a:t>6/14/2022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A6ECBB-D9EE-4289-B1A0-27320B7D66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00622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2E78F-65C9-4819-A58F-37F3AF2AB92D}" type="datetimeFigureOut">
              <a:rPr lang="en-US" smtClean="0"/>
              <a:t>6/14/2022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A6ECBB-D9EE-4289-B1A0-27320B7D66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81335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8982" y="365125"/>
            <a:ext cx="2135981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038" y="365125"/>
            <a:ext cx="6284119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42E78F-65C9-4819-A58F-37F3AF2AB92D}" type="datetimeFigureOut">
              <a:rPr lang="en-US" smtClean="0"/>
              <a:t>6/14/2022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A6ECBB-D9EE-4289-B1A0-27320B7D66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32885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1040" y="365127"/>
            <a:ext cx="85439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1040" y="1825625"/>
            <a:ext cx="854392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1038" y="6356354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42E78F-65C9-4819-A58F-37F3AF2AB92D}" type="datetimeFigureOut">
              <a:rPr lang="en-US" smtClean="0"/>
              <a:t>6/14/2022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81365" y="6356354"/>
            <a:ext cx="33432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6113" y="6356354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A6ECBB-D9EE-4289-B1A0-27320B7D66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13287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323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82" indent="-228582" algn="l" defTabSz="914323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799" kern="1200">
          <a:solidFill>
            <a:schemeClr val="tx1"/>
          </a:solidFill>
          <a:latin typeface="+mn-lt"/>
          <a:ea typeface="+mn-ea"/>
          <a:cs typeface="+mn-cs"/>
        </a:defRPr>
      </a:lvl1pPr>
      <a:lvl2pPr marL="685743" indent="-228582" algn="l" defTabSz="9143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1" kern="1200">
          <a:solidFill>
            <a:schemeClr val="tx1"/>
          </a:solidFill>
          <a:latin typeface="+mn-lt"/>
          <a:ea typeface="+mn-ea"/>
          <a:cs typeface="+mn-cs"/>
        </a:defRPr>
      </a:lvl2pPr>
      <a:lvl3pPr marL="1142905" indent="-228582" algn="l" defTabSz="9143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066" indent="-228582" algn="l" defTabSz="9143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227" indent="-228582" algn="l" defTabSz="9143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390" indent="-228582" algn="l" defTabSz="9143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551" indent="-228582" algn="l" defTabSz="9143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714" indent="-228582" algn="l" defTabSz="9143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5874" indent="-228582" algn="l" defTabSz="914323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2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61" algn="l" defTabSz="91432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23" algn="l" defTabSz="91432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485" algn="l" defTabSz="91432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648" algn="l" defTabSz="91432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808" algn="l" defTabSz="91432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2970" algn="l" defTabSz="91432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132" algn="l" defTabSz="91432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294" algn="l" defTabSz="914323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image" Target="../media/image10.png"/><Relationship Id="rId3" Type="http://schemas.microsoft.com/office/2007/relationships/hdphoto" Target="../media/hdphoto1.wdp"/><Relationship Id="rId7" Type="http://schemas.openxmlformats.org/officeDocument/2006/relationships/image" Target="../media/image4.png"/><Relationship Id="rId12" Type="http://schemas.openxmlformats.org/officeDocument/2006/relationships/image" Target="../media/image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png"/><Relationship Id="rId11" Type="http://schemas.openxmlformats.org/officeDocument/2006/relationships/image" Target="../media/image8.png"/><Relationship Id="rId5" Type="http://schemas.openxmlformats.org/officeDocument/2006/relationships/hyperlink" Target="http://www.trinity.co.uk/" TargetMode="External"/><Relationship Id="rId15" Type="http://schemas.openxmlformats.org/officeDocument/2006/relationships/image" Target="../media/image12.png"/><Relationship Id="rId10" Type="http://schemas.openxmlformats.org/officeDocument/2006/relationships/image" Target="../media/image7.png"/><Relationship Id="rId4" Type="http://schemas.openxmlformats.org/officeDocument/2006/relationships/image" Target="../media/image2.png"/><Relationship Id="rId9" Type="http://schemas.openxmlformats.org/officeDocument/2006/relationships/image" Target="../media/image6.png"/><Relationship Id="rId14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0">
            <a:extLst>
              <a:ext uri="{FF2B5EF4-FFF2-40B4-BE49-F238E27FC236}">
                <a16:creationId xmlns:a16="http://schemas.microsoft.com/office/drawing/2014/main" id="{E3A401BA-3D10-2D94-159E-0A1415E9DE19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" y="1"/>
            <a:ext cx="3249337" cy="6857999"/>
          </a:xfrm>
          <a:prstGeom prst="rect">
            <a:avLst/>
          </a:prstGeom>
          <a:solidFill>
            <a:srgbClr val="000000"/>
          </a:solidFill>
          <a:ln>
            <a:noFill/>
          </a:ln>
          <a:effectLst>
            <a:outerShdw dist="28398" dir="3806097" algn="ctr" rotWithShape="0">
              <a:srgbClr val="7F7F7F">
                <a:alpha val="50000"/>
              </a:srgbClr>
            </a:outerShdw>
          </a:effectLst>
          <a:extLst>
            <a:ext uri="{91240B29-F687-4F45-9708-019B960494DF}">
              <a14:hiddenLine xmlns:a14="http://schemas.microsoft.com/office/drawing/2010/main" w="38100">
                <a:solidFill>
                  <a:srgbClr val="F2F2F2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1" tIns="45720" rIns="91441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FBC78DD8-7BD0-F082-B8A9-5552F70BB5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52473" y="12468"/>
            <a:ext cx="3148244" cy="6859036"/>
          </a:xfrm>
          <a:prstGeom prst="rect">
            <a:avLst/>
          </a:prstGeom>
          <a:solidFill>
            <a:srgbClr val="000000"/>
          </a:solidFill>
          <a:ln>
            <a:noFill/>
          </a:ln>
          <a:effectLst>
            <a:outerShdw dist="28398" dir="3806097" algn="ctr" rotWithShape="0">
              <a:srgbClr val="7F7F7F">
                <a:alpha val="50000"/>
              </a:srgbClr>
            </a:outerShdw>
          </a:effectLst>
          <a:extLst>
            <a:ext uri="{91240B29-F687-4F45-9708-019B960494DF}">
              <a14:hiddenLine xmlns:a14="http://schemas.microsoft.com/office/drawing/2010/main" w="38100">
                <a:solidFill>
                  <a:srgbClr val="F2F2F2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1" tIns="45720" rIns="91441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6" name="Rectangle 1">
            <a:extLst>
              <a:ext uri="{FF2B5EF4-FFF2-40B4-BE49-F238E27FC236}">
                <a16:creationId xmlns:a16="http://schemas.microsoft.com/office/drawing/2014/main" id="{4E922083-C061-246E-829B-18A0EC71164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17036" y="110497"/>
            <a:ext cx="3025266" cy="6678691"/>
          </a:xfrm>
          <a:prstGeom prst="rect">
            <a:avLst/>
          </a:prstGeom>
          <a:noFill/>
          <a:ln w="38100">
            <a:solidFill>
              <a:srgbClr val="EEECE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1" tIns="45720" rIns="91441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3" name="Rectangle 11">
            <a:extLst>
              <a:ext uri="{FF2B5EF4-FFF2-40B4-BE49-F238E27FC236}">
                <a16:creationId xmlns:a16="http://schemas.microsoft.com/office/drawing/2014/main" id="{28DE9590-3B75-497D-3BBB-633ED2FD3387}"/>
              </a:ext>
            </a:extLst>
          </p:cNvPr>
          <p:cNvSpPr>
            <a:spLocks noChangeArrowheads="1"/>
          </p:cNvSpPr>
          <p:nvPr/>
        </p:nvSpPr>
        <p:spPr bwMode="auto">
          <a:xfrm>
            <a:off x="-1142999" y="43934"/>
            <a:ext cx="170338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1" tIns="45720" rIns="91441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US"/>
          </a:p>
        </p:txBody>
      </p:sp>
      <p:sp>
        <p:nvSpPr>
          <p:cNvPr id="14" name="Rectangle 16">
            <a:extLst>
              <a:ext uri="{FF2B5EF4-FFF2-40B4-BE49-F238E27FC236}">
                <a16:creationId xmlns:a16="http://schemas.microsoft.com/office/drawing/2014/main" id="{989A90EF-C9B6-28E5-FB23-558BAE42501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60635" y="87869"/>
            <a:ext cx="170338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1" tIns="45720" rIns="91441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just"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1200"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eaLnBrk="0" fontAlgn="base" hangingPunct="0">
              <a:spcBef>
                <a:spcPct val="0"/>
              </a:spcBef>
              <a:spcAft>
                <a:spcPct val="0"/>
              </a:spcAft>
            </a:pPr>
            <a:br>
              <a:rPr lang="en-US" altLang="en-US" sz="120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altLang="en-US">
              <a:latin typeface="Arial" panose="020B0604020202020204" pitchFamily="34" charset="0"/>
            </a:endParaRPr>
          </a:p>
        </p:txBody>
      </p:sp>
      <p:sp>
        <p:nvSpPr>
          <p:cNvPr id="21" name="Rectangle 5">
            <a:extLst>
              <a:ext uri="{FF2B5EF4-FFF2-40B4-BE49-F238E27FC236}">
                <a16:creationId xmlns:a16="http://schemas.microsoft.com/office/drawing/2014/main" id="{31803585-9F2F-1E03-18AD-1B36F06DBC4E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89389" y="12660"/>
            <a:ext cx="3419004" cy="6857999"/>
          </a:xfrm>
          <a:prstGeom prst="rect">
            <a:avLst/>
          </a:prstGeom>
          <a:solidFill>
            <a:srgbClr val="000000"/>
          </a:solidFill>
          <a:ln>
            <a:noFill/>
          </a:ln>
          <a:effectLst>
            <a:outerShdw dist="28398" dir="3806097" algn="ctr" rotWithShape="0">
              <a:srgbClr val="7F7F7F">
                <a:alpha val="50000"/>
              </a:srgbClr>
            </a:outerShdw>
          </a:effectLst>
          <a:extLst>
            <a:ext uri="{91240B29-F687-4F45-9708-019B960494DF}">
              <a14:hiddenLine xmlns:a14="http://schemas.microsoft.com/office/drawing/2010/main" w="38100">
                <a:solidFill>
                  <a:srgbClr val="F2F2F2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1" tIns="45720" rIns="91441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22" name="Rectangle 1">
            <a:extLst>
              <a:ext uri="{FF2B5EF4-FFF2-40B4-BE49-F238E27FC236}">
                <a16:creationId xmlns:a16="http://schemas.microsoft.com/office/drawing/2014/main" id="{028C92A2-B28D-D780-7577-331D5BA027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364651" y="89285"/>
            <a:ext cx="3283073" cy="6680535"/>
          </a:xfrm>
          <a:prstGeom prst="rect">
            <a:avLst/>
          </a:prstGeom>
          <a:noFill/>
          <a:ln w="38100">
            <a:solidFill>
              <a:srgbClr val="EEECE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1" tIns="45720" rIns="91441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E9A8809-9AE0-F2F0-B5CC-ECA423A7BC17}"/>
              </a:ext>
            </a:extLst>
          </p:cNvPr>
          <p:cNvSpPr txBox="1"/>
          <p:nvPr/>
        </p:nvSpPr>
        <p:spPr>
          <a:xfrm>
            <a:off x="5075048" y="2606149"/>
            <a:ext cx="1496918" cy="415498"/>
          </a:xfrm>
          <a:prstGeom prst="rect">
            <a:avLst/>
          </a:prstGeom>
          <a:solidFill>
            <a:schemeClr val="bg2">
              <a:lumMod val="25000"/>
            </a:schemeClr>
          </a:solidFill>
          <a:effectLst>
            <a:softEdge rad="63500"/>
          </a:effectLst>
        </p:spPr>
        <p:txBody>
          <a:bodyPr wrap="square" rtlCol="0">
            <a:spAutoFit/>
          </a:bodyPr>
          <a:lstStyle/>
          <a:p>
            <a:r>
              <a:rPr lang="en-US" sz="2100" dirty="0">
                <a:solidFill>
                  <a:schemeClr val="bg1"/>
                </a:solidFill>
                <a:latin typeface="French Script MT" panose="03020402040607040605" pitchFamily="66" charset="0"/>
              </a:rPr>
              <a:t>Appetizer Menu</a:t>
            </a: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77BA3096-F40D-3C59-850C-2EE20D785363}"/>
              </a:ext>
            </a:extLst>
          </p:cNvPr>
          <p:cNvSpPr txBox="1"/>
          <p:nvPr/>
        </p:nvSpPr>
        <p:spPr>
          <a:xfrm>
            <a:off x="7376518" y="178485"/>
            <a:ext cx="1456856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  <a:effectLst>
            <a:softEdge rad="63500"/>
          </a:effectLst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French Script MT" panose="03020402040607040605" pitchFamily="66" charset="0"/>
              </a:rPr>
              <a:t>Main Menu</a:t>
            </a:r>
          </a:p>
        </p:txBody>
      </p:sp>
      <p:grpSp>
        <p:nvGrpSpPr>
          <p:cNvPr id="53" name="Group 52">
            <a:extLst>
              <a:ext uri="{FF2B5EF4-FFF2-40B4-BE49-F238E27FC236}">
                <a16:creationId xmlns:a16="http://schemas.microsoft.com/office/drawing/2014/main" id="{0914DAD2-481A-4467-F01F-7CE23C57CA10}"/>
              </a:ext>
            </a:extLst>
          </p:cNvPr>
          <p:cNvGrpSpPr/>
          <p:nvPr/>
        </p:nvGrpSpPr>
        <p:grpSpPr>
          <a:xfrm>
            <a:off x="379954" y="5952458"/>
            <a:ext cx="1592626" cy="524774"/>
            <a:chOff x="1335452" y="6132140"/>
            <a:chExt cx="1525743" cy="565507"/>
          </a:xfrm>
        </p:grpSpPr>
        <p:pic>
          <p:nvPicPr>
            <p:cNvPr id="46" name="Picture 45">
              <a:extLst>
                <a:ext uri="{FF2B5EF4-FFF2-40B4-BE49-F238E27FC236}">
                  <a16:creationId xmlns:a16="http://schemas.microsoft.com/office/drawing/2014/main" id="{6074C241-4277-CED1-6ED5-EC9A5A4E20E1}"/>
                </a:ext>
              </a:extLst>
            </p:cNvPr>
            <p:cNvPicPr>
              <a:picLocks noChangeAspect="1"/>
            </p:cNvPicPr>
            <p:nvPr/>
          </p:nvPicPr>
          <p:blipFill>
            <a:blip r:embed="rId2"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backgroundRemoval t="7087" b="94226" l="7778" r="90000">
                          <a14:foregroundMark x1="12778" y1="68766" x2="18056" y2="82677"/>
                          <a14:foregroundMark x1="18056" y1="82677" x2="46111" y2="86089"/>
                          <a14:foregroundMark x1="46111" y1="86089" x2="55278" y2="86352"/>
                          <a14:foregroundMark x1="55278" y1="86614" x2="60278" y2="67717"/>
                          <a14:foregroundMark x1="60278" y1="67717" x2="13056" y2="66929"/>
                          <a14:foregroundMark x1="21944" y1="71654" x2="55278" y2="76640"/>
                          <a14:foregroundMark x1="31667" y1="68766" x2="60278" y2="69554"/>
                          <a14:foregroundMark x1="44444" y1="85039" x2="56389" y2="79265"/>
                          <a14:foregroundMark x1="54722" y1="85827" x2="56389" y2="80052"/>
                          <a14:foregroundMark x1="7778" y1="85302" x2="15000" y2="94226"/>
                          <a14:foregroundMark x1="52500" y1="7612" x2="75000" y2="7087"/>
                        </a14:backgroundRemoval>
                      </a14:imgEffect>
                    </a14:imgLayer>
                  </a14:imgProps>
                </a:ext>
              </a:extLst>
            </a:blip>
            <a:stretch>
              <a:fillRect/>
            </a:stretch>
          </p:blipFill>
          <p:spPr>
            <a:xfrm>
              <a:off x="1335452" y="6132140"/>
              <a:ext cx="534339" cy="565507"/>
            </a:xfrm>
            <a:prstGeom prst="rect">
              <a:avLst/>
            </a:prstGeom>
          </p:spPr>
        </p:pic>
        <p:sp>
          <p:nvSpPr>
            <p:cNvPr id="48" name="TextBox 47">
              <a:extLst>
                <a:ext uri="{FF2B5EF4-FFF2-40B4-BE49-F238E27FC236}">
                  <a16:creationId xmlns:a16="http://schemas.microsoft.com/office/drawing/2014/main" id="{9CE853BC-9CFB-3642-55F7-7DC5BF756932}"/>
                </a:ext>
              </a:extLst>
            </p:cNvPr>
            <p:cNvSpPr txBox="1"/>
            <p:nvPr/>
          </p:nvSpPr>
          <p:spPr>
            <a:xfrm>
              <a:off x="1766873" y="6228752"/>
              <a:ext cx="1094322" cy="364833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600" dirty="0">
                  <a:solidFill>
                    <a:schemeClr val="bg1"/>
                  </a:solidFill>
                  <a:latin typeface="Bernard MT Condensed" panose="02050806060905020404" pitchFamily="18" charset="0"/>
                </a:rPr>
                <a:t>Take away</a:t>
              </a:r>
            </a:p>
          </p:txBody>
        </p:sp>
      </p:grpSp>
      <p:pic>
        <p:nvPicPr>
          <p:cNvPr id="52" name="Picture 51">
            <a:extLst>
              <a:ext uri="{FF2B5EF4-FFF2-40B4-BE49-F238E27FC236}">
                <a16:creationId xmlns:a16="http://schemas.microsoft.com/office/drawing/2014/main" id="{CBE3A5E8-3235-30AE-1839-66A899F77F6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9808"/>
          <a:stretch/>
        </p:blipFill>
        <p:spPr>
          <a:xfrm>
            <a:off x="2010459" y="5927415"/>
            <a:ext cx="914812" cy="547063"/>
          </a:xfrm>
          <a:prstGeom prst="snip2SameRect">
            <a:avLst>
              <a:gd name="adj1" fmla="val 18572"/>
              <a:gd name="adj2" fmla="val 0"/>
            </a:avLst>
          </a:prstGeom>
        </p:spPr>
      </p:pic>
      <p:graphicFrame>
        <p:nvGraphicFramePr>
          <p:cNvPr id="56" name="Table 24">
            <a:extLst>
              <a:ext uri="{FF2B5EF4-FFF2-40B4-BE49-F238E27FC236}">
                <a16:creationId xmlns:a16="http://schemas.microsoft.com/office/drawing/2014/main" id="{E74A5BD1-08AD-37F2-4B15-D11C83C369E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3698114"/>
              </p:ext>
            </p:extLst>
          </p:nvPr>
        </p:nvGraphicFramePr>
        <p:xfrm>
          <a:off x="3438189" y="5792642"/>
          <a:ext cx="2540054" cy="844407"/>
        </p:xfrm>
        <a:graphic>
          <a:graphicData uri="http://schemas.openxmlformats.org/drawingml/2006/table">
            <a:tbl>
              <a:tblPr firstRow="1" bandRow="1">
                <a:tableStyleId>{C083E6E3-FA7D-4D7B-A595-EF9225AFEA82}</a:tableStyleId>
              </a:tblPr>
              <a:tblGrid>
                <a:gridCol w="1511582">
                  <a:extLst>
                    <a:ext uri="{9D8B030D-6E8A-4147-A177-3AD203B41FA5}">
                      <a16:colId xmlns:a16="http://schemas.microsoft.com/office/drawing/2014/main" val="826264876"/>
                    </a:ext>
                  </a:extLst>
                </a:gridCol>
                <a:gridCol w="546789">
                  <a:extLst>
                    <a:ext uri="{9D8B030D-6E8A-4147-A177-3AD203B41FA5}">
                      <a16:colId xmlns:a16="http://schemas.microsoft.com/office/drawing/2014/main" val="1942146157"/>
                    </a:ext>
                  </a:extLst>
                </a:gridCol>
                <a:gridCol w="481683">
                  <a:extLst>
                    <a:ext uri="{9D8B030D-6E8A-4147-A177-3AD203B41FA5}">
                      <a16:colId xmlns:a16="http://schemas.microsoft.com/office/drawing/2014/main" val="1688155039"/>
                    </a:ext>
                  </a:extLst>
                </a:gridCol>
              </a:tblGrid>
              <a:tr h="281469">
                <a:tc>
                  <a:txBody>
                    <a:bodyPr/>
                    <a:lstStyle/>
                    <a:p>
                      <a:r>
                        <a:rPr lang="en-US" sz="800" dirty="0">
                          <a:solidFill>
                            <a:schemeClr val="bg1"/>
                          </a:solidFill>
                          <a:latin typeface="Comic Sans MS" panose="030F0702030302020204" pitchFamily="66" charset="0"/>
                        </a:rPr>
                        <a:t>Soursop Float</a:t>
                      </a:r>
                    </a:p>
                  </a:txBody>
                  <a:tcPr marL="91441" marR="91441"/>
                </a:tc>
                <a:tc>
                  <a:txBody>
                    <a:bodyPr/>
                    <a:lstStyle/>
                    <a:p>
                      <a:r>
                        <a:rPr lang="en-US" sz="800" dirty="0">
                          <a:solidFill>
                            <a:schemeClr val="bg1"/>
                          </a:solidFill>
                          <a:latin typeface="+mn-lt"/>
                        </a:rPr>
                        <a:t>300 ml</a:t>
                      </a:r>
                    </a:p>
                  </a:txBody>
                  <a:tcPr marL="91441" marR="91441"/>
                </a:tc>
                <a:tc>
                  <a:txBody>
                    <a:bodyPr/>
                    <a:lstStyle/>
                    <a:p>
                      <a:r>
                        <a:rPr lang="en-US" sz="800" i="1" dirty="0">
                          <a:solidFill>
                            <a:schemeClr val="bg1"/>
                          </a:solidFill>
                          <a:latin typeface="+mn-lt"/>
                        </a:rPr>
                        <a:t> £ 3.45</a:t>
                      </a:r>
                    </a:p>
                  </a:txBody>
                  <a:tcPr marL="91441" marR="91441"/>
                </a:tc>
                <a:extLst>
                  <a:ext uri="{0D108BD9-81ED-4DB2-BD59-A6C34878D82A}">
                    <a16:rowId xmlns:a16="http://schemas.microsoft.com/office/drawing/2014/main" val="852566310"/>
                  </a:ext>
                </a:extLst>
              </a:tr>
              <a:tr h="281469">
                <a:tc>
                  <a:txBody>
                    <a:bodyPr/>
                    <a:lstStyle/>
                    <a:p>
                      <a:r>
                        <a:rPr lang="en-US" sz="800" dirty="0">
                          <a:solidFill>
                            <a:schemeClr val="bg1"/>
                          </a:solidFill>
                          <a:latin typeface="Comic Sans MS" panose="030F0702030302020204" pitchFamily="66" charset="0"/>
                        </a:rPr>
                        <a:t>Berry Magarita </a:t>
                      </a:r>
                    </a:p>
                  </a:txBody>
                  <a:tcPr marL="91441" marR="91441"/>
                </a:tc>
                <a:tc>
                  <a:txBody>
                    <a:bodyPr/>
                    <a:lstStyle/>
                    <a:p>
                      <a:r>
                        <a:rPr lang="en-US" sz="800" dirty="0">
                          <a:solidFill>
                            <a:schemeClr val="bg1"/>
                          </a:solidFill>
                          <a:latin typeface="+mn-lt"/>
                        </a:rPr>
                        <a:t>250 ml</a:t>
                      </a:r>
                    </a:p>
                  </a:txBody>
                  <a:tcPr marL="91441" marR="91441"/>
                </a:tc>
                <a:tc>
                  <a:txBody>
                    <a:bodyPr/>
                    <a:lstStyle/>
                    <a:p>
                      <a:r>
                        <a:rPr lang="en-US" sz="800" i="1" dirty="0">
                          <a:solidFill>
                            <a:schemeClr val="bg1"/>
                          </a:solidFill>
                          <a:latin typeface="+mn-lt"/>
                        </a:rPr>
                        <a:t>£ 2.85</a:t>
                      </a:r>
                    </a:p>
                  </a:txBody>
                  <a:tcPr marL="91441" marR="91441"/>
                </a:tc>
                <a:extLst>
                  <a:ext uri="{0D108BD9-81ED-4DB2-BD59-A6C34878D82A}">
                    <a16:rowId xmlns:a16="http://schemas.microsoft.com/office/drawing/2014/main" val="4052726571"/>
                  </a:ext>
                </a:extLst>
              </a:tr>
              <a:tr h="281469">
                <a:tc>
                  <a:txBody>
                    <a:bodyPr/>
                    <a:lstStyle/>
                    <a:p>
                      <a:r>
                        <a:rPr lang="en-US" sz="800" dirty="0">
                          <a:solidFill>
                            <a:schemeClr val="bg1"/>
                          </a:solidFill>
                          <a:latin typeface="Comic Sans MS" panose="030F0702030302020204" pitchFamily="66" charset="0"/>
                        </a:rPr>
                        <a:t>Lemonade Cola</a:t>
                      </a:r>
                    </a:p>
                  </a:txBody>
                  <a:tcPr marL="91441" marR="91441"/>
                </a:tc>
                <a:tc>
                  <a:txBody>
                    <a:bodyPr/>
                    <a:lstStyle/>
                    <a:p>
                      <a:r>
                        <a:rPr lang="en-US" sz="800" dirty="0">
                          <a:solidFill>
                            <a:schemeClr val="bg1"/>
                          </a:solidFill>
                          <a:latin typeface="+mn-lt"/>
                        </a:rPr>
                        <a:t>300 ml</a:t>
                      </a:r>
                    </a:p>
                  </a:txBody>
                  <a:tcPr marL="91441" marR="91441"/>
                </a:tc>
                <a:tc>
                  <a:txBody>
                    <a:bodyPr/>
                    <a:lstStyle/>
                    <a:p>
                      <a:r>
                        <a:rPr lang="en-US" sz="800" i="1" dirty="0">
                          <a:solidFill>
                            <a:schemeClr val="bg1"/>
                          </a:solidFill>
                          <a:latin typeface="+mn-lt"/>
                        </a:rPr>
                        <a:t>£ 2.00</a:t>
                      </a:r>
                    </a:p>
                  </a:txBody>
                  <a:tcPr marL="91441" marR="91441"/>
                </a:tc>
                <a:extLst>
                  <a:ext uri="{0D108BD9-81ED-4DB2-BD59-A6C34878D82A}">
                    <a16:rowId xmlns:a16="http://schemas.microsoft.com/office/drawing/2014/main" val="4294665567"/>
                  </a:ext>
                </a:extLst>
              </a:tr>
            </a:tbl>
          </a:graphicData>
        </a:graphic>
      </p:graphicFrame>
      <p:sp>
        <p:nvSpPr>
          <p:cNvPr id="9" name="Text Box 7">
            <a:extLst>
              <a:ext uri="{FF2B5EF4-FFF2-40B4-BE49-F238E27FC236}">
                <a16:creationId xmlns:a16="http://schemas.microsoft.com/office/drawing/2014/main" id="{633AD98E-D1A5-C7DB-2DA3-BBF85D83BD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779" y="3823003"/>
            <a:ext cx="3203106" cy="76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1" tIns="45720" rIns="91441" bIns="45720" numCol="1" anchor="t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5400" b="1" dirty="0">
                <a:solidFill>
                  <a:schemeClr val="accent4">
                    <a:lumMod val="60000"/>
                    <a:lumOff val="40000"/>
                  </a:schemeClr>
                </a:solidFill>
                <a:latin typeface="Edwardian Script ITC" panose="030303020407070D0804" pitchFamily="66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Hotel Trinity</a:t>
            </a:r>
            <a:endParaRPr lang="en-US" altLang="en-US" sz="2800" b="1" dirty="0">
              <a:solidFill>
                <a:schemeClr val="accent4">
                  <a:lumMod val="60000"/>
                  <a:lumOff val="40000"/>
                </a:schemeClr>
              </a:solidFill>
              <a:latin typeface="Edwardian Script ITC" panose="030303020407070D0804" pitchFamily="66" charset="0"/>
            </a:endParaRPr>
          </a:p>
        </p:txBody>
      </p:sp>
      <p:sp>
        <p:nvSpPr>
          <p:cNvPr id="10" name="Text Box 6">
            <a:extLst>
              <a:ext uri="{FF2B5EF4-FFF2-40B4-BE49-F238E27FC236}">
                <a16:creationId xmlns:a16="http://schemas.microsoft.com/office/drawing/2014/main" id="{67BCFCCA-01E7-F384-D8C3-B9A09FE690A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9808" y="4779992"/>
            <a:ext cx="2958245" cy="1857058"/>
          </a:xfrm>
          <a:prstGeom prst="rect">
            <a:avLst/>
          </a:prstGeom>
          <a:noFill/>
          <a:ln w="9525">
            <a:solidFill>
              <a:srgbClr val="FFFF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1" tIns="45720" rIns="91441" bIns="45720" numCol="1" anchor="t" anchorCtr="0" compatLnSpc="1">
            <a:prstTxWarp prst="textNoShape">
              <a:avLst/>
            </a:prstTxWarp>
          </a:bodyPr>
          <a:lstStyle/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00" dirty="0">
                <a:solidFill>
                  <a:srgbClr val="EEECE1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157 Tower Bridge Rd, London SE1 3LW,</a:t>
            </a: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00" dirty="0">
                <a:solidFill>
                  <a:srgbClr val="EEECE1"/>
                </a:solidFill>
                <a:ea typeface="Times New Roman" panose="02020603050405020304" pitchFamily="18" charset="0"/>
                <a:cs typeface="Times New Roman" panose="02020603050405020304" pitchFamily="18" charset="0"/>
              </a:rPr>
              <a:t>United Kingdom</a:t>
            </a: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00" dirty="0">
                <a:solidFill>
                  <a:srgbClr val="EEECE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Contact: +44 20 7052 7170</a:t>
            </a: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00" dirty="0">
                <a:solidFill>
                  <a:srgbClr val="EEECE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Visit Website to Order: </a:t>
            </a:r>
            <a:r>
              <a:rPr lang="en-US" altLang="en-US" sz="1200" dirty="0">
                <a:solidFill>
                  <a:srgbClr val="EEECE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www.trinity.co.uk</a:t>
            </a:r>
            <a:endParaRPr lang="en-US" altLang="en-US" sz="700" dirty="0">
              <a:latin typeface="Arial" panose="020B0604020202020204" pitchFamily="34" charset="0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US" altLang="en-US" sz="1200" dirty="0">
                <a:solidFill>
                  <a:srgbClr val="EEECE1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Email: trinity@hotel.uk.com</a:t>
            </a:r>
            <a:endParaRPr lang="en-US" altLang="en-US" sz="700" dirty="0">
              <a:latin typeface="Arial" panose="020B0604020202020204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US" altLang="en-US" sz="1600" dirty="0">
              <a:latin typeface="Arial" panose="020B0604020202020204" pitchFamily="34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C3147EB-7D7E-309F-7DF7-ADC6430C81A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-1" y="0"/>
            <a:ext cx="3250391" cy="2789592"/>
          </a:xfrm>
          <a:prstGeom prst="flowChartDocument">
            <a:avLst/>
          </a:prstGeom>
        </p:spPr>
      </p:pic>
      <p:grpSp>
        <p:nvGrpSpPr>
          <p:cNvPr id="15" name="Group 14">
            <a:extLst>
              <a:ext uri="{FF2B5EF4-FFF2-40B4-BE49-F238E27FC236}">
                <a16:creationId xmlns:a16="http://schemas.microsoft.com/office/drawing/2014/main" id="{593D204E-F4F6-3C95-FB37-05AD5691B071}"/>
              </a:ext>
            </a:extLst>
          </p:cNvPr>
          <p:cNvGrpSpPr/>
          <p:nvPr/>
        </p:nvGrpSpPr>
        <p:grpSpPr>
          <a:xfrm>
            <a:off x="653127" y="3005930"/>
            <a:ext cx="2069062" cy="762000"/>
            <a:chOff x="762873" y="2866965"/>
            <a:chExt cx="2959738" cy="908540"/>
          </a:xfrm>
        </p:grpSpPr>
        <p:sp>
          <p:nvSpPr>
            <p:cNvPr id="7" name="AutoShape 9">
              <a:extLst>
                <a:ext uri="{FF2B5EF4-FFF2-40B4-BE49-F238E27FC236}">
                  <a16:creationId xmlns:a16="http://schemas.microsoft.com/office/drawing/2014/main" id="{02920B61-2830-0F1D-BC5A-F5FE4724C8E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762873" y="2866965"/>
              <a:ext cx="2908939" cy="908540"/>
            </a:xfrm>
            <a:prstGeom prst="roundRect">
              <a:avLst>
                <a:gd name="adj" fmla="val 36829"/>
              </a:avLst>
            </a:prstGeom>
            <a:noFill/>
            <a:ln w="28575">
              <a:solidFill>
                <a:srgbClr val="FFFFFF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1" tIns="45720" rIns="91441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sz="1400"/>
            </a:p>
          </p:txBody>
        </p:sp>
        <p:sp>
          <p:nvSpPr>
            <p:cNvPr id="8" name="Text Box 8">
              <a:extLst>
                <a:ext uri="{FF2B5EF4-FFF2-40B4-BE49-F238E27FC236}">
                  <a16:creationId xmlns:a16="http://schemas.microsoft.com/office/drawing/2014/main" id="{673C5215-2E3E-E0D2-6E99-A6CCAD68792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73037" y="2965161"/>
              <a:ext cx="2949574" cy="77311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1" tIns="45720" rIns="91441" bIns="45720" numCol="1" anchor="t" anchorCtr="0" compatLnSpc="1">
              <a:prstTxWarp prst="textNoShape">
                <a:avLst/>
              </a:prstTxWarp>
            </a:bodyPr>
            <a:lstStyle/>
            <a:p>
              <a:pPr algn="ctr" eaLnBrk="0" fontAlgn="base" hangingPunct="0">
                <a:spcBef>
                  <a:spcPct val="0"/>
                </a:spcBef>
                <a:spcAft>
                  <a:spcPct val="0"/>
                </a:spcAft>
              </a:pPr>
              <a:r>
                <a:rPr lang="en-US" altLang="en-US" sz="2800" dirty="0">
                  <a:solidFill>
                    <a:srgbClr val="FFFFFF"/>
                  </a:solidFill>
                  <a:latin typeface="Algerian" panose="04020705040A02060702" pitchFamily="82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Food</a:t>
              </a:r>
              <a:r>
                <a:rPr lang="en-US" altLang="en-US" sz="2800" dirty="0">
                  <a:solidFill>
                    <a:srgbClr val="4F81BD"/>
                  </a:solidFill>
                  <a:latin typeface="Algerian" panose="04020705040A02060702" pitchFamily="82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 </a:t>
              </a:r>
              <a:r>
                <a:rPr lang="en-US" altLang="en-US" sz="2800" dirty="0">
                  <a:solidFill>
                    <a:srgbClr val="FFC000"/>
                  </a:solidFill>
                  <a:latin typeface="Algerian" panose="04020705040A02060702" pitchFamily="82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Menu</a:t>
              </a:r>
              <a:endParaRPr lang="en-US" altLang="en-US" sz="1100" dirty="0">
                <a:latin typeface="Arial" panose="020B0604020202020204" pitchFamily="34" charset="0"/>
              </a:endParaRPr>
            </a:p>
          </p:txBody>
        </p:sp>
      </p:grpSp>
      <p:sp>
        <p:nvSpPr>
          <p:cNvPr id="50" name="TextBox 49">
            <a:extLst>
              <a:ext uri="{FF2B5EF4-FFF2-40B4-BE49-F238E27FC236}">
                <a16:creationId xmlns:a16="http://schemas.microsoft.com/office/drawing/2014/main" id="{B87582AE-D788-7C3B-A5DE-53C8CE3B30D9}"/>
              </a:ext>
            </a:extLst>
          </p:cNvPr>
          <p:cNvSpPr txBox="1"/>
          <p:nvPr/>
        </p:nvSpPr>
        <p:spPr>
          <a:xfrm>
            <a:off x="3244257" y="1140243"/>
            <a:ext cx="1680207" cy="2001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701" b="1" i="1" dirty="0">
                <a:ln w="0"/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anose="02020503060305020303" pitchFamily="18" charset="0"/>
                <a:cs typeface="Times New Roman" panose="02020603050405020304" pitchFamily="18" charset="0"/>
              </a:rPr>
              <a:t>* 60.5 </a:t>
            </a:r>
            <a:r>
              <a:rPr lang="en-US" sz="701" b="1" i="1" dirty="0" err="1">
                <a:ln w="0"/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anose="02020503060305020303" pitchFamily="18" charset="0"/>
                <a:cs typeface="Times New Roman" panose="02020603050405020304" pitchFamily="18" charset="0"/>
              </a:rPr>
              <a:t>KCal</a:t>
            </a:r>
            <a:r>
              <a:rPr lang="en-US" sz="701" b="1" i="1" dirty="0">
                <a:ln w="0"/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anose="02020503060305020303" pitchFamily="18" charset="0"/>
                <a:cs typeface="Times New Roman" panose="02020603050405020304" pitchFamily="18" charset="0"/>
              </a:rPr>
              <a:t> (Fat 4g) </a:t>
            </a:r>
            <a:r>
              <a:rPr lang="en-GB" sz="701" b="1" i="1" dirty="0">
                <a:ln w="0"/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anose="02020503060305020303" pitchFamily="18" charset="0"/>
                <a:cs typeface="Times New Roman" panose="02020603050405020304" pitchFamily="18" charset="0"/>
              </a:rPr>
              <a:t>Allergens</a:t>
            </a:r>
            <a:r>
              <a:rPr lang="en-US" sz="701" b="1" i="1" dirty="0">
                <a:ln w="0"/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anose="02020503060305020303" pitchFamily="18" charset="0"/>
                <a:cs typeface="Times New Roman" panose="02020603050405020304" pitchFamily="18" charset="0"/>
              </a:rPr>
              <a:t>: NO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CD37A39-4EBD-FDA6-DC15-485C6F8261D6}"/>
              </a:ext>
            </a:extLst>
          </p:cNvPr>
          <p:cNvSpPr txBox="1"/>
          <p:nvPr/>
        </p:nvSpPr>
        <p:spPr>
          <a:xfrm>
            <a:off x="3439423" y="237485"/>
            <a:ext cx="1281422" cy="400110"/>
          </a:xfrm>
          <a:prstGeom prst="rect">
            <a:avLst/>
          </a:prstGeom>
          <a:solidFill>
            <a:schemeClr val="accent2">
              <a:lumMod val="50000"/>
            </a:schemeClr>
          </a:solidFill>
          <a:effectLst>
            <a:softEdge rad="63500"/>
          </a:effectLst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French Script MT" panose="03020402040607040605" pitchFamily="66" charset="0"/>
              </a:rPr>
              <a:t>Starter Menu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2F2EDAD-67C6-F010-B690-D53768A1BB24}"/>
              </a:ext>
            </a:extLst>
          </p:cNvPr>
          <p:cNvSpPr txBox="1"/>
          <p:nvPr/>
        </p:nvSpPr>
        <p:spPr>
          <a:xfrm>
            <a:off x="3371299" y="644631"/>
            <a:ext cx="1696387" cy="5234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  <a:latin typeface="Forte" panose="03060902040502070203" pitchFamily="66" charset="0"/>
              </a:rPr>
              <a:t>Fried Calamari</a:t>
            </a:r>
          </a:p>
          <a:p>
            <a:r>
              <a:rPr lang="en-US" sz="701" i="1" dirty="0">
                <a:solidFill>
                  <a:schemeClr val="bg1"/>
                </a:solidFill>
              </a:rPr>
              <a:t>With house-made marinara and salad green</a:t>
            </a:r>
            <a:endParaRPr lang="en-US" sz="599" i="1" dirty="0">
              <a:solidFill>
                <a:schemeClr val="bg1"/>
              </a:solidFill>
            </a:endParaRP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89CDE863-B59D-8BA3-3BE7-83228A61BD36}"/>
              </a:ext>
            </a:extLst>
          </p:cNvPr>
          <p:cNvSpPr txBox="1"/>
          <p:nvPr/>
        </p:nvSpPr>
        <p:spPr>
          <a:xfrm>
            <a:off x="4836299" y="765541"/>
            <a:ext cx="54143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i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£7.5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DB239E4C-9DD1-7404-E61E-2E6A9208028B}"/>
              </a:ext>
            </a:extLst>
          </p:cNvPr>
          <p:cNvSpPr txBox="1"/>
          <p:nvPr/>
        </p:nvSpPr>
        <p:spPr>
          <a:xfrm>
            <a:off x="3373745" y="1281179"/>
            <a:ext cx="1696387" cy="6313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  <a:latin typeface="Forte" panose="03060902040502070203" pitchFamily="66" charset="0"/>
              </a:rPr>
              <a:t>Antipasto Platter</a:t>
            </a:r>
          </a:p>
          <a:p>
            <a:r>
              <a:rPr lang="en-US" sz="701" i="1" dirty="0">
                <a:solidFill>
                  <a:schemeClr val="bg1"/>
                </a:solidFill>
              </a:rPr>
              <a:t>Fresh mozzarella, heirloom tomatoes, fresh basil, egg, prosciutto, balsamic vinaigrette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15A448A7-3B19-8EFB-9D28-C653B5B41CDA}"/>
              </a:ext>
            </a:extLst>
          </p:cNvPr>
          <p:cNvSpPr txBox="1"/>
          <p:nvPr/>
        </p:nvSpPr>
        <p:spPr>
          <a:xfrm>
            <a:off x="4827452" y="1502559"/>
            <a:ext cx="63495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i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£9.5</a:t>
            </a:r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9856C302-0948-B1BE-E751-1704CC29DAAC}"/>
              </a:ext>
            </a:extLst>
          </p:cNvPr>
          <p:cNvSpPr txBox="1"/>
          <p:nvPr/>
        </p:nvSpPr>
        <p:spPr>
          <a:xfrm>
            <a:off x="3346399" y="1894983"/>
            <a:ext cx="1569434" cy="2001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701" b="1" i="1" dirty="0">
                <a:ln w="0"/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anose="02020503060305020303" pitchFamily="18" charset="0"/>
                <a:cs typeface="Times New Roman" panose="02020603050405020304" pitchFamily="18" charset="0"/>
              </a:rPr>
              <a:t>* 82.3 </a:t>
            </a:r>
            <a:r>
              <a:rPr lang="en-US" sz="701" b="1" i="1" dirty="0" err="1">
                <a:ln w="0"/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anose="02020503060305020303" pitchFamily="18" charset="0"/>
                <a:cs typeface="Times New Roman" panose="02020603050405020304" pitchFamily="18" charset="0"/>
              </a:rPr>
              <a:t>KCal</a:t>
            </a:r>
            <a:r>
              <a:rPr lang="en-US" sz="701" b="1" i="1" dirty="0">
                <a:ln w="0"/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anose="02020503060305020303" pitchFamily="18" charset="0"/>
                <a:cs typeface="Times New Roman" panose="02020603050405020304" pitchFamily="18" charset="0"/>
              </a:rPr>
              <a:t> (Fat 8g) </a:t>
            </a:r>
            <a:r>
              <a:rPr lang="en-GB" sz="701" b="1" i="1" dirty="0">
                <a:ln w="0"/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anose="02020503060305020303" pitchFamily="18" charset="0"/>
                <a:cs typeface="Times New Roman" panose="02020603050405020304" pitchFamily="18" charset="0"/>
              </a:rPr>
              <a:t>Allergens</a:t>
            </a:r>
            <a:r>
              <a:rPr lang="en-US" sz="701" b="1" i="1" dirty="0">
                <a:ln w="0"/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anose="02020503060305020303" pitchFamily="18" charset="0"/>
                <a:cs typeface="Times New Roman" panose="02020603050405020304" pitchFamily="18" charset="0"/>
              </a:rPr>
              <a:t>: NO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1F433651-CD8F-EED2-C107-E4ACAE8AFDC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761604">
            <a:off x="5164340" y="1561493"/>
            <a:ext cx="1399565" cy="8028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15DFDA0B-6D2F-4036-C40E-023EC23D219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21012952">
            <a:off x="5394047" y="276396"/>
            <a:ext cx="1068608" cy="82537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58" name="TextBox 57">
            <a:extLst>
              <a:ext uri="{FF2B5EF4-FFF2-40B4-BE49-F238E27FC236}">
                <a16:creationId xmlns:a16="http://schemas.microsoft.com/office/drawing/2014/main" id="{BE474996-3EAB-AC6C-DB81-0EF0D57B0192}"/>
              </a:ext>
            </a:extLst>
          </p:cNvPr>
          <p:cNvSpPr txBox="1"/>
          <p:nvPr/>
        </p:nvSpPr>
        <p:spPr>
          <a:xfrm>
            <a:off x="4828856" y="3051581"/>
            <a:ext cx="1827035" cy="5234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400" dirty="0">
                <a:solidFill>
                  <a:schemeClr val="bg1"/>
                </a:solidFill>
                <a:latin typeface="Comic Sans MS" panose="030F0702030302020204" pitchFamily="66" charset="0"/>
              </a:rPr>
              <a:t>Chicken Quesadilla</a:t>
            </a:r>
          </a:p>
          <a:p>
            <a:pPr algn="just"/>
            <a:r>
              <a:rPr lang="en-US" sz="701" i="1" dirty="0">
                <a:solidFill>
                  <a:schemeClr val="bg1"/>
                </a:solidFill>
              </a:rPr>
              <a:t>Flour tortillas filled with cheese and chicken with sour cream and guacamole</a:t>
            </a:r>
            <a:endParaRPr lang="en-US" sz="599" i="1" dirty="0">
              <a:solidFill>
                <a:schemeClr val="bg1"/>
              </a:solidFill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A41E12AF-D1B6-89E6-47CC-668A792F90C4}"/>
              </a:ext>
            </a:extLst>
          </p:cNvPr>
          <p:cNvSpPr txBox="1"/>
          <p:nvPr/>
        </p:nvSpPr>
        <p:spPr>
          <a:xfrm>
            <a:off x="4698115" y="3490383"/>
            <a:ext cx="1827035" cy="2001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701" b="1" i="1" dirty="0">
                <a:ln w="0"/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anose="02020503060305020303" pitchFamily="18" charset="0"/>
                <a:cs typeface="Times New Roman" panose="02020603050405020304" pitchFamily="18" charset="0"/>
              </a:rPr>
              <a:t>* 90.5 </a:t>
            </a:r>
            <a:r>
              <a:rPr lang="en-US" sz="701" b="1" i="1" dirty="0" err="1">
                <a:ln w="0"/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anose="02020503060305020303" pitchFamily="18" charset="0"/>
                <a:cs typeface="Times New Roman" panose="02020603050405020304" pitchFamily="18" charset="0"/>
              </a:rPr>
              <a:t>KCal</a:t>
            </a:r>
            <a:r>
              <a:rPr lang="en-US" sz="701" b="1" i="1" dirty="0">
                <a:ln w="0"/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anose="02020503060305020303" pitchFamily="18" charset="0"/>
                <a:cs typeface="Times New Roman" panose="02020603050405020304" pitchFamily="18" charset="0"/>
              </a:rPr>
              <a:t> (Fat 15g) </a:t>
            </a:r>
            <a:r>
              <a:rPr lang="en-GB" sz="701" b="1" i="1" dirty="0">
                <a:ln w="0"/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anose="02020503060305020303" pitchFamily="18" charset="0"/>
                <a:cs typeface="Times New Roman" panose="02020603050405020304" pitchFamily="18" charset="0"/>
              </a:rPr>
              <a:t>Allergens</a:t>
            </a:r>
            <a:r>
              <a:rPr lang="en-US" sz="701" b="1" i="1" dirty="0">
                <a:ln w="0"/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anose="02020503060305020303" pitchFamily="18" charset="0"/>
                <a:cs typeface="Times New Roman" panose="02020603050405020304" pitchFamily="18" charset="0"/>
              </a:rPr>
              <a:t>: NO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863B311F-5B17-A6CA-9105-113B32A30D48}"/>
              </a:ext>
            </a:extLst>
          </p:cNvPr>
          <p:cNvSpPr txBox="1"/>
          <p:nvPr/>
        </p:nvSpPr>
        <p:spPr>
          <a:xfrm>
            <a:off x="4833087" y="3730033"/>
            <a:ext cx="1688079" cy="6313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400" dirty="0">
                <a:solidFill>
                  <a:schemeClr val="bg1"/>
                </a:solidFill>
                <a:latin typeface="Comic Sans MS" panose="030F0702030302020204" pitchFamily="66" charset="0"/>
              </a:rPr>
              <a:t>Beef Nachos – GF</a:t>
            </a:r>
          </a:p>
          <a:p>
            <a:pPr algn="just"/>
            <a:r>
              <a:rPr lang="en-US" sz="701" i="1" dirty="0">
                <a:solidFill>
                  <a:schemeClr val="bg1"/>
                </a:solidFill>
              </a:rPr>
              <a:t>Tortilla chips, refried beans, sour cream, jalapenos, </a:t>
            </a:r>
            <a:r>
              <a:rPr lang="en-US" sz="701" i="1" dirty="0" err="1">
                <a:solidFill>
                  <a:schemeClr val="bg1"/>
                </a:solidFill>
              </a:rPr>
              <a:t>mexican</a:t>
            </a:r>
            <a:r>
              <a:rPr lang="en-US" sz="701" i="1" dirty="0">
                <a:solidFill>
                  <a:schemeClr val="bg1"/>
                </a:solidFill>
              </a:rPr>
              <a:t>-blend cheese, salsa fresca, and guacamole</a:t>
            </a:r>
            <a:endParaRPr lang="en-US" sz="599" i="1" dirty="0">
              <a:solidFill>
                <a:schemeClr val="bg1"/>
              </a:solidFill>
            </a:endParaRPr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9544696C-CD2E-03E5-CF2C-76BB041D88F3}"/>
              </a:ext>
            </a:extLst>
          </p:cNvPr>
          <p:cNvSpPr txBox="1"/>
          <p:nvPr/>
        </p:nvSpPr>
        <p:spPr>
          <a:xfrm>
            <a:off x="4760460" y="4298923"/>
            <a:ext cx="1800759" cy="2001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701" b="1" i="1" dirty="0">
                <a:ln w="0"/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anose="02020503060305020303" pitchFamily="18" charset="0"/>
                <a:cs typeface="Times New Roman" panose="02020603050405020304" pitchFamily="18" charset="0"/>
              </a:rPr>
              <a:t>* 102.2 </a:t>
            </a:r>
            <a:r>
              <a:rPr lang="en-US" sz="701" b="1" i="1" dirty="0" err="1">
                <a:ln w="0"/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anose="02020503060305020303" pitchFamily="18" charset="0"/>
                <a:cs typeface="Times New Roman" panose="02020603050405020304" pitchFamily="18" charset="0"/>
              </a:rPr>
              <a:t>KCal</a:t>
            </a:r>
            <a:r>
              <a:rPr lang="en-US" sz="701" b="1" i="1" dirty="0">
                <a:ln w="0"/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anose="02020503060305020303" pitchFamily="18" charset="0"/>
                <a:cs typeface="Times New Roman" panose="02020603050405020304" pitchFamily="18" charset="0"/>
              </a:rPr>
              <a:t> (Fat 18g) </a:t>
            </a:r>
            <a:r>
              <a:rPr lang="en-GB" sz="701" b="1" i="1" dirty="0">
                <a:ln w="0"/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anose="02020503060305020303" pitchFamily="18" charset="0"/>
                <a:cs typeface="Times New Roman" panose="02020603050405020304" pitchFamily="18" charset="0"/>
              </a:rPr>
              <a:t>Allergens</a:t>
            </a:r>
            <a:r>
              <a:rPr lang="en-US" sz="701" b="1" i="1" dirty="0">
                <a:ln w="0"/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anose="02020503060305020303" pitchFamily="18" charset="0"/>
                <a:cs typeface="Times New Roman" panose="02020603050405020304" pitchFamily="18" charset="0"/>
              </a:rPr>
              <a:t>: Beef</a:t>
            </a:r>
          </a:p>
        </p:txBody>
      </p:sp>
      <p:sp>
        <p:nvSpPr>
          <p:cNvPr id="69" name="TextBox 68">
            <a:extLst>
              <a:ext uri="{FF2B5EF4-FFF2-40B4-BE49-F238E27FC236}">
                <a16:creationId xmlns:a16="http://schemas.microsoft.com/office/drawing/2014/main" id="{329C4A2A-692E-8B2B-5AF3-3885C5DC094E}"/>
              </a:ext>
            </a:extLst>
          </p:cNvPr>
          <p:cNvSpPr txBox="1"/>
          <p:nvPr/>
        </p:nvSpPr>
        <p:spPr>
          <a:xfrm>
            <a:off x="4836835" y="4475637"/>
            <a:ext cx="1644809" cy="6313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sz="1400" dirty="0">
                <a:solidFill>
                  <a:schemeClr val="bg1"/>
                </a:solidFill>
                <a:latin typeface="Comic Sans MS" panose="030F0702030302020204" pitchFamily="66" charset="0"/>
              </a:rPr>
              <a:t>Spring Rolls</a:t>
            </a:r>
          </a:p>
          <a:p>
            <a:pPr algn="just"/>
            <a:r>
              <a:rPr lang="en-US" sz="701" i="1" dirty="0" err="1">
                <a:solidFill>
                  <a:schemeClr val="bg1"/>
                </a:solidFill>
              </a:rPr>
              <a:t>Nappa</a:t>
            </a:r>
            <a:r>
              <a:rPr lang="en-US" sz="701" i="1" dirty="0">
                <a:solidFill>
                  <a:schemeClr val="bg1"/>
                </a:solidFill>
              </a:rPr>
              <a:t> cabbage, bell peppers, yellow squash, zucchini, mushrooms, rice noodles</a:t>
            </a:r>
            <a:endParaRPr lang="en-US" sz="599" i="1" dirty="0">
              <a:solidFill>
                <a:schemeClr val="bg1"/>
              </a:solidFill>
            </a:endParaRPr>
          </a:p>
        </p:txBody>
      </p:sp>
      <p:sp>
        <p:nvSpPr>
          <p:cNvPr id="70" name="TextBox 69">
            <a:extLst>
              <a:ext uri="{FF2B5EF4-FFF2-40B4-BE49-F238E27FC236}">
                <a16:creationId xmlns:a16="http://schemas.microsoft.com/office/drawing/2014/main" id="{DFB91632-5BD7-5A7F-DB2B-40A19C1BA644}"/>
              </a:ext>
            </a:extLst>
          </p:cNvPr>
          <p:cNvSpPr txBox="1"/>
          <p:nvPr/>
        </p:nvSpPr>
        <p:spPr>
          <a:xfrm>
            <a:off x="4857180" y="5042951"/>
            <a:ext cx="1614829" cy="2001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701" b="1" i="1" dirty="0">
                <a:ln w="0"/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anose="02020503060305020303" pitchFamily="18" charset="0"/>
                <a:cs typeface="Times New Roman" panose="02020603050405020304" pitchFamily="18" charset="0"/>
              </a:rPr>
              <a:t>* 62 </a:t>
            </a:r>
            <a:r>
              <a:rPr lang="en-US" sz="701" b="1" i="1" dirty="0" err="1">
                <a:ln w="0"/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anose="02020503060305020303" pitchFamily="18" charset="0"/>
                <a:cs typeface="Times New Roman" panose="02020603050405020304" pitchFamily="18" charset="0"/>
              </a:rPr>
              <a:t>KCal</a:t>
            </a:r>
            <a:r>
              <a:rPr lang="en-US" sz="701" b="1" i="1" dirty="0">
                <a:ln w="0"/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anose="02020503060305020303" pitchFamily="18" charset="0"/>
                <a:cs typeface="Times New Roman" panose="02020603050405020304" pitchFamily="18" charset="0"/>
              </a:rPr>
              <a:t> (Fat 6g) Vegan</a:t>
            </a:r>
          </a:p>
        </p:txBody>
      </p:sp>
      <p:sp>
        <p:nvSpPr>
          <p:cNvPr id="71" name="TextBox 70">
            <a:extLst>
              <a:ext uri="{FF2B5EF4-FFF2-40B4-BE49-F238E27FC236}">
                <a16:creationId xmlns:a16="http://schemas.microsoft.com/office/drawing/2014/main" id="{97932019-350A-AEF7-0C86-6AC84B8E9441}"/>
              </a:ext>
            </a:extLst>
          </p:cNvPr>
          <p:cNvSpPr txBox="1"/>
          <p:nvPr/>
        </p:nvSpPr>
        <p:spPr>
          <a:xfrm>
            <a:off x="4358858" y="3238336"/>
            <a:ext cx="525029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i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£9.3</a:t>
            </a:r>
          </a:p>
        </p:txBody>
      </p:sp>
      <p:sp>
        <p:nvSpPr>
          <p:cNvPr id="72" name="TextBox 71">
            <a:extLst>
              <a:ext uri="{FF2B5EF4-FFF2-40B4-BE49-F238E27FC236}">
                <a16:creationId xmlns:a16="http://schemas.microsoft.com/office/drawing/2014/main" id="{590A6769-6F4B-EB48-5EA0-AE72ABE13A86}"/>
              </a:ext>
            </a:extLst>
          </p:cNvPr>
          <p:cNvSpPr txBox="1"/>
          <p:nvPr/>
        </p:nvSpPr>
        <p:spPr>
          <a:xfrm>
            <a:off x="4423089" y="3942721"/>
            <a:ext cx="48360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i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£11</a:t>
            </a:r>
          </a:p>
        </p:txBody>
      </p:sp>
      <p:sp>
        <p:nvSpPr>
          <p:cNvPr id="73" name="TextBox 72">
            <a:extLst>
              <a:ext uri="{FF2B5EF4-FFF2-40B4-BE49-F238E27FC236}">
                <a16:creationId xmlns:a16="http://schemas.microsoft.com/office/drawing/2014/main" id="{6BA8363B-1A4B-35A8-52FC-70769247D20A}"/>
              </a:ext>
            </a:extLst>
          </p:cNvPr>
          <p:cNvSpPr txBox="1"/>
          <p:nvPr/>
        </p:nvSpPr>
        <p:spPr>
          <a:xfrm>
            <a:off x="4443991" y="4593539"/>
            <a:ext cx="48502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i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£4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85AA1391-1162-4923-A8F6-DF8018DB0F0C}"/>
              </a:ext>
            </a:extLst>
          </p:cNvPr>
          <p:cNvPicPr>
            <a:picLocks noChangeAspect="1"/>
          </p:cNvPicPr>
          <p:nvPr/>
        </p:nvPicPr>
        <p:blipFill rotWithShape="1">
          <a:blip r:embed="rId9"/>
          <a:srcRect l="677" r="24558" b="7573"/>
          <a:stretch/>
        </p:blipFill>
        <p:spPr>
          <a:xfrm rot="19337571">
            <a:off x="3516094" y="4320926"/>
            <a:ext cx="918189" cy="598081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31EDEB98-66F6-96D1-E6AD-5A0767C62232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l="9962" r="15007" b="10258"/>
          <a:stretch/>
        </p:blipFill>
        <p:spPr>
          <a:xfrm rot="359160">
            <a:off x="3450676" y="3098452"/>
            <a:ext cx="912413" cy="929780"/>
          </a:xfrm>
          <a:prstGeom prst="flowChartAlternateProcess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74" name="TextBox 73">
            <a:extLst>
              <a:ext uri="{FF2B5EF4-FFF2-40B4-BE49-F238E27FC236}">
                <a16:creationId xmlns:a16="http://schemas.microsoft.com/office/drawing/2014/main" id="{4EEC5A71-5386-E003-EB88-738A6103CBFB}"/>
              </a:ext>
            </a:extLst>
          </p:cNvPr>
          <p:cNvSpPr txBox="1"/>
          <p:nvPr/>
        </p:nvSpPr>
        <p:spPr>
          <a:xfrm>
            <a:off x="4418667" y="5266637"/>
            <a:ext cx="1126682" cy="461793"/>
          </a:xfrm>
          <a:prstGeom prst="rect">
            <a:avLst/>
          </a:prstGeom>
          <a:solidFill>
            <a:schemeClr val="tx2">
              <a:lumMod val="75000"/>
            </a:schemeClr>
          </a:solidFill>
          <a:effectLst>
            <a:softEdge rad="63500"/>
          </a:effectLst>
        </p:spPr>
        <p:txBody>
          <a:bodyPr wrap="square" rtlCol="0">
            <a:spAutoFit/>
          </a:bodyPr>
          <a:lstStyle/>
          <a:p>
            <a:pPr algn="r"/>
            <a:r>
              <a:rPr lang="en-US" sz="2401" dirty="0">
                <a:solidFill>
                  <a:schemeClr val="bg1"/>
                </a:solidFill>
                <a:latin typeface="French Script MT" panose="03020402040607040605" pitchFamily="66" charset="0"/>
              </a:rPr>
              <a:t>Beverages</a:t>
            </a:r>
          </a:p>
        </p:txBody>
      </p:sp>
      <p:pic>
        <p:nvPicPr>
          <p:cNvPr id="34" name="Picture 33">
            <a:extLst>
              <a:ext uri="{FF2B5EF4-FFF2-40B4-BE49-F238E27FC236}">
                <a16:creationId xmlns:a16="http://schemas.microsoft.com/office/drawing/2014/main" id="{B04DCA5A-3DB0-DBAD-1B48-D1ECA9CDF476}"/>
              </a:ext>
            </a:extLst>
          </p:cNvPr>
          <p:cNvPicPr>
            <a:picLocks noChangeAspect="1"/>
          </p:cNvPicPr>
          <p:nvPr/>
        </p:nvPicPr>
        <p:blipFill rotWithShape="1">
          <a:blip r:embed="rId11"/>
          <a:srcRect b="20396"/>
          <a:stretch/>
        </p:blipFill>
        <p:spPr>
          <a:xfrm>
            <a:off x="6014158" y="5875384"/>
            <a:ext cx="582334" cy="574071"/>
          </a:xfrm>
          <a:prstGeom prst="rect">
            <a:avLst/>
          </a:prstGeom>
        </p:spPr>
      </p:pic>
      <p:sp>
        <p:nvSpPr>
          <p:cNvPr id="75" name="TextBox 74">
            <a:extLst>
              <a:ext uri="{FF2B5EF4-FFF2-40B4-BE49-F238E27FC236}">
                <a16:creationId xmlns:a16="http://schemas.microsoft.com/office/drawing/2014/main" id="{65EF8E99-EE9C-8AD5-6D7F-7D38F2BA1620}"/>
              </a:ext>
            </a:extLst>
          </p:cNvPr>
          <p:cNvSpPr txBox="1"/>
          <p:nvPr/>
        </p:nvSpPr>
        <p:spPr>
          <a:xfrm>
            <a:off x="6819541" y="812309"/>
            <a:ext cx="15994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  <a:latin typeface="Bernard MT Condensed" panose="02050806060905020404" pitchFamily="18" charset="0"/>
              </a:rPr>
              <a:t>Chicken Piccata</a:t>
            </a:r>
          </a:p>
          <a:p>
            <a:r>
              <a:rPr lang="en-US" sz="600" i="1" dirty="0">
                <a:solidFill>
                  <a:schemeClr val="bg1"/>
                </a:solidFill>
              </a:rPr>
              <a:t>Chicken breast, vegetable medley, linguini </a:t>
            </a:r>
            <a:r>
              <a:rPr lang="en-US" sz="600" i="1" dirty="0" err="1">
                <a:solidFill>
                  <a:schemeClr val="bg1"/>
                </a:solidFill>
              </a:rPr>
              <a:t>aglio</a:t>
            </a:r>
            <a:r>
              <a:rPr lang="en-US" sz="600" i="1" dirty="0">
                <a:solidFill>
                  <a:schemeClr val="bg1"/>
                </a:solidFill>
              </a:rPr>
              <a:t> oil, wine sauce, capers and artichokes. Comes with garlic cheese bread</a:t>
            </a:r>
          </a:p>
        </p:txBody>
      </p:sp>
      <p:sp>
        <p:nvSpPr>
          <p:cNvPr id="76" name="TextBox 75">
            <a:extLst>
              <a:ext uri="{FF2B5EF4-FFF2-40B4-BE49-F238E27FC236}">
                <a16:creationId xmlns:a16="http://schemas.microsoft.com/office/drawing/2014/main" id="{E8CFFC7F-59CF-EA0B-CA2D-67CE2585670B}"/>
              </a:ext>
            </a:extLst>
          </p:cNvPr>
          <p:cNvSpPr txBox="1"/>
          <p:nvPr/>
        </p:nvSpPr>
        <p:spPr>
          <a:xfrm>
            <a:off x="6790201" y="1391267"/>
            <a:ext cx="1710280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700" b="1" i="1" dirty="0">
                <a:ln w="0"/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anose="02020503060305020303" pitchFamily="18" charset="0"/>
                <a:cs typeface="Times New Roman" panose="02020603050405020304" pitchFamily="18" charset="0"/>
              </a:rPr>
              <a:t>* 240.3 </a:t>
            </a:r>
            <a:r>
              <a:rPr lang="en-US" sz="700" b="1" i="1" dirty="0" err="1">
                <a:ln w="0"/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anose="02020503060305020303" pitchFamily="18" charset="0"/>
                <a:cs typeface="Times New Roman" panose="02020603050405020304" pitchFamily="18" charset="0"/>
              </a:rPr>
              <a:t>KCal</a:t>
            </a:r>
            <a:r>
              <a:rPr lang="en-US" sz="700" b="1" i="1" dirty="0">
                <a:ln w="0"/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anose="02020503060305020303" pitchFamily="18" charset="0"/>
                <a:cs typeface="Times New Roman" panose="02020603050405020304" pitchFamily="18" charset="0"/>
              </a:rPr>
              <a:t> (Fat 18g) </a:t>
            </a:r>
            <a:r>
              <a:rPr lang="en-GB" sz="700" b="1" i="1" dirty="0">
                <a:ln w="0"/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anose="02020503060305020303" pitchFamily="18" charset="0"/>
                <a:cs typeface="Times New Roman" panose="02020603050405020304" pitchFamily="18" charset="0"/>
              </a:rPr>
              <a:t>Allergens</a:t>
            </a:r>
            <a:r>
              <a:rPr lang="en-US" sz="700" b="1" i="1" dirty="0">
                <a:ln w="0"/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anose="02020503060305020303" pitchFamily="18" charset="0"/>
                <a:cs typeface="Times New Roman" panose="02020603050405020304" pitchFamily="18" charset="0"/>
              </a:rPr>
              <a:t>: NO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065AF084-D903-9177-AFD3-91F6C13B0A57}"/>
              </a:ext>
            </a:extLst>
          </p:cNvPr>
          <p:cNvSpPr txBox="1"/>
          <p:nvPr/>
        </p:nvSpPr>
        <p:spPr>
          <a:xfrm>
            <a:off x="6820596" y="580374"/>
            <a:ext cx="73216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rgbClr val="8EDABB"/>
                </a:solidFill>
                <a:latin typeface="Algerian" panose="04020705040A02060702" pitchFamily="82" charset="0"/>
              </a:rPr>
              <a:t>Item-1</a:t>
            </a:r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524098FF-90E5-E819-8BE2-CD96CE22E9E2}"/>
              </a:ext>
            </a:extLst>
          </p:cNvPr>
          <p:cNvSpPr txBox="1"/>
          <p:nvPr/>
        </p:nvSpPr>
        <p:spPr>
          <a:xfrm>
            <a:off x="8108109" y="841006"/>
            <a:ext cx="52601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>
                <a:solidFill>
                  <a:schemeClr val="accent4">
                    <a:lumMod val="40000"/>
                    <a:lumOff val="60000"/>
                  </a:schemeClr>
                </a:solidFill>
                <a:latin typeface="Forte" panose="03060902040502070203" pitchFamily="66" charset="0"/>
              </a:rPr>
              <a:t>PLUS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FABD5F12-2B5D-5491-B2BF-9864348DE703}"/>
              </a:ext>
            </a:extLst>
          </p:cNvPr>
          <p:cNvSpPr txBox="1"/>
          <p:nvPr/>
        </p:nvSpPr>
        <p:spPr>
          <a:xfrm>
            <a:off x="8337980" y="938531"/>
            <a:ext cx="117971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dirty="0" err="1">
                <a:solidFill>
                  <a:schemeClr val="bg2"/>
                </a:solidFill>
                <a:latin typeface="Bernard MT Condensed" panose="02050806060905020404" pitchFamily="18" charset="0"/>
              </a:rPr>
              <a:t>Massolino</a:t>
            </a:r>
            <a:r>
              <a:rPr lang="en-US" sz="1400" dirty="0">
                <a:solidFill>
                  <a:schemeClr val="bg2"/>
                </a:solidFill>
                <a:latin typeface="Bernard MT Condensed" panose="02050806060905020404" pitchFamily="18" charset="0"/>
              </a:rPr>
              <a:t> Moscato </a:t>
            </a:r>
            <a:r>
              <a:rPr lang="en-US" sz="1400" dirty="0" err="1">
                <a:solidFill>
                  <a:schemeClr val="bg2"/>
                </a:solidFill>
                <a:latin typeface="Bernard MT Condensed" panose="02050806060905020404" pitchFamily="18" charset="0"/>
              </a:rPr>
              <a:t>D'asti</a:t>
            </a:r>
            <a:r>
              <a:rPr lang="en-US" sz="1400" dirty="0">
                <a:solidFill>
                  <a:schemeClr val="bg2"/>
                </a:solidFill>
                <a:latin typeface="Bernard MT Condensed" panose="02050806060905020404" pitchFamily="18" charset="0"/>
              </a:rPr>
              <a:t> 2018</a:t>
            </a:r>
          </a:p>
        </p:txBody>
      </p:sp>
      <p:pic>
        <p:nvPicPr>
          <p:cNvPr id="38" name="Picture 37">
            <a:extLst>
              <a:ext uri="{FF2B5EF4-FFF2-40B4-BE49-F238E27FC236}">
                <a16:creationId xmlns:a16="http://schemas.microsoft.com/office/drawing/2014/main" id="{A83C9ABA-1FC1-5BD9-5805-A04FAA92F1DA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8897937" y="216151"/>
            <a:ext cx="872688" cy="653168"/>
          </a:xfrm>
          <a:prstGeom prst="roundRect">
            <a:avLst/>
          </a:prstGeom>
        </p:spPr>
      </p:pic>
      <p:sp>
        <p:nvSpPr>
          <p:cNvPr id="84" name="TextBox 83">
            <a:extLst>
              <a:ext uri="{FF2B5EF4-FFF2-40B4-BE49-F238E27FC236}">
                <a16:creationId xmlns:a16="http://schemas.microsoft.com/office/drawing/2014/main" id="{22A38317-BCFC-E867-D8DF-1682F8686AB4}"/>
              </a:ext>
            </a:extLst>
          </p:cNvPr>
          <p:cNvSpPr txBox="1"/>
          <p:nvPr/>
        </p:nvSpPr>
        <p:spPr>
          <a:xfrm>
            <a:off x="9374127" y="1106819"/>
            <a:ext cx="509518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100" i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£25.5</a:t>
            </a:r>
          </a:p>
        </p:txBody>
      </p:sp>
      <p:grpSp>
        <p:nvGrpSpPr>
          <p:cNvPr id="78" name="Group 77">
            <a:extLst>
              <a:ext uri="{FF2B5EF4-FFF2-40B4-BE49-F238E27FC236}">
                <a16:creationId xmlns:a16="http://schemas.microsoft.com/office/drawing/2014/main" id="{BBDDDF5E-98FF-7A3B-7EE7-082046528B53}"/>
              </a:ext>
            </a:extLst>
          </p:cNvPr>
          <p:cNvGrpSpPr/>
          <p:nvPr/>
        </p:nvGrpSpPr>
        <p:grpSpPr>
          <a:xfrm>
            <a:off x="6844656" y="1685009"/>
            <a:ext cx="2633511" cy="1206305"/>
            <a:chOff x="8353415" y="506728"/>
            <a:chExt cx="3258897" cy="1206306"/>
          </a:xfrm>
        </p:grpSpPr>
        <p:sp>
          <p:nvSpPr>
            <p:cNvPr id="79" name="TextBox 78">
              <a:extLst>
                <a:ext uri="{FF2B5EF4-FFF2-40B4-BE49-F238E27FC236}">
                  <a16:creationId xmlns:a16="http://schemas.microsoft.com/office/drawing/2014/main" id="{922565C7-1C8C-6CF1-3E83-DB3DCA1E3F0E}"/>
                </a:ext>
              </a:extLst>
            </p:cNvPr>
            <p:cNvSpPr txBox="1"/>
            <p:nvPr/>
          </p:nvSpPr>
          <p:spPr>
            <a:xfrm>
              <a:off x="8393114" y="738663"/>
              <a:ext cx="1751822" cy="7386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400" dirty="0">
                  <a:solidFill>
                    <a:schemeClr val="bg1"/>
                  </a:solidFill>
                  <a:latin typeface="Bernard MT Condensed" panose="02050806060905020404" pitchFamily="18" charset="0"/>
                </a:rPr>
                <a:t>Chili Relleno</a:t>
              </a:r>
            </a:p>
            <a:p>
              <a:r>
                <a:rPr lang="en-US" sz="700" i="1" dirty="0">
                  <a:solidFill>
                    <a:schemeClr val="bg1"/>
                  </a:solidFill>
                </a:rPr>
                <a:t>Filled with cotija cheese, covered with special tomato sauce, served with refried beans and Mexican rice</a:t>
              </a:r>
              <a:endParaRPr lang="en-US" sz="600" i="1" dirty="0">
                <a:solidFill>
                  <a:schemeClr val="bg1"/>
                </a:solidFill>
              </a:endParaRPr>
            </a:p>
          </p:txBody>
        </p:sp>
        <p:sp>
          <p:nvSpPr>
            <p:cNvPr id="80" name="TextBox 79">
              <a:extLst>
                <a:ext uri="{FF2B5EF4-FFF2-40B4-BE49-F238E27FC236}">
                  <a16:creationId xmlns:a16="http://schemas.microsoft.com/office/drawing/2014/main" id="{9101B5CD-72B5-2A0A-EB68-E4C4168D893D}"/>
                </a:ext>
              </a:extLst>
            </p:cNvPr>
            <p:cNvSpPr txBox="1"/>
            <p:nvPr/>
          </p:nvSpPr>
          <p:spPr>
            <a:xfrm>
              <a:off x="8358215" y="1295392"/>
              <a:ext cx="1654303" cy="200055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700" b="1" i="1" dirty="0">
                  <a:ln w="0"/>
                  <a:solidFill>
                    <a:schemeClr val="accent4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Bell MT" panose="02020503060305020303" pitchFamily="18" charset="0"/>
                  <a:cs typeface="Times New Roman" panose="02020603050405020304" pitchFamily="18" charset="0"/>
                </a:rPr>
                <a:t>* 135.6 </a:t>
              </a:r>
              <a:r>
                <a:rPr lang="en-US" sz="700" b="1" i="1" dirty="0" err="1">
                  <a:ln w="0"/>
                  <a:solidFill>
                    <a:schemeClr val="accent4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Bell MT" panose="02020503060305020303" pitchFamily="18" charset="0"/>
                  <a:cs typeface="Times New Roman" panose="02020603050405020304" pitchFamily="18" charset="0"/>
                </a:rPr>
                <a:t>KCal</a:t>
              </a:r>
              <a:r>
                <a:rPr lang="en-US" sz="700" b="1" i="1" dirty="0">
                  <a:ln w="0"/>
                  <a:solidFill>
                    <a:schemeClr val="accent4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Bell MT" panose="02020503060305020303" pitchFamily="18" charset="0"/>
                  <a:cs typeface="Times New Roman" panose="02020603050405020304" pitchFamily="18" charset="0"/>
                </a:rPr>
                <a:t> (Fat 12g) </a:t>
              </a:r>
              <a:r>
                <a:rPr lang="en-GB" sz="700" b="1" i="1" dirty="0">
                  <a:ln w="0"/>
                  <a:solidFill>
                    <a:schemeClr val="accent4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Bell MT" panose="02020503060305020303" pitchFamily="18" charset="0"/>
                  <a:cs typeface="Times New Roman" panose="02020603050405020304" pitchFamily="18" charset="0"/>
                </a:rPr>
                <a:t>Vegan</a:t>
              </a:r>
              <a:endParaRPr lang="en-US" sz="700" b="1" i="1" dirty="0">
                <a:ln w="0"/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anose="02020503060305020303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81" name="TextBox 80">
              <a:extLst>
                <a:ext uri="{FF2B5EF4-FFF2-40B4-BE49-F238E27FC236}">
                  <a16:creationId xmlns:a16="http://schemas.microsoft.com/office/drawing/2014/main" id="{8F5109BB-423F-26DB-914F-30907B67CD3E}"/>
                </a:ext>
              </a:extLst>
            </p:cNvPr>
            <p:cNvSpPr txBox="1"/>
            <p:nvPr/>
          </p:nvSpPr>
          <p:spPr>
            <a:xfrm>
              <a:off x="8353415" y="506728"/>
              <a:ext cx="842151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>
                  <a:solidFill>
                    <a:srgbClr val="8EDABB"/>
                  </a:solidFill>
                  <a:latin typeface="Algerian" panose="04020705040A02060702" pitchFamily="82" charset="0"/>
                </a:rPr>
                <a:t>Item-2</a:t>
              </a:r>
            </a:p>
          </p:txBody>
        </p:sp>
        <p:sp>
          <p:nvSpPr>
            <p:cNvPr id="82" name="TextBox 81">
              <a:extLst>
                <a:ext uri="{FF2B5EF4-FFF2-40B4-BE49-F238E27FC236}">
                  <a16:creationId xmlns:a16="http://schemas.microsoft.com/office/drawing/2014/main" id="{6EA78F0F-1E59-79B6-2832-64A686EB9B7E}"/>
                </a:ext>
              </a:extLst>
            </p:cNvPr>
            <p:cNvSpPr txBox="1"/>
            <p:nvPr/>
          </p:nvSpPr>
          <p:spPr>
            <a:xfrm>
              <a:off x="10006754" y="833976"/>
              <a:ext cx="586241" cy="25391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050" dirty="0">
                  <a:solidFill>
                    <a:schemeClr val="accent4">
                      <a:lumMod val="40000"/>
                      <a:lumOff val="60000"/>
                    </a:schemeClr>
                  </a:solidFill>
                  <a:latin typeface="Forte" panose="03060902040502070203" pitchFamily="66" charset="0"/>
                </a:rPr>
                <a:t>PLUS</a:t>
              </a:r>
            </a:p>
          </p:txBody>
        </p:sp>
        <p:sp>
          <p:nvSpPr>
            <p:cNvPr id="83" name="TextBox 82">
              <a:extLst>
                <a:ext uri="{FF2B5EF4-FFF2-40B4-BE49-F238E27FC236}">
                  <a16:creationId xmlns:a16="http://schemas.microsoft.com/office/drawing/2014/main" id="{8BC415F1-15B2-0582-F2CB-1FEFF4C81F76}"/>
                </a:ext>
              </a:extLst>
            </p:cNvPr>
            <p:cNvSpPr txBox="1"/>
            <p:nvPr/>
          </p:nvSpPr>
          <p:spPr>
            <a:xfrm>
              <a:off x="10255380" y="974370"/>
              <a:ext cx="1356932" cy="73866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400" dirty="0">
                  <a:solidFill>
                    <a:schemeClr val="bg2"/>
                  </a:solidFill>
                  <a:latin typeface="Bernard MT Condensed" panose="02050806060905020404" pitchFamily="18" charset="0"/>
                </a:rPr>
                <a:t>Lumos Oregon Pinot Gris 2018</a:t>
              </a:r>
            </a:p>
          </p:txBody>
        </p:sp>
      </p:grpSp>
      <p:sp>
        <p:nvSpPr>
          <p:cNvPr id="85" name="TextBox 84">
            <a:extLst>
              <a:ext uri="{FF2B5EF4-FFF2-40B4-BE49-F238E27FC236}">
                <a16:creationId xmlns:a16="http://schemas.microsoft.com/office/drawing/2014/main" id="{DDE39D83-E61D-363B-95E0-26234E867ED8}"/>
              </a:ext>
            </a:extLst>
          </p:cNvPr>
          <p:cNvSpPr txBox="1"/>
          <p:nvPr/>
        </p:nvSpPr>
        <p:spPr>
          <a:xfrm>
            <a:off x="9367133" y="2340142"/>
            <a:ext cx="577060" cy="2617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100" i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£22.8</a:t>
            </a:r>
          </a:p>
        </p:txBody>
      </p:sp>
      <p:grpSp>
        <p:nvGrpSpPr>
          <p:cNvPr id="88" name="Group 87">
            <a:extLst>
              <a:ext uri="{FF2B5EF4-FFF2-40B4-BE49-F238E27FC236}">
                <a16:creationId xmlns:a16="http://schemas.microsoft.com/office/drawing/2014/main" id="{89FD0768-2AB9-4A01-3B9A-FB8B65411D5D}"/>
              </a:ext>
            </a:extLst>
          </p:cNvPr>
          <p:cNvGrpSpPr/>
          <p:nvPr/>
        </p:nvGrpSpPr>
        <p:grpSpPr>
          <a:xfrm>
            <a:off x="6765714" y="2859952"/>
            <a:ext cx="2758094" cy="1298639"/>
            <a:chOff x="8300375" y="506728"/>
            <a:chExt cx="3413068" cy="1298640"/>
          </a:xfrm>
        </p:grpSpPr>
        <p:sp>
          <p:nvSpPr>
            <p:cNvPr id="90" name="TextBox 89">
              <a:extLst>
                <a:ext uri="{FF2B5EF4-FFF2-40B4-BE49-F238E27FC236}">
                  <a16:creationId xmlns:a16="http://schemas.microsoft.com/office/drawing/2014/main" id="{FB15D194-535C-8C4D-E3AA-229CAE24732C}"/>
                </a:ext>
              </a:extLst>
            </p:cNvPr>
            <p:cNvSpPr txBox="1"/>
            <p:nvPr/>
          </p:nvSpPr>
          <p:spPr>
            <a:xfrm>
              <a:off x="8393114" y="738662"/>
              <a:ext cx="1690965" cy="67710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400" dirty="0">
                  <a:solidFill>
                    <a:schemeClr val="bg1"/>
                  </a:solidFill>
                  <a:latin typeface="Bernard MT Condensed" panose="02050806060905020404" pitchFamily="18" charset="0"/>
                </a:rPr>
                <a:t>Shrimp Scampi</a:t>
              </a:r>
            </a:p>
            <a:p>
              <a:r>
                <a:rPr lang="en-US" sz="600" i="1" dirty="0">
                  <a:solidFill>
                    <a:schemeClr val="bg1"/>
                  </a:solidFill>
                </a:rPr>
                <a:t>Sauteed shrimp with white wine and garlic-butter sauce served over linguini pasta. Comes with garlic cheese bread</a:t>
              </a:r>
            </a:p>
          </p:txBody>
        </p:sp>
        <p:sp>
          <p:nvSpPr>
            <p:cNvPr id="91" name="TextBox 90">
              <a:extLst>
                <a:ext uri="{FF2B5EF4-FFF2-40B4-BE49-F238E27FC236}">
                  <a16:creationId xmlns:a16="http://schemas.microsoft.com/office/drawing/2014/main" id="{3CB929C3-F117-5C3E-FFB4-F433466EE8DF}"/>
                </a:ext>
              </a:extLst>
            </p:cNvPr>
            <p:cNvSpPr txBox="1"/>
            <p:nvPr/>
          </p:nvSpPr>
          <p:spPr>
            <a:xfrm>
              <a:off x="8300375" y="1295266"/>
              <a:ext cx="2000160" cy="30777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r>
                <a:rPr lang="en-US" sz="700" b="1" i="1" dirty="0">
                  <a:ln w="0"/>
                  <a:solidFill>
                    <a:schemeClr val="accent4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Bell MT" panose="02020503060305020303" pitchFamily="18" charset="0"/>
                  <a:cs typeface="Times New Roman" panose="02020603050405020304" pitchFamily="18" charset="0"/>
                </a:rPr>
                <a:t>* 212.8 </a:t>
              </a:r>
              <a:r>
                <a:rPr lang="en-US" sz="700" b="1" i="1" dirty="0" err="1">
                  <a:ln w="0"/>
                  <a:solidFill>
                    <a:schemeClr val="accent4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Bell MT" panose="02020503060305020303" pitchFamily="18" charset="0"/>
                  <a:cs typeface="Times New Roman" panose="02020603050405020304" pitchFamily="18" charset="0"/>
                </a:rPr>
                <a:t>KCal</a:t>
              </a:r>
              <a:r>
                <a:rPr lang="en-US" sz="700" b="1" i="1" dirty="0">
                  <a:ln w="0"/>
                  <a:solidFill>
                    <a:schemeClr val="accent4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Bell MT" panose="02020503060305020303" pitchFamily="18" charset="0"/>
                  <a:cs typeface="Times New Roman" panose="02020603050405020304" pitchFamily="18" charset="0"/>
                </a:rPr>
                <a:t> (Fat 14g) </a:t>
              </a:r>
              <a:r>
                <a:rPr lang="en-GB" sz="700" b="1" i="1" dirty="0">
                  <a:ln w="0"/>
                  <a:solidFill>
                    <a:schemeClr val="accent4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  <a:latin typeface="Bell MT" panose="02020503060305020303" pitchFamily="18" charset="0"/>
                  <a:cs typeface="Times New Roman" panose="02020603050405020304" pitchFamily="18" charset="0"/>
                </a:rPr>
                <a:t>Allergens: Shrimp</a:t>
              </a:r>
              <a:endParaRPr lang="en-US" sz="700" b="1" i="1" dirty="0">
                <a:ln w="0"/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anose="02020503060305020303" pitchFamily="18" charset="0"/>
                <a:cs typeface="Times New Roman" panose="02020603050405020304" pitchFamily="18" charset="0"/>
              </a:endParaRPr>
            </a:p>
          </p:txBody>
        </p:sp>
        <p:sp>
          <p:nvSpPr>
            <p:cNvPr id="92" name="TextBox 91">
              <a:extLst>
                <a:ext uri="{FF2B5EF4-FFF2-40B4-BE49-F238E27FC236}">
                  <a16:creationId xmlns:a16="http://schemas.microsoft.com/office/drawing/2014/main" id="{98824EB6-575F-4661-8056-1FBBA943511A}"/>
                </a:ext>
              </a:extLst>
            </p:cNvPr>
            <p:cNvSpPr txBox="1"/>
            <p:nvPr/>
          </p:nvSpPr>
          <p:spPr>
            <a:xfrm>
              <a:off x="8353416" y="506728"/>
              <a:ext cx="842151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200" dirty="0">
                  <a:solidFill>
                    <a:srgbClr val="8EDABB"/>
                  </a:solidFill>
                  <a:latin typeface="Algerian" panose="04020705040A02060702" pitchFamily="82" charset="0"/>
                </a:rPr>
                <a:t>Item-2</a:t>
              </a:r>
            </a:p>
          </p:txBody>
        </p:sp>
        <p:sp>
          <p:nvSpPr>
            <p:cNvPr id="93" name="TextBox 92">
              <a:extLst>
                <a:ext uri="{FF2B5EF4-FFF2-40B4-BE49-F238E27FC236}">
                  <a16:creationId xmlns:a16="http://schemas.microsoft.com/office/drawing/2014/main" id="{57814CB2-FC08-03DB-C21E-9471E948AA35}"/>
                </a:ext>
              </a:extLst>
            </p:cNvPr>
            <p:cNvSpPr txBox="1"/>
            <p:nvPr/>
          </p:nvSpPr>
          <p:spPr>
            <a:xfrm>
              <a:off x="9943755" y="818322"/>
              <a:ext cx="733827" cy="2616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US" sz="1100" dirty="0">
                  <a:solidFill>
                    <a:schemeClr val="accent4">
                      <a:lumMod val="40000"/>
                      <a:lumOff val="60000"/>
                    </a:schemeClr>
                  </a:solidFill>
                  <a:latin typeface="Forte" panose="03060902040502070203" pitchFamily="66" charset="0"/>
                </a:rPr>
                <a:t>PLUS</a:t>
              </a:r>
            </a:p>
          </p:txBody>
        </p:sp>
        <p:sp>
          <p:nvSpPr>
            <p:cNvPr id="94" name="TextBox 93">
              <a:extLst>
                <a:ext uri="{FF2B5EF4-FFF2-40B4-BE49-F238E27FC236}">
                  <a16:creationId xmlns:a16="http://schemas.microsoft.com/office/drawing/2014/main" id="{F1F0CC1C-ACB8-96E3-921A-D84D1BBCA701}"/>
                </a:ext>
              </a:extLst>
            </p:cNvPr>
            <p:cNvSpPr txBox="1"/>
            <p:nvPr/>
          </p:nvSpPr>
          <p:spPr>
            <a:xfrm>
              <a:off x="10292260" y="974370"/>
              <a:ext cx="1421183" cy="83099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1200" dirty="0">
                  <a:solidFill>
                    <a:schemeClr val="bg2"/>
                  </a:solidFill>
                  <a:latin typeface="Bernard MT Condensed" panose="02050806060905020404" pitchFamily="18" charset="0"/>
                </a:rPr>
                <a:t>Walnut Crest Sauvignon Blanc</a:t>
              </a:r>
            </a:p>
            <a:p>
              <a:pPr algn="ctr"/>
              <a:r>
                <a:rPr lang="en-US" sz="1200" dirty="0">
                  <a:solidFill>
                    <a:schemeClr val="bg2"/>
                  </a:solidFill>
                  <a:latin typeface="Bernard MT Condensed" panose="02050806060905020404" pitchFamily="18" charset="0"/>
                </a:rPr>
                <a:t>2016</a:t>
              </a:r>
            </a:p>
          </p:txBody>
        </p:sp>
      </p:grpSp>
      <p:sp>
        <p:nvSpPr>
          <p:cNvPr id="89" name="TextBox 88">
            <a:extLst>
              <a:ext uri="{FF2B5EF4-FFF2-40B4-BE49-F238E27FC236}">
                <a16:creationId xmlns:a16="http://schemas.microsoft.com/office/drawing/2014/main" id="{C93BD761-A651-A323-2A54-207806B3B81C}"/>
              </a:ext>
            </a:extLst>
          </p:cNvPr>
          <p:cNvSpPr txBox="1"/>
          <p:nvPr/>
        </p:nvSpPr>
        <p:spPr>
          <a:xfrm>
            <a:off x="9285349" y="3441986"/>
            <a:ext cx="547083" cy="2617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101" i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£24.8</a:t>
            </a:r>
          </a:p>
        </p:txBody>
      </p:sp>
      <p:sp>
        <p:nvSpPr>
          <p:cNvPr id="95" name="TextBox 94">
            <a:extLst>
              <a:ext uri="{FF2B5EF4-FFF2-40B4-BE49-F238E27FC236}">
                <a16:creationId xmlns:a16="http://schemas.microsoft.com/office/drawing/2014/main" id="{1AF4D158-9B2E-4058-499A-FB5052C919E3}"/>
              </a:ext>
            </a:extLst>
          </p:cNvPr>
          <p:cNvSpPr txBox="1"/>
          <p:nvPr/>
        </p:nvSpPr>
        <p:spPr>
          <a:xfrm>
            <a:off x="8819966" y="4073273"/>
            <a:ext cx="884875" cy="461665"/>
          </a:xfrm>
          <a:prstGeom prst="rect">
            <a:avLst/>
          </a:prstGeom>
          <a:solidFill>
            <a:srgbClr val="EA1E67"/>
          </a:solidFill>
          <a:effectLst>
            <a:softEdge rad="63500"/>
          </a:effectLst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French Script MT" panose="03020402040607040605" pitchFamily="66" charset="0"/>
              </a:rPr>
              <a:t>Dessert</a:t>
            </a:r>
          </a:p>
        </p:txBody>
      </p:sp>
      <p:sp>
        <p:nvSpPr>
          <p:cNvPr id="96" name="TextBox 95">
            <a:extLst>
              <a:ext uri="{FF2B5EF4-FFF2-40B4-BE49-F238E27FC236}">
                <a16:creationId xmlns:a16="http://schemas.microsoft.com/office/drawing/2014/main" id="{74E90D56-C310-92E0-4A83-11D1C9CE63B4}"/>
              </a:ext>
            </a:extLst>
          </p:cNvPr>
          <p:cNvSpPr txBox="1"/>
          <p:nvPr/>
        </p:nvSpPr>
        <p:spPr>
          <a:xfrm>
            <a:off x="8142586" y="4467865"/>
            <a:ext cx="16898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00" dirty="0">
                <a:solidFill>
                  <a:schemeClr val="bg1"/>
                </a:solidFill>
                <a:latin typeface="Bahnschrift Condensed" panose="020B0502040204020203" pitchFamily="34" charset="0"/>
              </a:rPr>
              <a:t>Warm Chocolate Brownie</a:t>
            </a:r>
          </a:p>
          <a:p>
            <a:pPr algn="r"/>
            <a:r>
              <a:rPr lang="en-US" sz="600" i="1" dirty="0">
                <a:solidFill>
                  <a:schemeClr val="bg1"/>
                </a:solidFill>
              </a:rPr>
              <a:t>Vanilla Ice-cream or fresh cream</a:t>
            </a:r>
            <a:endParaRPr lang="en-US" sz="500" i="1" dirty="0">
              <a:solidFill>
                <a:schemeClr val="bg1"/>
              </a:solidFill>
            </a:endParaRPr>
          </a:p>
        </p:txBody>
      </p:sp>
      <p:sp>
        <p:nvSpPr>
          <p:cNvPr id="97" name="TextBox 96">
            <a:extLst>
              <a:ext uri="{FF2B5EF4-FFF2-40B4-BE49-F238E27FC236}">
                <a16:creationId xmlns:a16="http://schemas.microsoft.com/office/drawing/2014/main" id="{A34A67FA-83BF-246A-23F6-2F05BF86F2E7}"/>
              </a:ext>
            </a:extLst>
          </p:cNvPr>
          <p:cNvSpPr txBox="1"/>
          <p:nvPr/>
        </p:nvSpPr>
        <p:spPr>
          <a:xfrm>
            <a:off x="7988335" y="4474897"/>
            <a:ext cx="478935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i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£3.5</a:t>
            </a:r>
          </a:p>
        </p:txBody>
      </p:sp>
      <p:sp>
        <p:nvSpPr>
          <p:cNvPr id="98" name="TextBox 97">
            <a:extLst>
              <a:ext uri="{FF2B5EF4-FFF2-40B4-BE49-F238E27FC236}">
                <a16:creationId xmlns:a16="http://schemas.microsoft.com/office/drawing/2014/main" id="{B5FD2831-000E-68B8-B738-48D784D3DB08}"/>
              </a:ext>
            </a:extLst>
          </p:cNvPr>
          <p:cNvSpPr txBox="1"/>
          <p:nvPr/>
        </p:nvSpPr>
        <p:spPr>
          <a:xfrm>
            <a:off x="8292382" y="4766290"/>
            <a:ext cx="1435894" cy="1846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600" b="1" i="1" dirty="0">
                <a:ln w="0"/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anose="02020503060305020303" pitchFamily="18" charset="0"/>
                <a:cs typeface="Times New Roman" panose="02020603050405020304" pitchFamily="18" charset="0"/>
              </a:rPr>
              <a:t>* 42.5  </a:t>
            </a:r>
            <a:r>
              <a:rPr lang="en-US" sz="600" b="1" i="1" dirty="0" err="1">
                <a:ln w="0"/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anose="02020503060305020303" pitchFamily="18" charset="0"/>
                <a:cs typeface="Times New Roman" panose="02020603050405020304" pitchFamily="18" charset="0"/>
              </a:rPr>
              <a:t>KCal</a:t>
            </a:r>
            <a:r>
              <a:rPr lang="en-US" sz="600" b="1" i="1" dirty="0">
                <a:ln w="0"/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anose="02020503060305020303" pitchFamily="18" charset="0"/>
                <a:cs typeface="Times New Roman" panose="02020603050405020304" pitchFamily="18" charset="0"/>
              </a:rPr>
              <a:t> (Fat 8g) </a:t>
            </a:r>
            <a:r>
              <a:rPr lang="en-GB" sz="600" b="1" i="1" dirty="0">
                <a:ln w="0"/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anose="02020503060305020303" pitchFamily="18" charset="0"/>
                <a:cs typeface="Times New Roman" panose="02020603050405020304" pitchFamily="18" charset="0"/>
              </a:rPr>
              <a:t>Allergens</a:t>
            </a:r>
            <a:r>
              <a:rPr lang="en-US" sz="600" b="1" i="1" dirty="0">
                <a:ln w="0"/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anose="02020503060305020303" pitchFamily="18" charset="0"/>
                <a:cs typeface="Times New Roman" panose="02020603050405020304" pitchFamily="18" charset="0"/>
              </a:rPr>
              <a:t>: NO</a:t>
            </a:r>
          </a:p>
        </p:txBody>
      </p:sp>
      <p:sp>
        <p:nvSpPr>
          <p:cNvPr id="99" name="TextBox 98">
            <a:extLst>
              <a:ext uri="{FF2B5EF4-FFF2-40B4-BE49-F238E27FC236}">
                <a16:creationId xmlns:a16="http://schemas.microsoft.com/office/drawing/2014/main" id="{9765159F-C5EB-B00A-6197-3BFE1E11861F}"/>
              </a:ext>
            </a:extLst>
          </p:cNvPr>
          <p:cNvSpPr txBox="1"/>
          <p:nvPr/>
        </p:nvSpPr>
        <p:spPr>
          <a:xfrm>
            <a:off x="8214743" y="4944576"/>
            <a:ext cx="15558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200" dirty="0">
                <a:solidFill>
                  <a:schemeClr val="bg1"/>
                </a:solidFill>
                <a:latin typeface="Bahnschrift Condensed" panose="020B0502040204020203" pitchFamily="34" charset="0"/>
              </a:rPr>
              <a:t>Black Forest Tart</a:t>
            </a:r>
          </a:p>
          <a:p>
            <a:pPr algn="r"/>
            <a:r>
              <a:rPr lang="en-US" sz="600" i="1" dirty="0">
                <a:solidFill>
                  <a:schemeClr val="bg1"/>
                </a:solidFill>
              </a:rPr>
              <a:t>Vegan Pastry, black cherry filling, chocolate frangipane &amp; raspberry sorbet</a:t>
            </a:r>
            <a:endParaRPr lang="en-US" sz="500" i="1" dirty="0">
              <a:solidFill>
                <a:schemeClr val="bg1"/>
              </a:solidFill>
            </a:endParaRPr>
          </a:p>
        </p:txBody>
      </p:sp>
      <p:sp>
        <p:nvSpPr>
          <p:cNvPr id="100" name="TextBox 99">
            <a:extLst>
              <a:ext uri="{FF2B5EF4-FFF2-40B4-BE49-F238E27FC236}">
                <a16:creationId xmlns:a16="http://schemas.microsoft.com/office/drawing/2014/main" id="{A00CE907-EE6D-DA09-BA3C-E9F1A71455F7}"/>
              </a:ext>
            </a:extLst>
          </p:cNvPr>
          <p:cNvSpPr txBox="1"/>
          <p:nvPr/>
        </p:nvSpPr>
        <p:spPr>
          <a:xfrm>
            <a:off x="8028106" y="4944576"/>
            <a:ext cx="439163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100" i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£6.5</a:t>
            </a:r>
          </a:p>
        </p:txBody>
      </p:sp>
      <p:sp>
        <p:nvSpPr>
          <p:cNvPr id="101" name="TextBox 100">
            <a:extLst>
              <a:ext uri="{FF2B5EF4-FFF2-40B4-BE49-F238E27FC236}">
                <a16:creationId xmlns:a16="http://schemas.microsoft.com/office/drawing/2014/main" id="{A8416096-3CF9-4D18-8876-B970A316D489}"/>
              </a:ext>
            </a:extLst>
          </p:cNvPr>
          <p:cNvSpPr txBox="1"/>
          <p:nvPr/>
        </p:nvSpPr>
        <p:spPr>
          <a:xfrm>
            <a:off x="8275178" y="5342789"/>
            <a:ext cx="1435894" cy="18466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600" b="1" i="1" dirty="0">
                <a:ln w="0"/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anose="02020503060305020303" pitchFamily="18" charset="0"/>
                <a:cs typeface="Times New Roman" panose="02020603050405020304" pitchFamily="18" charset="0"/>
              </a:rPr>
              <a:t>* 54.5  </a:t>
            </a:r>
            <a:r>
              <a:rPr lang="en-US" sz="600" b="1" i="1" dirty="0" err="1">
                <a:ln w="0"/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anose="02020503060305020303" pitchFamily="18" charset="0"/>
                <a:cs typeface="Times New Roman" panose="02020603050405020304" pitchFamily="18" charset="0"/>
              </a:rPr>
              <a:t>KCal</a:t>
            </a:r>
            <a:r>
              <a:rPr lang="en-US" sz="600" b="1" i="1" dirty="0">
                <a:ln w="0"/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anose="02020503060305020303" pitchFamily="18" charset="0"/>
                <a:cs typeface="Times New Roman" panose="02020603050405020304" pitchFamily="18" charset="0"/>
              </a:rPr>
              <a:t> (Fat 12g) </a:t>
            </a:r>
            <a:r>
              <a:rPr lang="en-GB" sz="600" b="1" i="1" dirty="0">
                <a:ln w="0"/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anose="02020503060305020303" pitchFamily="18" charset="0"/>
                <a:cs typeface="Times New Roman" panose="02020603050405020304" pitchFamily="18" charset="0"/>
              </a:rPr>
              <a:t>Allergens</a:t>
            </a:r>
            <a:r>
              <a:rPr lang="en-US" sz="600" b="1" i="1" dirty="0">
                <a:ln w="0"/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ell MT" panose="02020503060305020303" pitchFamily="18" charset="0"/>
                <a:cs typeface="Times New Roman" panose="02020603050405020304" pitchFamily="18" charset="0"/>
              </a:rPr>
              <a:t>: NO</a:t>
            </a:r>
          </a:p>
        </p:txBody>
      </p:sp>
      <p:pic>
        <p:nvPicPr>
          <p:cNvPr id="86" name="Picture 85">
            <a:extLst>
              <a:ext uri="{FF2B5EF4-FFF2-40B4-BE49-F238E27FC236}">
                <a16:creationId xmlns:a16="http://schemas.microsoft.com/office/drawing/2014/main" id="{1EBF9B89-01ED-701D-39F8-3B74954158E0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67229" y="4352250"/>
            <a:ext cx="1143032" cy="1015051"/>
          </a:xfrm>
          <a:prstGeom prst="roundRect">
            <a:avLst/>
          </a:prstGeom>
        </p:spPr>
      </p:pic>
      <p:sp>
        <p:nvSpPr>
          <p:cNvPr id="103" name="TextBox 102">
            <a:extLst>
              <a:ext uri="{FF2B5EF4-FFF2-40B4-BE49-F238E27FC236}">
                <a16:creationId xmlns:a16="http://schemas.microsoft.com/office/drawing/2014/main" id="{0C30E1A9-2A54-CFE5-0327-190C82F05337}"/>
              </a:ext>
            </a:extLst>
          </p:cNvPr>
          <p:cNvSpPr txBox="1"/>
          <p:nvPr/>
        </p:nvSpPr>
        <p:spPr>
          <a:xfrm>
            <a:off x="6788388" y="5820275"/>
            <a:ext cx="115593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rgbClr val="8EDABB"/>
                </a:solidFill>
                <a:latin typeface="Algerian" panose="04020705040A02060702" pitchFamily="82" charset="0"/>
              </a:rPr>
              <a:t>We ACCEPT</a:t>
            </a:r>
          </a:p>
        </p:txBody>
      </p:sp>
      <p:pic>
        <p:nvPicPr>
          <p:cNvPr id="104" name="Picture 103">
            <a:extLst>
              <a:ext uri="{FF2B5EF4-FFF2-40B4-BE49-F238E27FC236}">
                <a16:creationId xmlns:a16="http://schemas.microsoft.com/office/drawing/2014/main" id="{6A21C8BE-7F10-5A82-2747-52B4BEAC18BB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884312" y="6151861"/>
            <a:ext cx="1802418" cy="37462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  <p:sp>
        <p:nvSpPr>
          <p:cNvPr id="107" name="TextBox 106">
            <a:extLst>
              <a:ext uri="{FF2B5EF4-FFF2-40B4-BE49-F238E27FC236}">
                <a16:creationId xmlns:a16="http://schemas.microsoft.com/office/drawing/2014/main" id="{51C5C05E-F431-08CA-AB04-33181C1D2F5F}"/>
              </a:ext>
            </a:extLst>
          </p:cNvPr>
          <p:cNvSpPr txBox="1"/>
          <p:nvPr/>
        </p:nvSpPr>
        <p:spPr>
          <a:xfrm>
            <a:off x="8651619" y="6405974"/>
            <a:ext cx="12669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00" dirty="0">
                <a:solidFill>
                  <a:srgbClr val="8EDABB"/>
                </a:solidFill>
                <a:latin typeface="Algerian" panose="04020705040A02060702" pitchFamily="82" charset="0"/>
              </a:rPr>
              <a:t>For Contactless Payment</a:t>
            </a:r>
          </a:p>
        </p:txBody>
      </p:sp>
      <p:pic>
        <p:nvPicPr>
          <p:cNvPr id="108" name="Picture 107">
            <a:extLst>
              <a:ext uri="{FF2B5EF4-FFF2-40B4-BE49-F238E27FC236}">
                <a16:creationId xmlns:a16="http://schemas.microsoft.com/office/drawing/2014/main" id="{073E1596-F1E8-1754-61AD-EB0783E6A85C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52621" y="5649174"/>
            <a:ext cx="852220" cy="756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6029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380</Words>
  <Application>Microsoft Office PowerPoint</Application>
  <PresentationFormat>A4 Paper (210x297 mm)</PresentationFormat>
  <Paragraphs>76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3" baseType="lpstr">
      <vt:lpstr>Algerian</vt:lpstr>
      <vt:lpstr>Arial</vt:lpstr>
      <vt:lpstr>Bahnschrift Condensed</vt:lpstr>
      <vt:lpstr>Bell MT</vt:lpstr>
      <vt:lpstr>Bernard MT Condensed</vt:lpstr>
      <vt:lpstr>Calibri</vt:lpstr>
      <vt:lpstr>Calibri Light</vt:lpstr>
      <vt:lpstr>Comic Sans MS</vt:lpstr>
      <vt:lpstr>Edwardian Script ITC</vt:lpstr>
      <vt:lpstr>Forte</vt:lpstr>
      <vt:lpstr>French Script MT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2022-06-10T04:13:13Z</dcterms:created>
  <dcterms:modified xsi:type="dcterms:W3CDTF">2022-06-14T16:19:05Z</dcterms:modified>
</cp:coreProperties>
</file>