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56" r:id="rId2"/>
    <p:sldId id="259" r:id="rId3"/>
    <p:sldId id="257" r:id="rId4"/>
    <p:sldId id="258" r:id="rId5"/>
    <p:sldId id="264" r:id="rId6"/>
    <p:sldId id="265" r:id="rId7"/>
    <p:sldId id="262" r:id="rId8"/>
    <p:sldId id="263" r:id="rId9"/>
    <p:sldId id="269" r:id="rId10"/>
    <p:sldId id="266" r:id="rId11"/>
    <p:sldId id="261" r:id="rId12"/>
    <p:sldId id="267" r:id="rId13"/>
    <p:sldId id="268" r:id="rId14"/>
    <p:sldId id="270" r:id="rId15"/>
    <p:sldId id="271" r:id="rId16"/>
    <p:sldId id="272" r:id="rId17"/>
    <p:sldId id="260" r:id="rId18"/>
    <p:sldId id="273" r:id="rId19"/>
    <p:sldId id="275" r:id="rId20"/>
    <p:sldId id="274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>
      <p:cViewPr varScale="1">
        <p:scale>
          <a:sx n="51" d="100"/>
          <a:sy n="51" d="100"/>
        </p:scale>
        <p:origin x="134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pPr>
              <a:defRPr/>
            </a:pPr>
            <a:fld id="{EA6E2648-26C9-48C7-8F8C-9C022AC5DABB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B5E6F4DB-63D7-4BDC-950E-BDC7177541A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66390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6F50FA-9367-4C29-812B-0BF96EB2DDF3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8F783-7B30-4DFA-B133-145A7D09FEE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2912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pPr>
              <a:defRPr/>
            </a:pPr>
            <a:fld id="{88B8306B-18C1-44CE-9F8A-56202FD2A891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7020345F-64E0-4D5B-AED6-FA0429A190B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43573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42CC31-B946-4455-BCCE-26E09E150B93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C439-5F73-4B75-A1D0-24BCE8DA6AD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6174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1B3604E-60FE-42D3-B3C5-ABB4BBED5FB1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81CAE-02D7-4EE8-844B-A1C991E73A2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037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F25C58-C393-49D9-86F1-88CA652B1969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BF6AE-F842-40B2-AE6A-AFE36A13598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6644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892F17-556E-41E8-B57A-50A8C8B7274B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414-B4C4-49F6-A6BD-67893FD7641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4223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403337-61FB-44F8-BF49-4F2972FF01CB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332FC-7425-4238-924F-639490C83E1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7607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C2D803-9E5C-4234-A3E4-C2C3339912D1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A7FBA-3F9D-4779-A9CB-6D3824DEE66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593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A5EF36-6A66-4239-BD32-FD80E0E0886F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05A4AC72-117A-4476-AEB3-1B8A0A489DA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848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A5EF36-6A66-4239-BD32-FD80E0E0886F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05A4AC72-117A-4476-AEB3-1B8A0A489DA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3535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A5EF36-6A66-4239-BD32-FD80E0E0886F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05A4AC72-117A-4476-AEB3-1B8A0A489DAE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5841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A5EF36-6A66-4239-BD32-FD80E0E0886F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05A4AC72-117A-4476-AEB3-1B8A0A489DA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617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A5EF36-6A66-4239-BD32-FD80E0E0886F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AC72-117A-4476-AEB3-1B8A0A489DA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97913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A5EF36-6A66-4239-BD32-FD80E0E0886F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4AC72-117A-4476-AEB3-1B8A0A489DA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49933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DDB124-C128-46A4-9568-CAA5B84585F9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81F0-8A00-45D9-9C6E-8AB2280DCBF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35774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pPr>
              <a:defRPr/>
            </a:pPr>
            <a:fld id="{CA548F30-63E2-4030-B680-7FAC01D95D05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28156EBA-06BF-4DAA-9C83-5FAF01284F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59863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7A5EF36-6A66-4239-BD32-FD80E0E0886F}" type="datetimeFigureOut">
              <a:rPr lang="en-GB" smtClean="0"/>
              <a:pPr>
                <a:defRPr/>
              </a:pPr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4AC72-117A-4476-AEB3-1B8A0A489DA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55196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  <p:sldLayoutId id="2147484032" r:id="rId12"/>
    <p:sldLayoutId id="2147484033" r:id="rId13"/>
    <p:sldLayoutId id="2147484034" r:id="rId14"/>
    <p:sldLayoutId id="2147484035" r:id="rId15"/>
    <p:sldLayoutId id="2147484036" r:id="rId16"/>
    <p:sldLayoutId id="214748403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utenberg.org/files/3600/3600-h/3600-h.ht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url.org/net/tsd-ezp/literature-online" TargetMode="External"/><Relationship Id="rId2" Type="http://schemas.openxmlformats.org/officeDocument/2006/relationships/hyperlink" Target="http://www.uwtsd.ac.uk/library/subject-guides/english-literatu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jstor.org/" TargetMode="External"/><Relationship Id="rId4" Type="http://schemas.openxmlformats.org/officeDocument/2006/relationships/hyperlink" Target="http://purl.org/net/tsd-ezp/eebo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ogweb.ucla.edu/EarlyModern/LiteraryResources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books.google.co.uk/books?hl=en&amp;lr=&amp;id=nfiKszXkP8oC&amp;oi=fnd&amp;pg=PA28&amp;dq=montaigne+idleness&amp;ots=Pe8poSy3Fm&amp;sig=IugniWx1Dnxr3AI0GSFbPhRzphI#v=onepage&amp;q=montaigne%20idleness&amp;f=fals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essays.quotidiana.org/montaigne/idleness/" TargetMode="External"/><Relationship Id="rId1" Type="http://schemas.openxmlformats.org/officeDocument/2006/relationships/slideLayout" Target="../slideLayouts/slideLayout4.xml"/><Relationship Id="rId4" Type="http://schemas.microsoft.com/office/2007/relationships/hdphoto" Target="../media/hdphoto4.wdp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essays.quotidiana.org/stevenson/apology_for_idlers/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32795" y="4437112"/>
            <a:ext cx="3168352" cy="144331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sz="6000" dirty="0">
                <a:latin typeface="18thCentury" pitchFamily="2" charset="0"/>
              </a:rPr>
              <a:t>E</a:t>
            </a:r>
            <a:r>
              <a:rPr lang="en-GB" dirty="0">
                <a:latin typeface="18thCentury" pitchFamily="2" charset="0"/>
              </a:rPr>
              <a:t>xploring  </a:t>
            </a:r>
            <a:r>
              <a:rPr lang="en-GB" sz="5300" dirty="0">
                <a:latin typeface="18thCentury" pitchFamily="2" charset="0"/>
              </a:rPr>
              <a:t>M</a:t>
            </a:r>
            <a:r>
              <a:rPr lang="en-GB" dirty="0">
                <a:latin typeface="18thCentury" pitchFamily="2" charset="0"/>
              </a:rPr>
              <a:t>ontaigne</a:t>
            </a:r>
          </a:p>
        </p:txBody>
      </p:sp>
      <p:pic>
        <p:nvPicPr>
          <p:cNvPr id="2054" name="Picture 6" descr="http://isvw.mrwhite.hensel.nl/user/img/reut2/dode_denkers/montaigne_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0" t="4199" r="876" b="10751"/>
          <a:stretch/>
        </p:blipFill>
        <p:spPr bwMode="auto">
          <a:xfrm>
            <a:off x="129418" y="1211658"/>
            <a:ext cx="5378685" cy="5572930"/>
          </a:xfrm>
          <a:prstGeom prst="rect">
            <a:avLst/>
          </a:prstGeom>
          <a:ln w="127000" cap="sq">
            <a:solidFill>
              <a:schemeClr val="tx2">
                <a:lumMod val="10000"/>
              </a:schemeClr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216971" y="2708944"/>
            <a:ext cx="137890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40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76593" y="164545"/>
            <a:ext cx="880343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Palatino Linotype" panose="02040502050505030304" pitchFamily="18" charset="0"/>
                <a:ea typeface="+mj-ea"/>
                <a:cs typeface="+mj-cs"/>
              </a:rPr>
              <a:t>BIBLIOGRAPHY &amp; REFERENCES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245" y="2924944"/>
            <a:ext cx="7934931" cy="324036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lang="en-GB" dirty="0"/>
              <a:t>Sources from lectures and personal reading</a:t>
            </a:r>
          </a:p>
          <a:p>
            <a:pPr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lang="en-GB" dirty="0"/>
              <a:t>Library Catalogue: searches, links and class marks [key word searches: authors/concepts] </a:t>
            </a:r>
          </a:p>
          <a:p>
            <a:pPr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lang="en-GB" dirty="0"/>
              <a:t>LRC linked Electronic databases: Literature Online, Project Muse, </a:t>
            </a:r>
            <a:r>
              <a:rPr lang="en-GB" dirty="0" err="1"/>
              <a:t>Jstor</a:t>
            </a:r>
            <a:r>
              <a:rPr lang="en-GB" dirty="0"/>
              <a:t> </a:t>
            </a:r>
          </a:p>
          <a:p>
            <a:pPr>
              <a:spcBef>
                <a:spcPts val="1800"/>
              </a:spcBef>
              <a:defRPr/>
            </a:pPr>
            <a:r>
              <a:rPr lang="en-GB" dirty="0"/>
              <a:t>Other electronic searches: Google/ Google Scholar/ Google books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740352" y="800758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12576" y="832528"/>
            <a:ext cx="7167736" cy="9223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3400" dirty="0">
                <a:solidFill>
                  <a:srgbClr val="FFC000"/>
                </a:solidFill>
                <a:latin typeface="Palatino Linotype" panose="02040502050505030304" pitchFamily="18" charset="0"/>
              </a:rPr>
              <a:t>BIBLIOGRAPHIES: FINDING </a:t>
            </a:r>
            <a:r>
              <a:rPr lang="en-GB" sz="3400" dirty="0">
                <a:solidFill>
                  <a:srgbClr val="FFC000"/>
                </a:solidFill>
                <a:latin typeface="Palatino Linotype" panose="02040502050505030304" pitchFamily="18" charset="0"/>
              </a:rPr>
              <a:t>RESEARCH MATERIALS</a:t>
            </a:r>
            <a:endParaRPr lang="en-GB" altLang="en-US" sz="3400" i="1" dirty="0">
              <a:solidFill>
                <a:srgbClr val="FFC000"/>
              </a:solidFill>
              <a:latin typeface="Palatino Linotype" panose="0204050205050503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323528" y="753228"/>
            <a:ext cx="6896534" cy="1080938"/>
          </a:xfrm>
        </p:spPr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FFC000"/>
                </a:solidFill>
                <a:latin typeface="Palatino Linotype" panose="02040502050505030304" pitchFamily="18" charset="0"/>
              </a:rPr>
              <a:t>BIBLIOGRAPHY: </a:t>
            </a:r>
            <a:r>
              <a:rPr lang="en-GB" altLang="en-US" dirty="0">
                <a:solidFill>
                  <a:srgbClr val="FFC000"/>
                </a:solidFill>
                <a:latin typeface="Palatino Linotype" panose="02040502050505030304" pitchFamily="18" charset="0"/>
              </a:rPr>
              <a:t>PRIMARY</a:t>
            </a:r>
            <a:endParaRPr lang="en-GB" altLang="en-US" i="1" dirty="0">
              <a:solidFill>
                <a:srgbClr val="FFC000"/>
              </a:solidFill>
            </a:endParaRP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531639" y="2492896"/>
            <a:ext cx="7350968" cy="3599316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800" dirty="0"/>
              <a:t>Michel Montaigne, </a:t>
            </a:r>
            <a:r>
              <a:rPr lang="en-GB" altLang="en-US" sz="2800" i="1" dirty="0"/>
              <a:t>The Essays: A Selection </a:t>
            </a:r>
            <a:r>
              <a:rPr lang="en-GB" altLang="en-US" sz="2800" dirty="0" err="1"/>
              <a:t>Harmondsworth</a:t>
            </a:r>
            <a:r>
              <a:rPr lang="en-GB" altLang="en-US" sz="2800" dirty="0"/>
              <a:t>: Penguin, 1993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1400" dirty="0"/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800" dirty="0"/>
              <a:t>When accessed from the internet: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800" dirty="0">
                <a:hlinkClick r:id="rId2"/>
              </a:rPr>
              <a:t>http://www.gutenberg.org/files/3600/3600-h/3600-h.htm</a:t>
            </a:r>
            <a:r>
              <a:rPr lang="en-GB" altLang="en-US" sz="2800" dirty="0"/>
              <a:t> accessed [DATE]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7740352" y="880059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/>
            </a:pPr>
            <a:r>
              <a:rPr lang="en-GB" dirty="0" err="1"/>
              <a:t>Buffum</a:t>
            </a:r>
            <a:r>
              <a:rPr lang="en-GB" dirty="0"/>
              <a:t>, I. </a:t>
            </a:r>
            <a:r>
              <a:rPr lang="en-GB" i="1" dirty="0"/>
              <a:t>Studies in the Baroque from Montaigne to </a:t>
            </a:r>
            <a:r>
              <a:rPr lang="en-GB" i="1" dirty="0" err="1"/>
              <a:t>Rotrou</a:t>
            </a:r>
            <a:r>
              <a:rPr lang="en-GB" i="1" dirty="0"/>
              <a:t>,</a:t>
            </a:r>
            <a:r>
              <a:rPr lang="en-GB" dirty="0"/>
              <a:t> New Haven: Yale University Press, 1957.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/>
            </a:pPr>
            <a:r>
              <a:rPr lang="en-GB" dirty="0"/>
              <a:t>Healy, M. ‘Journeying with the "Stone": Montaigne's Healing Travel Journal’ </a:t>
            </a:r>
            <a:r>
              <a:rPr lang="en-GB" i="1" dirty="0"/>
              <a:t>Literature and Medicine</a:t>
            </a:r>
            <a:r>
              <a:rPr lang="en-GB" dirty="0"/>
              <a:t>, 24:2 (2006): 231-249.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/>
            </a:pPr>
            <a:r>
              <a:rPr lang="en-GB" dirty="0"/>
              <a:t>Paradis, J. ‘Montaigne, Boyle, and the Essay of Experience‘ in  </a:t>
            </a:r>
            <a:r>
              <a:rPr lang="en-GB" i="1" dirty="0"/>
              <a:t>One culture : essays in science and literature</a:t>
            </a:r>
            <a:r>
              <a:rPr lang="en-GB" dirty="0"/>
              <a:t> ed. (by) George Levine  (Madison, Wis.: University of Wisconsin Press, 1987) pp. 59-91.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None/>
              <a:defRPr/>
            </a:pPr>
            <a:r>
              <a:rPr lang="en-GB" dirty="0" err="1"/>
              <a:t>Tetel</a:t>
            </a:r>
            <a:r>
              <a:rPr lang="en-GB" dirty="0"/>
              <a:t>, M. </a:t>
            </a:r>
            <a:r>
              <a:rPr lang="en-GB" i="1" dirty="0"/>
              <a:t>Montaigne, </a:t>
            </a:r>
            <a:r>
              <a:rPr lang="en-GB" dirty="0"/>
              <a:t>New York: </a:t>
            </a:r>
            <a:r>
              <a:rPr lang="en-GB" dirty="0" err="1"/>
              <a:t>Twayne</a:t>
            </a:r>
            <a:r>
              <a:rPr lang="en-GB" dirty="0"/>
              <a:t> Publishers , 1974.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7755160" y="889975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691954"/>
            <a:ext cx="7200800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000" dirty="0">
                <a:solidFill>
                  <a:srgbClr val="FFC000"/>
                </a:solidFill>
                <a:latin typeface="Palatino Linotype" panose="02040502050505030304" pitchFamily="18" charset="0"/>
              </a:rPr>
              <a:t>BIBLIOGRAPHY: </a:t>
            </a:r>
            <a:r>
              <a:rPr lang="en-GB" altLang="en-US" dirty="0">
                <a:solidFill>
                  <a:srgbClr val="FFC000"/>
                </a:solidFill>
                <a:latin typeface="Palatino Linotype" panose="02040502050505030304" pitchFamily="18" charset="0"/>
              </a:rPr>
              <a:t>SECONDARY</a:t>
            </a:r>
            <a:endParaRPr lang="en-GB" altLang="en-US" sz="4000" i="1" dirty="0">
              <a:solidFill>
                <a:srgbClr val="FFC000"/>
              </a:solidFill>
              <a:latin typeface="Palatino Linotype" panose="0204050205050503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287524" y="620688"/>
            <a:ext cx="7020780" cy="1062169"/>
          </a:xfrm>
        </p:spPr>
        <p:txBody>
          <a:bodyPr>
            <a:normAutofit/>
          </a:bodyPr>
          <a:lstStyle/>
          <a:p>
            <a:r>
              <a:rPr lang="en-GB" altLang="en-US" sz="3400" dirty="0">
                <a:solidFill>
                  <a:srgbClr val="FFC000"/>
                </a:solidFill>
                <a:latin typeface="Palatino Linotype" panose="02040502050505030304" pitchFamily="18" charset="0"/>
              </a:rPr>
              <a:t>BIBLIOGRAPHIC INFORMATION</a:t>
            </a:r>
            <a:endParaRPr lang="en-GB" altLang="en-US" sz="3400" i="1" dirty="0">
              <a:solidFill>
                <a:srgbClr val="FFC000"/>
              </a:solidFill>
              <a:latin typeface="Palatino Linotype" panose="02040502050505030304" pitchFamily="18" charset="0"/>
            </a:endParaRPr>
          </a:p>
        </p:txBody>
      </p:sp>
      <p:pic>
        <p:nvPicPr>
          <p:cNvPr id="5123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22" b="7781"/>
          <a:stretch/>
        </p:blipFill>
        <p:spPr>
          <a:xfrm>
            <a:off x="539552" y="1988840"/>
            <a:ext cx="3888432" cy="476134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743879" y="749099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508104" y="3068960"/>
            <a:ext cx="3168351" cy="2088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dirty="0" err="1"/>
              <a:t>Buffum</a:t>
            </a:r>
            <a:r>
              <a:rPr lang="en-GB" altLang="en-US" sz="2400" dirty="0"/>
              <a:t>, I. </a:t>
            </a:r>
            <a:r>
              <a:rPr lang="en-GB" altLang="en-US" sz="2400" i="1" dirty="0"/>
              <a:t>Studies in the Baroque from Montaigne to </a:t>
            </a:r>
            <a:r>
              <a:rPr lang="en-GB" altLang="en-US" sz="2400" i="1" dirty="0" err="1"/>
              <a:t>Rotrou</a:t>
            </a:r>
            <a:endParaRPr lang="en-GB" altLang="en-US" sz="2400" i="1" dirty="0"/>
          </a:p>
          <a:p>
            <a:endParaRPr lang="en-GB" sz="2400" dirty="0"/>
          </a:p>
          <a:p>
            <a:r>
              <a:rPr lang="en-GB" sz="2000" i="1" dirty="0"/>
              <a:t>(information on the inner pages)</a:t>
            </a:r>
            <a:endParaRPr lang="en-GB" altLang="en-US" sz="2000" i="1" dirty="0"/>
          </a:p>
        </p:txBody>
      </p:sp>
      <p:sp>
        <p:nvSpPr>
          <p:cNvPr id="3" name="Rectangle 2"/>
          <p:cNvSpPr/>
          <p:nvPr/>
        </p:nvSpPr>
        <p:spPr>
          <a:xfrm>
            <a:off x="2627784" y="5085184"/>
            <a:ext cx="1440160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27584" y="4293096"/>
            <a:ext cx="648072" cy="2880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5148064" y="2852936"/>
            <a:ext cx="3363752" cy="3024336"/>
          </a:xfrm>
        </p:spPr>
        <p:txBody>
          <a:bodyPr>
            <a:normAutofit/>
          </a:bodyPr>
          <a:lstStyle/>
          <a:p>
            <a:r>
              <a:rPr lang="en-GB" altLang="en-US" sz="2400" dirty="0" err="1"/>
              <a:t>Buffum</a:t>
            </a:r>
            <a:r>
              <a:rPr lang="en-GB" altLang="en-US" sz="2400" dirty="0"/>
              <a:t>, I. </a:t>
            </a:r>
            <a:r>
              <a:rPr lang="en-GB" altLang="en-US" sz="2400" i="1" dirty="0"/>
              <a:t>Studies in the Baroque from Montaigne to </a:t>
            </a:r>
            <a:r>
              <a:rPr lang="en-GB" altLang="en-US" sz="2400" i="1" dirty="0" err="1"/>
              <a:t>Rotrou</a:t>
            </a:r>
            <a:br>
              <a:rPr lang="en-GB" altLang="en-US" sz="2400" i="1" dirty="0"/>
            </a:br>
            <a:br>
              <a:rPr lang="en-GB" altLang="en-US" sz="2400" i="1" dirty="0"/>
            </a:br>
            <a:r>
              <a:rPr lang="en-GB" altLang="en-US" sz="2400" i="1" dirty="0"/>
              <a:t>- </a:t>
            </a:r>
            <a:r>
              <a:rPr lang="en-GB" altLang="en-US" sz="2000" i="1" dirty="0"/>
              <a:t>finding specific topics</a:t>
            </a:r>
            <a:endParaRPr lang="en-GB" altLang="en-US" sz="2400" dirty="0"/>
          </a:p>
        </p:txBody>
      </p:sp>
      <p:pic>
        <p:nvPicPr>
          <p:cNvPr id="6147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grayscl/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99" t="18333" r="457" b="1958"/>
          <a:stretch/>
        </p:blipFill>
        <p:spPr>
          <a:xfrm>
            <a:off x="611560" y="1988840"/>
            <a:ext cx="3313010" cy="457676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740352" y="763271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99592" y="779157"/>
            <a:ext cx="5256584" cy="9223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000" dirty="0">
                <a:solidFill>
                  <a:srgbClr val="FFC000"/>
                </a:solidFill>
                <a:latin typeface="Palatino Linotype" panose="02040502050505030304" pitchFamily="18" charset="0"/>
              </a:rPr>
              <a:t>INSIDE THE BOOK</a:t>
            </a:r>
            <a:endParaRPr lang="en-GB" altLang="en-US" sz="4000" i="1" dirty="0">
              <a:solidFill>
                <a:srgbClr val="FFC000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27584" y="3140968"/>
            <a:ext cx="1152128" cy="21602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99592" y="3933056"/>
            <a:ext cx="1560511" cy="14401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5713" y="2852936"/>
            <a:ext cx="2448272" cy="333080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err="1"/>
              <a:t>Tetel</a:t>
            </a:r>
            <a:r>
              <a:rPr lang="en-GB" sz="2400" dirty="0"/>
              <a:t>, M. </a:t>
            </a:r>
            <a:r>
              <a:rPr lang="en-GB" sz="2400" i="1" dirty="0"/>
              <a:t>Montaigne, </a:t>
            </a:r>
            <a:r>
              <a:rPr lang="en-GB" sz="2400" dirty="0" err="1"/>
              <a:t>Twayne</a:t>
            </a:r>
            <a:r>
              <a:rPr lang="en-GB" sz="2400" dirty="0"/>
              <a:t>, 1974</a:t>
            </a:r>
            <a:br>
              <a:rPr lang="en-GB" sz="2400" i="1" dirty="0"/>
            </a:br>
            <a:br>
              <a:rPr lang="en-GB" sz="1300" i="1" dirty="0"/>
            </a:br>
            <a:br>
              <a:rPr lang="en-GB" sz="2400" i="1" dirty="0"/>
            </a:br>
            <a:r>
              <a:rPr lang="en-GB" sz="2200" i="1" dirty="0"/>
              <a:t>1. information on the inner page </a:t>
            </a:r>
            <a:br>
              <a:rPr lang="en-GB" sz="2200" i="1" dirty="0"/>
            </a:br>
            <a:r>
              <a:rPr lang="en-GB" sz="2200" i="1" dirty="0"/>
              <a:t>2. selecting relevant material</a:t>
            </a:r>
            <a:br>
              <a:rPr lang="en-GB" sz="2200" i="1" dirty="0"/>
            </a:br>
            <a:r>
              <a:rPr lang="en-GB" sz="2200" i="1" dirty="0"/>
              <a:t>(place of  publication is never a COUNTRY </a:t>
            </a:r>
            <a:endParaRPr lang="en-GB" sz="2400" i="1" dirty="0"/>
          </a:p>
        </p:txBody>
      </p:sp>
      <p:pic>
        <p:nvPicPr>
          <p:cNvPr id="7171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grayscl/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9" t="4743" r="6706" b="4593"/>
          <a:stretch/>
        </p:blipFill>
        <p:spPr>
          <a:xfrm>
            <a:off x="395536" y="2060848"/>
            <a:ext cx="5676302" cy="464765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649849" y="980728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12576" y="832528"/>
            <a:ext cx="7167736" cy="9223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400" dirty="0">
                <a:solidFill>
                  <a:srgbClr val="FFC000"/>
                </a:solidFill>
                <a:latin typeface="Palatino Linotype" panose="02040502050505030304" pitchFamily="18" charset="0"/>
              </a:rPr>
              <a:t>BUILDING THE BIBLIOGRAPHY: </a:t>
            </a:r>
            <a:endParaRPr lang="en-GB" altLang="en-US" sz="3400" i="1" dirty="0">
              <a:solidFill>
                <a:srgbClr val="FFC000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763688" y="2996952"/>
            <a:ext cx="1152128" cy="21602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593727" y="3159402"/>
            <a:ext cx="1008112" cy="1071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17390" y="3508836"/>
            <a:ext cx="1818706" cy="280203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rgbClr val="FFC000"/>
                </a:solidFill>
                <a:latin typeface="Palatino Linotype" panose="02040502050505030304" pitchFamily="18" charset="0"/>
              </a:rPr>
              <a:t>USING THE INDEX</a:t>
            </a:r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33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36" t="4337" b="3623"/>
          <a:stretch/>
        </p:blipFill>
        <p:spPr>
          <a:xfrm>
            <a:off x="323528" y="2132856"/>
            <a:ext cx="3888432" cy="457637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740352" y="880059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557933" y="3472934"/>
            <a:ext cx="3046515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400" dirty="0" err="1"/>
              <a:t>Tetel</a:t>
            </a:r>
            <a:r>
              <a:rPr lang="en-GB" altLang="en-US" sz="2400" dirty="0"/>
              <a:t>, M. </a:t>
            </a:r>
            <a:r>
              <a:rPr lang="en-GB" altLang="en-US" sz="2400" i="1" dirty="0"/>
              <a:t>Montaigne,</a:t>
            </a:r>
          </a:p>
          <a:p>
            <a:endParaRPr lang="en-GB" altLang="en-US" sz="2400" i="1" dirty="0"/>
          </a:p>
          <a:p>
            <a:r>
              <a:rPr lang="en-GB" altLang="en-US" sz="2000" i="1" dirty="0"/>
              <a:t>Example search: exploring morality  </a:t>
            </a:r>
          </a:p>
        </p:txBody>
      </p:sp>
      <p:sp>
        <p:nvSpPr>
          <p:cNvPr id="6" name="Rectangle 5"/>
          <p:cNvSpPr/>
          <p:nvPr/>
        </p:nvSpPr>
        <p:spPr>
          <a:xfrm>
            <a:off x="2339752" y="2708920"/>
            <a:ext cx="792088" cy="72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31639" y="5673948"/>
            <a:ext cx="800001" cy="2880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403648" y="6021288"/>
            <a:ext cx="504056" cy="14401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753228"/>
            <a:ext cx="5696545" cy="108093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Palatino Linotype" panose="02040502050505030304" pitchFamily="18" charset="0"/>
              </a:rPr>
              <a:t>USING THE LRC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60848"/>
            <a:ext cx="8359080" cy="433248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  <a:defRPr/>
            </a:pPr>
            <a:r>
              <a:rPr lang="en-GB" sz="2600" dirty="0"/>
              <a:t>Make an appointment to see our brilliant subject librarian Dolly Yang  </a:t>
            </a:r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r>
              <a:rPr lang="en-GB" sz="2600" dirty="0"/>
              <a:t>Consult subject guides  - </a:t>
            </a:r>
            <a:r>
              <a:rPr lang="en-GB" sz="2600" i="1" dirty="0" err="1"/>
              <a:t>e.g</a:t>
            </a:r>
            <a:r>
              <a:rPr lang="en-GB" sz="2600" i="1" dirty="0"/>
              <a:t>: </a:t>
            </a:r>
            <a:r>
              <a:rPr lang="en-GB" sz="2600" dirty="0"/>
              <a:t>English Literature:</a:t>
            </a:r>
          </a:p>
          <a:p>
            <a:pPr marL="0" indent="0">
              <a:buNone/>
              <a:defRPr/>
            </a:pPr>
            <a:r>
              <a:rPr lang="en-GB" sz="2200" dirty="0">
                <a:hlinkClick r:id="rId2"/>
              </a:rPr>
              <a:t>http://www.uwtsd.ac.uk/library/subject-guides/english-literature/</a:t>
            </a:r>
            <a:endParaRPr lang="en-GB" sz="2200" dirty="0"/>
          </a:p>
          <a:p>
            <a:endParaRPr lang="en-GB" sz="15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Digital resources of all kinds including specialist electronic databases  </a:t>
            </a:r>
            <a:r>
              <a:rPr lang="en-GB" sz="3000" dirty="0"/>
              <a:t>- </a:t>
            </a:r>
            <a:r>
              <a:rPr lang="en-GB" sz="2600" i="1" dirty="0" err="1"/>
              <a:t>e.g</a:t>
            </a:r>
            <a:r>
              <a:rPr lang="en-GB" sz="2600" i="1" dirty="0"/>
              <a:t>:</a:t>
            </a:r>
          </a:p>
          <a:p>
            <a:r>
              <a:rPr lang="en-GB" sz="2200" u="sng" dirty="0">
                <a:hlinkClick r:id="rId3"/>
              </a:rPr>
              <a:t>Literature Online</a:t>
            </a:r>
            <a:r>
              <a:rPr lang="en-GB" sz="2200" dirty="0"/>
              <a:t>  </a:t>
            </a:r>
          </a:p>
          <a:p>
            <a:r>
              <a:rPr lang="en-GB" sz="2200" u="sng" dirty="0">
                <a:hlinkClick r:id="rId4"/>
              </a:rPr>
              <a:t>Early English Books Online</a:t>
            </a:r>
            <a:r>
              <a:rPr lang="en-GB" sz="2200" dirty="0"/>
              <a:t> </a:t>
            </a:r>
          </a:p>
          <a:p>
            <a:r>
              <a:rPr lang="en-GB" sz="2200" dirty="0">
                <a:hlinkClick r:id="rId5"/>
              </a:rPr>
              <a:t>JSTOR</a:t>
            </a:r>
            <a:endParaRPr lang="en-GB" sz="2200" dirty="0"/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742146" y="880059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196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rgbClr val="FFC000"/>
                </a:solidFill>
                <a:latin typeface="Palatino Linotype" panose="02040502050505030304" pitchFamily="18" charset="0"/>
              </a:rPr>
              <a:t>FURTHER SEARCHES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564904"/>
            <a:ext cx="8553102" cy="359931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Google search v usefulness of Wikipedia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Scholarly sites, repositories :  __.edu / __.ac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 err="1"/>
              <a:t>e.g</a:t>
            </a:r>
            <a:r>
              <a:rPr lang="en-GB" i="1" dirty="0"/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hlinkClick r:id="rId2"/>
              </a:rPr>
              <a:t>http://cogweb.ucla.edu/EarlyModern/LiteraryResources.html</a:t>
            </a:r>
            <a:endParaRPr lang="en-GB" sz="2200" dirty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773376" y="880059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6896534" cy="1080938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>
                <a:solidFill>
                  <a:srgbClr val="FFC000"/>
                </a:solidFill>
                <a:latin typeface="Palatino Linotype" panose="02040502050505030304" pitchFamily="18" charset="0"/>
              </a:rPr>
              <a:t>GOOGLE SCHOLAR:</a:t>
            </a:r>
            <a:r>
              <a:rPr lang="en-GB" sz="4000" dirty="0">
                <a:solidFill>
                  <a:srgbClr val="FFC000"/>
                </a:solidFill>
                <a:latin typeface="Palatino Linotype" panose="02040502050505030304" pitchFamily="18" charset="0"/>
              </a:rPr>
              <a:t> </a:t>
            </a:r>
            <a:r>
              <a:rPr lang="en-GB" dirty="0">
                <a:latin typeface="Palatino Linotype" panose="02040502050505030304" pitchFamily="18" charset="0"/>
              </a:rPr>
              <a:t>http://scholar.google.co.uk</a:t>
            </a:r>
            <a:r>
              <a:rPr lang="en-GB" sz="3100" dirty="0"/>
              <a:t>/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564904"/>
            <a:ext cx="8352928" cy="4032448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20000"/>
              </a:lnSpc>
              <a:buNone/>
              <a:defRPr/>
            </a:pPr>
            <a:r>
              <a:rPr lang="en-GB" dirty="0"/>
              <a:t>Useful as it filters out US college essays and second rate school cheat sites </a:t>
            </a:r>
          </a:p>
          <a:p>
            <a:pPr marL="0" indent="0">
              <a:lnSpc>
                <a:spcPct val="120000"/>
              </a:lnSpc>
              <a:buNone/>
              <a:defRPr/>
            </a:pPr>
            <a:r>
              <a:rPr lang="en-GB" dirty="0"/>
              <a:t>Search for “Montaigne, idleness” brought up </a:t>
            </a:r>
          </a:p>
          <a:p>
            <a:pPr>
              <a:lnSpc>
                <a:spcPct val="120000"/>
              </a:lnSpc>
              <a:defRPr/>
            </a:pPr>
            <a:r>
              <a:rPr lang="en-GB" sz="2000" dirty="0"/>
              <a:t>Steve </a:t>
            </a:r>
            <a:r>
              <a:rPr lang="en-GB" sz="2000" dirty="0" err="1"/>
              <a:t>Martinot</a:t>
            </a:r>
            <a:r>
              <a:rPr lang="en-GB" sz="2000" dirty="0"/>
              <a:t>, </a:t>
            </a:r>
            <a:r>
              <a:rPr lang="en-GB" sz="2000" i="1" dirty="0"/>
              <a:t>Maps and Mirrors: Topologies of Art and Politics, </a:t>
            </a:r>
            <a:r>
              <a:rPr lang="en-GB" sz="2000" dirty="0"/>
              <a:t>Evanston, Ill.,</a:t>
            </a:r>
            <a:r>
              <a:rPr lang="en-GB" sz="2000" i="1" dirty="0"/>
              <a:t> </a:t>
            </a:r>
            <a:r>
              <a:rPr lang="en-GB" sz="2000" dirty="0" err="1"/>
              <a:t>Northwestern</a:t>
            </a:r>
            <a:r>
              <a:rPr lang="en-GB" sz="2000" dirty="0"/>
              <a:t> University Press, 2001 </a:t>
            </a:r>
          </a:p>
          <a:p>
            <a:pPr>
              <a:defRPr/>
            </a:pPr>
            <a:r>
              <a:rPr lang="en-GB" sz="2000" dirty="0">
                <a:hlinkClick r:id="rId2"/>
              </a:rPr>
              <a:t>http://books.google.co.uk/books?hl=en&amp;lr=&amp;id=nfiKszXkP8oC&amp;oi=fnd&amp;pg=PA28&amp;dq=montaigne+idleness&amp;ots=Pe8poSy3Fm&amp;sig=IugniWx1Dnxr3AI0GSFbPhRzphI#v=onepage&amp;q=montaigne%20idleness&amp;f=false</a:t>
            </a:r>
            <a:endParaRPr lang="en-GB" sz="2000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771642" y="836712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323528" y="753228"/>
            <a:ext cx="6896534" cy="1080938"/>
          </a:xfrm>
        </p:spPr>
        <p:txBody>
          <a:bodyPr>
            <a:noAutofit/>
          </a:bodyPr>
          <a:lstStyle/>
          <a:p>
            <a:r>
              <a:rPr lang="en-GB" altLang="en-US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EXAMPLES OF HOW TO QUOTE: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533400" y="2336872"/>
            <a:ext cx="7206952" cy="41164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dirty="0">
                <a:solidFill>
                  <a:srgbClr val="FFC000"/>
                </a:solidFill>
              </a:rPr>
              <a:t>Wagner suggests: </a:t>
            </a:r>
            <a:r>
              <a:rPr lang="en-GB" altLang="en-US" dirty="0"/>
              <a:t>‘The new emphasis on developing the gentleman provoked endless debates on the proper form and content of his training’ </a:t>
            </a:r>
            <a:r>
              <a:rPr lang="en-GB" altLang="en-US" baseline="30000" dirty="0"/>
              <a:t>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dirty="0"/>
              <a:t> [or]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C000"/>
                </a:solidFill>
              </a:rPr>
              <a:t>As Wagner suggests </a:t>
            </a:r>
            <a:r>
              <a:rPr lang="en-GB" altLang="en-US" dirty="0"/>
              <a:t>‘[t]he new emphasis on developing the gentleman provoked endless debates on the proper form and content of his training’.</a:t>
            </a:r>
            <a:r>
              <a:rPr lang="en-GB" altLang="en-US" baseline="30000" dirty="0"/>
              <a:t>1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baseline="30000" dirty="0"/>
          </a:p>
          <a:p>
            <a:pPr marL="0" indent="0">
              <a:buNone/>
            </a:pPr>
            <a:r>
              <a:rPr lang="en-GB" altLang="en-US" baseline="30000" dirty="0"/>
              <a:t>1.     Ann Wagner ‘Idleness and the Ideal of the Gentlemen’ </a:t>
            </a:r>
            <a:r>
              <a:rPr lang="en-GB" altLang="en-US" i="1" baseline="30000" dirty="0"/>
              <a:t>History of Education Quarterly  </a:t>
            </a:r>
            <a:r>
              <a:rPr lang="nn-NO" altLang="en-US" baseline="30000" dirty="0"/>
              <a:t>25: 1/2 (Spring - Summer, 1985),  41-55 p.42.</a:t>
            </a:r>
            <a:r>
              <a:rPr lang="en-GB" altLang="en-US" baseline="30000" dirty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baseline="30000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baseline="30000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i="1" baseline="30000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i="1" dirty="0"/>
          </a:p>
        </p:txBody>
      </p:sp>
      <p:sp>
        <p:nvSpPr>
          <p:cNvPr id="4" name="Rectangle 3"/>
          <p:cNvSpPr/>
          <p:nvPr/>
        </p:nvSpPr>
        <p:spPr>
          <a:xfrm>
            <a:off x="7740352" y="880059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81789" y="753228"/>
            <a:ext cx="7236296" cy="1080938"/>
          </a:xfrm>
        </p:spPr>
        <p:txBody>
          <a:bodyPr>
            <a:normAutofit/>
          </a:bodyPr>
          <a:lstStyle/>
          <a:p>
            <a:r>
              <a:rPr lang="en-GB" altLang="en-US" sz="3500" dirty="0">
                <a:solidFill>
                  <a:srgbClr val="FFC000"/>
                </a:solidFill>
                <a:latin typeface="Palatino Linotype" panose="02040502050505030304" pitchFamily="18" charset="0"/>
              </a:rPr>
              <a:t>THE VALUE OF THE FOOTNOTE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3400" y="2336872"/>
            <a:ext cx="7999040" cy="4260479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altLang="en-US" sz="2600" dirty="0"/>
              <a:t>Can be expanded to include sense of wider discussion without damaging the focus of an argument :  </a:t>
            </a:r>
            <a:r>
              <a:rPr lang="en-GB" altLang="en-US" sz="2600" dirty="0" err="1"/>
              <a:t>eg</a:t>
            </a:r>
            <a:r>
              <a:rPr lang="en-GB" altLang="en-US" sz="2600" dirty="0"/>
              <a:t> a footnote 7 might read :</a:t>
            </a:r>
          </a:p>
          <a:p>
            <a:pPr marL="457200" indent="-457200">
              <a:buFont typeface="+mj-lt"/>
              <a:buAutoNum type="arabicPeriod"/>
            </a:pPr>
            <a:endParaRPr lang="en-GB" altLang="en-US" sz="1100" dirty="0"/>
          </a:p>
          <a:p>
            <a:pPr marL="457200" lvl="1" indent="0">
              <a:buNone/>
            </a:pPr>
            <a:r>
              <a:rPr lang="en-GB" altLang="en-US" dirty="0">
                <a:solidFill>
                  <a:srgbClr val="FFC000"/>
                </a:solidFill>
              </a:rPr>
              <a:t>7</a:t>
            </a:r>
            <a:r>
              <a:rPr lang="en-GB" altLang="en-US" sz="2200" dirty="0">
                <a:solidFill>
                  <a:srgbClr val="FFC000"/>
                </a:solidFill>
              </a:rPr>
              <a:t>.  Ann Wagner ‘Idleness and the Ideal of the Gentlemen’ </a:t>
            </a:r>
            <a:r>
              <a:rPr lang="en-GB" altLang="en-US" sz="2200" i="1" dirty="0">
                <a:solidFill>
                  <a:srgbClr val="FFC000"/>
                </a:solidFill>
              </a:rPr>
              <a:t>History of Education Quarterly </a:t>
            </a:r>
            <a:r>
              <a:rPr lang="en-GB" altLang="en-US" sz="2200" dirty="0">
                <a:solidFill>
                  <a:srgbClr val="FFC000"/>
                </a:solidFill>
              </a:rPr>
              <a:t>25: 1/2 (Spring - Summer, 1985),  41-55; 42.  For more on the idea of the gentleman/for a differing account see  _________________</a:t>
            </a:r>
            <a:endParaRPr lang="en-GB" altLang="en-US" dirty="0">
              <a:solidFill>
                <a:srgbClr val="FFC000"/>
              </a:solidFill>
            </a:endParaRPr>
          </a:p>
          <a:p>
            <a:endParaRPr lang="en-GB" altLang="en-US" sz="1100" dirty="0"/>
          </a:p>
          <a:p>
            <a:endParaRPr lang="en-GB" altLang="en-US" dirty="0"/>
          </a:p>
          <a:p>
            <a:pPr marL="0" indent="0">
              <a:buNone/>
            </a:pPr>
            <a:r>
              <a:rPr lang="en-GB" altLang="en-US" sz="2600" dirty="0"/>
              <a:t>2.    Can be shortened on repeated use: </a:t>
            </a:r>
          </a:p>
          <a:p>
            <a:pPr marL="457200" indent="-457200">
              <a:buFont typeface="+mj-lt"/>
              <a:buAutoNum type="arabicPeriod"/>
            </a:pPr>
            <a:endParaRPr lang="en-GB" altLang="en-US" sz="1100" dirty="0"/>
          </a:p>
          <a:p>
            <a:pPr marL="457200" lvl="1" indent="0">
              <a:buNone/>
            </a:pPr>
            <a:r>
              <a:rPr lang="en-GB" altLang="en-US" sz="1900" dirty="0">
                <a:solidFill>
                  <a:srgbClr val="FFC000"/>
                </a:solidFill>
              </a:rPr>
              <a:t>12. </a:t>
            </a:r>
            <a:r>
              <a:rPr lang="en-GB" altLang="en-US" sz="2200" dirty="0">
                <a:solidFill>
                  <a:srgbClr val="FFC000"/>
                </a:solidFill>
              </a:rPr>
              <a:t>Wagner p.42 ; ‘hereafter cited in text’</a:t>
            </a:r>
          </a:p>
          <a:p>
            <a:endParaRPr lang="en-GB" altLang="en-US" dirty="0">
              <a:solidFill>
                <a:srgbClr val="FFC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717851" y="880059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491" y="764704"/>
            <a:ext cx="7488832" cy="1080938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C000"/>
                </a:solidFill>
                <a:latin typeface="Palatino Linotype" panose="02040502050505030304" pitchFamily="18" charset="0"/>
              </a:rPr>
              <a:t>WORKING STUFF OUT (1): TITLES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1" y="2060848"/>
            <a:ext cx="4326632" cy="452112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Hamlet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Tiredness of </a:t>
            </a:r>
            <a:r>
              <a:rPr lang="en-GB" dirty="0" err="1"/>
              <a:t>Rosabel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Moby Dick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Tobias </a:t>
            </a:r>
            <a:r>
              <a:rPr lang="en-GB" dirty="0" err="1"/>
              <a:t>Smollet</a:t>
            </a:r>
            <a:r>
              <a:rPr lang="en-GB" dirty="0"/>
              <a:t>, Humphrey Clinker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Frankenstein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2060848"/>
            <a:ext cx="4392488" cy="452112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i="1" dirty="0">
                <a:solidFill>
                  <a:srgbClr val="FFC000"/>
                </a:solidFill>
                <a:latin typeface="Garamond" panose="02020404030301010803" pitchFamily="18" charset="0"/>
              </a:rPr>
              <a:t>Hamlet / </a:t>
            </a:r>
            <a:r>
              <a:rPr lang="en-GB" sz="2800" dirty="0">
                <a:solidFill>
                  <a:srgbClr val="FFC000"/>
                </a:solidFill>
                <a:latin typeface="Garamond" panose="02020404030301010803" pitchFamily="18" charset="0"/>
              </a:rPr>
              <a:t>Hamlet</a:t>
            </a:r>
          </a:p>
          <a:p>
            <a:pPr marL="0" indent="0">
              <a:buNone/>
            </a:pPr>
            <a:endParaRPr lang="en-GB" sz="2800" dirty="0">
              <a:solidFill>
                <a:srgbClr val="FFC000"/>
              </a:solidFill>
              <a:latin typeface="Garamond" panose="02020404030301010803" pitchFamily="18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C000"/>
                </a:solidFill>
                <a:latin typeface="Garamond" panose="02020404030301010803" pitchFamily="18" charset="0"/>
              </a:rPr>
              <a:t>‘The Tiredness of </a:t>
            </a:r>
            <a:r>
              <a:rPr lang="en-GB" sz="2800" dirty="0" err="1">
                <a:solidFill>
                  <a:srgbClr val="FFC000"/>
                </a:solidFill>
                <a:latin typeface="Garamond" panose="02020404030301010803" pitchFamily="18" charset="0"/>
              </a:rPr>
              <a:t>Rosabel</a:t>
            </a:r>
            <a:r>
              <a:rPr lang="en-GB" sz="2800" dirty="0">
                <a:solidFill>
                  <a:srgbClr val="FFC000"/>
                </a:solidFill>
                <a:latin typeface="Garamond" panose="02020404030301010803" pitchFamily="18" charset="0"/>
              </a:rPr>
              <a:t>’</a:t>
            </a:r>
          </a:p>
          <a:p>
            <a:pPr marL="0" indent="0">
              <a:buNone/>
            </a:pPr>
            <a:endParaRPr lang="en-GB" sz="2800" dirty="0">
              <a:solidFill>
                <a:srgbClr val="FFC000"/>
              </a:solidFill>
              <a:latin typeface="Garamond" panose="02020404030301010803" pitchFamily="18" charset="0"/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rgbClr val="FFC000"/>
                </a:solidFill>
                <a:latin typeface="Garamond" panose="02020404030301010803" pitchFamily="18" charset="0"/>
              </a:rPr>
              <a:t>Moby Dick </a:t>
            </a:r>
            <a:r>
              <a:rPr lang="en-GB" sz="2800" dirty="0">
                <a:solidFill>
                  <a:srgbClr val="FFC000"/>
                </a:solidFill>
                <a:latin typeface="Garamond" panose="02020404030301010803" pitchFamily="18" charset="0"/>
              </a:rPr>
              <a:t>/ Moby Dick </a:t>
            </a:r>
          </a:p>
          <a:p>
            <a:pPr marL="0" indent="0">
              <a:buNone/>
            </a:pPr>
            <a:endParaRPr lang="en-GB" sz="2800" dirty="0">
              <a:solidFill>
                <a:srgbClr val="FFC000"/>
              </a:solidFill>
              <a:latin typeface="Garamond" panose="02020404030301010803" pitchFamily="18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C000"/>
                </a:solidFill>
                <a:latin typeface="Garamond" panose="02020404030301010803" pitchFamily="18" charset="0"/>
              </a:rPr>
              <a:t>Tobias </a:t>
            </a:r>
            <a:r>
              <a:rPr lang="en-GB" sz="2800" dirty="0" err="1">
                <a:solidFill>
                  <a:srgbClr val="FFC000"/>
                </a:solidFill>
                <a:latin typeface="Garamond" panose="02020404030301010803" pitchFamily="18" charset="0"/>
              </a:rPr>
              <a:t>Smollet</a:t>
            </a:r>
            <a:r>
              <a:rPr lang="en-GB" sz="2800" dirty="0">
                <a:solidFill>
                  <a:srgbClr val="FFC000"/>
                </a:solidFill>
                <a:latin typeface="Garamond" panose="02020404030301010803" pitchFamily="18" charset="0"/>
              </a:rPr>
              <a:t>, </a:t>
            </a:r>
            <a:r>
              <a:rPr lang="en-GB" sz="2800" i="1" dirty="0">
                <a:solidFill>
                  <a:srgbClr val="FFC000"/>
                </a:solidFill>
                <a:latin typeface="Garamond" panose="02020404030301010803" pitchFamily="18" charset="0"/>
              </a:rPr>
              <a:t>Humphrey Clinker</a:t>
            </a:r>
          </a:p>
          <a:p>
            <a:pPr marL="0" indent="0">
              <a:buNone/>
            </a:pPr>
            <a:endParaRPr lang="en-GB" sz="2800" dirty="0">
              <a:solidFill>
                <a:srgbClr val="FFC000"/>
              </a:solidFill>
              <a:latin typeface="Garamond" panose="02020404030301010803" pitchFamily="18" charset="0"/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rgbClr val="FFC000"/>
                </a:solidFill>
                <a:latin typeface="Garamond" panose="02020404030301010803" pitchFamily="18" charset="0"/>
              </a:rPr>
              <a:t>Frankenstein</a:t>
            </a:r>
            <a:r>
              <a:rPr lang="en-GB" sz="2800" dirty="0">
                <a:solidFill>
                  <a:srgbClr val="FFC000"/>
                </a:solidFill>
                <a:latin typeface="Garamond" panose="02020404030301010803" pitchFamily="18" charset="0"/>
              </a:rPr>
              <a:t> / Frankenstein</a:t>
            </a:r>
          </a:p>
          <a:p>
            <a:pPr marL="0" indent="0">
              <a:buNone/>
            </a:pP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884368" y="764704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290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500" dirty="0">
                <a:solidFill>
                  <a:srgbClr val="FFC000"/>
                </a:solidFill>
                <a:latin typeface="Palatino Linotype" panose="02040502050505030304" pitchFamily="18" charset="0"/>
              </a:rPr>
              <a:t>WORKING STUFF OUT (2): articles/ books/ journals </a:t>
            </a:r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(a test!)</a:t>
            </a:r>
            <a:endParaRPr lang="en-GB" sz="3500" dirty="0">
              <a:solidFill>
                <a:srgbClr val="FFC000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12360" y="816643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67544" y="2348880"/>
            <a:ext cx="8676456" cy="394999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Tx/>
              <a:buChar char="-"/>
            </a:pPr>
            <a:r>
              <a:rPr lang="en-GB" sz="2200" dirty="0"/>
              <a:t>Akers-Rhoads, D. ‘Culture in Chinua Achebe’s Things Fall Apart’. African Studies Review, 36 (1993), 61-72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Tx/>
              <a:buChar char="-"/>
            </a:pPr>
            <a:r>
              <a:rPr lang="en-GB" sz="2200" dirty="0"/>
              <a:t>Culler, Jonathan. Literary Theory: A Very Short Introduction. Chapter 6 'Narrative'. Oxford: Oxford University Press, 1997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Tx/>
              <a:buChar char="-"/>
            </a:pPr>
            <a:r>
              <a:rPr lang="en-GB" sz="2200" dirty="0"/>
              <a:t>de Man, Paul. 'Semiology and Rhetoric'. In </a:t>
            </a:r>
            <a:r>
              <a:rPr lang="en-GB" sz="2200" dirty="0" err="1"/>
              <a:t>Harrari</a:t>
            </a:r>
            <a:r>
              <a:rPr lang="en-GB" sz="2200" dirty="0"/>
              <a:t>, ed., Textual Strategies: Perspectives in Post-</a:t>
            </a:r>
            <a:r>
              <a:rPr lang="en-GB" sz="2200" dirty="0" err="1"/>
              <a:t>Structuralist</a:t>
            </a:r>
            <a:r>
              <a:rPr lang="en-GB" sz="2200" dirty="0"/>
              <a:t> Criticism. London: Methuen, 1980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Tx/>
              <a:buChar char="-"/>
            </a:pPr>
            <a:r>
              <a:rPr lang="en-GB" sz="2200" dirty="0"/>
              <a:t>Morrison, J. The Fiction of Chinua Achebe: A Reader’s Guide to Essential Criticism. Basingstoke and New York: Palgrave Macmillan, 2007 </a:t>
            </a:r>
          </a:p>
        </p:txBody>
      </p:sp>
    </p:spTree>
    <p:extLst>
      <p:ext uri="{BB962C8B-B14F-4D97-AF65-F5344CB8AC3E}">
        <p14:creationId xmlns:p14="http://schemas.microsoft.com/office/powerpoint/2010/main" val="3471204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7206952" cy="1080938"/>
          </a:xfrm>
        </p:spPr>
        <p:txBody>
          <a:bodyPr>
            <a:normAutofit fontScale="90000"/>
          </a:bodyPr>
          <a:lstStyle/>
          <a:p>
            <a:r>
              <a:rPr lang="en-GB" sz="3800" dirty="0">
                <a:solidFill>
                  <a:srgbClr val="FFC000"/>
                </a:solidFill>
                <a:latin typeface="Palatino Linotype" panose="02040502050505030304" pitchFamily="18" charset="0"/>
              </a:rPr>
              <a:t>WORKING STUFF OUT (3): articles/ books/ journals </a:t>
            </a:r>
            <a:r>
              <a:rPr lang="en-GB" sz="3100" dirty="0">
                <a:solidFill>
                  <a:srgbClr val="FFC000"/>
                </a:solidFill>
                <a:latin typeface="Palatino Linotype" panose="02040502050505030304" pitchFamily="18" charset="0"/>
              </a:rPr>
              <a:t>(another one!)</a:t>
            </a:r>
            <a:endParaRPr lang="en-GB" sz="3500" dirty="0">
              <a:solidFill>
                <a:srgbClr val="FFC000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740352" y="816643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986194"/>
            <a:ext cx="8676456" cy="4755174"/>
          </a:xfrm>
        </p:spPr>
        <p:txBody>
          <a:bodyPr>
            <a:normAutofit fontScale="92500" lnSpcReduction="10000"/>
          </a:bodyPr>
          <a:lstStyle/>
          <a:p>
            <a:pPr hangingPunct="0">
              <a:buFontTx/>
              <a:buChar char="-"/>
            </a:pPr>
            <a:r>
              <a:rPr lang="en-GB" dirty="0"/>
              <a:t>Bonner, Frances; et al, Imagining women: cultural representations and gender, (Issues in Women's Studies, 4), Cambridge: Polity Press in association with the Open University, 1992.</a:t>
            </a:r>
          </a:p>
          <a:p>
            <a:pPr hangingPunct="0">
              <a:buFontTx/>
              <a:buChar char="-"/>
            </a:pPr>
            <a:r>
              <a:rPr lang="en-GB" dirty="0"/>
              <a:t>Bristow, Joseph, Victorian women poets: Emily Bronte, Elizabeth Barrett Browning, Christina Rossetti, 1995, Basingstoke: Macmillan. </a:t>
            </a:r>
          </a:p>
          <a:p>
            <a:pPr hangingPunct="0">
              <a:buFontTx/>
              <a:buChar char="-"/>
            </a:pPr>
            <a:r>
              <a:rPr lang="en-GB" dirty="0"/>
              <a:t>Buckler, William Earl ,The Victorian imagination: essays in aesthetic exploration, New York University Press, New York  1980.   </a:t>
            </a:r>
          </a:p>
          <a:p>
            <a:pPr hangingPunct="0">
              <a:buFontTx/>
              <a:buChar char="-"/>
            </a:pPr>
            <a:r>
              <a:rPr lang="en-GB" dirty="0" err="1"/>
              <a:t>Eaglestone</a:t>
            </a:r>
            <a:r>
              <a:rPr lang="en-GB" dirty="0"/>
              <a:t>, R. 2000 Doing English: A Guide for Literature Students. Routledge: London and New York,.</a:t>
            </a:r>
          </a:p>
          <a:p>
            <a:pPr hangingPunct="0">
              <a:buFontTx/>
              <a:buChar char="-"/>
            </a:pPr>
            <a:r>
              <a:rPr lang="en-GB" dirty="0"/>
              <a:t>Mellor. Anne K., ‘The Female Poet and the Poetess: Two Traditions of British Women's Poetry, 1780-1830’, Studies in Romanticism Vol. 36, No. 2 (Summer, 1997), pp. 261-276. </a:t>
            </a:r>
          </a:p>
          <a:p>
            <a:pPr hangingPunct="0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44090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1016424"/>
            <a:ext cx="6303640" cy="50323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500" dirty="0">
                <a:solidFill>
                  <a:srgbClr val="FFC000"/>
                </a:solidFill>
                <a:latin typeface="Palatino Linotype" panose="02040502050505030304" pitchFamily="18" charset="0"/>
              </a:rPr>
              <a:t>THE NEED FOR FOCUS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8248" y="2204864"/>
            <a:ext cx="4835525" cy="507365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/>
              <a:t>‘[S]o it is with minds, which if not applied to some certain study that may fix and restrain them, run into a thousand extravagances, eternally roving here and there in the vague expanse of the imagination.’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000" dirty="0"/>
              <a:t>(Michel de Montaigne ‘Of idleness’ </a:t>
            </a:r>
            <a:r>
              <a:rPr lang="en-GB" sz="2000" dirty="0">
                <a:hlinkClick r:id="rId2"/>
              </a:rPr>
              <a:t>http://essays.quotidiana.org/montaigne/idleness/</a:t>
            </a:r>
            <a:r>
              <a:rPr lang="en-GB" sz="2000" dirty="0"/>
              <a:t> [accessed 25/8/14])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740352" y="925556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4343" name="Picture 7" descr="https://www.tes.com/sites/default/files/news_article_images/michel-de-montaigne.-01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33"/>
          <a:stretch/>
        </p:blipFill>
        <p:spPr bwMode="auto">
          <a:xfrm>
            <a:off x="5143773" y="2636912"/>
            <a:ext cx="3888432" cy="288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486" y="665332"/>
            <a:ext cx="8215064" cy="1152128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C000"/>
                </a:solidFill>
                <a:latin typeface="Palatino Linotype" panose="02040502050505030304" pitchFamily="18" charset="0"/>
              </a:rPr>
              <a:t>Robert Lewis Stevenson, ‘An </a:t>
            </a:r>
            <a:br>
              <a:rPr lang="en-GB" sz="3500" dirty="0">
                <a:solidFill>
                  <a:srgbClr val="FFC000"/>
                </a:solidFill>
                <a:latin typeface="Palatino Linotype" panose="02040502050505030304" pitchFamily="18" charset="0"/>
              </a:rPr>
            </a:br>
            <a:r>
              <a:rPr lang="en-GB" sz="3500" dirty="0">
                <a:solidFill>
                  <a:srgbClr val="FFC000"/>
                </a:solidFill>
                <a:latin typeface="Palatino Linotype" panose="02040502050505030304" pitchFamily="18" charset="0"/>
              </a:rPr>
              <a:t>apology for idlers’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0625" y="1954540"/>
            <a:ext cx="8505673" cy="5362892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dirty="0"/>
              <a:t>Look at one of your industrious fellows for a moment, I beseech you. He sows hurry and reaps indigestion; he puts a vast deal of activity out to interest, and receives a large measure of nervous derangement in return. Either he absents himself entirely from all fellowship, and lives a recluse in a garret, with carpet slippers and a leaden inkpot; or he comes among people swiftly and bitterly, in a contraction of his whole nervous system, to discharge some temper before he returns to work. I do not care how much or how well he works, this fellow is an evil feature in other people’s lives. They would be happier if he were dead. […]</a:t>
            </a:r>
          </a:p>
          <a:p>
            <a:pPr marL="0" indent="0">
              <a:spcBef>
                <a:spcPts val="600"/>
              </a:spcBef>
              <a:buNone/>
            </a:pPr>
            <a:endParaRPr lang="en-GB" sz="1200" dirty="0"/>
          </a:p>
          <a:p>
            <a:pPr marL="0" indent="0">
              <a:spcBef>
                <a:spcPts val="600"/>
              </a:spcBef>
              <a:buNone/>
            </a:pPr>
            <a:r>
              <a:rPr lang="en-GB" dirty="0"/>
              <a:t>And what, in God’s name, is all this </a:t>
            </a:r>
            <a:r>
              <a:rPr lang="en-GB" dirty="0" err="1"/>
              <a:t>pother</a:t>
            </a:r>
            <a:r>
              <a:rPr lang="en-GB" dirty="0"/>
              <a:t> about? For what cause do they embitter their own and other people’s lives?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http://essays.quotidiana.org/stevenson/apology_for_idlers/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939170" y="726272"/>
            <a:ext cx="1403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2076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BDC2899-2898-4C49-ACC8-F7353867B7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476672"/>
            <a:ext cx="8610600" cy="5904656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1114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6483" y="-27384"/>
            <a:ext cx="9152241" cy="68853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0" y="-179776"/>
            <a:ext cx="9144000" cy="13765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dirty="0">
                <a:solidFill>
                  <a:srgbClr val="FFC000"/>
                </a:solidFill>
                <a:latin typeface="Palatino Linotype" panose="02040502050505030304" pitchFamily="18" charset="0"/>
              </a:rPr>
              <a:t>Diana Wallace. ‘Ghosts of words’: gendering history, language and pleasure in </a:t>
            </a:r>
            <a:r>
              <a:rPr lang="en-GB" sz="3000" i="1" dirty="0">
                <a:solidFill>
                  <a:srgbClr val="FFC000"/>
                </a:solidFill>
                <a:latin typeface="Palatino Linotype" panose="02040502050505030304" pitchFamily="18" charset="0"/>
              </a:rPr>
              <a:t>They Were Defeated </a:t>
            </a:r>
            <a:r>
              <a:rPr lang="en-GB" sz="3000" dirty="0">
                <a:solidFill>
                  <a:srgbClr val="FFC000"/>
                </a:solidFill>
                <a:latin typeface="Palatino Linotype" panose="02040502050505030304" pitchFamily="18" charset="0"/>
              </a:rPr>
              <a:t>(1932)’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"/>
          </p:nvPr>
        </p:nvSpPr>
        <p:spPr>
          <a:xfrm>
            <a:off x="175391" y="980728"/>
            <a:ext cx="8793217" cy="5877272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600" dirty="0">
                <a:latin typeface="Palatino Linotype" panose="02040502050505030304" pitchFamily="18" charset="0"/>
              </a:rPr>
              <a:t>In an essay on ‘Writing’ in </a:t>
            </a:r>
            <a:r>
              <a:rPr lang="en-GB" sz="2600" i="1" dirty="0">
                <a:latin typeface="Palatino Linotype" panose="02040502050505030304" pitchFamily="18" charset="0"/>
              </a:rPr>
              <a:t>Personal Pleasures</a:t>
            </a:r>
            <a:r>
              <a:rPr lang="en-GB" sz="2600" dirty="0">
                <a:latin typeface="Palatino Linotype" panose="02040502050505030304" pitchFamily="18" charset="0"/>
              </a:rPr>
              <a:t> (1935) Rose Macaulay evokes the pleasure of words: ‘those precious gems of queer shapes and gay colours, sharp angles and soft contours, shades of meaning laid one over the other down history.’ </a:t>
            </a:r>
            <a:r>
              <a:rPr lang="en-GB" sz="2600" dirty="0">
                <a:solidFill>
                  <a:srgbClr val="FFC000"/>
                </a:solidFill>
                <a:latin typeface="Palatino Linotype" panose="02040502050505030304" pitchFamily="18" charset="0"/>
              </a:rPr>
              <a:t>1</a:t>
            </a:r>
            <a:r>
              <a:rPr lang="en-GB" sz="2600" dirty="0">
                <a:latin typeface="Palatino Linotype" panose="02040502050505030304" pitchFamily="18" charset="0"/>
              </a:rPr>
              <a:t> As a novelist, she writes, her central pleasure in writing comes not from story, plot or character but from ‘arranging words in patterns’.</a:t>
            </a:r>
            <a:r>
              <a:rPr lang="en-GB" sz="2600" dirty="0">
                <a:solidFill>
                  <a:srgbClr val="FFC000"/>
                </a:solidFill>
                <a:latin typeface="Palatino Linotype" panose="02040502050505030304" pitchFamily="18" charset="0"/>
              </a:rPr>
              <a:t>2</a:t>
            </a:r>
            <a:r>
              <a:rPr lang="en-GB" sz="2600" dirty="0">
                <a:latin typeface="Palatino Linotype" panose="02040502050505030304" pitchFamily="18" charset="0"/>
              </a:rPr>
              <a:t>  In the essay she plays with a range of metaphors to explore her ‘word-haunted fancy’ </a:t>
            </a:r>
            <a:r>
              <a:rPr lang="en-GB" sz="2600" dirty="0">
                <a:solidFill>
                  <a:srgbClr val="FFC000"/>
                </a:solidFill>
                <a:latin typeface="Palatino Linotype" panose="02040502050505030304" pitchFamily="18" charset="0"/>
              </a:rPr>
              <a:t>3 </a:t>
            </a:r>
            <a:r>
              <a:rPr lang="en-GB" sz="2600" dirty="0">
                <a:latin typeface="Palatino Linotype" panose="02040502050505030304" pitchFamily="18" charset="0"/>
              </a:rPr>
              <a:t>the most important of which are </a:t>
            </a:r>
            <a:r>
              <a:rPr lang="en-GB" sz="2600" dirty="0" err="1">
                <a:latin typeface="Palatino Linotype" panose="02040502050505030304" pitchFamily="18" charset="0"/>
              </a:rPr>
              <a:t>spectrality</a:t>
            </a:r>
            <a:r>
              <a:rPr lang="en-GB" sz="2600" dirty="0">
                <a:latin typeface="Palatino Linotype" panose="02040502050505030304" pitchFamily="18" charset="0"/>
              </a:rPr>
              <a:t> and music. ‘Words’, she writes, ‘living and ghostly, the quick and the dead’, arrange themselves in ‘the most elegant patterns’, they ‘flute and sing and </a:t>
            </a:r>
            <a:r>
              <a:rPr lang="en-GB" sz="2600" dirty="0" err="1">
                <a:latin typeface="Palatino Linotype" panose="02040502050505030304" pitchFamily="18" charset="0"/>
              </a:rPr>
              <a:t>taber</a:t>
            </a:r>
            <a:r>
              <a:rPr lang="en-GB" sz="2600" dirty="0">
                <a:latin typeface="Palatino Linotype" panose="02040502050505030304" pitchFamily="18" charset="0"/>
              </a:rPr>
              <a:t>, and disappear, like apparitions’.</a:t>
            </a:r>
            <a:r>
              <a:rPr lang="en-GB" sz="2600" dirty="0">
                <a:solidFill>
                  <a:srgbClr val="FFC000"/>
                </a:solidFill>
                <a:latin typeface="Palatino Linotype" panose="02040502050505030304" pitchFamily="18" charset="0"/>
              </a:rPr>
              <a:t>4</a:t>
            </a:r>
            <a:r>
              <a:rPr lang="en-GB" sz="2600" dirty="0">
                <a:latin typeface="Palatino Linotype" panose="02040502050505030304" pitchFamily="18" charset="0"/>
              </a:rPr>
              <a:t>  </a:t>
            </a:r>
          </a:p>
          <a:p>
            <a:pPr marL="0" indent="0">
              <a:buNone/>
            </a:pPr>
            <a:r>
              <a:rPr lang="en-GB" dirty="0"/>
              <a:t>------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500" dirty="0">
                <a:solidFill>
                  <a:srgbClr val="FFC000"/>
                </a:solidFill>
                <a:latin typeface="Garamond" panose="02020404030301010803" pitchFamily="18" charset="0"/>
              </a:rPr>
              <a:t>Rose Macaulay, ‘Writing’, </a:t>
            </a:r>
            <a:r>
              <a:rPr lang="en-GB" sz="2500" i="1" dirty="0">
                <a:solidFill>
                  <a:srgbClr val="FFC000"/>
                </a:solidFill>
                <a:latin typeface="Garamond" panose="02020404030301010803" pitchFamily="18" charset="0"/>
              </a:rPr>
              <a:t>Personal Pleasures</a:t>
            </a:r>
            <a:r>
              <a:rPr lang="en-GB" sz="2500" dirty="0">
                <a:solidFill>
                  <a:srgbClr val="FFC000"/>
                </a:solidFill>
                <a:latin typeface="Garamond" panose="02020404030301010803" pitchFamily="18" charset="0"/>
              </a:rPr>
              <a:t> [1935], London: Victor Gollancz, 1968, p. 268.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500" dirty="0">
                <a:solidFill>
                  <a:srgbClr val="FFC000"/>
                </a:solidFill>
                <a:latin typeface="Garamond" panose="02020404030301010803" pitchFamily="18" charset="0"/>
              </a:rPr>
              <a:t>Ibid., p.267.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500" dirty="0">
                <a:solidFill>
                  <a:srgbClr val="FFC000"/>
                </a:solidFill>
                <a:latin typeface="Garamond" panose="02020404030301010803" pitchFamily="18" charset="0"/>
              </a:rPr>
              <a:t>Ibid., p.268.</a:t>
            </a:r>
          </a:p>
          <a:p>
            <a:pPr marL="457200" indent="-4572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500" dirty="0">
                <a:solidFill>
                  <a:srgbClr val="FFC000"/>
                </a:solidFill>
                <a:latin typeface="Garamond" panose="02020404030301010803" pitchFamily="18" charset="0"/>
              </a:rPr>
              <a:t>Ibid., p.269.</a:t>
            </a:r>
          </a:p>
        </p:txBody>
      </p:sp>
    </p:spTree>
    <p:extLst>
      <p:ext uri="{BB962C8B-B14F-4D97-AF65-F5344CB8AC3E}">
        <p14:creationId xmlns:p14="http://schemas.microsoft.com/office/powerpoint/2010/main" val="424265843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528</TotalTime>
  <Words>1479</Words>
  <Application>Microsoft Office PowerPoint</Application>
  <PresentationFormat>On-screen Show (4:3)</PresentationFormat>
  <Paragraphs>150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18thCentury</vt:lpstr>
      <vt:lpstr>Arial</vt:lpstr>
      <vt:lpstr>Century Gothic</vt:lpstr>
      <vt:lpstr>Garamond</vt:lpstr>
      <vt:lpstr>Palatino Linotype</vt:lpstr>
      <vt:lpstr>Berlin</vt:lpstr>
      <vt:lpstr> Exploring  Montaigne</vt:lpstr>
      <vt:lpstr>PowerPoint Presentation</vt:lpstr>
      <vt:lpstr>BIBLIOGRAPHY: PRIMARY</vt:lpstr>
      <vt:lpstr>PowerPoint Presentation</vt:lpstr>
      <vt:lpstr>BIBLIOGRAPHIC INFORMATION</vt:lpstr>
      <vt:lpstr>Buffum, I. Studies in the Baroque from Montaigne to Rotrou  - finding specific topics</vt:lpstr>
      <vt:lpstr>Tetel, M. Montaigne, Twayne, 1974   1. information on the inner page  2. selecting relevant material (place of  publication is never a COUNTRY </vt:lpstr>
      <vt:lpstr>USING THE INDEX</vt:lpstr>
      <vt:lpstr>USING THE LRC</vt:lpstr>
      <vt:lpstr>FURTHER SEARCHES </vt:lpstr>
      <vt:lpstr>GOOGLE SCHOLAR: http://scholar.google.co.uk/ </vt:lpstr>
      <vt:lpstr>EXAMPLES OF HOW TO QUOTE:</vt:lpstr>
      <vt:lpstr>THE VALUE OF THE FOOTNOTE</vt:lpstr>
      <vt:lpstr>WORKING STUFF OUT (1): TITLES </vt:lpstr>
      <vt:lpstr>WORKING STUFF OUT (2): articles/ books/ journals (a test!)</vt:lpstr>
      <vt:lpstr>WORKING STUFF OUT (3): articles/ books/ journals (another one!)</vt:lpstr>
      <vt:lpstr>THE NEED FOR FOCUS</vt:lpstr>
      <vt:lpstr>Robert Lewis Stevenson, ‘An  apology for idlers’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Searching for Montaigne --- productive idleness</dc:title>
  <dc:creator>Administrator</dc:creator>
  <cp:lastModifiedBy>Jeni Williams</cp:lastModifiedBy>
  <cp:revision>52</cp:revision>
  <dcterms:created xsi:type="dcterms:W3CDTF">2014-09-27T11:52:50Z</dcterms:created>
  <dcterms:modified xsi:type="dcterms:W3CDTF">2017-10-12T00:02:44Z</dcterms:modified>
</cp:coreProperties>
</file>