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60" r:id="rId5"/>
    <p:sldId id="259" r:id="rId6"/>
    <p:sldId id="264" r:id="rId7"/>
    <p:sldId id="265" r:id="rId8"/>
    <p:sldId id="266" r:id="rId9"/>
    <p:sldId id="261" r:id="rId10"/>
    <p:sldId id="267" r:id="rId11"/>
    <p:sldId id="262" r:id="rId12"/>
    <p:sldId id="263"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4/27/25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373122"/>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4/27/25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3491688"/>
      </p:ext>
    </p:extLst>
  </p:cSld>
  <p:clrMap bg1="lt1" tx1="dk1" bg2="lt2" tx2="dk2" accent1="accent1" accent2="accent2" accent3="accent3" accent4="accent4" accent5="accent5" accent6="accent6" hlink="hlink" folHlink="folHlink"/>
  <p:sldLayoutIdLst>
    <p:sldLayoutId id="2147483674" r:id="rId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300319" y="204955"/>
            <a:ext cx="4308672" cy="3986035"/>
          </a:xfrm>
        </p:spPr>
        <p:txBody>
          <a:bodyPr anchor="b">
            <a:noAutofit/>
          </a:bodyPr>
          <a:lstStyle/>
          <a:p>
            <a:r>
              <a:rPr lang="en-GB" sz="4000" dirty="0"/>
              <a:t>Ethnical decision making in evidence based policing. The role of the national decision model</a:t>
            </a:r>
          </a:p>
        </p:txBody>
      </p:sp>
      <p:sp>
        <p:nvSpPr>
          <p:cNvPr id="3" name="Subtitle 2"/>
          <p:cNvSpPr>
            <a:spLocks noGrp="1"/>
          </p:cNvSpPr>
          <p:nvPr>
            <p:ph type="subTitle" idx="1"/>
          </p:nvPr>
        </p:nvSpPr>
        <p:spPr>
          <a:xfrm>
            <a:off x="7535756" y="5046281"/>
            <a:ext cx="4308672" cy="1172408"/>
          </a:xfrm>
        </p:spPr>
        <p:txBody>
          <a:bodyPr anchor="t">
            <a:normAutofit fontScale="85000" lnSpcReduction="10000"/>
          </a:bodyPr>
          <a:lstStyle/>
          <a:p>
            <a:r>
              <a:rPr lang="en-GB" dirty="0"/>
              <a:t>BMCp4003</a:t>
            </a:r>
          </a:p>
          <a:p>
            <a:r>
              <a:rPr lang="en-GB" dirty="0"/>
              <a:t>Lillie Owen- 2404448</a:t>
            </a:r>
          </a:p>
          <a:p>
            <a:r>
              <a:rPr lang="en-GB" sz="1800" dirty="0" err="1"/>
              <a:t>Seren</a:t>
            </a:r>
            <a:r>
              <a:rPr lang="en-GB" sz="1800" dirty="0"/>
              <a:t>- 2405040</a:t>
            </a:r>
            <a:endParaRPr lang="en-GB" dirty="0"/>
          </a:p>
        </p:txBody>
      </p:sp>
      <p:pic>
        <p:nvPicPr>
          <p:cNvPr id="4" name="Picture 3" descr="Colourful wavy concept">
            <a:extLst>
              <a:ext uri="{FF2B5EF4-FFF2-40B4-BE49-F238E27FC236}">
                <a16:creationId xmlns:a16="http://schemas.microsoft.com/office/drawing/2014/main" id="{4402BE40-7163-9794-07F1-12541F9E0BEA}"/>
              </a:ext>
            </a:extLst>
          </p:cNvPr>
          <p:cNvPicPr>
            <a:picLocks noChangeAspect="1"/>
          </p:cNvPicPr>
          <p:nvPr/>
        </p:nvPicPr>
        <p:blipFill>
          <a:blip r:embed="rId2"/>
          <a:srcRect l="15349" r="17188" b="-1"/>
          <a:stretch/>
        </p:blipFill>
        <p:spPr>
          <a:xfrm>
            <a:off x="20" y="10"/>
            <a:ext cx="6931132" cy="6857990"/>
          </a:xfrm>
          <a:prstGeom prst="rect">
            <a:avLst/>
          </a:prstGeom>
        </p:spPr>
      </p:pic>
      <p:cxnSp>
        <p:nvCxnSpPr>
          <p:cNvPr id="11" name="Straight Connector 10">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4E0FB-30D4-3F87-3C29-A2777E3B4F55}"/>
              </a:ext>
            </a:extLst>
          </p:cNvPr>
          <p:cNvSpPr>
            <a:spLocks noGrp="1"/>
          </p:cNvSpPr>
          <p:nvPr>
            <p:ph type="ctrTitle"/>
          </p:nvPr>
        </p:nvSpPr>
        <p:spPr>
          <a:xfrm>
            <a:off x="640079" y="1371600"/>
            <a:ext cx="6382512" cy="690402"/>
          </a:xfrm>
        </p:spPr>
        <p:txBody>
          <a:bodyPr vert="horz" lIns="91440" tIns="45720" rIns="91440" bIns="45720" rtlCol="0" anchor="t">
            <a:normAutofit fontScale="90000"/>
          </a:bodyPr>
          <a:lstStyle/>
          <a:p>
            <a:r>
              <a:rPr lang="en-US" sz="4000" u="sng"/>
              <a:t>contents page</a:t>
            </a:r>
          </a:p>
        </p:txBody>
      </p:sp>
      <p:cxnSp>
        <p:nvCxnSpPr>
          <p:cNvPr id="14" name="Straight Connector 13">
            <a:extLst>
              <a:ext uri="{FF2B5EF4-FFF2-40B4-BE49-F238E27FC236}">
                <a16:creationId xmlns:a16="http://schemas.microsoft.com/office/drawing/2014/main" id="{A1DB5636-7209-441D-A20B-2A24C54D5C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DD7D2F96-A710-060D-2AE1-0962722D0420}"/>
              </a:ext>
            </a:extLst>
          </p:cNvPr>
          <p:cNvSpPr>
            <a:spLocks noGrp="1"/>
          </p:cNvSpPr>
          <p:nvPr>
            <p:ph type="subTitle" idx="1"/>
          </p:nvPr>
        </p:nvSpPr>
        <p:spPr>
          <a:xfrm>
            <a:off x="315523" y="2062002"/>
            <a:ext cx="6382512" cy="3894667"/>
          </a:xfrm>
        </p:spPr>
        <p:txBody>
          <a:bodyPr vert="horz" lIns="91440" tIns="45720" rIns="91440" bIns="45720" rtlCol="0">
            <a:normAutofit/>
          </a:bodyPr>
          <a:lstStyle/>
          <a:p>
            <a:pPr marL="285750" indent="-285750">
              <a:lnSpc>
                <a:spcPct val="120000"/>
              </a:lnSpc>
              <a:buFont typeface="Arial" panose="020B0604020202020204" pitchFamily="34" charset="0"/>
              <a:buChar char="•"/>
            </a:pPr>
            <a:r>
              <a:rPr lang="en-US" sz="2200" dirty="0"/>
              <a:t>Introduction </a:t>
            </a:r>
          </a:p>
          <a:p>
            <a:pPr marL="285750" indent="-285750">
              <a:lnSpc>
                <a:spcPct val="120000"/>
              </a:lnSpc>
              <a:buFont typeface="Arial" panose="020B0604020202020204" pitchFamily="34" charset="0"/>
              <a:buChar char="•"/>
            </a:pPr>
            <a:r>
              <a:rPr lang="en-US" sz="2200" dirty="0"/>
              <a:t> The effectiveness of the </a:t>
            </a:r>
            <a:r>
              <a:rPr lang="en-US" sz="2200" dirty="0" err="1"/>
              <a:t>NDm</a:t>
            </a:r>
            <a:r>
              <a:rPr lang="en-US" sz="2200" dirty="0"/>
              <a:t> in ethnical decision making </a:t>
            </a:r>
          </a:p>
          <a:p>
            <a:pPr marL="285750" indent="-285750">
              <a:lnSpc>
                <a:spcPct val="120000"/>
              </a:lnSpc>
              <a:buFont typeface="Arial" panose="020B0604020202020204" pitchFamily="34" charset="0"/>
              <a:buChar char="•"/>
            </a:pPr>
            <a:r>
              <a:rPr lang="en-US" sz="2200" dirty="0"/>
              <a:t>Ethnical challenges faced when applying evidence based strategies </a:t>
            </a:r>
          </a:p>
          <a:p>
            <a:pPr marL="285750" indent="-285750">
              <a:lnSpc>
                <a:spcPct val="120000"/>
              </a:lnSpc>
              <a:buFont typeface="Arial" panose="020B0604020202020204" pitchFamily="34" charset="0"/>
              <a:buChar char="•"/>
            </a:pPr>
            <a:r>
              <a:rPr lang="en-US" sz="2200" dirty="0"/>
              <a:t>The code of ethnics </a:t>
            </a:r>
          </a:p>
          <a:p>
            <a:pPr marL="285750" indent="-285750">
              <a:lnSpc>
                <a:spcPct val="120000"/>
              </a:lnSpc>
              <a:buFont typeface="Arial" panose="020B0604020202020204" pitchFamily="34" charset="0"/>
              <a:buChar char="•"/>
            </a:pPr>
            <a:r>
              <a:rPr lang="en-US" sz="2200" dirty="0"/>
              <a:t>Conclusion </a:t>
            </a:r>
          </a:p>
        </p:txBody>
      </p:sp>
      <p:pic>
        <p:nvPicPr>
          <p:cNvPr id="5" name="Picture 4">
            <a:extLst>
              <a:ext uri="{FF2B5EF4-FFF2-40B4-BE49-F238E27FC236}">
                <a16:creationId xmlns:a16="http://schemas.microsoft.com/office/drawing/2014/main" id="{32125E50-028A-AB71-45A2-82D1BE6DDEB1}"/>
              </a:ext>
            </a:extLst>
          </p:cNvPr>
          <p:cNvPicPr>
            <a:picLocks noChangeAspect="1"/>
          </p:cNvPicPr>
          <p:nvPr/>
        </p:nvPicPr>
        <p:blipFill>
          <a:blip r:embed="rId2">
            <a:extLst>
              <a:ext uri="{28A0092B-C50C-407E-A947-70E740481C1C}">
                <a14:useLocalDpi xmlns:a14="http://schemas.microsoft.com/office/drawing/2010/main" val="0"/>
              </a:ext>
            </a:extLst>
          </a:blip>
          <a:srcRect t="20137" r="-2" b="1251"/>
          <a:stretch/>
        </p:blipFill>
        <p:spPr>
          <a:xfrm>
            <a:off x="7810504" y="1"/>
            <a:ext cx="4381494" cy="3429000"/>
          </a:xfrm>
          <a:prstGeom prst="rect">
            <a:avLst/>
          </a:prstGeom>
        </p:spPr>
      </p:pic>
      <p:pic>
        <p:nvPicPr>
          <p:cNvPr id="4" name="Picture 3">
            <a:extLst>
              <a:ext uri="{FF2B5EF4-FFF2-40B4-BE49-F238E27FC236}">
                <a16:creationId xmlns:a16="http://schemas.microsoft.com/office/drawing/2014/main" id="{64F869EA-62D2-82B3-BF2C-8D3D46C7219E}"/>
              </a:ext>
            </a:extLst>
          </p:cNvPr>
          <p:cNvPicPr>
            <a:picLocks noChangeAspect="1"/>
          </p:cNvPicPr>
          <p:nvPr/>
        </p:nvPicPr>
        <p:blipFill>
          <a:blip r:embed="rId3">
            <a:extLst>
              <a:ext uri="{28A0092B-C50C-407E-A947-70E740481C1C}">
                <a14:useLocalDpi xmlns:a14="http://schemas.microsoft.com/office/drawing/2010/main" val="0"/>
              </a:ext>
            </a:extLst>
          </a:blip>
          <a:srcRect l="15636" r="4503"/>
          <a:stretch/>
        </p:blipFill>
        <p:spPr>
          <a:xfrm>
            <a:off x="7810505" y="3429000"/>
            <a:ext cx="4381494" cy="3429000"/>
          </a:xfrm>
          <a:prstGeom prst="rect">
            <a:avLst/>
          </a:prstGeom>
        </p:spPr>
      </p:pic>
      <p:sp>
        <p:nvSpPr>
          <p:cNvPr id="7" name="Subtitle 2">
            <a:extLst>
              <a:ext uri="{FF2B5EF4-FFF2-40B4-BE49-F238E27FC236}">
                <a16:creationId xmlns:a16="http://schemas.microsoft.com/office/drawing/2014/main" id="{9C308D26-47EA-C85F-59F0-1F85DD6DAE60}"/>
              </a:ext>
            </a:extLst>
          </p:cNvPr>
          <p:cNvSpPr txBox="1">
            <a:spLocks/>
          </p:cNvSpPr>
          <p:nvPr/>
        </p:nvSpPr>
        <p:spPr>
          <a:xfrm>
            <a:off x="4543699" y="99596"/>
            <a:ext cx="4308672" cy="1172408"/>
          </a:xfrm>
          <a:prstGeom prst="rect">
            <a:avLst/>
          </a:prstGeom>
        </p:spPr>
        <p:txBody>
          <a:bodyPr vert="horz" lIns="91440" tIns="45720" rIns="91440" bIns="45720" rtlCol="0" anchor="t">
            <a:normAutofit/>
          </a:bodyPr>
          <a:lstStyle>
            <a:lvl1pPr marL="0" indent="0" algn="l" defTabSz="914400" rtl="0" eaLnBrk="1" latinLnBrk="0" hangingPunct="1">
              <a:lnSpc>
                <a:spcPct val="13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ctr" defTabSz="914400" rtl="0" eaLnBrk="1" latinLnBrk="0" hangingPunct="1">
              <a:lnSpc>
                <a:spcPct val="120000"/>
              </a:lnSpc>
              <a:spcBef>
                <a:spcPts val="500"/>
              </a:spcBef>
              <a:buSzPct val="87000"/>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SzPct val="87000"/>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BMCp4003</a:t>
            </a:r>
          </a:p>
          <a:p>
            <a:r>
              <a:rPr lang="en-GB" dirty="0"/>
              <a:t>Lillie Owen- 2404448</a:t>
            </a:r>
          </a:p>
        </p:txBody>
      </p:sp>
    </p:spTree>
    <p:extLst>
      <p:ext uri="{BB962C8B-B14F-4D97-AF65-F5344CB8AC3E}">
        <p14:creationId xmlns:p14="http://schemas.microsoft.com/office/powerpoint/2010/main" val="184281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790C7-C6F2-C072-D3DC-01791F1A19CC}"/>
              </a:ext>
            </a:extLst>
          </p:cNvPr>
          <p:cNvSpPr>
            <a:spLocks noGrp="1"/>
          </p:cNvSpPr>
          <p:nvPr>
            <p:ph type="ctrTitle"/>
          </p:nvPr>
        </p:nvSpPr>
        <p:spPr>
          <a:xfrm>
            <a:off x="3405858" y="242711"/>
            <a:ext cx="6675120" cy="901522"/>
          </a:xfrm>
        </p:spPr>
        <p:txBody>
          <a:bodyPr>
            <a:normAutofit fontScale="90000"/>
          </a:bodyPr>
          <a:lstStyle/>
          <a:p>
            <a:r>
              <a:rPr lang="en-GB" u="sng" dirty="0"/>
              <a:t>Introduction</a:t>
            </a:r>
            <a:r>
              <a:rPr lang="en-GB" dirty="0"/>
              <a:t> </a:t>
            </a:r>
            <a:endParaRPr lang="en-US" dirty="0"/>
          </a:p>
        </p:txBody>
      </p:sp>
      <p:sp>
        <p:nvSpPr>
          <p:cNvPr id="5" name="Subtitle 2">
            <a:extLst>
              <a:ext uri="{FF2B5EF4-FFF2-40B4-BE49-F238E27FC236}">
                <a16:creationId xmlns:a16="http://schemas.microsoft.com/office/drawing/2014/main" id="{F019B120-2520-99AD-7BC8-FCF998874E87}"/>
              </a:ext>
            </a:extLst>
          </p:cNvPr>
          <p:cNvSpPr>
            <a:spLocks noGrp="1"/>
          </p:cNvSpPr>
          <p:nvPr>
            <p:ph type="subTitle" idx="1"/>
          </p:nvPr>
        </p:nvSpPr>
        <p:spPr>
          <a:xfrm>
            <a:off x="8805756" y="242711"/>
            <a:ext cx="4308672" cy="1172408"/>
          </a:xfrm>
        </p:spPr>
        <p:txBody>
          <a:bodyPr anchor="t">
            <a:normAutofit/>
          </a:bodyPr>
          <a:lstStyle/>
          <a:p>
            <a:r>
              <a:rPr lang="en-GB" dirty="0"/>
              <a:t>BMCp4003</a:t>
            </a:r>
          </a:p>
          <a:p>
            <a:r>
              <a:rPr lang="en-GB" dirty="0"/>
              <a:t>Lillie Owen- 2404448</a:t>
            </a:r>
          </a:p>
        </p:txBody>
      </p:sp>
      <p:sp>
        <p:nvSpPr>
          <p:cNvPr id="14" name="Rectangle: Rounded Corners 13">
            <a:extLst>
              <a:ext uri="{FF2B5EF4-FFF2-40B4-BE49-F238E27FC236}">
                <a16:creationId xmlns:a16="http://schemas.microsoft.com/office/drawing/2014/main" id="{04EA143E-DFD8-55EF-FA85-CDF89CF1597C}"/>
              </a:ext>
            </a:extLst>
          </p:cNvPr>
          <p:cNvSpPr/>
          <p:nvPr/>
        </p:nvSpPr>
        <p:spPr>
          <a:xfrm>
            <a:off x="510821" y="1921933"/>
            <a:ext cx="10539999" cy="4117622"/>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itchFamily="2" charset="2"/>
              <a:buChar char="§"/>
            </a:pPr>
            <a:r>
              <a:rPr lang="en-GB" sz="2100" dirty="0">
                <a:solidFill>
                  <a:schemeClr val="tx1"/>
                </a:solidFill>
              </a:rPr>
              <a:t>Talk about many different topics within the national decision model </a:t>
            </a:r>
          </a:p>
          <a:p>
            <a:pPr marL="285750" indent="-285750">
              <a:buFont typeface="Wingdings" pitchFamily="2" charset="2"/>
              <a:buChar char="§"/>
            </a:pPr>
            <a:endParaRPr lang="en-GB" sz="2100" dirty="0">
              <a:solidFill>
                <a:schemeClr val="tx1"/>
              </a:solidFill>
            </a:endParaRPr>
          </a:p>
          <a:p>
            <a:pPr marL="285750" indent="-285750">
              <a:buFont typeface="Wingdings" pitchFamily="2" charset="2"/>
              <a:buChar char="§"/>
            </a:pPr>
            <a:r>
              <a:rPr lang="en-GB" sz="2100" dirty="0">
                <a:solidFill>
                  <a:schemeClr val="tx1"/>
                </a:solidFill>
              </a:rPr>
              <a:t>How effective is the national decision model </a:t>
            </a:r>
          </a:p>
          <a:p>
            <a:pPr marL="285750" indent="-285750">
              <a:buFont typeface="Wingdings" pitchFamily="2" charset="2"/>
              <a:buChar char="§"/>
            </a:pPr>
            <a:endParaRPr lang="en-GB" sz="2100" dirty="0">
              <a:solidFill>
                <a:schemeClr val="tx1"/>
              </a:solidFill>
            </a:endParaRPr>
          </a:p>
          <a:p>
            <a:pPr marL="285750" indent="-285750">
              <a:buFont typeface="Wingdings" pitchFamily="2" charset="2"/>
              <a:buChar char="§"/>
            </a:pPr>
            <a:r>
              <a:rPr lang="en-GB" sz="2100" dirty="0">
                <a:solidFill>
                  <a:schemeClr val="tx1"/>
                </a:solidFill>
              </a:rPr>
              <a:t>Ethnical challenges discussed and what can change </a:t>
            </a:r>
          </a:p>
          <a:p>
            <a:pPr marL="285750" indent="-285750">
              <a:buFont typeface="Wingdings" pitchFamily="2" charset="2"/>
              <a:buChar char="§"/>
            </a:pPr>
            <a:endParaRPr lang="en-GB" sz="2100" dirty="0">
              <a:solidFill>
                <a:schemeClr val="tx1"/>
              </a:solidFill>
            </a:endParaRPr>
          </a:p>
          <a:p>
            <a:pPr marL="285750" indent="-285750">
              <a:buFont typeface="Wingdings" pitchFamily="2" charset="2"/>
              <a:buChar char="§"/>
            </a:pPr>
            <a:r>
              <a:rPr lang="en-GB" sz="2100" dirty="0">
                <a:solidFill>
                  <a:schemeClr val="tx1"/>
                </a:solidFill>
              </a:rPr>
              <a:t>The code of ethnics and how it’s important </a:t>
            </a:r>
          </a:p>
          <a:p>
            <a:pPr marL="285750" indent="-285750">
              <a:buFont typeface="Wingdings" pitchFamily="2" charset="2"/>
              <a:buChar char="§"/>
            </a:pPr>
            <a:endParaRPr lang="en-GB" dirty="0">
              <a:solidFill>
                <a:schemeClr val="tx1"/>
              </a:solidFill>
            </a:endParaRPr>
          </a:p>
          <a:p>
            <a:pPr marL="285750" indent="-285750">
              <a:buFont typeface="Wingdings" pitchFamily="2" charset="2"/>
              <a:buChar char="§"/>
            </a:pPr>
            <a:endParaRPr lang="en-US" dirty="0">
              <a:solidFill>
                <a:schemeClr val="tx1"/>
              </a:solidFill>
            </a:endParaRPr>
          </a:p>
        </p:txBody>
      </p:sp>
      <p:pic>
        <p:nvPicPr>
          <p:cNvPr id="15" name="Picture 14">
            <a:extLst>
              <a:ext uri="{FF2B5EF4-FFF2-40B4-BE49-F238E27FC236}">
                <a16:creationId xmlns:a16="http://schemas.microsoft.com/office/drawing/2014/main" id="{40A647D0-1943-EEC4-BBAD-D370B316E7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93439" y="3058582"/>
            <a:ext cx="2598561" cy="1502569"/>
          </a:xfrm>
          <a:prstGeom prst="rect">
            <a:avLst/>
          </a:prstGeom>
        </p:spPr>
      </p:pic>
      <p:pic>
        <p:nvPicPr>
          <p:cNvPr id="16" name="Picture 15">
            <a:extLst>
              <a:ext uri="{FF2B5EF4-FFF2-40B4-BE49-F238E27FC236}">
                <a16:creationId xmlns:a16="http://schemas.microsoft.com/office/drawing/2014/main" id="{C3258EB0-9DEC-9477-8717-F3B8D678C4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16222" y="4763346"/>
            <a:ext cx="2087740" cy="1783023"/>
          </a:xfrm>
          <a:prstGeom prst="rect">
            <a:avLst/>
          </a:prstGeom>
        </p:spPr>
      </p:pic>
      <p:pic>
        <p:nvPicPr>
          <p:cNvPr id="17" name="Picture 16">
            <a:extLst>
              <a:ext uri="{FF2B5EF4-FFF2-40B4-BE49-F238E27FC236}">
                <a16:creationId xmlns:a16="http://schemas.microsoft.com/office/drawing/2014/main" id="{F66FE4B4-A253-BDFC-13FB-930176AEA1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58389" y="3522782"/>
            <a:ext cx="1745247" cy="1745247"/>
          </a:xfrm>
          <a:prstGeom prst="rect">
            <a:avLst/>
          </a:prstGeom>
        </p:spPr>
      </p:pic>
      <p:pic>
        <p:nvPicPr>
          <p:cNvPr id="18" name="Picture 17">
            <a:extLst>
              <a:ext uri="{FF2B5EF4-FFF2-40B4-BE49-F238E27FC236}">
                <a16:creationId xmlns:a16="http://schemas.microsoft.com/office/drawing/2014/main" id="{C99DFD68-9CBA-4EDE-3131-DC74B0D3D4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23289" y="4801217"/>
            <a:ext cx="2598561" cy="1624101"/>
          </a:xfrm>
          <a:prstGeom prst="rect">
            <a:avLst/>
          </a:prstGeom>
        </p:spPr>
      </p:pic>
    </p:spTree>
    <p:extLst>
      <p:ext uri="{BB962C8B-B14F-4D97-AF65-F5344CB8AC3E}">
        <p14:creationId xmlns:p14="http://schemas.microsoft.com/office/powerpoint/2010/main" val="745123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16D98-2F2B-4941-568C-8FA363353542}"/>
              </a:ext>
            </a:extLst>
          </p:cNvPr>
          <p:cNvSpPr>
            <a:spLocks noGrp="1"/>
          </p:cNvSpPr>
          <p:nvPr>
            <p:ph type="ctrTitle"/>
          </p:nvPr>
        </p:nvSpPr>
        <p:spPr>
          <a:xfrm>
            <a:off x="2758440" y="313267"/>
            <a:ext cx="6675120" cy="901522"/>
          </a:xfrm>
        </p:spPr>
        <p:txBody>
          <a:bodyPr>
            <a:normAutofit/>
          </a:bodyPr>
          <a:lstStyle/>
          <a:p>
            <a:r>
              <a:rPr lang="en-GB" sz="2600" u="sng" dirty="0"/>
              <a:t>What is the national decision model (NDM)</a:t>
            </a:r>
            <a:endParaRPr lang="en-US" sz="2600" u="sng" dirty="0"/>
          </a:p>
        </p:txBody>
      </p:sp>
      <p:sp>
        <p:nvSpPr>
          <p:cNvPr id="3" name="Subtitle 2">
            <a:extLst>
              <a:ext uri="{FF2B5EF4-FFF2-40B4-BE49-F238E27FC236}">
                <a16:creationId xmlns:a16="http://schemas.microsoft.com/office/drawing/2014/main" id="{0EE2C0B6-754D-DF4A-E099-8C40693A1C5A}"/>
              </a:ext>
            </a:extLst>
          </p:cNvPr>
          <p:cNvSpPr>
            <a:spLocks noGrp="1"/>
          </p:cNvSpPr>
          <p:nvPr>
            <p:ph type="subTitle" idx="1"/>
          </p:nvPr>
        </p:nvSpPr>
        <p:spPr>
          <a:xfrm>
            <a:off x="522112" y="764028"/>
            <a:ext cx="10860476" cy="3414888"/>
          </a:xfrm>
        </p:spPr>
        <p:txBody>
          <a:bodyPr/>
          <a:lstStyle/>
          <a:p>
            <a:pPr marL="285750" indent="-285750">
              <a:buFont typeface="Wingdings" pitchFamily="2" charset="2"/>
              <a:buChar char="Ø"/>
            </a:pPr>
            <a:r>
              <a:rPr lang="en-GB" dirty="0"/>
              <a:t>The national decision model was created in 2012</a:t>
            </a:r>
          </a:p>
          <a:p>
            <a:pPr marL="285750" indent="-285750">
              <a:buFont typeface="Wingdings" pitchFamily="2" charset="2"/>
              <a:buChar char="Ø"/>
            </a:pPr>
            <a:r>
              <a:rPr lang="en-GB" dirty="0"/>
              <a:t>The national decision model is used for decision making within law enforcement agencies, most common within the uk </a:t>
            </a:r>
          </a:p>
          <a:p>
            <a:pPr marL="285750" indent="-285750">
              <a:buFont typeface="Wingdings" pitchFamily="2" charset="2"/>
              <a:buChar char="Ø"/>
            </a:pPr>
            <a:r>
              <a:rPr lang="en-GB" dirty="0"/>
              <a:t>Provides a structural approach within decision making </a:t>
            </a:r>
          </a:p>
          <a:p>
            <a:pPr marL="285750" indent="-285750">
              <a:buFont typeface="Wingdings" pitchFamily="2" charset="2"/>
              <a:buChar char="Ø"/>
            </a:pPr>
            <a:r>
              <a:rPr lang="en-GB" dirty="0"/>
              <a:t>The national decision model requires 6 key factors </a:t>
            </a:r>
          </a:p>
          <a:p>
            <a:pPr marL="285750" indent="-285750">
              <a:buFont typeface="Wingdings" pitchFamily="2" charset="2"/>
              <a:buChar char="Ø"/>
            </a:pPr>
            <a:endParaRPr lang="en-GB" dirty="0"/>
          </a:p>
          <a:p>
            <a:pPr marL="285750" indent="-285750">
              <a:buFont typeface="Wingdings" pitchFamily="2" charset="2"/>
              <a:buChar char="Ø"/>
            </a:pPr>
            <a:endParaRPr lang="en-US" dirty="0"/>
          </a:p>
        </p:txBody>
      </p:sp>
      <p:sp>
        <p:nvSpPr>
          <p:cNvPr id="4" name="TextBox 3">
            <a:extLst>
              <a:ext uri="{FF2B5EF4-FFF2-40B4-BE49-F238E27FC236}">
                <a16:creationId xmlns:a16="http://schemas.microsoft.com/office/drawing/2014/main" id="{A9129362-2687-952B-228C-2DAC30E79151}"/>
              </a:ext>
            </a:extLst>
          </p:cNvPr>
          <p:cNvSpPr txBox="1"/>
          <p:nvPr/>
        </p:nvSpPr>
        <p:spPr>
          <a:xfrm>
            <a:off x="2156461" y="3570111"/>
            <a:ext cx="7591778" cy="2031325"/>
          </a:xfrm>
          <a:prstGeom prst="rect">
            <a:avLst/>
          </a:prstGeom>
          <a:noFill/>
          <a:ln>
            <a:solidFill>
              <a:schemeClr val="tx1"/>
            </a:solidFill>
          </a:ln>
        </p:spPr>
        <p:txBody>
          <a:bodyPr wrap="square" rtlCol="0">
            <a:spAutoFit/>
          </a:bodyPr>
          <a:lstStyle/>
          <a:p>
            <a:pPr marL="285750" indent="-285750" algn="l">
              <a:buFont typeface="Courier New" panose="02070309020205020404" pitchFamily="49" charset="0"/>
              <a:buChar char="o"/>
            </a:pPr>
            <a:r>
              <a:rPr lang="en-GB" dirty="0">
                <a:latin typeface="Calibri" panose="020F0502020204030204" pitchFamily="34" charset="0"/>
              </a:rPr>
              <a:t>Gather information and intelligence </a:t>
            </a:r>
          </a:p>
          <a:p>
            <a:pPr marL="285750" indent="-285750" algn="l">
              <a:buFont typeface="Courier New" panose="02070309020205020404" pitchFamily="49" charset="0"/>
              <a:buChar char="o"/>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Assess threat, and risk and develop a working strategy</a:t>
            </a:r>
            <a:r>
              <a:rPr lang="en-GB" dirty="0">
                <a:effectLst/>
              </a:rPr>
              <a:t> </a:t>
            </a:r>
          </a:p>
          <a:p>
            <a:pPr marL="285750" indent="-285750" algn="l">
              <a:buFont typeface="Courier New" panose="02070309020205020404" pitchFamily="49" charset="0"/>
              <a:buChar char="o"/>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Consider powers and policy</a:t>
            </a:r>
            <a:r>
              <a:rPr lang="en-GB" dirty="0">
                <a:effectLst/>
              </a:rPr>
              <a:t> </a:t>
            </a:r>
          </a:p>
          <a:p>
            <a:pPr marL="285750" indent="-285750" algn="l">
              <a:buFont typeface="Courier New" panose="02070309020205020404" pitchFamily="49" charset="0"/>
              <a:buChar char="o"/>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Identify options and contingencies</a:t>
            </a:r>
          </a:p>
          <a:p>
            <a:pPr marL="285750" indent="-285750" algn="l">
              <a:buFont typeface="Courier New" panose="02070309020205020404" pitchFamily="49" charset="0"/>
              <a:buChar char="o"/>
            </a:pPr>
            <a:r>
              <a:rPr lang="en-GB" dirty="0">
                <a:latin typeface="Calibri" panose="020F0502020204030204" pitchFamily="34" charset="0"/>
                <a:cs typeface="Times New Roman" panose="02020603050405020304" pitchFamily="18" charset="0"/>
              </a:rPr>
              <a:t>Take action and review </a:t>
            </a:r>
          </a:p>
          <a:p>
            <a:pPr marL="285750" indent="-285750" algn="l">
              <a:buFont typeface="Courier New" panose="02070309020205020404" pitchFamily="49" charset="0"/>
              <a:buChar char="o"/>
            </a:pPr>
            <a:r>
              <a:rPr lang="en-GB" dirty="0">
                <a:effectLst/>
                <a:latin typeface="Calibri" panose="020F0502020204030204" pitchFamily="34" charset="0"/>
                <a:cs typeface="Times New Roman" panose="02020603050405020304" pitchFamily="18" charset="0"/>
              </a:rPr>
              <a:t>The code of ethnics </a:t>
            </a:r>
            <a:endParaRPr lang="en-GB" dirty="0">
              <a:effectLst/>
              <a:latin typeface="Calibri" panose="020F0502020204030204" pitchFamily="34" charset="0"/>
            </a:endParaRPr>
          </a:p>
          <a:p>
            <a:pPr marL="285750" indent="-285750" algn="l">
              <a:buFont typeface="Courier New" panose="02070309020205020404" pitchFamily="49" charset="0"/>
              <a:buChar char="o"/>
            </a:pPr>
            <a:endParaRPr lang="en-US" dirty="0"/>
          </a:p>
        </p:txBody>
      </p:sp>
      <p:sp>
        <p:nvSpPr>
          <p:cNvPr id="6" name="Subtitle 2">
            <a:extLst>
              <a:ext uri="{FF2B5EF4-FFF2-40B4-BE49-F238E27FC236}">
                <a16:creationId xmlns:a16="http://schemas.microsoft.com/office/drawing/2014/main" id="{172A76FA-6BB6-895A-6941-550AADAFB908}"/>
              </a:ext>
            </a:extLst>
          </p:cNvPr>
          <p:cNvSpPr txBox="1">
            <a:spLocks/>
          </p:cNvSpPr>
          <p:nvPr/>
        </p:nvSpPr>
        <p:spPr>
          <a:xfrm>
            <a:off x="8721090" y="5812591"/>
            <a:ext cx="4308672" cy="1172408"/>
          </a:xfrm>
          <a:prstGeom prst="rect">
            <a:avLst/>
          </a:prstGeom>
        </p:spPr>
        <p:txBody>
          <a:bodyPr vert="horz" lIns="91440" tIns="45720" rIns="91440" bIns="45720" rtlCol="0" anchor="t">
            <a:normAutofit/>
          </a:bodyPr>
          <a:lstStyle>
            <a:lvl1pPr marL="0" indent="0" algn="l" defTabSz="914400" rtl="0" eaLnBrk="1" latinLnBrk="0" hangingPunct="1">
              <a:lnSpc>
                <a:spcPct val="13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ctr" defTabSz="914400" rtl="0" eaLnBrk="1" latinLnBrk="0" hangingPunct="1">
              <a:lnSpc>
                <a:spcPct val="120000"/>
              </a:lnSpc>
              <a:spcBef>
                <a:spcPts val="500"/>
              </a:spcBef>
              <a:buSzPct val="87000"/>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SzPct val="87000"/>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BMCp4003</a:t>
            </a:r>
          </a:p>
          <a:p>
            <a:r>
              <a:rPr lang="en-GB" dirty="0"/>
              <a:t>Lillie Owen- 2404448</a:t>
            </a:r>
          </a:p>
        </p:txBody>
      </p:sp>
    </p:spTree>
    <p:extLst>
      <p:ext uri="{BB962C8B-B14F-4D97-AF65-F5344CB8AC3E}">
        <p14:creationId xmlns:p14="http://schemas.microsoft.com/office/powerpoint/2010/main" val="3689702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0057E-D9F0-B6BC-685F-124CC56ED865}"/>
              </a:ext>
            </a:extLst>
          </p:cNvPr>
          <p:cNvSpPr>
            <a:spLocks noGrp="1"/>
          </p:cNvSpPr>
          <p:nvPr>
            <p:ph type="ctrTitle"/>
          </p:nvPr>
        </p:nvSpPr>
        <p:spPr>
          <a:xfrm>
            <a:off x="616372" y="302257"/>
            <a:ext cx="10564142" cy="1591734"/>
          </a:xfrm>
          <a:ln>
            <a:solidFill>
              <a:schemeClr val="tx1"/>
            </a:solidFill>
          </a:ln>
        </p:spPr>
        <p:txBody>
          <a:bodyPr>
            <a:normAutofit/>
          </a:bodyPr>
          <a:lstStyle/>
          <a:p>
            <a:pPr algn="ctr"/>
            <a:r>
              <a:rPr lang="en-GB" sz="4000" u="sng" dirty="0"/>
              <a:t>The effectiveness of the NDM in Ethnical decision making.</a:t>
            </a:r>
            <a:endParaRPr lang="en-US" sz="4000" u="sng" dirty="0"/>
          </a:p>
        </p:txBody>
      </p:sp>
      <p:sp>
        <p:nvSpPr>
          <p:cNvPr id="3" name="Subtitle 2">
            <a:extLst>
              <a:ext uri="{FF2B5EF4-FFF2-40B4-BE49-F238E27FC236}">
                <a16:creationId xmlns:a16="http://schemas.microsoft.com/office/drawing/2014/main" id="{09B85A34-E901-54E3-BCE6-E4774FB2E979}"/>
              </a:ext>
            </a:extLst>
          </p:cNvPr>
          <p:cNvSpPr>
            <a:spLocks noGrp="1"/>
          </p:cNvSpPr>
          <p:nvPr>
            <p:ph type="subTitle" idx="1"/>
          </p:nvPr>
        </p:nvSpPr>
        <p:spPr>
          <a:xfrm>
            <a:off x="813929" y="2170567"/>
            <a:ext cx="10564141" cy="3629099"/>
          </a:xfrm>
          <a:ln>
            <a:solidFill>
              <a:schemeClr val="tx1"/>
            </a:solidFill>
          </a:ln>
        </p:spPr>
        <p:txBody>
          <a:bodyPr/>
          <a:lstStyle/>
          <a:p>
            <a:pPr marL="285750" indent="-285750">
              <a:buFont typeface="Wingdings" pitchFamily="2" charset="2"/>
              <a:buChar char="Ø"/>
            </a:pPr>
            <a:r>
              <a:rPr lang="en-GB" dirty="0"/>
              <a:t>Consistency is key as it proves a structural approach </a:t>
            </a:r>
          </a:p>
          <a:p>
            <a:pPr marL="285750" indent="-285750">
              <a:buFont typeface="Wingdings" pitchFamily="2" charset="2"/>
              <a:buChar char="Ø"/>
            </a:pPr>
            <a:endParaRPr lang="en-GB" dirty="0"/>
          </a:p>
          <a:p>
            <a:pPr marL="285750" indent="-285750">
              <a:buFont typeface="Wingdings" pitchFamily="2" charset="2"/>
              <a:buChar char="Ø"/>
            </a:pPr>
            <a:r>
              <a:rPr lang="en-GB" dirty="0"/>
              <a:t>Accountability is key as it provides transparency is established </a:t>
            </a:r>
          </a:p>
          <a:p>
            <a:pPr marL="285750" indent="-285750">
              <a:buFont typeface="Wingdings" pitchFamily="2" charset="2"/>
              <a:buChar char="Ø"/>
            </a:pPr>
            <a:endParaRPr lang="en-GB" dirty="0"/>
          </a:p>
          <a:p>
            <a:pPr marL="285750" indent="-285750">
              <a:buFont typeface="Wingdings" pitchFamily="2" charset="2"/>
              <a:buChar char="Ø"/>
            </a:pPr>
            <a:r>
              <a:rPr lang="en-GB" dirty="0"/>
              <a:t>Leaning and improvement is effective as it gives officers the opportunity to evaluate their work. </a:t>
            </a:r>
            <a:endParaRPr lang="en-US" dirty="0"/>
          </a:p>
        </p:txBody>
      </p:sp>
      <p:sp>
        <p:nvSpPr>
          <p:cNvPr id="5" name="Subtitle 2">
            <a:extLst>
              <a:ext uri="{FF2B5EF4-FFF2-40B4-BE49-F238E27FC236}">
                <a16:creationId xmlns:a16="http://schemas.microsoft.com/office/drawing/2014/main" id="{01551E76-9DE2-7E22-7669-246B2F4FB18F}"/>
              </a:ext>
            </a:extLst>
          </p:cNvPr>
          <p:cNvSpPr txBox="1">
            <a:spLocks/>
          </p:cNvSpPr>
          <p:nvPr/>
        </p:nvSpPr>
        <p:spPr>
          <a:xfrm>
            <a:off x="8749311" y="5969539"/>
            <a:ext cx="4308672" cy="1172408"/>
          </a:xfrm>
          <a:prstGeom prst="rect">
            <a:avLst/>
          </a:prstGeom>
        </p:spPr>
        <p:txBody>
          <a:bodyPr vert="horz" lIns="91440" tIns="45720" rIns="91440" bIns="45720" rtlCol="0" anchor="t">
            <a:normAutofit/>
          </a:bodyPr>
          <a:lstStyle>
            <a:lvl1pPr marL="0" indent="0" algn="l" defTabSz="914400" rtl="0" eaLnBrk="1" latinLnBrk="0" hangingPunct="1">
              <a:lnSpc>
                <a:spcPct val="13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ctr" defTabSz="914400" rtl="0" eaLnBrk="1" latinLnBrk="0" hangingPunct="1">
              <a:lnSpc>
                <a:spcPct val="120000"/>
              </a:lnSpc>
              <a:spcBef>
                <a:spcPts val="500"/>
              </a:spcBef>
              <a:buSzPct val="87000"/>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SzPct val="87000"/>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BMCp4003</a:t>
            </a:r>
          </a:p>
          <a:p>
            <a:r>
              <a:rPr lang="en-GB" dirty="0"/>
              <a:t>Lillie Owen- 2404448</a:t>
            </a:r>
          </a:p>
        </p:txBody>
      </p:sp>
    </p:spTree>
    <p:extLst>
      <p:ext uri="{BB962C8B-B14F-4D97-AF65-F5344CB8AC3E}">
        <p14:creationId xmlns:p14="http://schemas.microsoft.com/office/powerpoint/2010/main" val="1320960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0F47D-C1B2-9134-65C5-312188D205E7}"/>
              </a:ext>
            </a:extLst>
          </p:cNvPr>
          <p:cNvSpPr>
            <a:spLocks noGrp="1"/>
          </p:cNvSpPr>
          <p:nvPr>
            <p:ph type="ctrTitle"/>
          </p:nvPr>
        </p:nvSpPr>
        <p:spPr>
          <a:xfrm>
            <a:off x="877429" y="83712"/>
            <a:ext cx="10437142" cy="1069623"/>
          </a:xfrm>
        </p:spPr>
        <p:txBody>
          <a:bodyPr>
            <a:normAutofit/>
          </a:bodyPr>
          <a:lstStyle/>
          <a:p>
            <a:pPr algn="ctr"/>
            <a:r>
              <a:rPr lang="en-GB" sz="3200" u="sng" dirty="0"/>
              <a:t>Ethnical challenges faced when applying evidence based strategies </a:t>
            </a:r>
            <a:endParaRPr lang="en-US" sz="3200" u="sng" dirty="0"/>
          </a:p>
        </p:txBody>
      </p:sp>
      <p:sp>
        <p:nvSpPr>
          <p:cNvPr id="5" name="Subtitle 2">
            <a:extLst>
              <a:ext uri="{FF2B5EF4-FFF2-40B4-BE49-F238E27FC236}">
                <a16:creationId xmlns:a16="http://schemas.microsoft.com/office/drawing/2014/main" id="{2392CC2E-156A-B471-C5C2-3135BC0A83B3}"/>
              </a:ext>
            </a:extLst>
          </p:cNvPr>
          <p:cNvSpPr txBox="1">
            <a:spLocks noGrp="1"/>
          </p:cNvSpPr>
          <p:nvPr>
            <p:ph type="subTitle" idx="1"/>
          </p:nvPr>
        </p:nvSpPr>
        <p:spPr>
          <a:xfrm>
            <a:off x="425450" y="1187450"/>
            <a:ext cx="10536238" cy="5388328"/>
          </a:xfrm>
          <a:prstGeom prst="rect">
            <a:avLst/>
          </a:prstGeom>
        </p:spPr>
        <p:txBody>
          <a:bodyPr vert="horz" lIns="91440" tIns="45720" rIns="91440" bIns="45720" rtlCol="0" anchor="t">
            <a:normAutofit lnSpcReduction="10000"/>
          </a:bodyPr>
          <a:lstStyle>
            <a:lvl1pPr marL="0" indent="0" algn="l" defTabSz="914400" rtl="0" eaLnBrk="1" latinLnBrk="0" hangingPunct="1">
              <a:lnSpc>
                <a:spcPct val="13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ctr" defTabSz="914400" rtl="0" eaLnBrk="1" latinLnBrk="0" hangingPunct="1">
              <a:lnSpc>
                <a:spcPct val="120000"/>
              </a:lnSpc>
              <a:spcBef>
                <a:spcPts val="500"/>
              </a:spcBef>
              <a:buSzPct val="87000"/>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SzPct val="87000"/>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buFont typeface="Wingdings" pitchFamily="2" charset="2"/>
              <a:buChar char="Ø"/>
            </a:pPr>
            <a:r>
              <a:rPr lang="en-GB" dirty="0"/>
              <a:t>evidence based policing as a concept is used widely and can often be beneficial, but its not always understood </a:t>
            </a:r>
          </a:p>
          <a:p>
            <a:pPr marL="285750" indent="-285750">
              <a:buFont typeface="Wingdings" pitchFamily="2" charset="2"/>
              <a:buChar char="Ø"/>
            </a:pPr>
            <a:r>
              <a:rPr lang="en-GB" dirty="0"/>
              <a:t>Instead of opinions and own experiences, using actual evidence could be more beneficial as it actually supports what the police do</a:t>
            </a:r>
          </a:p>
          <a:p>
            <a:pPr marL="285750" indent="-285750">
              <a:buFont typeface="Wingdings" pitchFamily="2" charset="2"/>
              <a:buChar char="Ø"/>
            </a:pPr>
            <a:r>
              <a:rPr lang="en-GB" dirty="0"/>
              <a:t>Accessibility s a challenge within EbP, due to the lack of quality in the research </a:t>
            </a:r>
          </a:p>
          <a:p>
            <a:pPr marL="285750" indent="-285750">
              <a:buFont typeface="Wingdings" pitchFamily="2" charset="2"/>
              <a:buChar char="Ø"/>
            </a:pPr>
            <a:r>
              <a:rPr lang="en-GB" dirty="0"/>
              <a:t>Capacity and capability lack time and frequency due to research evidence. </a:t>
            </a:r>
          </a:p>
          <a:p>
            <a:pPr marL="285750" indent="-285750">
              <a:buFont typeface="Wingdings" pitchFamily="2" charset="2"/>
              <a:buChar char="Ø"/>
            </a:pPr>
            <a:r>
              <a:rPr lang="en-GB" dirty="0"/>
              <a:t>Police leadership makes sure that there is a successful translation. For example, legitimately and the credibility of messaging can be challenging from police leadership, considering the need to navigate a complex cultural environment</a:t>
            </a:r>
          </a:p>
        </p:txBody>
      </p:sp>
      <p:sp>
        <p:nvSpPr>
          <p:cNvPr id="6" name="TextBox 5">
            <a:extLst>
              <a:ext uri="{FF2B5EF4-FFF2-40B4-BE49-F238E27FC236}">
                <a16:creationId xmlns:a16="http://schemas.microsoft.com/office/drawing/2014/main" id="{721477EA-A881-CA77-D9AF-393203758375}"/>
              </a:ext>
            </a:extLst>
          </p:cNvPr>
          <p:cNvSpPr txBox="1"/>
          <p:nvPr/>
        </p:nvSpPr>
        <p:spPr>
          <a:xfrm>
            <a:off x="9626600" y="6004847"/>
            <a:ext cx="3595511" cy="769441"/>
          </a:xfrm>
          <a:prstGeom prst="rect">
            <a:avLst/>
          </a:prstGeom>
          <a:noFill/>
        </p:spPr>
        <p:txBody>
          <a:bodyPr wrap="square" rtlCol="0">
            <a:spAutoFit/>
          </a:bodyPr>
          <a:lstStyle/>
          <a:p>
            <a:r>
              <a:rPr lang="en-GB" sz="2200" dirty="0"/>
              <a:t>BMCP4003</a:t>
            </a:r>
          </a:p>
          <a:p>
            <a:r>
              <a:rPr lang="en-GB" sz="2200" dirty="0" err="1"/>
              <a:t>Seren</a:t>
            </a:r>
            <a:r>
              <a:rPr lang="en-GB" sz="2200" dirty="0"/>
              <a:t>- 2405040</a:t>
            </a:r>
            <a:endParaRPr lang="en-US" sz="2200" dirty="0"/>
          </a:p>
        </p:txBody>
      </p:sp>
    </p:spTree>
    <p:extLst>
      <p:ext uri="{BB962C8B-B14F-4D97-AF65-F5344CB8AC3E}">
        <p14:creationId xmlns:p14="http://schemas.microsoft.com/office/powerpoint/2010/main" val="1920554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6C19B-55DC-BDC3-6ABB-40AE40B59776}"/>
              </a:ext>
            </a:extLst>
          </p:cNvPr>
          <p:cNvSpPr>
            <a:spLocks noGrp="1"/>
          </p:cNvSpPr>
          <p:nvPr>
            <p:ph type="ctrTitle"/>
          </p:nvPr>
        </p:nvSpPr>
        <p:spPr>
          <a:xfrm>
            <a:off x="1938302" y="214489"/>
            <a:ext cx="6675120" cy="1287888"/>
          </a:xfrm>
        </p:spPr>
        <p:txBody>
          <a:bodyPr/>
          <a:lstStyle/>
          <a:p>
            <a:r>
              <a:rPr lang="en-GB" dirty="0"/>
              <a:t>The code of ethics </a:t>
            </a:r>
            <a:endParaRPr lang="en-US" dirty="0"/>
          </a:p>
        </p:txBody>
      </p:sp>
    </p:spTree>
    <p:extLst>
      <p:ext uri="{BB962C8B-B14F-4D97-AF65-F5344CB8AC3E}">
        <p14:creationId xmlns:p14="http://schemas.microsoft.com/office/powerpoint/2010/main" val="384400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 up image of hands applauding">
            <a:extLst>
              <a:ext uri="{FF2B5EF4-FFF2-40B4-BE49-F238E27FC236}">
                <a16:creationId xmlns:a16="http://schemas.microsoft.com/office/drawing/2014/main" id="{20283CFC-4195-4E9B-353E-0642F0BACBA2}"/>
              </a:ext>
            </a:extLst>
          </p:cNvPr>
          <p:cNvPicPr>
            <a:picLocks noChangeAspect="1"/>
          </p:cNvPicPr>
          <p:nvPr/>
        </p:nvPicPr>
        <p:blipFill>
          <a:blip r:embed="rId2"/>
          <a:srcRect t="596" b="15134"/>
          <a:stretch/>
        </p:blipFill>
        <p:spPr>
          <a:xfrm>
            <a:off x="20" y="10"/>
            <a:ext cx="12191979" cy="6857989"/>
          </a:xfrm>
          <a:prstGeom prst="rect">
            <a:avLst/>
          </a:prstGeom>
        </p:spPr>
      </p:pic>
      <p:sp>
        <p:nvSpPr>
          <p:cNvPr id="10" name="Rectangle 9">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9FFDF1-B15F-4E05-DC16-5041F9C78A4B}"/>
              </a:ext>
            </a:extLst>
          </p:cNvPr>
          <p:cNvSpPr>
            <a:spLocks noGrp="1"/>
          </p:cNvSpPr>
          <p:nvPr>
            <p:ph type="ctrTitle"/>
          </p:nvPr>
        </p:nvSpPr>
        <p:spPr>
          <a:xfrm>
            <a:off x="2020429" y="2692400"/>
            <a:ext cx="8151142" cy="3427867"/>
          </a:xfrm>
        </p:spPr>
        <p:txBody>
          <a:bodyPr anchor="t">
            <a:normAutofit/>
          </a:bodyPr>
          <a:lstStyle/>
          <a:p>
            <a:r>
              <a:rPr lang="en-GB">
                <a:solidFill>
                  <a:srgbClr val="FFFFFF"/>
                </a:solidFill>
              </a:rPr>
              <a:t>Thank you for listening </a:t>
            </a:r>
            <a:endParaRPr lang="en-US">
              <a:solidFill>
                <a:srgbClr val="FFFFFF"/>
              </a:solidFill>
            </a:endParaRPr>
          </a:p>
        </p:txBody>
      </p:sp>
      <p:cxnSp>
        <p:nvCxnSpPr>
          <p:cNvPr id="12" name="Straight Connector 1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072594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60F4E-DBA0-E794-F116-56D14DC1ECB5}"/>
              </a:ext>
            </a:extLst>
          </p:cNvPr>
          <p:cNvSpPr>
            <a:spLocks noGrp="1"/>
          </p:cNvSpPr>
          <p:nvPr>
            <p:ph type="ctrTitle"/>
          </p:nvPr>
        </p:nvSpPr>
        <p:spPr>
          <a:xfrm>
            <a:off x="2758440" y="270933"/>
            <a:ext cx="6675120" cy="2951825"/>
          </a:xfrm>
        </p:spPr>
        <p:txBody>
          <a:bodyPr/>
          <a:lstStyle/>
          <a:p>
            <a:r>
              <a:rPr lang="en-GB" u="sng" dirty="0"/>
              <a:t>Lillie reference page</a:t>
            </a:r>
            <a:br>
              <a:rPr lang="en-GB" u="sng" dirty="0"/>
            </a:br>
            <a:endParaRPr lang="en-US" u="sng" dirty="0"/>
          </a:p>
        </p:txBody>
      </p:sp>
      <p:sp>
        <p:nvSpPr>
          <p:cNvPr id="4" name="TextBox 3">
            <a:extLst>
              <a:ext uri="{FF2B5EF4-FFF2-40B4-BE49-F238E27FC236}">
                <a16:creationId xmlns:a16="http://schemas.microsoft.com/office/drawing/2014/main" id="{11513DAE-97D0-950D-117F-F92CE9F93AF5}"/>
              </a:ext>
            </a:extLst>
          </p:cNvPr>
          <p:cNvSpPr txBox="1"/>
          <p:nvPr/>
        </p:nvSpPr>
        <p:spPr>
          <a:xfrm>
            <a:off x="1032932" y="1489914"/>
            <a:ext cx="9493957" cy="1969770"/>
          </a:xfrm>
          <a:prstGeom prst="rect">
            <a:avLst/>
          </a:prstGeom>
          <a:noFill/>
        </p:spPr>
        <p:txBody>
          <a:bodyPr wrap="square" rtlCol="0">
            <a:spAutoFit/>
          </a:bodyPr>
          <a:lstStyle/>
          <a:p>
            <a:r>
              <a:rPr lang="en-GB" sz="2600" kern="100" dirty="0">
                <a:effectLst/>
                <a:latin typeface="Calibri" panose="020F0502020204030204" pitchFamily="34" charset="0"/>
                <a:ea typeface="Times New Roman" panose="02020603050405020304" pitchFamily="18" charset="0"/>
                <a:cs typeface="Times New Roman" panose="02020603050405020304" pitchFamily="18" charset="0"/>
              </a:rPr>
              <a:t>Joshua Edwards’s (2021) national decision model in relation to criminal investigations </a:t>
            </a:r>
          </a:p>
          <a:p>
            <a:r>
              <a:rPr lang="en-GB" sz="2600" kern="100" dirty="0">
                <a:effectLst/>
                <a:latin typeface="Calibri" panose="020F0502020204030204" pitchFamily="34" charset="0"/>
                <a:ea typeface="Times New Roman" panose="02020603050405020304" pitchFamily="18" charset="0"/>
                <a:cs typeface="Times New Roman" panose="02020603050405020304" pitchFamily="18" charset="0"/>
              </a:rPr>
              <a:t>Adrian </a:t>
            </a:r>
            <a:r>
              <a:rPr lang="en-GB" sz="2600" kern="100" dirty="0" err="1">
                <a:effectLst/>
                <a:latin typeface="Calibri" panose="020F0502020204030204" pitchFamily="34" charset="0"/>
                <a:ea typeface="Times New Roman" panose="02020603050405020304" pitchFamily="18" charset="0"/>
                <a:cs typeface="Times New Roman" panose="02020603050405020304" pitchFamily="18" charset="0"/>
              </a:rPr>
              <a:t>ramdat</a:t>
            </a:r>
            <a:r>
              <a:rPr lang="en-GB" sz="2600" kern="100" dirty="0">
                <a:effectLst/>
                <a:latin typeface="Calibri" panose="020F0502020204030204" pitchFamily="34" charset="0"/>
                <a:ea typeface="Times New Roman" panose="02020603050405020304" pitchFamily="18" charset="0"/>
                <a:cs typeface="Times New Roman" panose="02020603050405020304" pitchFamily="18" charset="0"/>
              </a:rPr>
              <a:t> (may 24) the role of the national decision model </a:t>
            </a:r>
          </a:p>
          <a:p>
            <a:r>
              <a:rPr lang="en-GB" sz="2600" kern="100" dirty="0">
                <a:effectLst/>
                <a:latin typeface="Calibri" panose="020F0502020204030204" pitchFamily="34" charset="0"/>
                <a:ea typeface="Times New Roman" panose="02020603050405020304" pitchFamily="18" charset="0"/>
                <a:cs typeface="Times New Roman" panose="02020603050405020304" pitchFamily="18" charset="0"/>
              </a:rPr>
              <a:t>College of policing (23 October 2013) national decision model</a:t>
            </a:r>
          </a:p>
          <a:p>
            <a:pPr algn="l"/>
            <a:endParaRPr lang="en-US" dirty="0"/>
          </a:p>
        </p:txBody>
      </p:sp>
    </p:spTree>
    <p:extLst>
      <p:ext uri="{BB962C8B-B14F-4D97-AF65-F5344CB8AC3E}">
        <p14:creationId xmlns:p14="http://schemas.microsoft.com/office/powerpoint/2010/main" val="686474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99BAC-AC04-9A75-035A-CD2AF18E7522}"/>
              </a:ext>
            </a:extLst>
          </p:cNvPr>
          <p:cNvSpPr>
            <a:spLocks noGrp="1"/>
          </p:cNvSpPr>
          <p:nvPr>
            <p:ph type="ctrTitle"/>
          </p:nvPr>
        </p:nvSpPr>
        <p:spPr>
          <a:xfrm>
            <a:off x="1627858" y="186266"/>
            <a:ext cx="6675120" cy="2951825"/>
          </a:xfrm>
        </p:spPr>
        <p:txBody>
          <a:bodyPr/>
          <a:lstStyle/>
          <a:p>
            <a:r>
              <a:rPr lang="en-GB" dirty="0"/>
              <a:t>Lillie notes </a:t>
            </a:r>
            <a:endParaRPr lang="en-US" dirty="0"/>
          </a:p>
        </p:txBody>
      </p:sp>
      <p:sp>
        <p:nvSpPr>
          <p:cNvPr id="3" name="Subtitle 2">
            <a:extLst>
              <a:ext uri="{FF2B5EF4-FFF2-40B4-BE49-F238E27FC236}">
                <a16:creationId xmlns:a16="http://schemas.microsoft.com/office/drawing/2014/main" id="{20BB43E6-DBF5-F287-EAE6-86AFA267B9AD}"/>
              </a:ext>
            </a:extLst>
          </p:cNvPr>
          <p:cNvSpPr>
            <a:spLocks noGrp="1"/>
          </p:cNvSpPr>
          <p:nvPr>
            <p:ph type="subTitle" idx="1"/>
          </p:nvPr>
        </p:nvSpPr>
        <p:spPr>
          <a:xfrm>
            <a:off x="357857" y="1850204"/>
            <a:ext cx="10860476" cy="4821530"/>
          </a:xfrm>
        </p:spPr>
        <p:txBody>
          <a:bodyPr/>
          <a:lstStyle/>
          <a:p>
            <a:r>
              <a:rPr lang="en-GB" u="sng" dirty="0"/>
              <a:t>First page</a:t>
            </a:r>
          </a:p>
          <a:p>
            <a:r>
              <a:rPr lang="en-GB" sz="1500" dirty="0"/>
              <a:t>Ethnical decision making in evidence based policing. The role of the national decision model </a:t>
            </a:r>
          </a:p>
          <a:p>
            <a:r>
              <a:rPr lang="en-GB" sz="1500" u="sng" dirty="0"/>
              <a:t>Contents page </a:t>
            </a:r>
          </a:p>
          <a:p>
            <a:r>
              <a:rPr lang="en-GB" u="sng" dirty="0"/>
              <a:t> </a:t>
            </a:r>
            <a:r>
              <a:rPr lang="en-GB" sz="1400" dirty="0"/>
              <a:t>These are some of the topics that we will be discussing as a group today </a:t>
            </a:r>
          </a:p>
          <a:p>
            <a:r>
              <a:rPr lang="en-GB" u="sng" dirty="0"/>
              <a:t>Introduction </a:t>
            </a:r>
          </a:p>
          <a:p>
            <a:r>
              <a:rPr lang="en-GB" sz="1400" dirty="0"/>
              <a:t>During todays presentation we will be discussing many topics within the national decision model. For example, the national decision model was put into place in 2012 to deal with decision making within law enforcement agencies. As a group we will also be discussing the effectiveness of the national decision model within decision making. Also, we will be discussing challenges faced when applying evidence based strategies. Also, the code of ethics is very important within the national decision model. </a:t>
            </a:r>
            <a:endParaRPr lang="en-US" sz="1400" dirty="0"/>
          </a:p>
        </p:txBody>
      </p:sp>
    </p:spTree>
    <p:extLst>
      <p:ext uri="{BB962C8B-B14F-4D97-AF65-F5344CB8AC3E}">
        <p14:creationId xmlns:p14="http://schemas.microsoft.com/office/powerpoint/2010/main" val="1351867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7B299-03F1-2DE2-A6C1-52C68FAD4EA1}"/>
              </a:ext>
            </a:extLst>
          </p:cNvPr>
          <p:cNvSpPr>
            <a:spLocks noGrp="1"/>
          </p:cNvSpPr>
          <p:nvPr>
            <p:ph type="ctrTitle"/>
          </p:nvPr>
        </p:nvSpPr>
        <p:spPr>
          <a:xfrm>
            <a:off x="301414" y="83713"/>
            <a:ext cx="6675120" cy="1083734"/>
          </a:xfrm>
        </p:spPr>
        <p:txBody>
          <a:bodyPr/>
          <a:lstStyle/>
          <a:p>
            <a:r>
              <a:rPr lang="en-GB" dirty="0"/>
              <a:t>Lillie notes</a:t>
            </a:r>
            <a:endParaRPr lang="en-US" dirty="0"/>
          </a:p>
        </p:txBody>
      </p:sp>
      <p:sp>
        <p:nvSpPr>
          <p:cNvPr id="3" name="Subtitle 2">
            <a:extLst>
              <a:ext uri="{FF2B5EF4-FFF2-40B4-BE49-F238E27FC236}">
                <a16:creationId xmlns:a16="http://schemas.microsoft.com/office/drawing/2014/main" id="{874EFDC5-C863-D161-6962-F8FDFF7AA66E}"/>
              </a:ext>
            </a:extLst>
          </p:cNvPr>
          <p:cNvSpPr>
            <a:spLocks noGrp="1"/>
          </p:cNvSpPr>
          <p:nvPr>
            <p:ph type="subTitle" idx="1"/>
          </p:nvPr>
        </p:nvSpPr>
        <p:spPr>
          <a:xfrm>
            <a:off x="301414" y="1298223"/>
            <a:ext cx="11255587" cy="5362222"/>
          </a:xfrm>
        </p:spPr>
        <p:txBody>
          <a:bodyPr>
            <a:normAutofit fontScale="47500" lnSpcReduction="20000"/>
          </a:bodyPr>
          <a:lstStyle/>
          <a:p>
            <a:r>
              <a:rPr lang="en-GB" sz="3200" u="sng" dirty="0">
                <a:latin typeface="Arial" panose="020B0604020202020204" pitchFamily="34" charset="0"/>
                <a:cs typeface="Arial" panose="020B0604020202020204" pitchFamily="34" charset="0"/>
              </a:rPr>
              <a:t>What is national decision model</a:t>
            </a:r>
          </a:p>
          <a:p>
            <a:r>
              <a:rPr lang="en-GB" sz="2800" kern="100" dirty="0">
                <a:effectLst/>
                <a:latin typeface="Arial" panose="020B0604020202020204" pitchFamily="34" charset="0"/>
                <a:ea typeface="Times New Roman" panose="02020603050405020304" pitchFamily="18" charset="0"/>
                <a:cs typeface="Arial" panose="020B0604020202020204" pitchFamily="34" charset="0"/>
              </a:rPr>
              <a:t>The national decision model was introduced in 2012, the reasoning for this was for police officers to apply all decisions within any situations. The national decision model is a guide used for decision making within law enforcement agencies, most commonly used in the uk. The national decision model provides a structural approach within decision making. It helps individuals such as officers deal with scenarios more confidently.  The national decision model requires 6 key elements, these being gather information and intelligence, assess threat, and risk and develop a working strategy, consider powers and policy, identity options and contingencies, take action and review what happened and code of ethnics. Some of the main points of the national decision model is individuals are able to gather individuals easily. For example, some of the first steps used within the national decision making included examples like facts, and intelligence. Also, the national decision model looks at risks of threat. For example, they evaluate the risks, and threats within situations. The national decision model also helps officers take action. For instance, it helps their jobs be executed effectively. The national decision model also allows officers to review and evaluate their work. For example, being able to evaluate their work can be extremely effective, as they can see what works,  it also see what can be incorporated into the future. </a:t>
            </a:r>
          </a:p>
          <a:p>
            <a:r>
              <a:rPr lang="en-GB" sz="2800" kern="100" dirty="0">
                <a:effectLst/>
                <a:latin typeface="Arial" panose="020B0604020202020204" pitchFamily="34" charset="0"/>
                <a:ea typeface="Times New Roman" panose="02020603050405020304" pitchFamily="18" charset="0"/>
                <a:cs typeface="Arial" panose="020B0604020202020204" pitchFamily="34" charset="0"/>
              </a:rPr>
              <a:t> </a:t>
            </a:r>
          </a:p>
          <a:p>
            <a:r>
              <a:rPr lang="en-GB" sz="2800" kern="100" dirty="0">
                <a:effectLst/>
                <a:latin typeface="Arial" panose="020B0604020202020204" pitchFamily="34" charset="0"/>
                <a:ea typeface="Times New Roman" panose="02020603050405020304" pitchFamily="18" charset="0"/>
                <a:cs typeface="Arial" panose="020B0604020202020204" pitchFamily="34" charset="0"/>
              </a:rPr>
              <a:t> </a:t>
            </a:r>
          </a:p>
          <a:p>
            <a:endParaRPr lang="en-US" sz="1000" u="sng" dirty="0"/>
          </a:p>
        </p:txBody>
      </p:sp>
    </p:spTree>
    <p:extLst>
      <p:ext uri="{BB962C8B-B14F-4D97-AF65-F5344CB8AC3E}">
        <p14:creationId xmlns:p14="http://schemas.microsoft.com/office/powerpoint/2010/main" val="3874002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E66B2-4665-C2D7-1BD5-1DD66CC9D080}"/>
              </a:ext>
            </a:extLst>
          </p:cNvPr>
          <p:cNvSpPr>
            <a:spLocks noGrp="1"/>
          </p:cNvSpPr>
          <p:nvPr>
            <p:ph type="ctrTitle"/>
          </p:nvPr>
        </p:nvSpPr>
        <p:spPr>
          <a:xfrm>
            <a:off x="400191" y="42611"/>
            <a:ext cx="6675120" cy="901522"/>
          </a:xfrm>
        </p:spPr>
        <p:txBody>
          <a:bodyPr>
            <a:normAutofit fontScale="90000"/>
          </a:bodyPr>
          <a:lstStyle/>
          <a:p>
            <a:r>
              <a:rPr lang="en-GB" dirty="0"/>
              <a:t>Lillie notes</a:t>
            </a:r>
            <a:endParaRPr lang="en-US" dirty="0"/>
          </a:p>
        </p:txBody>
      </p:sp>
      <p:sp>
        <p:nvSpPr>
          <p:cNvPr id="3" name="Subtitle 2">
            <a:extLst>
              <a:ext uri="{FF2B5EF4-FFF2-40B4-BE49-F238E27FC236}">
                <a16:creationId xmlns:a16="http://schemas.microsoft.com/office/drawing/2014/main" id="{4D79CA56-51AF-F5EC-4525-62ADCA672831}"/>
              </a:ext>
            </a:extLst>
          </p:cNvPr>
          <p:cNvSpPr>
            <a:spLocks noGrp="1"/>
          </p:cNvSpPr>
          <p:nvPr>
            <p:ph type="subTitle" idx="1"/>
          </p:nvPr>
        </p:nvSpPr>
        <p:spPr>
          <a:xfrm>
            <a:off x="583635" y="1594555"/>
            <a:ext cx="11424920" cy="4616877"/>
          </a:xfrm>
        </p:spPr>
        <p:txBody>
          <a:bodyPr>
            <a:normAutofit lnSpcReduction="10000"/>
          </a:bodyPr>
          <a:lstStyle/>
          <a:p>
            <a:r>
              <a:rPr lang="en-GB" u="sng" dirty="0"/>
              <a:t>Effectives of NDM </a:t>
            </a:r>
          </a:p>
          <a:p>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There are a variety of effective Benefits within the national decision model. The first one being Consistency. Consistently is very effective because if a structured approach is taken across different scenarios and individuals, it means that the work that is carried out is accurate. The second Benefit is accountability. Accountability is effective because being able to be transparent ensures that decisions are established. Another Benefit is adaptability. This is effective because the national decision model allows flexible and adaption to diverse situations, enabling officers to respond effectively to new circumstances. Another Benefit within national decision making is learning and improvement. For example, being able to evaluate work, and also Learn within organisational facilities, can help with improvement within decision making. </a:t>
            </a:r>
          </a:p>
          <a:p>
            <a:endParaRPr lang="en-GB" u="sng" dirty="0"/>
          </a:p>
        </p:txBody>
      </p:sp>
    </p:spTree>
    <p:extLst>
      <p:ext uri="{BB962C8B-B14F-4D97-AF65-F5344CB8AC3E}">
        <p14:creationId xmlns:p14="http://schemas.microsoft.com/office/powerpoint/2010/main" val="2715305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3C628-EA63-9AD6-D514-388B94D18B65}"/>
              </a:ext>
            </a:extLst>
          </p:cNvPr>
          <p:cNvSpPr>
            <a:spLocks noGrp="1"/>
          </p:cNvSpPr>
          <p:nvPr>
            <p:ph type="ctrTitle"/>
          </p:nvPr>
        </p:nvSpPr>
        <p:spPr>
          <a:xfrm>
            <a:off x="1317414" y="214488"/>
            <a:ext cx="9773920" cy="1287887"/>
          </a:xfrm>
        </p:spPr>
        <p:txBody>
          <a:bodyPr/>
          <a:lstStyle/>
          <a:p>
            <a:r>
              <a:rPr lang="en-GB" dirty="0" err="1"/>
              <a:t>Seren</a:t>
            </a:r>
            <a:r>
              <a:rPr lang="en-GB" dirty="0"/>
              <a:t> reference page</a:t>
            </a:r>
            <a:endParaRPr lang="en-US" dirty="0"/>
          </a:p>
        </p:txBody>
      </p:sp>
      <p:sp>
        <p:nvSpPr>
          <p:cNvPr id="3" name="Subtitle 2">
            <a:extLst>
              <a:ext uri="{FF2B5EF4-FFF2-40B4-BE49-F238E27FC236}">
                <a16:creationId xmlns:a16="http://schemas.microsoft.com/office/drawing/2014/main" id="{20AF5908-EF51-5DAF-3FEF-D9EC5F9B4484}"/>
              </a:ext>
            </a:extLst>
          </p:cNvPr>
          <p:cNvSpPr>
            <a:spLocks noGrp="1"/>
          </p:cNvSpPr>
          <p:nvPr>
            <p:ph type="subTitle" idx="1"/>
          </p:nvPr>
        </p:nvSpPr>
        <p:spPr>
          <a:xfrm>
            <a:off x="724746" y="858431"/>
            <a:ext cx="9110698" cy="4501444"/>
          </a:xfrm>
        </p:spPr>
        <p:txBody>
          <a:bodyPr>
            <a:normAutofit/>
          </a:bodyPr>
          <a:lstStyle/>
          <a:p>
            <a:r>
              <a:rPr lang="en-GB" sz="2200" dirty="0"/>
              <a:t>College of policing (2023) ethnical decision making in policing </a:t>
            </a:r>
          </a:p>
          <a:p>
            <a:r>
              <a:rPr lang="en-GB" sz="2200" dirty="0"/>
              <a:t>Hunter et al (2017) an evaluation of what works centre for crime reduction </a:t>
            </a:r>
          </a:p>
          <a:p>
            <a:r>
              <a:rPr lang="en-GB" sz="2200" dirty="0"/>
              <a:t>Selby-fell et al- embedding evidence based policing: a uk case study exploring challenges</a:t>
            </a:r>
            <a:endParaRPr lang="en-US" sz="2200" dirty="0"/>
          </a:p>
        </p:txBody>
      </p:sp>
    </p:spTree>
    <p:extLst>
      <p:ext uri="{BB962C8B-B14F-4D97-AF65-F5344CB8AC3E}">
        <p14:creationId xmlns:p14="http://schemas.microsoft.com/office/powerpoint/2010/main" val="2199048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ECC34-A6C5-4F82-7567-17C7FBF6C471}"/>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3466BBFB-BF2A-AB81-C664-DE44FDF3EF8C}"/>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731832641"/>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DashVTI</vt:lpstr>
      <vt:lpstr>Ethnical decision making in evidence based policing. The role of the national decision model</vt:lpstr>
      <vt:lpstr>contents page</vt:lpstr>
      <vt:lpstr>Introduction </vt:lpstr>
      <vt:lpstr>What is the national decision model (NDM)</vt:lpstr>
      <vt:lpstr>The effectiveness of the NDM in Ethnical decision making.</vt:lpstr>
      <vt:lpstr>Ethnical challenges faced when applying evidence based strategies </vt:lpstr>
      <vt:lpstr>The code of ethics </vt:lpstr>
      <vt:lpstr>Thank you for listening </vt:lpstr>
      <vt:lpstr>Lillie reference page </vt:lpstr>
      <vt:lpstr>Lillie notes </vt:lpstr>
      <vt:lpstr>Lillie notes</vt:lpstr>
      <vt:lpstr>Lillie notes</vt:lpstr>
      <vt:lpstr>Seren reference page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Ethnical decision making in evidence based policing. The role of the national decision model</dc:title>
  <dc:creator/>
  <cp:lastModifiedBy>Lillie Owen (2404448)</cp:lastModifiedBy>
  <cp:revision>7</cp:revision>
  <dcterms:created xsi:type="dcterms:W3CDTF">2025-04-22T22:43:32Z</dcterms:created>
  <dcterms:modified xsi:type="dcterms:W3CDTF">2025-04-27T21:37:57Z</dcterms:modified>
</cp:coreProperties>
</file>