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handoutMasterIdLst>
    <p:handoutMasterId r:id="rId13"/>
  </p:handoutMasterIdLst>
  <p:sldIdLst>
    <p:sldId id="256" r:id="rId2"/>
    <p:sldId id="257" r:id="rId3"/>
    <p:sldId id="259" r:id="rId4"/>
    <p:sldId id="261" r:id="rId5"/>
    <p:sldId id="267" r:id="rId6"/>
    <p:sldId id="262" r:id="rId7"/>
    <p:sldId id="268" r:id="rId8"/>
    <p:sldId id="263" r:id="rId9"/>
    <p:sldId id="264" r:id="rId10"/>
    <p:sldId id="265" r:id="rId11"/>
    <p:sldId id="269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01EAC7-F585-48CC-BAC0-072150C68EC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DF5316D-D7BA-4299-AB24-C76CAB6EC83B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2800" dirty="0" smtClean="0">
              <a:solidFill>
                <a:schemeClr val="tx1"/>
              </a:solidFill>
            </a:rPr>
            <a:t>Original Working Title: How important were women in </a:t>
          </a:r>
          <a:r>
            <a:rPr lang="en-GB" sz="2800" dirty="0" smtClean="0">
              <a:solidFill>
                <a:schemeClr val="tx1"/>
              </a:solidFill>
            </a:rPr>
            <a:t>the Roman Society?</a:t>
          </a:r>
          <a:endParaRPr lang="en-GB" sz="2800" dirty="0">
            <a:solidFill>
              <a:schemeClr val="tx1"/>
            </a:solidFill>
          </a:endParaRPr>
        </a:p>
      </dgm:t>
    </dgm:pt>
    <dgm:pt modelId="{497A3980-66B5-4F51-A1FC-F26C4532E96E}" type="parTrans" cxnId="{2D85FB7A-BF6E-431D-BDCE-E874D7CEF076}">
      <dgm:prSet/>
      <dgm:spPr/>
      <dgm:t>
        <a:bodyPr/>
        <a:lstStyle/>
        <a:p>
          <a:endParaRPr lang="en-GB"/>
        </a:p>
      </dgm:t>
    </dgm:pt>
    <dgm:pt modelId="{E90F5C36-A5FC-4CF3-9B93-81B39F1BAF08}" type="sibTrans" cxnId="{2D85FB7A-BF6E-431D-BDCE-E874D7CEF076}">
      <dgm:prSet/>
      <dgm:spPr/>
      <dgm:t>
        <a:bodyPr/>
        <a:lstStyle/>
        <a:p>
          <a:endParaRPr lang="en-GB"/>
        </a:p>
      </dgm:t>
    </dgm:pt>
    <dgm:pt modelId="{12ABB48C-DC77-4086-B535-C66A429031DB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24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dirty="0">
            <a:solidFill>
              <a:schemeClr val="tx1"/>
            </a:solidFill>
          </a:endParaRPr>
        </a:p>
      </dgm:t>
    </dgm:pt>
    <dgm:pt modelId="{50AE1446-A99D-4782-B860-FFA865C62C6B}" type="parTrans" cxnId="{A2BE9EB9-52C0-4C91-BE77-F69018CE36DF}">
      <dgm:prSet/>
      <dgm:spPr/>
      <dgm:t>
        <a:bodyPr/>
        <a:lstStyle/>
        <a:p>
          <a:endParaRPr lang="en-GB"/>
        </a:p>
      </dgm:t>
    </dgm:pt>
    <dgm:pt modelId="{154136D0-D8BE-4255-9D22-73242DEB4B7C}" type="sibTrans" cxnId="{A2BE9EB9-52C0-4C91-BE77-F69018CE36DF}">
      <dgm:prSet/>
      <dgm:spPr/>
      <dgm:t>
        <a:bodyPr/>
        <a:lstStyle/>
        <a:p>
          <a:endParaRPr lang="en-GB"/>
        </a:p>
      </dgm:t>
    </dgm:pt>
    <dgm:pt modelId="{30579C09-41E4-42C7-B1A1-6C97B91550C4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Submitted Working Title / Draft structure: How  important were women in </a:t>
          </a:r>
          <a:r>
            <a:rPr lang="en-GB" dirty="0" smtClean="0">
              <a:solidFill>
                <a:schemeClr val="tx1"/>
              </a:solidFill>
            </a:rPr>
            <a:t>Roman society </a:t>
          </a:r>
          <a:r>
            <a:rPr lang="en-GB" dirty="0" smtClean="0">
              <a:solidFill>
                <a:schemeClr val="tx1"/>
              </a:solidFill>
            </a:rPr>
            <a:t>in </a:t>
          </a:r>
          <a:r>
            <a:rPr lang="en-GB" dirty="0" smtClean="0">
              <a:solidFill>
                <a:schemeClr val="tx1"/>
              </a:solidFill>
            </a:rPr>
            <a:t>the first century AD?</a:t>
          </a:r>
          <a:endParaRPr lang="en-GB" dirty="0">
            <a:solidFill>
              <a:schemeClr val="tx1"/>
            </a:solidFill>
          </a:endParaRPr>
        </a:p>
      </dgm:t>
    </dgm:pt>
    <dgm:pt modelId="{C83A99D5-8E80-45A8-A470-B9E0ABA53D41}" type="parTrans" cxnId="{9D81CE0F-5514-4DCF-87D1-12F33D3421D4}">
      <dgm:prSet/>
      <dgm:spPr/>
      <dgm:t>
        <a:bodyPr/>
        <a:lstStyle/>
        <a:p>
          <a:endParaRPr lang="en-GB"/>
        </a:p>
      </dgm:t>
    </dgm:pt>
    <dgm:pt modelId="{8BDFFE97-EA5D-46C0-AF61-558D7C54F5FB}" type="sibTrans" cxnId="{9D81CE0F-5514-4DCF-87D1-12F33D3421D4}">
      <dgm:prSet/>
      <dgm:spPr/>
      <dgm:t>
        <a:bodyPr/>
        <a:lstStyle/>
        <a:p>
          <a:endParaRPr lang="en-GB"/>
        </a:p>
      </dgm:t>
    </dgm:pt>
    <dgm:pt modelId="{4E48534B-17BC-42DE-B980-FC16F6EF17DF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4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dirty="0">
            <a:solidFill>
              <a:schemeClr val="bg1"/>
            </a:solidFill>
          </a:endParaRPr>
        </a:p>
      </dgm:t>
    </dgm:pt>
    <dgm:pt modelId="{64E9CA53-8A34-4777-8FC0-7515F74AD1B4}" type="parTrans" cxnId="{F3663FFB-40DF-4C72-A98E-782A489C8AD1}">
      <dgm:prSet/>
      <dgm:spPr/>
      <dgm:t>
        <a:bodyPr/>
        <a:lstStyle/>
        <a:p>
          <a:endParaRPr lang="en-GB"/>
        </a:p>
      </dgm:t>
    </dgm:pt>
    <dgm:pt modelId="{6D7EE987-6D05-4CA4-9F46-BD68001997F6}" type="sibTrans" cxnId="{F3663FFB-40DF-4C72-A98E-782A489C8AD1}">
      <dgm:prSet/>
      <dgm:spPr/>
      <dgm:t>
        <a:bodyPr/>
        <a:lstStyle/>
        <a:p>
          <a:endParaRPr lang="en-GB"/>
        </a:p>
      </dgm:t>
    </dgm:pt>
    <dgm:pt modelId="{AD26A63A-F45E-4761-B163-3CBFAC62D072}" type="pres">
      <dgm:prSet presAssocID="{3801EAC7-F585-48CC-BAC0-072150C68EC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F3097F6-4041-4FFC-A585-B30FEFF9F5F8}" type="pres">
      <dgm:prSet presAssocID="{8DF5316D-D7BA-4299-AB24-C76CAB6EC83B}" presName="node" presStyleLbl="node1" presStyleIdx="0" presStyleCnt="4" custScaleX="556586" custScaleY="561653" custLinFactNeighborX="-93043" custLinFactNeighborY="-642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FE0618-3635-4CD0-B78B-B386A010734B}" type="pres">
      <dgm:prSet presAssocID="{E90F5C36-A5FC-4CF3-9B93-81B39F1BAF08}" presName="sibTrans" presStyleLbl="sibTrans2D1" presStyleIdx="0" presStyleCnt="3" custScaleY="461850"/>
      <dgm:spPr/>
      <dgm:t>
        <a:bodyPr/>
        <a:lstStyle/>
        <a:p>
          <a:endParaRPr lang="en-GB"/>
        </a:p>
      </dgm:t>
    </dgm:pt>
    <dgm:pt modelId="{9CEB185A-FFDD-4CD6-806C-B4797CECA6E8}" type="pres">
      <dgm:prSet presAssocID="{E90F5C36-A5FC-4CF3-9B93-81B39F1BAF08}" presName="connectorText" presStyleLbl="sibTrans2D1" presStyleIdx="0" presStyleCnt="3"/>
      <dgm:spPr/>
      <dgm:t>
        <a:bodyPr/>
        <a:lstStyle/>
        <a:p>
          <a:endParaRPr lang="en-GB"/>
        </a:p>
      </dgm:t>
    </dgm:pt>
    <dgm:pt modelId="{46F65352-DD36-4163-86A0-E3FF4FBC92B5}" type="pres">
      <dgm:prSet presAssocID="{12ABB48C-DC77-4086-B535-C66A429031DB}" presName="node" presStyleLbl="node1" presStyleIdx="1" presStyleCnt="4" custScaleX="556835" custScaleY="570255" custLinFactX="129805" custLinFactNeighborX="200000" custLinFactNeighborY="-8798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8A2AD64-027B-4DDC-9EF6-A737CF6806E9}" type="pres">
      <dgm:prSet presAssocID="{154136D0-D8BE-4255-9D22-73242DEB4B7C}" presName="sibTrans" presStyleLbl="sibTrans2D1" presStyleIdx="1" presStyleCnt="3"/>
      <dgm:spPr/>
      <dgm:t>
        <a:bodyPr/>
        <a:lstStyle/>
        <a:p>
          <a:endParaRPr lang="en-GB"/>
        </a:p>
      </dgm:t>
    </dgm:pt>
    <dgm:pt modelId="{792222BC-91FD-4C5A-8C65-B52B8D05760B}" type="pres">
      <dgm:prSet presAssocID="{154136D0-D8BE-4255-9D22-73242DEB4B7C}" presName="connectorText" presStyleLbl="sibTrans2D1" presStyleIdx="1" presStyleCnt="3"/>
      <dgm:spPr/>
      <dgm:t>
        <a:bodyPr/>
        <a:lstStyle/>
        <a:p>
          <a:endParaRPr lang="en-GB"/>
        </a:p>
      </dgm:t>
    </dgm:pt>
    <dgm:pt modelId="{FC7F2F77-3E72-4D3D-A056-D4EA28F4AD18}" type="pres">
      <dgm:prSet presAssocID="{30579C09-41E4-42C7-B1A1-6C97B91550C4}" presName="node" presStyleLbl="node1" presStyleIdx="2" presStyleCnt="4" custScaleX="487600" custScaleY="498236" custLinFactNeighborX="64665" custLinFactNeighborY="-1240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E15CBA-68C6-4840-8BEF-C6FD85C60CDE}" type="pres">
      <dgm:prSet presAssocID="{8BDFFE97-EA5D-46C0-AF61-558D7C54F5FB}" presName="sibTrans" presStyleLbl="sibTrans2D1" presStyleIdx="2" presStyleCnt="3" custScaleY="579582"/>
      <dgm:spPr/>
      <dgm:t>
        <a:bodyPr/>
        <a:lstStyle/>
        <a:p>
          <a:endParaRPr lang="en-GB"/>
        </a:p>
      </dgm:t>
    </dgm:pt>
    <dgm:pt modelId="{2CB60A6B-6ECB-416D-B7C1-825246DE6AA1}" type="pres">
      <dgm:prSet presAssocID="{8BDFFE97-EA5D-46C0-AF61-558D7C54F5FB}" presName="connectorText" presStyleLbl="sibTrans2D1" presStyleIdx="2" presStyleCnt="3"/>
      <dgm:spPr/>
      <dgm:t>
        <a:bodyPr/>
        <a:lstStyle/>
        <a:p>
          <a:endParaRPr lang="en-GB"/>
        </a:p>
      </dgm:t>
    </dgm:pt>
    <dgm:pt modelId="{45241816-D0F3-4D11-8AE7-EFE1EC73EA0B}" type="pres">
      <dgm:prSet presAssocID="{4E48534B-17BC-42DE-B980-FC16F6EF17DF}" presName="node" presStyleLbl="node1" presStyleIdx="3" presStyleCnt="4" custScaleX="566615" custScaleY="506379" custLinFactX="-230593" custLinFactY="100000" custLinFactNeighborX="-300000" custLinFactNeighborY="14635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DD809A0-8BD7-4C88-865D-9A7A035ABBC4}" type="presOf" srcId="{12ABB48C-DC77-4086-B535-C66A429031DB}" destId="{46F65352-DD36-4163-86A0-E3FF4FBC92B5}" srcOrd="0" destOrd="0" presId="urn:microsoft.com/office/officeart/2005/8/layout/process5"/>
    <dgm:cxn modelId="{CAB6E798-7CB3-4C5B-9850-DE4E6BCCF79F}" type="presOf" srcId="{154136D0-D8BE-4255-9D22-73242DEB4B7C}" destId="{792222BC-91FD-4C5A-8C65-B52B8D05760B}" srcOrd="1" destOrd="0" presId="urn:microsoft.com/office/officeart/2005/8/layout/process5"/>
    <dgm:cxn modelId="{F9CB5619-FF28-4A79-A821-F7BB3BF550C0}" type="presOf" srcId="{8BDFFE97-EA5D-46C0-AF61-558D7C54F5FB}" destId="{16E15CBA-68C6-4840-8BEF-C6FD85C60CDE}" srcOrd="0" destOrd="0" presId="urn:microsoft.com/office/officeart/2005/8/layout/process5"/>
    <dgm:cxn modelId="{2D85FB7A-BF6E-431D-BDCE-E874D7CEF076}" srcId="{3801EAC7-F585-48CC-BAC0-072150C68EC3}" destId="{8DF5316D-D7BA-4299-AB24-C76CAB6EC83B}" srcOrd="0" destOrd="0" parTransId="{497A3980-66B5-4F51-A1FC-F26C4532E96E}" sibTransId="{E90F5C36-A5FC-4CF3-9B93-81B39F1BAF08}"/>
    <dgm:cxn modelId="{F3663FFB-40DF-4C72-A98E-782A489C8AD1}" srcId="{3801EAC7-F585-48CC-BAC0-072150C68EC3}" destId="{4E48534B-17BC-42DE-B980-FC16F6EF17DF}" srcOrd="3" destOrd="0" parTransId="{64E9CA53-8A34-4777-8FC0-7515F74AD1B4}" sibTransId="{6D7EE987-6D05-4CA4-9F46-BD68001997F6}"/>
    <dgm:cxn modelId="{3E45392B-86C8-4B1C-A923-D8BD4380FDC0}" type="presOf" srcId="{E90F5C36-A5FC-4CF3-9B93-81B39F1BAF08}" destId="{48FE0618-3635-4CD0-B78B-B386A010734B}" srcOrd="0" destOrd="0" presId="urn:microsoft.com/office/officeart/2005/8/layout/process5"/>
    <dgm:cxn modelId="{2A17CFA2-B9DA-46B6-A294-BD0AFB82B1CB}" type="presOf" srcId="{4E48534B-17BC-42DE-B980-FC16F6EF17DF}" destId="{45241816-D0F3-4D11-8AE7-EFE1EC73EA0B}" srcOrd="0" destOrd="0" presId="urn:microsoft.com/office/officeart/2005/8/layout/process5"/>
    <dgm:cxn modelId="{A2BE9EB9-52C0-4C91-BE77-F69018CE36DF}" srcId="{3801EAC7-F585-48CC-BAC0-072150C68EC3}" destId="{12ABB48C-DC77-4086-B535-C66A429031DB}" srcOrd="1" destOrd="0" parTransId="{50AE1446-A99D-4782-B860-FFA865C62C6B}" sibTransId="{154136D0-D8BE-4255-9D22-73242DEB4B7C}"/>
    <dgm:cxn modelId="{6B954098-AB01-49CF-A0D9-6C3836EB7E6C}" type="presOf" srcId="{E90F5C36-A5FC-4CF3-9B93-81B39F1BAF08}" destId="{9CEB185A-FFDD-4CD6-806C-B4797CECA6E8}" srcOrd="1" destOrd="0" presId="urn:microsoft.com/office/officeart/2005/8/layout/process5"/>
    <dgm:cxn modelId="{9D81CE0F-5514-4DCF-87D1-12F33D3421D4}" srcId="{3801EAC7-F585-48CC-BAC0-072150C68EC3}" destId="{30579C09-41E4-42C7-B1A1-6C97B91550C4}" srcOrd="2" destOrd="0" parTransId="{C83A99D5-8E80-45A8-A470-B9E0ABA53D41}" sibTransId="{8BDFFE97-EA5D-46C0-AF61-558D7C54F5FB}"/>
    <dgm:cxn modelId="{CC707442-D386-408F-A763-277CF95C39FC}" type="presOf" srcId="{30579C09-41E4-42C7-B1A1-6C97B91550C4}" destId="{FC7F2F77-3E72-4D3D-A056-D4EA28F4AD18}" srcOrd="0" destOrd="0" presId="urn:microsoft.com/office/officeart/2005/8/layout/process5"/>
    <dgm:cxn modelId="{9EBAC2CB-6A8C-4F93-BED1-9E31CDC43C29}" type="presOf" srcId="{154136D0-D8BE-4255-9D22-73242DEB4B7C}" destId="{18A2AD64-027B-4DDC-9EF6-A737CF6806E9}" srcOrd="0" destOrd="0" presId="urn:microsoft.com/office/officeart/2005/8/layout/process5"/>
    <dgm:cxn modelId="{90DD7F4F-868E-4944-AF74-23A46BBF697A}" type="presOf" srcId="{8BDFFE97-EA5D-46C0-AF61-558D7C54F5FB}" destId="{2CB60A6B-6ECB-416D-B7C1-825246DE6AA1}" srcOrd="1" destOrd="0" presId="urn:microsoft.com/office/officeart/2005/8/layout/process5"/>
    <dgm:cxn modelId="{32AF98AA-0022-4BB1-B640-D910F2ACD9CD}" type="presOf" srcId="{8DF5316D-D7BA-4299-AB24-C76CAB6EC83B}" destId="{7F3097F6-4041-4FFC-A585-B30FEFF9F5F8}" srcOrd="0" destOrd="0" presId="urn:microsoft.com/office/officeart/2005/8/layout/process5"/>
    <dgm:cxn modelId="{0AF6CB10-0642-4935-AE62-ADC50903063E}" type="presOf" srcId="{3801EAC7-F585-48CC-BAC0-072150C68EC3}" destId="{AD26A63A-F45E-4761-B163-3CBFAC62D072}" srcOrd="0" destOrd="0" presId="urn:microsoft.com/office/officeart/2005/8/layout/process5"/>
    <dgm:cxn modelId="{FF981C5D-58A4-4A80-8303-4D08847166F4}" type="presParOf" srcId="{AD26A63A-F45E-4761-B163-3CBFAC62D072}" destId="{7F3097F6-4041-4FFC-A585-B30FEFF9F5F8}" srcOrd="0" destOrd="0" presId="urn:microsoft.com/office/officeart/2005/8/layout/process5"/>
    <dgm:cxn modelId="{4C3A3624-9725-4C70-AF5D-E63A8C1E93A0}" type="presParOf" srcId="{AD26A63A-F45E-4761-B163-3CBFAC62D072}" destId="{48FE0618-3635-4CD0-B78B-B386A010734B}" srcOrd="1" destOrd="0" presId="urn:microsoft.com/office/officeart/2005/8/layout/process5"/>
    <dgm:cxn modelId="{925413B3-A5E8-4B49-B9A8-442DC3A18E41}" type="presParOf" srcId="{48FE0618-3635-4CD0-B78B-B386A010734B}" destId="{9CEB185A-FFDD-4CD6-806C-B4797CECA6E8}" srcOrd="0" destOrd="0" presId="urn:microsoft.com/office/officeart/2005/8/layout/process5"/>
    <dgm:cxn modelId="{836FCC6E-2E67-48C0-BA3B-B64D23C0FD93}" type="presParOf" srcId="{AD26A63A-F45E-4761-B163-3CBFAC62D072}" destId="{46F65352-DD36-4163-86A0-E3FF4FBC92B5}" srcOrd="2" destOrd="0" presId="urn:microsoft.com/office/officeart/2005/8/layout/process5"/>
    <dgm:cxn modelId="{479D15CB-3E9D-4C31-AB12-AFE485DA508C}" type="presParOf" srcId="{AD26A63A-F45E-4761-B163-3CBFAC62D072}" destId="{18A2AD64-027B-4DDC-9EF6-A737CF6806E9}" srcOrd="3" destOrd="0" presId="urn:microsoft.com/office/officeart/2005/8/layout/process5"/>
    <dgm:cxn modelId="{58B8289A-0396-4896-8E39-B03CDD3B27E9}" type="presParOf" srcId="{18A2AD64-027B-4DDC-9EF6-A737CF6806E9}" destId="{792222BC-91FD-4C5A-8C65-B52B8D05760B}" srcOrd="0" destOrd="0" presId="urn:microsoft.com/office/officeart/2005/8/layout/process5"/>
    <dgm:cxn modelId="{C1E643C7-EA3D-4939-BDB9-026BF3573EDB}" type="presParOf" srcId="{AD26A63A-F45E-4761-B163-3CBFAC62D072}" destId="{FC7F2F77-3E72-4D3D-A056-D4EA28F4AD18}" srcOrd="4" destOrd="0" presId="urn:microsoft.com/office/officeart/2005/8/layout/process5"/>
    <dgm:cxn modelId="{0C2DCA10-9BA7-4E45-8697-9B52AEE2E083}" type="presParOf" srcId="{AD26A63A-F45E-4761-B163-3CBFAC62D072}" destId="{16E15CBA-68C6-4840-8BEF-C6FD85C60CDE}" srcOrd="5" destOrd="0" presId="urn:microsoft.com/office/officeart/2005/8/layout/process5"/>
    <dgm:cxn modelId="{DBEBE8FA-BDD1-41BC-AF1C-7ABE3724D70C}" type="presParOf" srcId="{16E15CBA-68C6-4840-8BEF-C6FD85C60CDE}" destId="{2CB60A6B-6ECB-416D-B7C1-825246DE6AA1}" srcOrd="0" destOrd="0" presId="urn:microsoft.com/office/officeart/2005/8/layout/process5"/>
    <dgm:cxn modelId="{5331840E-9B82-4B9D-BCA9-B91C469BFA40}" type="presParOf" srcId="{AD26A63A-F45E-4761-B163-3CBFAC62D072}" destId="{45241816-D0F3-4D11-8AE7-EFE1EC73EA0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097F6-4041-4FFC-A585-B30FEFF9F5F8}">
      <dsp:nvSpPr>
        <dsp:cNvPr id="0" name=""/>
        <dsp:cNvSpPr/>
      </dsp:nvSpPr>
      <dsp:spPr>
        <a:xfrm>
          <a:off x="0" y="0"/>
          <a:ext cx="3709477" cy="2245948"/>
        </a:xfrm>
        <a:prstGeom prst="roundRect">
          <a:avLst>
            <a:gd name="adj" fmla="val 10000"/>
          </a:avLst>
        </a:prstGeom>
        <a:solidFill>
          <a:srgbClr val="92D05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solidFill>
                <a:schemeClr val="tx1"/>
              </a:solidFill>
            </a:rPr>
            <a:t>Original Working Title: How important were women in </a:t>
          </a:r>
          <a:r>
            <a:rPr lang="en-GB" sz="2800" kern="1200" dirty="0" smtClean="0">
              <a:solidFill>
                <a:schemeClr val="tx1"/>
              </a:solidFill>
            </a:rPr>
            <a:t>the Roman Society?</a:t>
          </a:r>
          <a:endParaRPr lang="en-GB" sz="2800" kern="1200" dirty="0">
            <a:solidFill>
              <a:schemeClr val="tx1"/>
            </a:solidFill>
          </a:endParaRPr>
        </a:p>
      </dsp:txBody>
      <dsp:txXfrm>
        <a:off x="65782" y="65782"/>
        <a:ext cx="3577913" cy="2114384"/>
      </dsp:txXfrm>
    </dsp:sp>
    <dsp:sp modelId="{48FE0618-3635-4CD0-B78B-B386A010734B}">
      <dsp:nvSpPr>
        <dsp:cNvPr id="0" name=""/>
        <dsp:cNvSpPr/>
      </dsp:nvSpPr>
      <dsp:spPr>
        <a:xfrm rot="12333">
          <a:off x="3947872" y="749830"/>
          <a:ext cx="574323" cy="7633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>
        <a:off x="3947873" y="902194"/>
        <a:ext cx="402026" cy="458020"/>
      </dsp:txXfrm>
    </dsp:sp>
    <dsp:sp modelId="{46F65352-DD36-4163-86A0-E3FF4FBC92B5}">
      <dsp:nvSpPr>
        <dsp:cNvPr id="0" name=""/>
        <dsp:cNvSpPr/>
      </dsp:nvSpPr>
      <dsp:spPr>
        <a:xfrm>
          <a:off x="4793100" y="0"/>
          <a:ext cx="3711137" cy="2280346"/>
        </a:xfrm>
        <a:prstGeom prst="roundRect">
          <a:avLst>
            <a:gd name="adj" fmla="val 10000"/>
          </a:avLst>
        </a:prstGeom>
        <a:solidFill>
          <a:schemeClr val="accent2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tx1"/>
              </a:solidFill>
            </a:rPr>
            <a:t>Working Title Feedback: You need to narrow down the topic, define a specific period of study and define an area that you can demonstrate importance.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4859889" y="66789"/>
        <a:ext cx="3577559" cy="2146768"/>
      </dsp:txXfrm>
    </dsp:sp>
    <dsp:sp modelId="{18A2AD64-027B-4DDC-9EF6-A737CF6806E9}">
      <dsp:nvSpPr>
        <dsp:cNvPr id="0" name=""/>
        <dsp:cNvSpPr/>
      </dsp:nvSpPr>
      <dsp:spPr>
        <a:xfrm rot="5066348">
          <a:off x="6708572" y="2310867"/>
          <a:ext cx="124247" cy="1652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 rot="-5400000">
        <a:off x="6719305" y="2331473"/>
        <a:ext cx="99170" cy="86973"/>
      </dsp:txXfrm>
    </dsp:sp>
    <dsp:sp modelId="{FC7F2F77-3E72-4D3D-A056-D4EA28F4AD18}">
      <dsp:nvSpPr>
        <dsp:cNvPr id="0" name=""/>
        <dsp:cNvSpPr/>
      </dsp:nvSpPr>
      <dsp:spPr>
        <a:xfrm>
          <a:off x="5254531" y="2513672"/>
          <a:ext cx="3249706" cy="1992355"/>
        </a:xfrm>
        <a:prstGeom prst="roundRect">
          <a:avLst>
            <a:gd name="adj" fmla="val 1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solidFill>
                <a:schemeClr val="tx1"/>
              </a:solidFill>
            </a:rPr>
            <a:t>Submitted Working Title / Draft structure: How  important were women in </a:t>
          </a:r>
          <a:r>
            <a:rPr lang="en-GB" sz="2100" kern="1200" dirty="0" smtClean="0">
              <a:solidFill>
                <a:schemeClr val="tx1"/>
              </a:solidFill>
            </a:rPr>
            <a:t>Roman society </a:t>
          </a:r>
          <a:r>
            <a:rPr lang="en-GB" sz="2100" kern="1200" dirty="0" smtClean="0">
              <a:solidFill>
                <a:schemeClr val="tx1"/>
              </a:solidFill>
            </a:rPr>
            <a:t>in </a:t>
          </a:r>
          <a:r>
            <a:rPr lang="en-GB" sz="2100" kern="1200" dirty="0" smtClean="0">
              <a:solidFill>
                <a:schemeClr val="tx1"/>
              </a:solidFill>
            </a:rPr>
            <a:t>the first century AD?</a:t>
          </a:r>
          <a:endParaRPr lang="en-GB" sz="2100" kern="1200" dirty="0">
            <a:solidFill>
              <a:schemeClr val="tx1"/>
            </a:solidFill>
          </a:endParaRPr>
        </a:p>
      </dsp:txBody>
      <dsp:txXfrm>
        <a:off x="5312885" y="2572026"/>
        <a:ext cx="3132998" cy="1875647"/>
      </dsp:txXfrm>
    </dsp:sp>
    <dsp:sp modelId="{16E15CBA-68C6-4840-8BEF-C6FD85C60CDE}">
      <dsp:nvSpPr>
        <dsp:cNvPr id="0" name=""/>
        <dsp:cNvSpPr/>
      </dsp:nvSpPr>
      <dsp:spPr>
        <a:xfrm rot="10765776">
          <a:off x="4145851" y="3054184"/>
          <a:ext cx="783491" cy="95795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700" kern="1200"/>
        </a:p>
      </dsp:txBody>
      <dsp:txXfrm rot="10800000">
        <a:off x="4380892" y="3244606"/>
        <a:ext cx="548444" cy="574775"/>
      </dsp:txXfrm>
    </dsp:sp>
    <dsp:sp modelId="{45241816-D0F3-4D11-8AE7-EFE1EC73EA0B}">
      <dsp:nvSpPr>
        <dsp:cNvPr id="0" name=""/>
        <dsp:cNvSpPr/>
      </dsp:nvSpPr>
      <dsp:spPr>
        <a:xfrm>
          <a:off x="0" y="2547082"/>
          <a:ext cx="3776317" cy="2024917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>
              <a:solidFill>
                <a:schemeClr val="bg1"/>
              </a:solidFill>
            </a:rPr>
            <a:t>Problem: Only one area of feedback taken into account. The other issues identified remain unsolved.</a:t>
          </a:r>
          <a:endParaRPr lang="en-GB" sz="2400" kern="1200" dirty="0">
            <a:solidFill>
              <a:schemeClr val="bg1"/>
            </a:solidFill>
          </a:endParaRPr>
        </a:p>
      </dsp:txBody>
      <dsp:txXfrm>
        <a:off x="59308" y="2606390"/>
        <a:ext cx="3657701" cy="19063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2C841-290E-49C3-978D-753E0ED201E3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A195F6-B38A-41BF-98AD-7A70B3C62DC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678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AB1BF5-45D8-4B09-B854-7B7D4D77EEE6}" type="datetimeFigureOut">
              <a:rPr lang="en-GB" smtClean="0"/>
              <a:pPr/>
              <a:t>24/01/2015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C72E6F0-BCE6-4EFA-8DA1-0EA9CDC454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Collating the process of research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have you already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536504"/>
          </a:xfrm>
        </p:spPr>
        <p:txBody>
          <a:bodyPr/>
          <a:lstStyle/>
          <a:p>
            <a:r>
              <a:rPr lang="en-GB" dirty="0" smtClean="0"/>
              <a:t>Some research into the subject</a:t>
            </a:r>
          </a:p>
          <a:p>
            <a:endParaRPr lang="en-GB" sz="1400" dirty="0" smtClean="0"/>
          </a:p>
          <a:p>
            <a:r>
              <a:rPr lang="en-GB" dirty="0" smtClean="0"/>
              <a:t>Composed </a:t>
            </a:r>
            <a:r>
              <a:rPr lang="en-GB" dirty="0" smtClean="0"/>
              <a:t>a title</a:t>
            </a:r>
          </a:p>
          <a:p>
            <a:endParaRPr lang="en-GB" sz="1400" dirty="0" smtClean="0"/>
          </a:p>
          <a:p>
            <a:r>
              <a:rPr lang="en-GB" dirty="0" smtClean="0"/>
              <a:t>Composed </a:t>
            </a:r>
            <a:r>
              <a:rPr lang="en-GB" dirty="0" smtClean="0"/>
              <a:t>an abstract</a:t>
            </a:r>
          </a:p>
          <a:p>
            <a:endParaRPr lang="en-GB" sz="1400" dirty="0" smtClean="0"/>
          </a:p>
          <a:p>
            <a:r>
              <a:rPr lang="en-GB" dirty="0" smtClean="0"/>
              <a:t>Assembled </a:t>
            </a:r>
            <a:r>
              <a:rPr lang="en-GB" dirty="0" smtClean="0"/>
              <a:t>a bibliography</a:t>
            </a:r>
          </a:p>
          <a:p>
            <a:endParaRPr lang="en-GB" sz="1400" dirty="0" smtClean="0"/>
          </a:p>
          <a:p>
            <a:r>
              <a:rPr lang="en-GB" dirty="0" smtClean="0"/>
              <a:t>Composed </a:t>
            </a:r>
            <a:r>
              <a:rPr lang="en-GB" dirty="0" smtClean="0"/>
              <a:t>a draft structure for your </a:t>
            </a:r>
            <a:r>
              <a:rPr lang="en-GB" dirty="0" smtClean="0"/>
              <a:t>paper</a:t>
            </a:r>
          </a:p>
          <a:p>
            <a:endParaRPr lang="en-GB" sz="1400" dirty="0"/>
          </a:p>
          <a:p>
            <a:r>
              <a:rPr lang="en-GB" dirty="0" smtClean="0"/>
              <a:t>Received feedback on your project plans.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1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628800"/>
            <a:ext cx="4038600" cy="4424528"/>
          </a:xfrm>
        </p:spPr>
        <p:txBody>
          <a:bodyPr/>
          <a:lstStyle/>
          <a:p>
            <a:r>
              <a:rPr lang="en-GB" dirty="0" smtClean="0"/>
              <a:t>It </a:t>
            </a:r>
            <a:r>
              <a:rPr lang="en-GB" b="1" dirty="0" smtClean="0"/>
              <a:t>looks like your work is progressing very well </a:t>
            </a:r>
            <a:r>
              <a:rPr lang="en-GB" dirty="0" smtClean="0"/>
              <a:t>– keep up the good 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628800"/>
            <a:ext cx="4038600" cy="4424528"/>
          </a:xfrm>
        </p:spPr>
        <p:txBody>
          <a:bodyPr/>
          <a:lstStyle/>
          <a:p>
            <a:r>
              <a:rPr lang="en-GB" dirty="0" smtClean="0"/>
              <a:t>You are doing well.</a:t>
            </a:r>
          </a:p>
          <a:p>
            <a:endParaRPr lang="en-GB" dirty="0" smtClean="0"/>
          </a:p>
          <a:p>
            <a:r>
              <a:rPr lang="en-GB" dirty="0" smtClean="0"/>
              <a:t>Your </a:t>
            </a:r>
            <a:r>
              <a:rPr lang="en-GB" dirty="0" smtClean="0"/>
              <a:t>proposed research is doable.</a:t>
            </a:r>
          </a:p>
          <a:p>
            <a:endParaRPr lang="en-GB" u="sng" dirty="0" smtClean="0"/>
          </a:p>
          <a:p>
            <a:r>
              <a:rPr lang="en-GB" u="sng" dirty="0" smtClean="0"/>
              <a:t>You </a:t>
            </a:r>
            <a:r>
              <a:rPr lang="en-GB" u="sng" dirty="0" smtClean="0"/>
              <a:t>will need to make certain that you retain your focus on your proposed research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2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772816"/>
            <a:ext cx="4038600" cy="4464496"/>
          </a:xfrm>
        </p:spPr>
        <p:txBody>
          <a:bodyPr/>
          <a:lstStyle/>
          <a:p>
            <a:r>
              <a:rPr lang="en-GB" dirty="0" smtClean="0"/>
              <a:t>Your plan of research is interesting </a:t>
            </a:r>
            <a:r>
              <a:rPr lang="en-GB" b="1" dirty="0" smtClean="0"/>
              <a:t>but there are some important issues with the proposed research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700808"/>
            <a:ext cx="4038600" cy="4536504"/>
          </a:xfrm>
        </p:spPr>
        <p:txBody>
          <a:bodyPr/>
          <a:lstStyle/>
          <a:p>
            <a:r>
              <a:rPr lang="en-GB" dirty="0" smtClean="0"/>
              <a:t>The research is interesting but there is a major weakness / issue that you need to  consider and rectify immediately.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2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628800"/>
            <a:ext cx="4038600" cy="468052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Title</a:t>
            </a:r>
            <a:r>
              <a:rPr lang="en-GB" dirty="0" smtClean="0"/>
              <a:t>: </a:t>
            </a:r>
            <a:r>
              <a:rPr lang="en-GB" dirty="0" smtClean="0"/>
              <a:t>How hostile were the relations between the Roman military and the indigenous population </a:t>
            </a:r>
            <a:r>
              <a:rPr lang="en-GB" dirty="0"/>
              <a:t>of the Eastern Desert of </a:t>
            </a:r>
            <a:r>
              <a:rPr lang="en-GB" dirty="0" smtClean="0"/>
              <a:t>Egypt</a:t>
            </a:r>
            <a:r>
              <a:rPr lang="en-GB" dirty="0" smtClean="0"/>
              <a:t>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628800"/>
            <a:ext cx="4038600" cy="468052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Problems</a:t>
            </a:r>
            <a:r>
              <a:rPr lang="en-GB" dirty="0" smtClean="0"/>
              <a:t>: </a:t>
            </a:r>
            <a:endParaRPr lang="en-GB" dirty="0" smtClean="0"/>
          </a:p>
          <a:p>
            <a:pPr lvl="1"/>
            <a:r>
              <a:rPr lang="en-GB" dirty="0" smtClean="0"/>
              <a:t>This issue cannot be done without </a:t>
            </a:r>
            <a:r>
              <a:rPr lang="en-GB" dirty="0" smtClean="0"/>
              <a:t>a fair </a:t>
            </a:r>
            <a:r>
              <a:rPr lang="en-GB" dirty="0" smtClean="0"/>
              <a:t>knowledge of ancient Greek </a:t>
            </a:r>
            <a:r>
              <a:rPr lang="en-GB" dirty="0" smtClean="0"/>
              <a:t>or some abilit</a:t>
            </a:r>
            <a:r>
              <a:rPr lang="en-GB" dirty="0" smtClean="0"/>
              <a:t>y to read</a:t>
            </a:r>
            <a:r>
              <a:rPr lang="en-GB" dirty="0" smtClean="0"/>
              <a:t> French.</a:t>
            </a:r>
          </a:p>
          <a:p>
            <a:pPr lvl="1"/>
            <a:r>
              <a:rPr lang="en-GB" dirty="0" smtClean="0"/>
              <a:t>Krokodilo ostraka can be examined either directly from the Greek or from a French translation.</a:t>
            </a:r>
          </a:p>
          <a:p>
            <a:pPr lvl="1"/>
            <a:r>
              <a:rPr lang="en-GB" dirty="0" smtClean="0"/>
              <a:t>The major archaeological reports on the route from Koptos to Myos Hormos are in French.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3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104456" cy="4608512"/>
          </a:xfrm>
        </p:spPr>
        <p:txBody>
          <a:bodyPr/>
          <a:lstStyle/>
          <a:p>
            <a:r>
              <a:rPr lang="en-GB" b="1" dirty="0" smtClean="0"/>
              <a:t>You will need to consider carefully the feedback we gave on your working title</a:t>
            </a:r>
            <a:r>
              <a:rPr lang="en-GB" dirty="0" smtClean="0"/>
              <a:t> and incorporate this in your work.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28800"/>
            <a:ext cx="4038600" cy="4609720"/>
          </a:xfrm>
        </p:spPr>
        <p:txBody>
          <a:bodyPr/>
          <a:lstStyle/>
          <a:p>
            <a:r>
              <a:rPr lang="en-GB" dirty="0" smtClean="0"/>
              <a:t>You have not considered to some extent or other the feedback on your working title</a:t>
            </a:r>
            <a:r>
              <a:rPr lang="en-GB" dirty="0" smtClean="0"/>
              <a:t>.</a:t>
            </a:r>
          </a:p>
          <a:p>
            <a:endParaRPr lang="en-GB" sz="1200" dirty="0" smtClean="0"/>
          </a:p>
          <a:p>
            <a:r>
              <a:rPr lang="en-GB" b="1" dirty="0" smtClean="0"/>
              <a:t>You need to read the feedback on the working title again </a:t>
            </a:r>
            <a:r>
              <a:rPr lang="en-GB" dirty="0" smtClean="0"/>
              <a:t>(on the Moodle forum) and reconsider your proposed research.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3 Example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39121454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4 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700808"/>
            <a:ext cx="4038600" cy="4352520"/>
          </a:xfrm>
        </p:spPr>
        <p:txBody>
          <a:bodyPr/>
          <a:lstStyle/>
          <a:p>
            <a:r>
              <a:rPr lang="en-GB" dirty="0" smtClean="0"/>
              <a:t>We would like you </a:t>
            </a:r>
            <a:r>
              <a:rPr lang="en-GB" b="1" dirty="0" smtClean="0"/>
              <a:t>to narrow down the topic further </a:t>
            </a:r>
            <a:r>
              <a:rPr lang="en-GB" dirty="0" smtClean="0"/>
              <a:t>by leaving out section 6 and concentrating on the rest of your planned research.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700808"/>
            <a:ext cx="4038600" cy="4464496"/>
          </a:xfrm>
        </p:spPr>
        <p:txBody>
          <a:bodyPr/>
          <a:lstStyle/>
          <a:p>
            <a:r>
              <a:rPr lang="en-GB" dirty="0" smtClean="0"/>
              <a:t>You have done well but your proposed research is too large still.</a:t>
            </a:r>
          </a:p>
          <a:p>
            <a:endParaRPr lang="en-GB" sz="1200" u="sng" dirty="0" smtClean="0"/>
          </a:p>
          <a:p>
            <a:r>
              <a:rPr lang="en-GB" u="sng" dirty="0" smtClean="0"/>
              <a:t>You </a:t>
            </a:r>
            <a:r>
              <a:rPr lang="en-GB" u="sng" dirty="0" smtClean="0"/>
              <a:t>need to narrow it down further</a:t>
            </a:r>
            <a:r>
              <a:rPr lang="en-GB" dirty="0" smtClean="0"/>
              <a:t>, usually by leaving out </a:t>
            </a:r>
            <a:r>
              <a:rPr lang="en-GB" dirty="0" smtClean="0"/>
              <a:t>part of </a:t>
            </a:r>
            <a:r>
              <a:rPr lang="en-GB" dirty="0" smtClean="0"/>
              <a:t>your research </a:t>
            </a:r>
            <a:r>
              <a:rPr lang="en-GB" dirty="0" smtClean="0"/>
              <a:t>plan, e.g.</a:t>
            </a:r>
          </a:p>
          <a:p>
            <a:pPr lvl="1"/>
            <a:r>
              <a:rPr lang="en-GB" dirty="0" smtClean="0"/>
              <a:t>on </a:t>
            </a:r>
            <a:r>
              <a:rPr lang="en-GB" dirty="0" smtClean="0"/>
              <a:t>background </a:t>
            </a:r>
            <a:endParaRPr lang="en-GB" dirty="0" smtClean="0"/>
          </a:p>
          <a:p>
            <a:pPr lvl="1"/>
            <a:r>
              <a:rPr lang="en-GB" dirty="0" smtClean="0"/>
              <a:t>or </a:t>
            </a:r>
            <a:r>
              <a:rPr lang="en-GB" dirty="0" smtClean="0"/>
              <a:t>beyond the immediate remit of the title.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example 5+ what to do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628800"/>
            <a:ext cx="4038600" cy="4424528"/>
          </a:xfrm>
        </p:spPr>
        <p:txBody>
          <a:bodyPr/>
          <a:lstStyle/>
          <a:p>
            <a:r>
              <a:rPr lang="en-GB" b="1" dirty="0" smtClean="0"/>
              <a:t>We would like you to narrow down the topic further.  </a:t>
            </a:r>
            <a:r>
              <a:rPr lang="en-GB" dirty="0" smtClean="0"/>
              <a:t>We would suggest that you start this process by reading more on your topic.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628800"/>
            <a:ext cx="4038600" cy="4824536"/>
          </a:xfrm>
        </p:spPr>
        <p:txBody>
          <a:bodyPr/>
          <a:lstStyle/>
          <a:p>
            <a:r>
              <a:rPr lang="en-GB" dirty="0" smtClean="0"/>
              <a:t>Your research plan remains too big for a 4000 word project. </a:t>
            </a:r>
            <a:r>
              <a:rPr lang="en-GB" u="sng" dirty="0" smtClean="0"/>
              <a:t>You need to narrow it down further</a:t>
            </a:r>
            <a:r>
              <a:rPr lang="en-GB" u="sng" dirty="0" smtClean="0"/>
              <a:t>.</a:t>
            </a:r>
          </a:p>
          <a:p>
            <a:endParaRPr lang="en-GB" sz="1200" u="sng" dirty="0" smtClean="0"/>
          </a:p>
          <a:p>
            <a:r>
              <a:rPr lang="en-GB" dirty="0" smtClean="0"/>
              <a:t>You need to do some reading first in order to do this – generally it is best to concentrate on the ancient sources and evidence at this stage.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general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4496536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Do not forget:</a:t>
            </a:r>
          </a:p>
          <a:p>
            <a:endParaRPr lang="en-GB" dirty="0"/>
          </a:p>
          <a:p>
            <a:r>
              <a:rPr lang="en-GB" dirty="0" smtClean="0"/>
              <a:t>You </a:t>
            </a:r>
            <a:r>
              <a:rPr lang="en-GB" dirty="0" smtClean="0"/>
              <a:t>can come and see us during </a:t>
            </a:r>
            <a:r>
              <a:rPr lang="en-GB" dirty="0" smtClean="0"/>
              <a:t>the one to one sessions and our </a:t>
            </a:r>
            <a:r>
              <a:rPr lang="en-GB" dirty="0" smtClean="0"/>
              <a:t>office hours.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1556792"/>
            <a:ext cx="4038600" cy="4680520"/>
          </a:xfrm>
        </p:spPr>
        <p:txBody>
          <a:bodyPr>
            <a:normAutofit/>
          </a:bodyPr>
          <a:lstStyle/>
          <a:p>
            <a:r>
              <a:rPr lang="en-GB" dirty="0" smtClean="0"/>
              <a:t>Don’t resent the feedback. </a:t>
            </a:r>
          </a:p>
          <a:p>
            <a:r>
              <a:rPr lang="en-GB" dirty="0" smtClean="0"/>
              <a:t>It’s there to guide you more securely into a doable project.</a:t>
            </a:r>
          </a:p>
          <a:p>
            <a:r>
              <a:rPr lang="en-GB" dirty="0" smtClean="0"/>
              <a:t>Do more reading on the subject and keep an open mind.</a:t>
            </a:r>
          </a:p>
          <a:p>
            <a:r>
              <a:rPr lang="en-GB" dirty="0" smtClean="0"/>
              <a:t>Take the feedback into account and reconsider your project plan.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my feedback said that my plan was ok…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608512"/>
          </a:xfrm>
        </p:spPr>
        <p:txBody>
          <a:bodyPr>
            <a:normAutofit/>
          </a:bodyPr>
          <a:lstStyle/>
          <a:p>
            <a:r>
              <a:rPr lang="en-GB" dirty="0" smtClean="0"/>
              <a:t>There are inevitable changes, tweaking and further narrowing down of any proposed research plan.</a:t>
            </a:r>
          </a:p>
          <a:p>
            <a:endParaRPr lang="en-GB" sz="1200" dirty="0" smtClean="0"/>
          </a:p>
          <a:p>
            <a:r>
              <a:rPr lang="en-GB" dirty="0" smtClean="0"/>
              <a:t>Take </a:t>
            </a:r>
            <a:r>
              <a:rPr lang="en-GB" dirty="0" smtClean="0"/>
              <a:t>this opportunity to read more on your topic and start this process</a:t>
            </a:r>
            <a:r>
              <a:rPr lang="en-GB" dirty="0" smtClean="0"/>
              <a:t>.</a:t>
            </a:r>
          </a:p>
          <a:p>
            <a:endParaRPr lang="en-GB" sz="1200" dirty="0"/>
          </a:p>
          <a:p>
            <a:r>
              <a:rPr lang="en-GB" dirty="0"/>
              <a:t>You have seen the feedback on your proposal.</a:t>
            </a:r>
          </a:p>
          <a:p>
            <a:endParaRPr lang="en-GB" sz="1200" dirty="0" smtClean="0"/>
          </a:p>
          <a:p>
            <a:r>
              <a:rPr lang="en-GB" dirty="0" smtClean="0"/>
              <a:t>Take </a:t>
            </a:r>
            <a:r>
              <a:rPr lang="en-GB" dirty="0"/>
              <a:t>this opportunity to ask questions, look for further guidance, etc.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239</TotalTime>
  <Words>652</Words>
  <Application>Microsoft Office PowerPoint</Application>
  <PresentationFormat>On-screen Show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Civic</vt:lpstr>
      <vt:lpstr>Classics Project</vt:lpstr>
      <vt:lpstr>What have you already done?</vt:lpstr>
      <vt:lpstr>Feedback Example 1 + what to do now</vt:lpstr>
      <vt:lpstr>Feedback Example 2 + what to do now</vt:lpstr>
      <vt:lpstr>Feedback 2 Example</vt:lpstr>
      <vt:lpstr>Feedback example 3 + what to do now</vt:lpstr>
      <vt:lpstr>Feedback 3 Example</vt:lpstr>
      <vt:lpstr>Feedback Example 4 + what to do now</vt:lpstr>
      <vt:lpstr>Feedback example 5+ what to do now</vt:lpstr>
      <vt:lpstr>In general</vt:lpstr>
      <vt:lpstr>But my feedback said that my plan was ok…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Classics Project</dc:title>
  <dc:creator>sg001</dc:creator>
  <cp:lastModifiedBy>Matt</cp:lastModifiedBy>
  <cp:revision>95</cp:revision>
  <dcterms:created xsi:type="dcterms:W3CDTF">2011-02-04T09:06:17Z</dcterms:created>
  <dcterms:modified xsi:type="dcterms:W3CDTF">2015-01-24T12:12:26Z</dcterms:modified>
</cp:coreProperties>
</file>