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219358-94BB-43C1-9F41-FBDA40326EB9}" v="1" dt="2026-07-13T12:17:48.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1" d="100"/>
          <a:sy n="91" d="100"/>
        </p:scale>
        <p:origin x="34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0655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8.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3B59"/>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572000" cy="4572000"/>
          </a:xfrm>
          <a:prstGeom prst="ellipse">
            <a:avLst/>
          </a:prstGeom>
          <a:solidFill>
            <a:srgbClr val="1C8C93">
              <a:alpha val="22000"/>
            </a:srgbClr>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640080"/>
            <a:ext cx="640080" cy="640080"/>
          </a:xfrm>
          <a:prstGeom prst="rect">
            <a:avLst/>
          </a:prstGeom>
        </p:spPr>
      </p:pic>
      <p:sp>
        <p:nvSpPr>
          <p:cNvPr id="4" name="Text 1"/>
          <p:cNvSpPr/>
          <p:nvPr/>
        </p:nvSpPr>
        <p:spPr>
          <a:xfrm>
            <a:off x="548640" y="1554480"/>
            <a:ext cx="10058400" cy="365760"/>
          </a:xfrm>
          <a:prstGeom prst="rect">
            <a:avLst/>
          </a:prstGeom>
          <a:noFill/>
          <a:ln/>
        </p:spPr>
        <p:txBody>
          <a:bodyPr wrap="square" rtlCol="0" anchor="ctr"/>
          <a:lstStyle/>
          <a:p>
            <a:pPr marL="0" indent="0">
              <a:buNone/>
            </a:pPr>
            <a:r>
              <a:rPr lang="en-US" sz="1300" kern="0" spc="100" dirty="0">
                <a:solidFill>
                  <a:srgbClr val="9FCBD0"/>
                </a:solidFill>
                <a:latin typeface="Calibri" pitchFamily="34" charset="0"/>
                <a:ea typeface="Calibri" pitchFamily="34" charset="-122"/>
                <a:cs typeface="Calibri" pitchFamily="34" charset="-120"/>
              </a:rPr>
              <a:t>LCHS4010 — Psychology in Health &amp; Social Care</a:t>
            </a:r>
            <a:endParaRPr lang="en-US" sz="1300" dirty="0"/>
          </a:p>
        </p:txBody>
      </p:sp>
      <p:sp>
        <p:nvSpPr>
          <p:cNvPr id="5" name="Text 2"/>
          <p:cNvSpPr/>
          <p:nvPr/>
        </p:nvSpPr>
        <p:spPr>
          <a:xfrm>
            <a:off x="548640" y="1965960"/>
            <a:ext cx="11155680" cy="1188720"/>
          </a:xfrm>
          <a:prstGeom prst="rect">
            <a:avLst/>
          </a:prstGeom>
          <a:noFill/>
          <a:ln/>
        </p:spPr>
        <p:txBody>
          <a:bodyPr wrap="square" rtlCol="0" anchor="ctr"/>
          <a:lstStyle/>
          <a:p>
            <a:pPr marL="0" indent="0">
              <a:buNone/>
            </a:pPr>
            <a:r>
              <a:rPr lang="en-US" sz="3000" b="1" dirty="0">
                <a:solidFill>
                  <a:srgbClr val="FFFFFF"/>
                </a:solidFill>
                <a:latin typeface="Calibri" pitchFamily="34" charset="0"/>
                <a:ea typeface="Calibri" pitchFamily="34" charset="-122"/>
                <a:cs typeface="Calibri" pitchFamily="34" charset="-120"/>
              </a:rPr>
              <a:t>Understanding Isaac Through Bowlby's Attachment Theory</a:t>
            </a:r>
            <a:endParaRPr lang="en-US" sz="3000" dirty="0"/>
          </a:p>
        </p:txBody>
      </p:sp>
      <p:sp>
        <p:nvSpPr>
          <p:cNvPr id="6" name="Text 3"/>
          <p:cNvSpPr/>
          <p:nvPr/>
        </p:nvSpPr>
        <p:spPr>
          <a:xfrm>
            <a:off x="548640" y="2971800"/>
            <a:ext cx="10515600" cy="548640"/>
          </a:xfrm>
          <a:prstGeom prst="rect">
            <a:avLst/>
          </a:prstGeom>
          <a:noFill/>
          <a:ln/>
        </p:spPr>
        <p:txBody>
          <a:bodyPr wrap="square" rtlCol="0" anchor="ctr"/>
          <a:lstStyle/>
          <a:p>
            <a:pPr marL="0" indent="0">
              <a:buNone/>
            </a:pPr>
            <a:r>
              <a:rPr lang="en-US" sz="1500" i="1" dirty="0">
                <a:solidFill>
                  <a:srgbClr val="C7DCE0"/>
                </a:solidFill>
                <a:latin typeface="Calibri" pitchFamily="34" charset="0"/>
                <a:ea typeface="Calibri" pitchFamily="34" charset="-122"/>
                <a:cs typeface="Calibri" pitchFamily="34" charset="-120"/>
              </a:rPr>
              <a:t>Why the bond with a trusted adult matters more than we might think</a:t>
            </a:r>
            <a:endParaRPr lang="en-US" sz="1500" dirty="0"/>
          </a:p>
        </p:txBody>
      </p:sp>
      <p:sp>
        <p:nvSpPr>
          <p:cNvPr id="7" name="Text 4"/>
          <p:cNvSpPr/>
          <p:nvPr/>
        </p:nvSpPr>
        <p:spPr>
          <a:xfrm>
            <a:off x="594360" y="3931920"/>
            <a:ext cx="8229600" cy="320040"/>
          </a:xfrm>
          <a:prstGeom prst="rect">
            <a:avLst/>
          </a:prstGeom>
          <a:noFill/>
          <a:ln/>
        </p:spPr>
        <p:txBody>
          <a:bodyPr wrap="square" lIns="0" tIns="0" rIns="0" bIns="0" rtlCol="0" anchor="ctr"/>
          <a:lstStyle/>
          <a:p>
            <a:r>
              <a:rPr lang="en-US" sz="1350" b="1" dirty="0">
                <a:solidFill>
                  <a:srgbClr val="9FCBD0"/>
                </a:solidFill>
                <a:latin typeface="Calibri" pitchFamily="34" charset="0"/>
                <a:ea typeface="Calibri" pitchFamily="34" charset="-122"/>
                <a:cs typeface="Calibri" pitchFamily="34" charset="-120"/>
              </a:rPr>
              <a:t>Student Name: </a:t>
            </a:r>
            <a:r>
              <a:rPr lang="en-US" sz="1400" b="1" i="1" dirty="0">
                <a:solidFill>
                  <a:schemeClr val="bg1"/>
                </a:solidFill>
                <a:latin typeface="Calibri" pitchFamily="34" charset="0"/>
                <a:ea typeface="Calibri" pitchFamily="34" charset="-122"/>
                <a:cs typeface="Calibri" pitchFamily="34" charset="-120"/>
              </a:rPr>
              <a:t>Prince Peter Ojeabulu Okhueidiata</a:t>
            </a:r>
            <a:endParaRPr lang="en-US" sz="1350" dirty="0">
              <a:solidFill>
                <a:schemeClr val="bg1"/>
              </a:solidFill>
            </a:endParaRPr>
          </a:p>
        </p:txBody>
      </p:sp>
      <p:sp>
        <p:nvSpPr>
          <p:cNvPr id="8" name="Text 5"/>
          <p:cNvSpPr/>
          <p:nvPr/>
        </p:nvSpPr>
        <p:spPr>
          <a:xfrm>
            <a:off x="594360" y="4297680"/>
            <a:ext cx="8229600" cy="320040"/>
          </a:xfrm>
          <a:prstGeom prst="rect">
            <a:avLst/>
          </a:prstGeom>
          <a:noFill/>
          <a:ln/>
        </p:spPr>
        <p:txBody>
          <a:bodyPr wrap="square" lIns="0" tIns="0" rIns="0" bIns="0" rtlCol="0" anchor="ctr"/>
          <a:lstStyle/>
          <a:p>
            <a:pPr marL="0" indent="0">
              <a:buNone/>
            </a:pPr>
            <a:r>
              <a:rPr lang="en-US" sz="1350" b="1" dirty="0">
                <a:solidFill>
                  <a:srgbClr val="9FCBD0"/>
                </a:solidFill>
                <a:latin typeface="Calibri" pitchFamily="34" charset="0"/>
                <a:ea typeface="Calibri" pitchFamily="34" charset="-122"/>
                <a:cs typeface="Calibri" pitchFamily="34" charset="-120"/>
              </a:rPr>
              <a:t>Module Number: </a:t>
            </a:r>
            <a:r>
              <a:rPr lang="en-US" sz="1350" dirty="0">
                <a:solidFill>
                  <a:srgbClr val="FFFFFF"/>
                </a:solidFill>
                <a:latin typeface="Calibri" pitchFamily="34" charset="0"/>
                <a:ea typeface="Calibri" pitchFamily="34" charset="-122"/>
                <a:cs typeface="Calibri" pitchFamily="34" charset="-120"/>
              </a:rPr>
              <a:t>LCHS4010_LON</a:t>
            </a:r>
            <a:endParaRPr lang="en-US" sz="1350" dirty="0"/>
          </a:p>
        </p:txBody>
      </p:sp>
      <p:sp>
        <p:nvSpPr>
          <p:cNvPr id="9" name="Text 6"/>
          <p:cNvSpPr/>
          <p:nvPr/>
        </p:nvSpPr>
        <p:spPr>
          <a:xfrm>
            <a:off x="594360" y="4663440"/>
            <a:ext cx="8229600" cy="320040"/>
          </a:xfrm>
          <a:prstGeom prst="rect">
            <a:avLst/>
          </a:prstGeom>
          <a:noFill/>
          <a:ln/>
        </p:spPr>
        <p:txBody>
          <a:bodyPr wrap="square" lIns="0" tIns="0" rIns="0" bIns="0" rtlCol="0" anchor="ctr"/>
          <a:lstStyle/>
          <a:p>
            <a:pPr marL="0" indent="0">
              <a:buNone/>
            </a:pPr>
            <a:r>
              <a:rPr lang="en-US" sz="1350" b="1" dirty="0">
                <a:solidFill>
                  <a:srgbClr val="9FCBD0"/>
                </a:solidFill>
                <a:latin typeface="Calibri" pitchFamily="34" charset="0"/>
                <a:ea typeface="Calibri" pitchFamily="34" charset="-122"/>
                <a:cs typeface="Calibri" pitchFamily="34" charset="-120"/>
              </a:rPr>
              <a:t>Module Name: </a:t>
            </a:r>
            <a:r>
              <a:rPr lang="en-US" sz="1350" dirty="0">
                <a:solidFill>
                  <a:srgbClr val="FFFFFF"/>
                </a:solidFill>
                <a:latin typeface="Calibri" pitchFamily="34" charset="0"/>
                <a:ea typeface="Calibri" pitchFamily="34" charset="-122"/>
                <a:cs typeface="Calibri" pitchFamily="34" charset="-120"/>
              </a:rPr>
              <a:t>Psychology in Health and Social Care</a:t>
            </a:r>
            <a:endParaRPr lang="en-US" sz="1350" dirty="0"/>
          </a:p>
        </p:txBody>
      </p:sp>
      <p:sp>
        <p:nvSpPr>
          <p:cNvPr id="10" name="Text 7"/>
          <p:cNvSpPr/>
          <p:nvPr/>
        </p:nvSpPr>
        <p:spPr>
          <a:xfrm>
            <a:off x="594360" y="5029200"/>
            <a:ext cx="8229600" cy="320040"/>
          </a:xfrm>
          <a:prstGeom prst="rect">
            <a:avLst/>
          </a:prstGeom>
          <a:noFill/>
          <a:ln/>
        </p:spPr>
        <p:txBody>
          <a:bodyPr wrap="square" lIns="0" tIns="0" rIns="0" bIns="0" rtlCol="0" anchor="ctr"/>
          <a:lstStyle/>
          <a:p>
            <a:pPr marL="0" indent="0">
              <a:buNone/>
            </a:pPr>
            <a:r>
              <a:rPr lang="en-US" sz="1350" b="1" dirty="0">
                <a:solidFill>
                  <a:srgbClr val="9FCBD0"/>
                </a:solidFill>
                <a:latin typeface="Calibri" pitchFamily="34" charset="0"/>
                <a:ea typeface="Calibri" pitchFamily="34" charset="-122"/>
                <a:cs typeface="Calibri" pitchFamily="34" charset="-120"/>
              </a:rPr>
              <a:t>Lecturer Name: Lou Wells</a:t>
            </a:r>
            <a:endParaRPr lang="en-US" sz="1350" dirty="0"/>
          </a:p>
        </p:txBody>
      </p:sp>
      <p:pic>
        <p:nvPicPr>
          <p:cNvPr id="11" name="Image 1" descr="/home/claude/prince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2"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3"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3200" b="1" dirty="0">
                <a:solidFill>
                  <a:srgbClr val="1A1A1A"/>
                </a:solidFill>
                <a:latin typeface="Calibri" pitchFamily="34" charset="0"/>
                <a:ea typeface="Calibri" pitchFamily="34" charset="-122"/>
                <a:cs typeface="Calibri" pitchFamily="34" charset="-120"/>
              </a:rPr>
              <a:t>Acknowledgement of AI Use</a:t>
            </a:r>
            <a:endParaRPr lang="en-US" sz="3200" dirty="0"/>
          </a:p>
        </p:txBody>
      </p:sp>
      <p:sp>
        <p:nvSpPr>
          <p:cNvPr id="3" name="Text 1"/>
          <p:cNvSpPr/>
          <p:nvPr/>
        </p:nvSpPr>
        <p:spPr>
          <a:xfrm>
            <a:off x="1097280" y="1645920"/>
            <a:ext cx="9966960" cy="1645920"/>
          </a:xfrm>
          <a:prstGeom prst="rect">
            <a:avLst/>
          </a:prstGeom>
          <a:noFill/>
          <a:ln/>
        </p:spPr>
        <p:txBody>
          <a:bodyPr wrap="square" rtlCol="0" anchor="ctr"/>
          <a:lstStyle/>
          <a:p>
            <a:pPr marL="0" indent="0" algn="ctr">
              <a:buNone/>
            </a:pPr>
            <a:r>
              <a:rPr lang="en-US" sz="1900" dirty="0">
                <a:solidFill>
                  <a:srgbClr val="1A1A1A"/>
                </a:solidFill>
                <a:latin typeface="Calibri" pitchFamily="34" charset="0"/>
                <a:ea typeface="Calibri" pitchFamily="34" charset="-122"/>
                <a:cs typeface="Calibri" pitchFamily="34" charset="-120"/>
              </a:rPr>
              <a:t>The wording, structure and analysis in this presentation are my own. Generative AI was used only to check grammar, verify the accuracy of referencing details, and confirm publication dates, in line with module guidance.</a:t>
            </a:r>
            <a:endParaRPr lang="en-US" sz="1900" dirty="0"/>
          </a:p>
        </p:txBody>
      </p:sp>
      <p:pic>
        <p:nvPicPr>
          <p:cNvPr id="4" name="Image 0"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5" name="Text 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6" name="Text 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3</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l">
              <a:buNone/>
            </a:pPr>
            <a:r>
              <a:rPr lang="en-US" sz="3000" b="1" dirty="0">
                <a:solidFill>
                  <a:srgbClr val="1A1A1A"/>
                </a:solidFill>
                <a:latin typeface="Calibri" pitchFamily="34" charset="0"/>
                <a:ea typeface="Calibri" pitchFamily="34" charset="-122"/>
                <a:cs typeface="Calibri" pitchFamily="34" charset="-120"/>
              </a:rPr>
              <a:t>Meet Isaac</a:t>
            </a:r>
            <a:endParaRPr lang="en-US" sz="3000" dirty="0"/>
          </a:p>
        </p:txBody>
      </p:sp>
      <p:sp>
        <p:nvSpPr>
          <p:cNvPr id="3" name="Text 1"/>
          <p:cNvSpPr/>
          <p:nvPr/>
        </p:nvSpPr>
        <p:spPr>
          <a:xfrm>
            <a:off x="548640" y="868680"/>
            <a:ext cx="9144000" cy="32004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The scenario this presentation is built around</a:t>
            </a:r>
            <a:endParaRPr lang="en-US" sz="1300" dirty="0"/>
          </a:p>
        </p:txBody>
      </p:sp>
      <p:sp>
        <p:nvSpPr>
          <p:cNvPr id="4" name="Shape 2"/>
          <p:cNvSpPr/>
          <p:nvPr/>
        </p:nvSpPr>
        <p:spPr>
          <a:xfrm>
            <a:off x="548640" y="1325880"/>
            <a:ext cx="11064240" cy="749808"/>
          </a:xfrm>
          <a:prstGeom prst="roundRect">
            <a:avLst>
              <a:gd name="adj" fmla="val 7317"/>
            </a:avLst>
          </a:prstGeom>
          <a:solidFill>
            <a:srgbClr val="F3F7F8"/>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777240" y="1472184"/>
            <a:ext cx="457200" cy="457200"/>
          </a:xfrm>
          <a:prstGeom prst="rect">
            <a:avLst/>
          </a:prstGeom>
        </p:spPr>
      </p:pic>
      <p:sp>
        <p:nvSpPr>
          <p:cNvPr id="6" name="Text 3"/>
          <p:cNvSpPr/>
          <p:nvPr/>
        </p:nvSpPr>
        <p:spPr>
          <a:xfrm>
            <a:off x="1417320" y="1399032"/>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Who he is</a:t>
            </a:r>
            <a:endParaRPr lang="en-US" sz="1400" dirty="0"/>
          </a:p>
        </p:txBody>
      </p:sp>
      <p:sp>
        <p:nvSpPr>
          <p:cNvPr id="7" name="Text 4"/>
          <p:cNvSpPr/>
          <p:nvPr/>
        </p:nvSpPr>
        <p:spPr>
          <a:xfrm>
            <a:off x="3931920" y="1399032"/>
            <a:ext cx="7498080" cy="603504"/>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Isaac is 4 years old and lives in London.</a:t>
            </a:r>
            <a:endParaRPr lang="en-US" sz="1250" dirty="0"/>
          </a:p>
        </p:txBody>
      </p:sp>
      <p:sp>
        <p:nvSpPr>
          <p:cNvPr id="8" name="Shape 5"/>
          <p:cNvSpPr/>
          <p:nvPr/>
        </p:nvSpPr>
        <p:spPr>
          <a:xfrm>
            <a:off x="548640" y="2185416"/>
            <a:ext cx="11064240" cy="749808"/>
          </a:xfrm>
          <a:prstGeom prst="roundRect">
            <a:avLst>
              <a:gd name="adj" fmla="val 7317"/>
            </a:avLst>
          </a:prstGeom>
          <a:solidFill>
            <a:srgbClr val="F3F7F8"/>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777240" y="2331720"/>
            <a:ext cx="457200" cy="457200"/>
          </a:xfrm>
          <a:prstGeom prst="rect">
            <a:avLst/>
          </a:prstGeom>
        </p:spPr>
      </p:pic>
      <p:sp>
        <p:nvSpPr>
          <p:cNvPr id="10" name="Text 6"/>
          <p:cNvSpPr/>
          <p:nvPr/>
        </p:nvSpPr>
        <p:spPr>
          <a:xfrm>
            <a:off x="1417320" y="2258568"/>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At home</a:t>
            </a:r>
            <a:endParaRPr lang="en-US" sz="1400" dirty="0"/>
          </a:p>
        </p:txBody>
      </p:sp>
      <p:sp>
        <p:nvSpPr>
          <p:cNvPr id="11" name="Text 7"/>
          <p:cNvSpPr/>
          <p:nvPr/>
        </p:nvSpPr>
        <p:spPr>
          <a:xfrm>
            <a:off x="3931920" y="2258568"/>
            <a:ext cx="7498080" cy="603504"/>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He lives with his mother, a single parent who is struggling with post-natal depression.</a:t>
            </a:r>
            <a:endParaRPr lang="en-US" sz="1250" dirty="0"/>
          </a:p>
        </p:txBody>
      </p:sp>
      <p:sp>
        <p:nvSpPr>
          <p:cNvPr id="12" name="Shape 8"/>
          <p:cNvSpPr/>
          <p:nvPr/>
        </p:nvSpPr>
        <p:spPr>
          <a:xfrm>
            <a:off x="548640" y="3044952"/>
            <a:ext cx="11064240" cy="749808"/>
          </a:xfrm>
          <a:prstGeom prst="roundRect">
            <a:avLst>
              <a:gd name="adj" fmla="val 7317"/>
            </a:avLst>
          </a:prstGeom>
          <a:solidFill>
            <a:srgbClr val="F3F7F8"/>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777240" y="3191256"/>
            <a:ext cx="457200" cy="457200"/>
          </a:xfrm>
          <a:prstGeom prst="rect">
            <a:avLst/>
          </a:prstGeom>
        </p:spPr>
      </p:pic>
      <p:sp>
        <p:nvSpPr>
          <p:cNvPr id="14" name="Text 9"/>
          <p:cNvSpPr/>
          <p:nvPr/>
        </p:nvSpPr>
        <p:spPr>
          <a:xfrm>
            <a:off x="1417320" y="3118104"/>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Recent changes</a:t>
            </a:r>
            <a:endParaRPr lang="en-US" sz="1400" dirty="0"/>
          </a:p>
        </p:txBody>
      </p:sp>
      <p:sp>
        <p:nvSpPr>
          <p:cNvPr id="15" name="Text 10"/>
          <p:cNvSpPr/>
          <p:nvPr/>
        </p:nvSpPr>
        <p:spPr>
          <a:xfrm>
            <a:off x="3931920" y="3118104"/>
            <a:ext cx="7498080" cy="603504"/>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The family relocated to London recently, and Isaac's childcare arrangements have changed repeatedly over the past two years.</a:t>
            </a:r>
            <a:endParaRPr lang="en-US" sz="1250" dirty="0"/>
          </a:p>
        </p:txBody>
      </p:sp>
      <p:sp>
        <p:nvSpPr>
          <p:cNvPr id="16" name="Shape 11"/>
          <p:cNvSpPr/>
          <p:nvPr/>
        </p:nvSpPr>
        <p:spPr>
          <a:xfrm>
            <a:off x="548640" y="3904488"/>
            <a:ext cx="11064240" cy="749808"/>
          </a:xfrm>
          <a:prstGeom prst="roundRect">
            <a:avLst>
              <a:gd name="adj" fmla="val 7317"/>
            </a:avLst>
          </a:prstGeom>
          <a:solidFill>
            <a:srgbClr val="F3F7F8"/>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777240" y="4050792"/>
            <a:ext cx="457200" cy="457200"/>
          </a:xfrm>
          <a:prstGeom prst="rect">
            <a:avLst/>
          </a:prstGeom>
        </p:spPr>
      </p:pic>
      <p:sp>
        <p:nvSpPr>
          <p:cNvPr id="18" name="Text 12"/>
          <p:cNvSpPr/>
          <p:nvPr/>
        </p:nvSpPr>
        <p:spPr>
          <a:xfrm>
            <a:off x="1417320" y="3977640"/>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What staff notice</a:t>
            </a:r>
            <a:endParaRPr lang="en-US" sz="1400" dirty="0"/>
          </a:p>
        </p:txBody>
      </p:sp>
      <p:sp>
        <p:nvSpPr>
          <p:cNvPr id="19" name="Text 13"/>
          <p:cNvSpPr/>
          <p:nvPr/>
        </p:nvSpPr>
        <p:spPr>
          <a:xfrm>
            <a:off x="3931920" y="3977640"/>
            <a:ext cx="7498080" cy="603504"/>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He is quiet and withdrawn during free play and becomes very distressed whenever his mother leaves.</a:t>
            </a:r>
            <a:endParaRPr lang="en-US" sz="1250" dirty="0"/>
          </a:p>
        </p:txBody>
      </p:sp>
      <p:sp>
        <p:nvSpPr>
          <p:cNvPr id="20" name="Shape 14"/>
          <p:cNvSpPr/>
          <p:nvPr/>
        </p:nvSpPr>
        <p:spPr>
          <a:xfrm>
            <a:off x="548640" y="4764024"/>
            <a:ext cx="11064240" cy="749808"/>
          </a:xfrm>
          <a:prstGeom prst="roundRect">
            <a:avLst>
              <a:gd name="adj" fmla="val 7317"/>
            </a:avLst>
          </a:prstGeom>
          <a:solidFill>
            <a:srgbClr val="F3F7F8"/>
          </a:solidFill>
          <a:ln/>
        </p:spPr>
        <p:txBody>
          <a:bodyPr/>
          <a:lstStyle/>
          <a:p>
            <a:endParaRPr lang="en-GB"/>
          </a:p>
        </p:txBody>
      </p:sp>
      <p:pic>
        <p:nvPicPr>
          <p:cNvPr id="21" name="Image 4" descr="preencoded.png"/>
          <p:cNvPicPr>
            <a:picLocks noChangeAspect="1"/>
          </p:cNvPicPr>
          <p:nvPr/>
        </p:nvPicPr>
        <p:blipFill>
          <a:blip r:embed="rId7"/>
          <a:stretch>
            <a:fillRect/>
          </a:stretch>
        </p:blipFill>
        <p:spPr>
          <a:xfrm>
            <a:off x="777240" y="4910328"/>
            <a:ext cx="457200" cy="457200"/>
          </a:xfrm>
          <a:prstGeom prst="rect">
            <a:avLst/>
          </a:prstGeom>
        </p:spPr>
      </p:pic>
      <p:sp>
        <p:nvSpPr>
          <p:cNvPr id="22" name="Text 15"/>
          <p:cNvSpPr/>
          <p:nvPr/>
        </p:nvSpPr>
        <p:spPr>
          <a:xfrm>
            <a:off x="1417320" y="4837176"/>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Communication</a:t>
            </a:r>
            <a:endParaRPr lang="en-US" sz="1400" dirty="0"/>
          </a:p>
        </p:txBody>
      </p:sp>
      <p:sp>
        <p:nvSpPr>
          <p:cNvPr id="23" name="Text 16"/>
          <p:cNvSpPr/>
          <p:nvPr/>
        </p:nvSpPr>
        <p:spPr>
          <a:xfrm>
            <a:off x="3931920" y="4837176"/>
            <a:ext cx="7498080" cy="603504"/>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His speech and language are behind what </a:t>
            </a:r>
            <a:r>
              <a:rPr lang="en-US" sz="1250">
                <a:solidFill>
                  <a:srgbClr val="1A1A1A"/>
                </a:solidFill>
                <a:latin typeface="Calibri" pitchFamily="34" charset="0"/>
                <a:ea typeface="Calibri" pitchFamily="34" charset="-122"/>
                <a:cs typeface="Calibri" pitchFamily="34" charset="-120"/>
              </a:rPr>
              <a:t>we would </a:t>
            </a:r>
            <a:r>
              <a:rPr lang="en-US" sz="1250" dirty="0">
                <a:solidFill>
                  <a:srgbClr val="1A1A1A"/>
                </a:solidFill>
                <a:latin typeface="Calibri" pitchFamily="34" charset="0"/>
                <a:ea typeface="Calibri" pitchFamily="34" charset="-122"/>
                <a:cs typeface="Calibri" pitchFamily="34" charset="-120"/>
              </a:rPr>
              <a:t>expect for a 4-year-old.</a:t>
            </a:r>
            <a:endParaRPr lang="en-US" sz="1250" dirty="0"/>
          </a:p>
        </p:txBody>
      </p:sp>
      <p:pic>
        <p:nvPicPr>
          <p:cNvPr id="24" name="Image 5" descr="/home/claude/prince_ppt/footer_band_clean.png"/>
          <p:cNvPicPr>
            <a:picLocks noChangeAspect="1"/>
          </p:cNvPicPr>
          <p:nvPr/>
        </p:nvPicPr>
        <p:blipFill>
          <a:blip r:embed="rId8"/>
          <a:stretch>
            <a:fillRect/>
          </a:stretch>
        </p:blipFill>
        <p:spPr>
          <a:xfrm>
            <a:off x="0" y="5669280"/>
            <a:ext cx="12188952" cy="1188720"/>
          </a:xfrm>
          <a:prstGeom prst="rect">
            <a:avLst/>
          </a:prstGeom>
        </p:spPr>
      </p:pic>
      <p:sp>
        <p:nvSpPr>
          <p:cNvPr id="25" name="Text 1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6" name="Text 1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2</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500" b="1" dirty="0">
                <a:solidFill>
                  <a:srgbClr val="1A1A1A"/>
                </a:solidFill>
                <a:latin typeface="Calibri" pitchFamily="34" charset="0"/>
                <a:ea typeface="Calibri" pitchFamily="34" charset="-122"/>
                <a:cs typeface="Calibri" pitchFamily="34" charset="-120"/>
              </a:rPr>
              <a:t>Bowlby's Attachment Theory</a:t>
            </a:r>
            <a:endParaRPr lang="en-US" sz="2500" dirty="0"/>
          </a:p>
        </p:txBody>
      </p:sp>
      <p:sp>
        <p:nvSpPr>
          <p:cNvPr id="3" name="Text 1"/>
          <p:cNvSpPr/>
          <p:nvPr/>
        </p:nvSpPr>
        <p:spPr>
          <a:xfrm>
            <a:off x="548640" y="960120"/>
            <a:ext cx="11064240" cy="868680"/>
          </a:xfrm>
          <a:prstGeom prst="rect">
            <a:avLst/>
          </a:prstGeom>
          <a:noFill/>
          <a:ln/>
        </p:spPr>
        <p:txBody>
          <a:bodyPr wrap="square" rtlCol="0" anchor="ctr"/>
          <a:lstStyle/>
          <a:p>
            <a:pPr marL="0" indent="0">
              <a:buNone/>
            </a:pPr>
            <a:r>
              <a:rPr lang="en-US" sz="1350" b="1" dirty="0">
                <a:solidFill>
                  <a:srgbClr val="1A1A1A"/>
                </a:solidFill>
                <a:latin typeface="Calibri" pitchFamily="34" charset="0"/>
                <a:ea typeface="Calibri" pitchFamily="34" charset="-122"/>
                <a:cs typeface="Calibri" pitchFamily="34" charset="-120"/>
              </a:rPr>
              <a:t>John Bowlby's central claim: </a:t>
            </a:r>
            <a:r>
              <a:rPr lang="en-US" sz="1350" dirty="0">
                <a:solidFill>
                  <a:srgbClr val="1A1A1A"/>
                </a:solidFill>
                <a:latin typeface="Calibri" pitchFamily="34" charset="0"/>
                <a:ea typeface="Calibri" pitchFamily="34" charset="-122"/>
                <a:cs typeface="Calibri" pitchFamily="34" charset="-120"/>
              </a:rPr>
              <a:t>babies are born wired to form a close bond with one main caregiver, because that bond is what kept infants safe throughout human history </a:t>
            </a:r>
            <a:r>
              <a:rPr lang="en-US" sz="1350" i="1" dirty="0">
                <a:solidFill>
                  <a:srgbClr val="1A1A1A"/>
                </a:solidFill>
                <a:latin typeface="Calibri" pitchFamily="34" charset="0"/>
                <a:ea typeface="Calibri" pitchFamily="34" charset="-122"/>
                <a:cs typeface="Calibri" pitchFamily="34" charset="-120"/>
              </a:rPr>
              <a:t>(Bowlby, 1969)</a:t>
            </a:r>
            <a:r>
              <a:rPr lang="en-US" sz="1350" dirty="0">
                <a:solidFill>
                  <a:srgbClr val="1A1A1A"/>
                </a:solidFill>
                <a:latin typeface="Calibri" pitchFamily="34" charset="0"/>
                <a:ea typeface="Calibri" pitchFamily="34" charset="-122"/>
                <a:cs typeface="Calibri" pitchFamily="34" charset="-120"/>
              </a:rPr>
              <a:t>. Think of a toddler at the park who runs off to explore, then keeps glancing back to check mother is still on the bench — that is attachment in action, not clinginess.</a:t>
            </a:r>
            <a:endParaRPr lang="en-US" sz="1350" dirty="0"/>
          </a:p>
        </p:txBody>
      </p:sp>
      <p:sp>
        <p:nvSpPr>
          <p:cNvPr id="4" name="Shape 2"/>
          <p:cNvSpPr/>
          <p:nvPr/>
        </p:nvSpPr>
        <p:spPr>
          <a:xfrm>
            <a:off x="548640" y="2057400"/>
            <a:ext cx="5394960" cy="1051560"/>
          </a:xfrm>
          <a:prstGeom prst="roundRect">
            <a:avLst>
              <a:gd name="adj" fmla="val 5217"/>
            </a:avLst>
          </a:prstGeom>
          <a:solidFill>
            <a:srgbClr val="F9C74F"/>
          </a:solidFill>
          <a:ln/>
        </p:spPr>
        <p:txBody>
          <a:bodyPr/>
          <a:lstStyle/>
          <a:p>
            <a:endParaRPr lang="en-GB"/>
          </a:p>
        </p:txBody>
      </p:sp>
      <p:sp>
        <p:nvSpPr>
          <p:cNvPr id="5" name="Text 3"/>
          <p:cNvSpPr/>
          <p:nvPr/>
        </p:nvSpPr>
        <p:spPr>
          <a:xfrm>
            <a:off x="731520" y="2148840"/>
            <a:ext cx="5029200" cy="868680"/>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Secure base</a:t>
            </a:r>
            <a:endParaRPr lang="en-US" sz="1400" dirty="0"/>
          </a:p>
          <a:p>
            <a:pPr marL="0" indent="0">
              <a:buNone/>
            </a:pPr>
            <a:r>
              <a:rPr lang="en-US" sz="1150" dirty="0">
                <a:solidFill>
                  <a:srgbClr val="FFFFFF"/>
                </a:solidFill>
                <a:latin typeface="Calibri" pitchFamily="34" charset="0"/>
                <a:ea typeface="Calibri" pitchFamily="34" charset="-122"/>
                <a:cs typeface="Calibri" pitchFamily="34" charset="-120"/>
              </a:rPr>
              <a:t>The trusted adult a child explores the world from and returns to for comfort.</a:t>
            </a:r>
            <a:endParaRPr lang="en-US" sz="1400" dirty="0"/>
          </a:p>
        </p:txBody>
      </p:sp>
      <p:sp>
        <p:nvSpPr>
          <p:cNvPr id="6" name="Shape 4"/>
          <p:cNvSpPr/>
          <p:nvPr/>
        </p:nvSpPr>
        <p:spPr>
          <a:xfrm>
            <a:off x="6217920" y="2057400"/>
            <a:ext cx="5394960" cy="1051560"/>
          </a:xfrm>
          <a:prstGeom prst="roundRect">
            <a:avLst>
              <a:gd name="adj" fmla="val 5217"/>
            </a:avLst>
          </a:prstGeom>
          <a:solidFill>
            <a:srgbClr val="E84855"/>
          </a:solidFill>
          <a:ln/>
        </p:spPr>
        <p:txBody>
          <a:bodyPr/>
          <a:lstStyle/>
          <a:p>
            <a:endParaRPr lang="en-GB"/>
          </a:p>
        </p:txBody>
      </p:sp>
      <p:sp>
        <p:nvSpPr>
          <p:cNvPr id="7" name="Text 5"/>
          <p:cNvSpPr/>
          <p:nvPr/>
        </p:nvSpPr>
        <p:spPr>
          <a:xfrm>
            <a:off x="6400800" y="2148840"/>
            <a:ext cx="5029200" cy="868680"/>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Internal working model</a:t>
            </a:r>
            <a:endParaRPr lang="en-US" sz="1400" dirty="0"/>
          </a:p>
          <a:p>
            <a:pPr marL="0" indent="0">
              <a:buNone/>
            </a:pPr>
            <a:r>
              <a:rPr lang="en-US" sz="1150" dirty="0">
                <a:solidFill>
                  <a:srgbClr val="FFFFFF"/>
                </a:solidFill>
                <a:latin typeface="Calibri" pitchFamily="34" charset="0"/>
                <a:ea typeface="Calibri" pitchFamily="34" charset="-122"/>
                <a:cs typeface="Calibri" pitchFamily="34" charset="-120"/>
              </a:rPr>
              <a:t>The mental ‘template’ a child builds for what relationships are like, based on this first bond.</a:t>
            </a:r>
            <a:endParaRPr lang="en-US" sz="1400" dirty="0"/>
          </a:p>
        </p:txBody>
      </p:sp>
      <p:sp>
        <p:nvSpPr>
          <p:cNvPr id="8" name="Shape 6"/>
          <p:cNvSpPr/>
          <p:nvPr/>
        </p:nvSpPr>
        <p:spPr>
          <a:xfrm>
            <a:off x="548640" y="3291840"/>
            <a:ext cx="5394960" cy="1051560"/>
          </a:xfrm>
          <a:prstGeom prst="roundRect">
            <a:avLst>
              <a:gd name="adj" fmla="val 5217"/>
            </a:avLst>
          </a:prstGeom>
          <a:solidFill>
            <a:srgbClr val="A084DC"/>
          </a:solidFill>
          <a:ln/>
        </p:spPr>
        <p:txBody>
          <a:bodyPr/>
          <a:lstStyle/>
          <a:p>
            <a:endParaRPr lang="en-GB"/>
          </a:p>
        </p:txBody>
      </p:sp>
      <p:sp>
        <p:nvSpPr>
          <p:cNvPr id="9" name="Text 7"/>
          <p:cNvSpPr/>
          <p:nvPr/>
        </p:nvSpPr>
        <p:spPr>
          <a:xfrm>
            <a:off x="731520" y="3383280"/>
            <a:ext cx="5029200" cy="868680"/>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Separation distress</a:t>
            </a:r>
            <a:endParaRPr lang="en-US" sz="1400" dirty="0"/>
          </a:p>
          <a:p>
            <a:pPr marL="0" indent="0">
              <a:buNone/>
            </a:pPr>
            <a:r>
              <a:rPr lang="en-US" sz="1150" dirty="0">
                <a:solidFill>
                  <a:srgbClr val="FFFFFF"/>
                </a:solidFill>
                <a:latin typeface="Calibri" pitchFamily="34" charset="0"/>
                <a:ea typeface="Calibri" pitchFamily="34" charset="-122"/>
                <a:cs typeface="Calibri" pitchFamily="34" charset="-120"/>
              </a:rPr>
              <a:t>Real, biologically-driven alarm when the attachment figure isn't there — not bad behaviour.</a:t>
            </a:r>
            <a:endParaRPr lang="en-US" sz="1400" dirty="0"/>
          </a:p>
        </p:txBody>
      </p:sp>
      <p:sp>
        <p:nvSpPr>
          <p:cNvPr id="10" name="Shape 8"/>
          <p:cNvSpPr/>
          <p:nvPr/>
        </p:nvSpPr>
        <p:spPr>
          <a:xfrm>
            <a:off x="6217920" y="3291840"/>
            <a:ext cx="5394960" cy="1051560"/>
          </a:xfrm>
          <a:prstGeom prst="roundRect">
            <a:avLst>
              <a:gd name="adj" fmla="val 5217"/>
            </a:avLst>
          </a:prstGeom>
          <a:solidFill>
            <a:srgbClr val="3AAFD9"/>
          </a:solidFill>
          <a:ln/>
        </p:spPr>
        <p:txBody>
          <a:bodyPr/>
          <a:lstStyle/>
          <a:p>
            <a:endParaRPr lang="en-GB"/>
          </a:p>
        </p:txBody>
      </p:sp>
      <p:sp>
        <p:nvSpPr>
          <p:cNvPr id="11" name="Text 9"/>
          <p:cNvSpPr/>
          <p:nvPr/>
        </p:nvSpPr>
        <p:spPr>
          <a:xfrm>
            <a:off x="6400800" y="3383280"/>
            <a:ext cx="5029200" cy="868680"/>
          </a:xfrm>
          <a:prstGeom prst="rect">
            <a:avLst/>
          </a:prstGeom>
          <a:noFill/>
          <a:ln/>
        </p:spPr>
        <p:txBody>
          <a:bodyPr wrap="square" lIns="0" tIns="0" rIns="0" bIns="0" rtlCol="0" anchor="t"/>
          <a:lstStyle/>
          <a:p>
            <a:pPr marL="0" indent="0">
              <a:buNone/>
            </a:pPr>
            <a:r>
              <a:rPr lang="en-US" sz="1400" b="1" dirty="0">
                <a:solidFill>
                  <a:srgbClr val="FFFFFF"/>
                </a:solidFill>
                <a:latin typeface="Calibri" pitchFamily="34" charset="0"/>
                <a:ea typeface="Calibri" pitchFamily="34" charset="-122"/>
                <a:cs typeface="Calibri" pitchFamily="34" charset="-120"/>
              </a:rPr>
              <a:t>Monotropy</a:t>
            </a:r>
            <a:endParaRPr lang="en-US" sz="1400" dirty="0"/>
          </a:p>
          <a:p>
            <a:pPr marL="0" indent="0">
              <a:buNone/>
            </a:pPr>
            <a:r>
              <a:rPr lang="en-US" sz="1150" dirty="0">
                <a:solidFill>
                  <a:srgbClr val="FFFFFF"/>
                </a:solidFill>
                <a:latin typeface="Calibri" pitchFamily="34" charset="0"/>
                <a:ea typeface="Calibri" pitchFamily="34" charset="-122"/>
                <a:cs typeface="Calibri" pitchFamily="34" charset="-120"/>
              </a:rPr>
              <a:t>Bowlby's idea that infants have one primary bond that matters most, even where several people care for them.</a:t>
            </a:r>
            <a:endParaRPr lang="en-US" sz="1400" dirty="0"/>
          </a:p>
        </p:txBody>
      </p:sp>
      <p:sp>
        <p:nvSpPr>
          <p:cNvPr id="12" name="Shape 10"/>
          <p:cNvSpPr/>
          <p:nvPr/>
        </p:nvSpPr>
        <p:spPr>
          <a:xfrm>
            <a:off x="548640" y="4526280"/>
            <a:ext cx="11064240" cy="1005840"/>
          </a:xfrm>
          <a:prstGeom prst="roundRect">
            <a:avLst>
              <a:gd name="adj" fmla="val 5455"/>
            </a:avLst>
          </a:prstGeom>
          <a:solidFill>
            <a:srgbClr val="F3F7F8"/>
          </a:solidFill>
          <a:ln/>
        </p:spPr>
        <p:txBody>
          <a:bodyPr/>
          <a:lstStyle/>
          <a:p>
            <a:endParaRPr lang="en-GB"/>
          </a:p>
        </p:txBody>
      </p:sp>
      <p:sp>
        <p:nvSpPr>
          <p:cNvPr id="13" name="Text 11"/>
          <p:cNvSpPr/>
          <p:nvPr/>
        </p:nvSpPr>
        <p:spPr>
          <a:xfrm>
            <a:off x="822960" y="4526280"/>
            <a:ext cx="10515600" cy="1005840"/>
          </a:xfrm>
          <a:prstGeom prst="rect">
            <a:avLst/>
          </a:prstGeom>
          <a:noFill/>
          <a:ln/>
        </p:spPr>
        <p:txBody>
          <a:bodyPr wrap="square" lIns="0" tIns="0" rIns="0" bIns="0" rtlCol="0" anchor="ctr"/>
          <a:lstStyle/>
          <a:p>
            <a:pPr marL="0" indent="0">
              <a:buNone/>
            </a:pPr>
            <a:r>
              <a:rPr lang="en-US" sz="1300" b="1" dirty="0">
                <a:solidFill>
                  <a:srgbClr val="023B59"/>
                </a:solidFill>
                <a:latin typeface="Calibri" pitchFamily="34" charset="0"/>
                <a:ea typeface="Calibri" pitchFamily="34" charset="-122"/>
                <a:cs typeface="Calibri" pitchFamily="34" charset="-120"/>
              </a:rPr>
              <a:t>Why Bowlby fits Isaac: </a:t>
            </a:r>
            <a:r>
              <a:rPr lang="en-US" sz="1300" dirty="0">
                <a:solidFill>
                  <a:srgbClr val="1A1A1A"/>
                </a:solidFill>
                <a:latin typeface="Calibri" pitchFamily="34" charset="0"/>
                <a:ea typeface="Calibri" pitchFamily="34" charset="-122"/>
                <a:cs typeface="Calibri" pitchFamily="34" charset="-120"/>
              </a:rPr>
              <a:t>his distress at separation, his withdrawal, and the churn in his childcare are exactly the pattern this theory was built to explain.</a:t>
            </a:r>
            <a:endParaRPr lang="en-US" sz="1300" dirty="0"/>
          </a:p>
        </p:txBody>
      </p:sp>
      <p:pic>
        <p:nvPicPr>
          <p:cNvPr id="14" name="Image 0" descr="/home/claude/prince_ppt/footer_band_clean.png"/>
          <p:cNvPicPr>
            <a:picLocks noChangeAspect="1"/>
          </p:cNvPicPr>
          <p:nvPr/>
        </p:nvPicPr>
        <p:blipFill>
          <a:blip r:embed="rId3"/>
          <a:stretch>
            <a:fillRect/>
          </a:stretch>
        </p:blipFill>
        <p:spPr>
          <a:xfrm>
            <a:off x="0" y="5652502"/>
            <a:ext cx="12188952" cy="1188720"/>
          </a:xfrm>
          <a:prstGeom prst="rect">
            <a:avLst/>
          </a:prstGeom>
        </p:spPr>
      </p:pic>
      <p:sp>
        <p:nvSpPr>
          <p:cNvPr id="15" name="Text 1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6" name="Text 1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3</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500" b="1" dirty="0">
                <a:solidFill>
                  <a:srgbClr val="1A1A1A"/>
                </a:solidFill>
                <a:latin typeface="Calibri" pitchFamily="34" charset="0"/>
                <a:ea typeface="Calibri" pitchFamily="34" charset="-122"/>
                <a:cs typeface="Calibri" pitchFamily="34" charset="-120"/>
              </a:rPr>
              <a:t>Key Ideas — With Everyday Examples</a:t>
            </a:r>
            <a:endParaRPr lang="en-US" sz="2500" dirty="0"/>
          </a:p>
        </p:txBody>
      </p:sp>
      <p:sp>
        <p:nvSpPr>
          <p:cNvPr id="3" name="Shape 1"/>
          <p:cNvSpPr/>
          <p:nvPr/>
        </p:nvSpPr>
        <p:spPr>
          <a:xfrm>
            <a:off x="548640" y="1051560"/>
            <a:ext cx="5440680" cy="1965960"/>
          </a:xfrm>
          <a:prstGeom prst="roundRect">
            <a:avLst>
              <a:gd name="adj" fmla="val 2791"/>
            </a:avLst>
          </a:prstGeom>
          <a:solidFill>
            <a:srgbClr val="F3F7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777240" y="1252728"/>
            <a:ext cx="384048" cy="384048"/>
          </a:xfrm>
          <a:prstGeom prst="rect">
            <a:avLst/>
          </a:prstGeom>
        </p:spPr>
      </p:pic>
      <p:sp>
        <p:nvSpPr>
          <p:cNvPr id="5" name="Text 2"/>
          <p:cNvSpPr/>
          <p:nvPr/>
        </p:nvSpPr>
        <p:spPr>
          <a:xfrm>
            <a:off x="1280160" y="1252728"/>
            <a:ext cx="4526280" cy="384048"/>
          </a:xfrm>
          <a:prstGeom prst="rect">
            <a:avLst/>
          </a:prstGeom>
          <a:noFill/>
          <a:ln/>
        </p:spPr>
        <p:txBody>
          <a:bodyPr wrap="square" lIns="0" tIns="0" rIns="0" bIns="0"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Secure base</a:t>
            </a:r>
            <a:endParaRPr lang="en-US" sz="1500" dirty="0"/>
          </a:p>
        </p:txBody>
      </p:sp>
      <p:sp>
        <p:nvSpPr>
          <p:cNvPr id="6" name="Text 3"/>
          <p:cNvSpPr/>
          <p:nvPr/>
        </p:nvSpPr>
        <p:spPr>
          <a:xfrm>
            <a:off x="777240" y="1737360"/>
            <a:ext cx="4983480" cy="502920"/>
          </a:xfrm>
          <a:prstGeom prst="rect">
            <a:avLst/>
          </a:prstGeom>
          <a:noFill/>
          <a:ln/>
        </p:spPr>
        <p:txBody>
          <a:bodyPr wrap="square" lIns="0" tIns="0" rIns="0" bIns="0" rtlCol="0" anchor="ctr"/>
          <a:lstStyle/>
          <a:p>
            <a:pPr marL="0" indent="0">
              <a:buNone/>
            </a:pPr>
            <a:r>
              <a:rPr lang="en-US" sz="1150" i="1" dirty="0">
                <a:solidFill>
                  <a:srgbClr val="5B6B75"/>
                </a:solidFill>
                <a:latin typeface="Calibri" pitchFamily="34" charset="0"/>
                <a:ea typeface="Calibri" pitchFamily="34" charset="-122"/>
                <a:cs typeface="Calibri" pitchFamily="34" charset="-120"/>
              </a:rPr>
              <a:t>A safe point a child explores the world from.</a:t>
            </a:r>
            <a:endParaRPr lang="en-US" sz="1150" dirty="0"/>
          </a:p>
        </p:txBody>
      </p:sp>
      <p:sp>
        <p:nvSpPr>
          <p:cNvPr id="7" name="Text 4"/>
          <p:cNvSpPr/>
          <p:nvPr/>
        </p:nvSpPr>
        <p:spPr>
          <a:xfrm>
            <a:off x="777240" y="2240280"/>
            <a:ext cx="4983480" cy="731520"/>
          </a:xfrm>
          <a:prstGeom prst="rect">
            <a:avLst/>
          </a:prstGeom>
          <a:noFill/>
          <a:ln/>
        </p:spPr>
        <p:txBody>
          <a:bodyPr wrap="square" lIns="0" tIns="0" rIns="0" bIns="0" rtlCol="0" anchor="ctr"/>
          <a:lstStyle/>
          <a:p>
            <a:pPr marL="0" indent="0">
              <a:buNone/>
            </a:pPr>
            <a:r>
              <a:rPr lang="en-US" sz="1100" b="1" dirty="0">
                <a:solidFill>
                  <a:srgbClr val="1C8C93"/>
                </a:solidFill>
                <a:latin typeface="Calibri" pitchFamily="34" charset="0"/>
                <a:ea typeface="Calibri" pitchFamily="34" charset="-122"/>
                <a:cs typeface="Calibri" pitchFamily="34" charset="-120"/>
              </a:rPr>
              <a:t>For Isaac: </a:t>
            </a:r>
            <a:r>
              <a:rPr lang="en-US" sz="1100" dirty="0">
                <a:solidFill>
                  <a:srgbClr val="1A1A1A"/>
                </a:solidFill>
                <a:latin typeface="Calibri" pitchFamily="34" charset="0"/>
                <a:ea typeface="Calibri" pitchFamily="34" charset="-122"/>
                <a:cs typeface="Calibri" pitchFamily="34" charset="-120"/>
              </a:rPr>
              <a:t>A confident, securely-attached child will wander off to play but check back regularly — that checking-back is healthy, not needy.</a:t>
            </a:r>
            <a:endParaRPr lang="en-US" sz="1100" dirty="0"/>
          </a:p>
        </p:txBody>
      </p:sp>
      <p:sp>
        <p:nvSpPr>
          <p:cNvPr id="8" name="Shape 5"/>
          <p:cNvSpPr/>
          <p:nvPr/>
        </p:nvSpPr>
        <p:spPr>
          <a:xfrm>
            <a:off x="6263640" y="1051560"/>
            <a:ext cx="5440680" cy="1965960"/>
          </a:xfrm>
          <a:prstGeom prst="roundRect">
            <a:avLst>
              <a:gd name="adj" fmla="val 2791"/>
            </a:avLst>
          </a:prstGeom>
          <a:solidFill>
            <a:srgbClr val="F3F7F8"/>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6492240" y="1252728"/>
            <a:ext cx="384048" cy="384048"/>
          </a:xfrm>
          <a:prstGeom prst="rect">
            <a:avLst/>
          </a:prstGeom>
        </p:spPr>
      </p:pic>
      <p:sp>
        <p:nvSpPr>
          <p:cNvPr id="10" name="Text 6"/>
          <p:cNvSpPr/>
          <p:nvPr/>
        </p:nvSpPr>
        <p:spPr>
          <a:xfrm>
            <a:off x="6995160" y="1252728"/>
            <a:ext cx="4526280" cy="384048"/>
          </a:xfrm>
          <a:prstGeom prst="rect">
            <a:avLst/>
          </a:prstGeom>
          <a:noFill/>
          <a:ln/>
        </p:spPr>
        <p:txBody>
          <a:bodyPr wrap="square" lIns="0" tIns="0" rIns="0" bIns="0"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Internal working model</a:t>
            </a:r>
            <a:endParaRPr lang="en-US" sz="1500" dirty="0"/>
          </a:p>
        </p:txBody>
      </p:sp>
      <p:sp>
        <p:nvSpPr>
          <p:cNvPr id="11" name="Text 7"/>
          <p:cNvSpPr/>
          <p:nvPr/>
        </p:nvSpPr>
        <p:spPr>
          <a:xfrm>
            <a:off x="6492240" y="1737360"/>
            <a:ext cx="4983480" cy="502920"/>
          </a:xfrm>
          <a:prstGeom prst="rect">
            <a:avLst/>
          </a:prstGeom>
          <a:noFill/>
          <a:ln/>
        </p:spPr>
        <p:txBody>
          <a:bodyPr wrap="square" lIns="0" tIns="0" rIns="0" bIns="0" rtlCol="0" anchor="ctr"/>
          <a:lstStyle/>
          <a:p>
            <a:pPr marL="0" indent="0">
              <a:buNone/>
            </a:pPr>
            <a:r>
              <a:rPr lang="en-US" sz="1150" i="1" dirty="0">
                <a:solidFill>
                  <a:srgbClr val="5B6B75"/>
                </a:solidFill>
                <a:latin typeface="Calibri" pitchFamily="34" charset="0"/>
                <a:ea typeface="Calibri" pitchFamily="34" charset="-122"/>
                <a:cs typeface="Calibri" pitchFamily="34" charset="-120"/>
              </a:rPr>
              <a:t>The mental ‘map’ a child builds for how relationships work.</a:t>
            </a:r>
            <a:endParaRPr lang="en-US" sz="1150" dirty="0"/>
          </a:p>
        </p:txBody>
      </p:sp>
      <p:sp>
        <p:nvSpPr>
          <p:cNvPr id="12" name="Text 8"/>
          <p:cNvSpPr/>
          <p:nvPr/>
        </p:nvSpPr>
        <p:spPr>
          <a:xfrm>
            <a:off x="6492240" y="2240280"/>
            <a:ext cx="4983480" cy="731520"/>
          </a:xfrm>
          <a:prstGeom prst="rect">
            <a:avLst/>
          </a:prstGeom>
          <a:noFill/>
          <a:ln/>
        </p:spPr>
        <p:txBody>
          <a:bodyPr wrap="square" lIns="0" tIns="0" rIns="0" bIns="0" rtlCol="0" anchor="ctr"/>
          <a:lstStyle/>
          <a:p>
            <a:pPr marL="0" indent="0">
              <a:buNone/>
            </a:pPr>
            <a:r>
              <a:rPr lang="en-US" sz="1100" b="1" dirty="0">
                <a:solidFill>
                  <a:srgbClr val="1C8C93"/>
                </a:solidFill>
                <a:latin typeface="Calibri" pitchFamily="34" charset="0"/>
                <a:ea typeface="Calibri" pitchFamily="34" charset="-122"/>
                <a:cs typeface="Calibri" pitchFamily="34" charset="-120"/>
              </a:rPr>
              <a:t>For Isaac: </a:t>
            </a:r>
            <a:r>
              <a:rPr lang="en-US" sz="1100" dirty="0">
                <a:solidFill>
                  <a:srgbClr val="1A1A1A"/>
                </a:solidFill>
                <a:latin typeface="Calibri" pitchFamily="34" charset="0"/>
                <a:ea typeface="Calibri" pitchFamily="34" charset="-122"/>
                <a:cs typeface="Calibri" pitchFamily="34" charset="-120"/>
              </a:rPr>
              <a:t>If Isaac's early experiences feel unpredictable, his working model may tell him relationships can't be relied on — worth watching as he meets new adults.</a:t>
            </a:r>
            <a:endParaRPr lang="en-US" sz="1100" dirty="0"/>
          </a:p>
        </p:txBody>
      </p:sp>
      <p:sp>
        <p:nvSpPr>
          <p:cNvPr id="13" name="Shape 9"/>
          <p:cNvSpPr/>
          <p:nvPr/>
        </p:nvSpPr>
        <p:spPr>
          <a:xfrm>
            <a:off x="548640" y="3246120"/>
            <a:ext cx="5440680" cy="1965960"/>
          </a:xfrm>
          <a:prstGeom prst="roundRect">
            <a:avLst>
              <a:gd name="adj" fmla="val 2791"/>
            </a:avLst>
          </a:prstGeom>
          <a:solidFill>
            <a:srgbClr val="F3F7F8"/>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777240" y="3447288"/>
            <a:ext cx="384048" cy="384048"/>
          </a:xfrm>
          <a:prstGeom prst="rect">
            <a:avLst/>
          </a:prstGeom>
        </p:spPr>
      </p:pic>
      <p:sp>
        <p:nvSpPr>
          <p:cNvPr id="15" name="Text 10"/>
          <p:cNvSpPr/>
          <p:nvPr/>
        </p:nvSpPr>
        <p:spPr>
          <a:xfrm>
            <a:off x="1280160" y="3447288"/>
            <a:ext cx="4526280" cy="384048"/>
          </a:xfrm>
          <a:prstGeom prst="rect">
            <a:avLst/>
          </a:prstGeom>
          <a:noFill/>
          <a:ln/>
        </p:spPr>
        <p:txBody>
          <a:bodyPr wrap="square" lIns="0" tIns="0" rIns="0" bIns="0"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Separation &amp; stranger anxiety</a:t>
            </a:r>
            <a:endParaRPr lang="en-US" sz="1500" dirty="0"/>
          </a:p>
        </p:txBody>
      </p:sp>
      <p:sp>
        <p:nvSpPr>
          <p:cNvPr id="16" name="Text 11"/>
          <p:cNvSpPr/>
          <p:nvPr/>
        </p:nvSpPr>
        <p:spPr>
          <a:xfrm>
            <a:off x="777240" y="3931920"/>
            <a:ext cx="4983480" cy="502920"/>
          </a:xfrm>
          <a:prstGeom prst="rect">
            <a:avLst/>
          </a:prstGeom>
          <a:noFill/>
          <a:ln/>
        </p:spPr>
        <p:txBody>
          <a:bodyPr wrap="square" lIns="0" tIns="0" rIns="0" bIns="0" rtlCol="0" anchor="ctr"/>
          <a:lstStyle/>
          <a:p>
            <a:pPr marL="0" indent="0">
              <a:buNone/>
            </a:pPr>
            <a:r>
              <a:rPr lang="en-US" sz="1150" i="1" dirty="0">
                <a:solidFill>
                  <a:srgbClr val="5B6B75"/>
                </a:solidFill>
                <a:latin typeface="Calibri" pitchFamily="34" charset="0"/>
                <a:ea typeface="Calibri" pitchFamily="34" charset="-122"/>
                <a:cs typeface="Calibri" pitchFamily="34" charset="-120"/>
              </a:rPr>
              <a:t>Normal developmental fear when the key attachment figure leaves.</a:t>
            </a:r>
            <a:endParaRPr lang="en-US" sz="1150" dirty="0"/>
          </a:p>
        </p:txBody>
      </p:sp>
      <p:sp>
        <p:nvSpPr>
          <p:cNvPr id="17" name="Text 12"/>
          <p:cNvSpPr/>
          <p:nvPr/>
        </p:nvSpPr>
        <p:spPr>
          <a:xfrm>
            <a:off x="777240" y="4434840"/>
            <a:ext cx="4983480" cy="731520"/>
          </a:xfrm>
          <a:prstGeom prst="rect">
            <a:avLst/>
          </a:prstGeom>
          <a:noFill/>
          <a:ln/>
        </p:spPr>
        <p:txBody>
          <a:bodyPr wrap="square" lIns="0" tIns="0" rIns="0" bIns="0" rtlCol="0" anchor="ctr"/>
          <a:lstStyle/>
          <a:p>
            <a:pPr marL="0" indent="0">
              <a:buNone/>
            </a:pPr>
            <a:r>
              <a:rPr lang="en-US" sz="1100" b="1" dirty="0">
                <a:solidFill>
                  <a:srgbClr val="1C8C93"/>
                </a:solidFill>
                <a:latin typeface="Calibri" pitchFamily="34" charset="0"/>
                <a:ea typeface="Calibri" pitchFamily="34" charset="-122"/>
                <a:cs typeface="Calibri" pitchFamily="34" charset="-120"/>
              </a:rPr>
              <a:t>For Isaac: </a:t>
            </a:r>
            <a:r>
              <a:rPr lang="en-US" sz="1100" dirty="0">
                <a:solidFill>
                  <a:srgbClr val="1A1A1A"/>
                </a:solidFill>
                <a:latin typeface="Calibri" pitchFamily="34" charset="0"/>
                <a:ea typeface="Calibri" pitchFamily="34" charset="-122"/>
                <a:cs typeface="Calibri" pitchFamily="34" charset="-120"/>
              </a:rPr>
              <a:t>Isaac's distress when his mother leaves the centre is textbook attachment behaviour, not ‘bad’ or excessive.</a:t>
            </a:r>
            <a:endParaRPr lang="en-US" sz="1100" dirty="0"/>
          </a:p>
        </p:txBody>
      </p:sp>
      <p:sp>
        <p:nvSpPr>
          <p:cNvPr id="18" name="Shape 13"/>
          <p:cNvSpPr/>
          <p:nvPr/>
        </p:nvSpPr>
        <p:spPr>
          <a:xfrm>
            <a:off x="6263640" y="3246120"/>
            <a:ext cx="5440680" cy="1965960"/>
          </a:xfrm>
          <a:prstGeom prst="roundRect">
            <a:avLst>
              <a:gd name="adj" fmla="val 2791"/>
            </a:avLst>
          </a:prstGeom>
          <a:solidFill>
            <a:srgbClr val="F3F7F8"/>
          </a:solidFill>
          <a:ln/>
        </p:spPr>
        <p:txBody>
          <a:bodyPr/>
          <a:lstStyle/>
          <a:p>
            <a:endParaRPr lang="en-GB"/>
          </a:p>
        </p:txBody>
      </p:sp>
      <p:pic>
        <p:nvPicPr>
          <p:cNvPr id="19" name="Image 3" descr="preencoded.png"/>
          <p:cNvPicPr>
            <a:picLocks noChangeAspect="1"/>
          </p:cNvPicPr>
          <p:nvPr/>
        </p:nvPicPr>
        <p:blipFill>
          <a:blip r:embed="rId6"/>
          <a:stretch>
            <a:fillRect/>
          </a:stretch>
        </p:blipFill>
        <p:spPr>
          <a:xfrm>
            <a:off x="6492240" y="3447288"/>
            <a:ext cx="384048" cy="384048"/>
          </a:xfrm>
          <a:prstGeom prst="rect">
            <a:avLst/>
          </a:prstGeom>
        </p:spPr>
      </p:pic>
      <p:sp>
        <p:nvSpPr>
          <p:cNvPr id="20" name="Text 14"/>
          <p:cNvSpPr/>
          <p:nvPr/>
        </p:nvSpPr>
        <p:spPr>
          <a:xfrm>
            <a:off x="6995160" y="3447288"/>
            <a:ext cx="4526280" cy="384048"/>
          </a:xfrm>
          <a:prstGeom prst="rect">
            <a:avLst/>
          </a:prstGeom>
          <a:noFill/>
          <a:ln/>
        </p:spPr>
        <p:txBody>
          <a:bodyPr wrap="square" lIns="0" tIns="0" rIns="0" bIns="0"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Monotropy</a:t>
            </a:r>
            <a:endParaRPr lang="en-US" sz="1500" dirty="0"/>
          </a:p>
        </p:txBody>
      </p:sp>
      <p:sp>
        <p:nvSpPr>
          <p:cNvPr id="21" name="Text 15"/>
          <p:cNvSpPr/>
          <p:nvPr/>
        </p:nvSpPr>
        <p:spPr>
          <a:xfrm>
            <a:off x="6492240" y="3931920"/>
            <a:ext cx="4983480" cy="502920"/>
          </a:xfrm>
          <a:prstGeom prst="rect">
            <a:avLst/>
          </a:prstGeom>
          <a:noFill/>
          <a:ln/>
        </p:spPr>
        <p:txBody>
          <a:bodyPr wrap="square" lIns="0" tIns="0" rIns="0" bIns="0" rtlCol="0" anchor="ctr"/>
          <a:lstStyle/>
          <a:p>
            <a:pPr marL="0" indent="0">
              <a:buNone/>
            </a:pPr>
            <a:r>
              <a:rPr lang="en-US" sz="1150" i="1" dirty="0">
                <a:solidFill>
                  <a:srgbClr val="5B6B75"/>
                </a:solidFill>
                <a:latin typeface="Calibri" pitchFamily="34" charset="0"/>
                <a:ea typeface="Calibri" pitchFamily="34" charset="-122"/>
                <a:cs typeface="Calibri" pitchFamily="34" charset="-120"/>
              </a:rPr>
              <a:t>One relationship tends to matter most, even with several carers.</a:t>
            </a:r>
            <a:endParaRPr lang="en-US" sz="1150" dirty="0"/>
          </a:p>
        </p:txBody>
      </p:sp>
      <p:sp>
        <p:nvSpPr>
          <p:cNvPr id="22" name="Text 16"/>
          <p:cNvSpPr/>
          <p:nvPr/>
        </p:nvSpPr>
        <p:spPr>
          <a:xfrm>
            <a:off x="6492240" y="4434840"/>
            <a:ext cx="4983480" cy="731520"/>
          </a:xfrm>
          <a:prstGeom prst="rect">
            <a:avLst/>
          </a:prstGeom>
          <a:noFill/>
          <a:ln/>
        </p:spPr>
        <p:txBody>
          <a:bodyPr wrap="square" lIns="0" tIns="0" rIns="0" bIns="0" rtlCol="0" anchor="ctr"/>
          <a:lstStyle/>
          <a:p>
            <a:pPr marL="0" indent="0">
              <a:buNone/>
            </a:pPr>
            <a:r>
              <a:rPr lang="en-US" sz="1100" b="1" dirty="0">
                <a:solidFill>
                  <a:srgbClr val="1C8C93"/>
                </a:solidFill>
                <a:latin typeface="Calibri" pitchFamily="34" charset="0"/>
                <a:ea typeface="Calibri" pitchFamily="34" charset="-122"/>
                <a:cs typeface="Calibri" pitchFamily="34" charset="-120"/>
              </a:rPr>
              <a:t>For Isaac: </a:t>
            </a:r>
            <a:r>
              <a:rPr lang="en-US" sz="1100" dirty="0">
                <a:solidFill>
                  <a:srgbClr val="1A1A1A"/>
                </a:solidFill>
                <a:latin typeface="Calibri" pitchFamily="34" charset="0"/>
                <a:ea typeface="Calibri" pitchFamily="34" charset="-122"/>
                <a:cs typeface="Calibri" pitchFamily="34" charset="-120"/>
              </a:rPr>
              <a:t>With his childcare changing so often, Isaac may not have had the chance to properly form this one steady bond.</a:t>
            </a:r>
            <a:endParaRPr lang="en-US" sz="1100" dirty="0"/>
          </a:p>
        </p:txBody>
      </p:sp>
      <p:sp>
        <p:nvSpPr>
          <p:cNvPr id="23" name="Text 17"/>
          <p:cNvSpPr/>
          <p:nvPr/>
        </p:nvSpPr>
        <p:spPr>
          <a:xfrm>
            <a:off x="548640" y="5257800"/>
            <a:ext cx="109728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(Bowlby, 1969)</a:t>
            </a:r>
            <a:endParaRPr lang="en-US" sz="1050" dirty="0"/>
          </a:p>
        </p:txBody>
      </p:sp>
      <p:pic>
        <p:nvPicPr>
          <p:cNvPr id="24" name="Image 4" descr="/home/claude/prince_ppt/footer_band_clean.png"/>
          <p:cNvPicPr>
            <a:picLocks noChangeAspect="1"/>
          </p:cNvPicPr>
          <p:nvPr/>
        </p:nvPicPr>
        <p:blipFill>
          <a:blip r:embed="rId7"/>
          <a:stretch>
            <a:fillRect/>
          </a:stretch>
        </p:blipFill>
        <p:spPr>
          <a:xfrm>
            <a:off x="0" y="5669280"/>
            <a:ext cx="12188952" cy="1188720"/>
          </a:xfrm>
          <a:prstGeom prst="rect">
            <a:avLst/>
          </a:prstGeom>
        </p:spPr>
      </p:pic>
      <p:sp>
        <p:nvSpPr>
          <p:cNvPr id="25" name="Text 1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6" name="Text 1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4</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800" b="1" dirty="0">
                <a:solidFill>
                  <a:srgbClr val="1A1A1A"/>
                </a:solidFill>
                <a:latin typeface="Calibri" pitchFamily="34" charset="0"/>
                <a:ea typeface="Calibri" pitchFamily="34" charset="-122"/>
                <a:cs typeface="Calibri" pitchFamily="34" charset="-120"/>
              </a:rPr>
              <a:t>What This Means for Isaac</a:t>
            </a:r>
            <a:endParaRPr lang="en-US" sz="2800" dirty="0"/>
          </a:p>
        </p:txBody>
      </p:sp>
      <p:sp>
        <p:nvSpPr>
          <p:cNvPr id="3" name="Shape 1"/>
          <p:cNvSpPr/>
          <p:nvPr/>
        </p:nvSpPr>
        <p:spPr>
          <a:xfrm>
            <a:off x="548640" y="1097280"/>
            <a:ext cx="11064240" cy="1051560"/>
          </a:xfrm>
          <a:prstGeom prst="roundRect">
            <a:avLst>
              <a:gd name="adj" fmla="val 5217"/>
            </a:avLst>
          </a:prstGeom>
          <a:solidFill>
            <a:srgbClr val="F3F7F8"/>
          </a:solidFill>
          <a:ln/>
        </p:spPr>
        <p:txBody>
          <a:bodyPr/>
          <a:lstStyle/>
          <a:p>
            <a:endParaRPr lang="en-GB"/>
          </a:p>
        </p:txBody>
      </p:sp>
      <p:sp>
        <p:nvSpPr>
          <p:cNvPr id="4" name="Text 2"/>
          <p:cNvSpPr/>
          <p:nvPr/>
        </p:nvSpPr>
        <p:spPr>
          <a:xfrm>
            <a:off x="822960" y="1207008"/>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Disrupted childcare</a:t>
            </a:r>
            <a:endParaRPr lang="en-US" sz="1500" dirty="0"/>
          </a:p>
        </p:txBody>
      </p:sp>
      <p:sp>
        <p:nvSpPr>
          <p:cNvPr id="5" name="Text 3"/>
          <p:cNvSpPr/>
          <p:nvPr/>
        </p:nvSpPr>
        <p:spPr>
          <a:xfrm>
            <a:off x="3657600" y="1207008"/>
            <a:ext cx="7589520" cy="640080"/>
          </a:xfrm>
          <a:prstGeom prst="rect">
            <a:avLst/>
          </a:prstGeom>
          <a:noFill/>
          <a:ln/>
        </p:spPr>
        <p:txBody>
          <a:bodyPr wrap="square" rtlCol="0" anchor="ctr"/>
          <a:lstStyle/>
          <a:p>
            <a:pPr marL="0" indent="0">
              <a:buNone/>
            </a:pPr>
            <a:r>
              <a:rPr lang="en-US" sz="1250" dirty="0">
                <a:solidFill>
                  <a:srgbClr val="1A1A1A"/>
                </a:solidFill>
                <a:latin typeface="Calibri" pitchFamily="34" charset="0"/>
                <a:ea typeface="Calibri" pitchFamily="34" charset="-122"/>
                <a:cs typeface="Calibri" pitchFamily="34" charset="-120"/>
              </a:rPr>
              <a:t>Each change in childcare risked breaking a bond just as it was forming, denying Isaac the steady presence attachment depends on.</a:t>
            </a:r>
            <a:endParaRPr lang="en-US" sz="1250" dirty="0"/>
          </a:p>
        </p:txBody>
      </p:sp>
      <p:sp>
        <p:nvSpPr>
          <p:cNvPr id="6" name="Text 4"/>
          <p:cNvSpPr/>
          <p:nvPr/>
        </p:nvSpPr>
        <p:spPr>
          <a:xfrm>
            <a:off x="3657600" y="1810512"/>
            <a:ext cx="7589520" cy="274320"/>
          </a:xfrm>
          <a:prstGeom prst="rect">
            <a:avLst/>
          </a:prstGeom>
          <a:noFill/>
          <a:ln/>
        </p:spPr>
        <p:txBody>
          <a:bodyPr wrap="square" rtlCol="0" anchor="ctr"/>
          <a:lstStyle/>
          <a:p>
            <a:pPr marL="0" indent="0">
              <a:buNone/>
            </a:pPr>
            <a:r>
              <a:rPr lang="en-US" sz="1000" i="1" dirty="0">
                <a:solidFill>
                  <a:srgbClr val="5B6B75"/>
                </a:solidFill>
                <a:latin typeface="Calibri" pitchFamily="34" charset="0"/>
                <a:ea typeface="Calibri" pitchFamily="34" charset="-122"/>
                <a:cs typeface="Calibri" pitchFamily="34" charset="-120"/>
              </a:rPr>
              <a:t>(MacCallum-Bridges, Admon and Daw, 2024)</a:t>
            </a:r>
            <a:endParaRPr lang="en-US" sz="1000" dirty="0"/>
          </a:p>
        </p:txBody>
      </p:sp>
      <p:sp>
        <p:nvSpPr>
          <p:cNvPr id="7" name="Shape 5"/>
          <p:cNvSpPr/>
          <p:nvPr/>
        </p:nvSpPr>
        <p:spPr>
          <a:xfrm>
            <a:off x="548640" y="2304288"/>
            <a:ext cx="11064240" cy="1051560"/>
          </a:xfrm>
          <a:prstGeom prst="roundRect">
            <a:avLst>
              <a:gd name="adj" fmla="val 5217"/>
            </a:avLst>
          </a:prstGeom>
          <a:solidFill>
            <a:srgbClr val="F3F7F8"/>
          </a:solidFill>
          <a:ln/>
        </p:spPr>
        <p:txBody>
          <a:bodyPr/>
          <a:lstStyle/>
          <a:p>
            <a:endParaRPr lang="en-GB"/>
          </a:p>
        </p:txBody>
      </p:sp>
      <p:sp>
        <p:nvSpPr>
          <p:cNvPr id="8" name="Text 6"/>
          <p:cNvSpPr/>
          <p:nvPr/>
        </p:nvSpPr>
        <p:spPr>
          <a:xfrm>
            <a:off x="822960" y="2414016"/>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Mother’s mental health</a:t>
            </a:r>
            <a:endParaRPr lang="en-US" sz="1500" dirty="0"/>
          </a:p>
        </p:txBody>
      </p:sp>
      <p:sp>
        <p:nvSpPr>
          <p:cNvPr id="9" name="Text 7"/>
          <p:cNvSpPr/>
          <p:nvPr/>
        </p:nvSpPr>
        <p:spPr>
          <a:xfrm>
            <a:off x="3657600" y="2414016"/>
            <a:ext cx="7589520" cy="640080"/>
          </a:xfrm>
          <a:prstGeom prst="rect">
            <a:avLst/>
          </a:prstGeom>
          <a:noFill/>
          <a:ln/>
        </p:spPr>
        <p:txBody>
          <a:bodyPr wrap="square" rtlCol="0" anchor="ctr"/>
          <a:lstStyle/>
          <a:p>
            <a:pPr marL="0" indent="0">
              <a:buNone/>
            </a:pPr>
            <a:r>
              <a:rPr lang="en-US" sz="1250" dirty="0">
                <a:solidFill>
                  <a:srgbClr val="1A1A1A"/>
                </a:solidFill>
                <a:latin typeface="Calibri" pitchFamily="34" charset="0"/>
                <a:ea typeface="Calibri" pitchFamily="34" charset="-122"/>
                <a:cs typeface="Calibri" pitchFamily="34" charset="-120"/>
              </a:rPr>
              <a:t>Depression can make it harder for a parent to be consistently warm and responsive — the exact quality of care that predicts a secure attachment.</a:t>
            </a:r>
            <a:endParaRPr lang="en-US" sz="1250" dirty="0"/>
          </a:p>
        </p:txBody>
      </p:sp>
      <p:sp>
        <p:nvSpPr>
          <p:cNvPr id="10" name="Text 8"/>
          <p:cNvSpPr/>
          <p:nvPr/>
        </p:nvSpPr>
        <p:spPr>
          <a:xfrm>
            <a:off x="3657600" y="3017520"/>
            <a:ext cx="7589520" cy="274320"/>
          </a:xfrm>
          <a:prstGeom prst="rect">
            <a:avLst/>
          </a:prstGeom>
          <a:noFill/>
          <a:ln/>
        </p:spPr>
        <p:txBody>
          <a:bodyPr wrap="square" rtlCol="0" anchor="ctr"/>
          <a:lstStyle/>
          <a:p>
            <a:pPr marL="0" indent="0">
              <a:buNone/>
            </a:pPr>
            <a:r>
              <a:rPr lang="en-US" sz="1000" i="1" dirty="0">
                <a:solidFill>
                  <a:srgbClr val="5B6B75"/>
                </a:solidFill>
                <a:latin typeface="Calibri" pitchFamily="34" charset="0"/>
                <a:ea typeface="Calibri" pitchFamily="34" charset="-122"/>
                <a:cs typeface="Calibri" pitchFamily="34" charset="-120"/>
              </a:rPr>
              <a:t>(Atkinson et al., 2000; Whittenburg et al., 2023)</a:t>
            </a:r>
            <a:endParaRPr lang="en-US" sz="1000" dirty="0"/>
          </a:p>
        </p:txBody>
      </p:sp>
      <p:sp>
        <p:nvSpPr>
          <p:cNvPr id="11" name="Shape 9"/>
          <p:cNvSpPr/>
          <p:nvPr/>
        </p:nvSpPr>
        <p:spPr>
          <a:xfrm>
            <a:off x="548640" y="3511296"/>
            <a:ext cx="11064240" cy="1051560"/>
          </a:xfrm>
          <a:prstGeom prst="roundRect">
            <a:avLst>
              <a:gd name="adj" fmla="val 5217"/>
            </a:avLst>
          </a:prstGeom>
          <a:solidFill>
            <a:srgbClr val="F3F7F8"/>
          </a:solidFill>
          <a:ln/>
        </p:spPr>
        <p:txBody>
          <a:bodyPr/>
          <a:lstStyle/>
          <a:p>
            <a:endParaRPr lang="en-GB"/>
          </a:p>
        </p:txBody>
      </p:sp>
      <p:sp>
        <p:nvSpPr>
          <p:cNvPr id="12" name="Text 10"/>
          <p:cNvSpPr/>
          <p:nvPr/>
        </p:nvSpPr>
        <p:spPr>
          <a:xfrm>
            <a:off x="822960" y="3621024"/>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Separation distress &amp; withdrawal</a:t>
            </a:r>
            <a:endParaRPr lang="en-US" sz="1500" dirty="0"/>
          </a:p>
        </p:txBody>
      </p:sp>
      <p:sp>
        <p:nvSpPr>
          <p:cNvPr id="13" name="Text 11"/>
          <p:cNvSpPr/>
          <p:nvPr/>
        </p:nvSpPr>
        <p:spPr>
          <a:xfrm>
            <a:off x="3657600" y="3621024"/>
            <a:ext cx="7589520" cy="640080"/>
          </a:xfrm>
          <a:prstGeom prst="rect">
            <a:avLst/>
          </a:prstGeom>
          <a:noFill/>
          <a:ln/>
        </p:spPr>
        <p:txBody>
          <a:bodyPr wrap="square" rtlCol="0" anchor="ctr"/>
          <a:lstStyle/>
          <a:p>
            <a:pPr marL="0" indent="0">
              <a:buNone/>
            </a:pPr>
            <a:r>
              <a:rPr lang="en-US" sz="1250" dirty="0">
                <a:solidFill>
                  <a:srgbClr val="1A1A1A"/>
                </a:solidFill>
                <a:latin typeface="Calibri" pitchFamily="34" charset="0"/>
                <a:ea typeface="Calibri" pitchFamily="34" charset="-122"/>
                <a:cs typeface="Calibri" pitchFamily="34" charset="-120"/>
              </a:rPr>
              <a:t>Unlike theories focused purely on thinking skills, attachment theory explains this directly: it is what an anxious bond looks like, not a personality trait.</a:t>
            </a:r>
            <a:endParaRPr lang="en-US" sz="1250" dirty="0"/>
          </a:p>
        </p:txBody>
      </p:sp>
      <p:sp>
        <p:nvSpPr>
          <p:cNvPr id="14" name="Text 12"/>
          <p:cNvSpPr/>
          <p:nvPr/>
        </p:nvSpPr>
        <p:spPr>
          <a:xfrm>
            <a:off x="3657600" y="4224528"/>
            <a:ext cx="7589520" cy="274320"/>
          </a:xfrm>
          <a:prstGeom prst="rect">
            <a:avLst/>
          </a:prstGeom>
          <a:noFill/>
          <a:ln/>
        </p:spPr>
        <p:txBody>
          <a:bodyPr wrap="square" rtlCol="0" anchor="ctr"/>
          <a:lstStyle/>
          <a:p>
            <a:pPr marL="0" indent="0">
              <a:buNone/>
            </a:pPr>
            <a:r>
              <a:rPr lang="en-US" sz="1000" i="1" dirty="0">
                <a:solidFill>
                  <a:srgbClr val="5B6B75"/>
                </a:solidFill>
                <a:latin typeface="Calibri" pitchFamily="34" charset="0"/>
                <a:ea typeface="Calibri" pitchFamily="34" charset="-122"/>
                <a:cs typeface="Calibri" pitchFamily="34" charset="-120"/>
              </a:rPr>
              <a:t>(Bowlby, 1969)</a:t>
            </a:r>
            <a:endParaRPr lang="en-US" sz="1000" dirty="0"/>
          </a:p>
        </p:txBody>
      </p:sp>
      <p:sp>
        <p:nvSpPr>
          <p:cNvPr id="15" name="Shape 13"/>
          <p:cNvSpPr/>
          <p:nvPr/>
        </p:nvSpPr>
        <p:spPr>
          <a:xfrm>
            <a:off x="548640" y="4709160"/>
            <a:ext cx="11064240" cy="868680"/>
          </a:xfrm>
          <a:prstGeom prst="roundRect">
            <a:avLst>
              <a:gd name="adj" fmla="val 6316"/>
            </a:avLst>
          </a:prstGeom>
          <a:solidFill>
            <a:srgbClr val="F3F7F8"/>
          </a:solidFill>
          <a:ln/>
        </p:spPr>
        <p:txBody>
          <a:bodyPr/>
          <a:lstStyle/>
          <a:p>
            <a:endParaRPr lang="en-GB"/>
          </a:p>
        </p:txBody>
      </p:sp>
      <p:pic>
        <p:nvPicPr>
          <p:cNvPr id="16" name="Image 0" descr="preencoded.png"/>
          <p:cNvPicPr>
            <a:picLocks noChangeAspect="1"/>
          </p:cNvPicPr>
          <p:nvPr/>
        </p:nvPicPr>
        <p:blipFill>
          <a:blip r:embed="rId3"/>
          <a:stretch>
            <a:fillRect/>
          </a:stretch>
        </p:blipFill>
        <p:spPr>
          <a:xfrm>
            <a:off x="777240" y="4864608"/>
            <a:ext cx="365760" cy="365760"/>
          </a:xfrm>
          <a:prstGeom prst="rect">
            <a:avLst/>
          </a:prstGeom>
        </p:spPr>
      </p:pic>
      <p:sp>
        <p:nvSpPr>
          <p:cNvPr id="17" name="Text 14"/>
          <p:cNvSpPr/>
          <p:nvPr/>
        </p:nvSpPr>
        <p:spPr>
          <a:xfrm>
            <a:off x="1234440" y="4709160"/>
            <a:ext cx="10149840" cy="868680"/>
          </a:xfrm>
          <a:prstGeom prst="rect">
            <a:avLst/>
          </a:prstGeom>
          <a:noFill/>
          <a:ln/>
        </p:spPr>
        <p:txBody>
          <a:bodyPr wrap="square" rtlCol="0" anchor="ctr"/>
          <a:lstStyle/>
          <a:p>
            <a:pPr marL="0" indent="0">
              <a:buNone/>
            </a:pPr>
            <a:r>
              <a:rPr lang="en-US" sz="1250" b="1" dirty="0">
                <a:solidFill>
                  <a:srgbClr val="023B59"/>
                </a:solidFill>
                <a:latin typeface="Calibri" pitchFamily="34" charset="0"/>
                <a:ea typeface="Calibri" pitchFamily="34" charset="-122"/>
                <a:cs typeface="Calibri" pitchFamily="34" charset="-120"/>
              </a:rPr>
              <a:t>But theory has limits: </a:t>
            </a:r>
            <a:r>
              <a:rPr lang="en-US" sz="1250" dirty="0">
                <a:solidFill>
                  <a:srgbClr val="1A1A1A"/>
                </a:solidFill>
                <a:latin typeface="Calibri" pitchFamily="34" charset="0"/>
                <a:ea typeface="Calibri" pitchFamily="34" charset="-122"/>
                <a:cs typeface="Calibri" pitchFamily="34" charset="-120"/>
              </a:rPr>
              <a:t>attachment theory says less about Isaac's language delay — that is better explained by theories focused on thinking and cognitive development, like Piaget's.</a:t>
            </a:r>
            <a:endParaRPr lang="en-US" sz="1250" dirty="0"/>
          </a:p>
        </p:txBody>
      </p:sp>
      <p:pic>
        <p:nvPicPr>
          <p:cNvPr id="18" name="Image 1" descr="/home/claude/prince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9" name="Text 15"/>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0" name="Text 16"/>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5</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Nature and Nurture — Both Play a Part</a:t>
            </a:r>
            <a:endParaRPr lang="en-US" sz="2700" dirty="0"/>
          </a:p>
        </p:txBody>
      </p:sp>
      <p:pic>
        <p:nvPicPr>
          <p:cNvPr id="3" name="Image 0" descr="preencoded.png"/>
          <p:cNvPicPr>
            <a:picLocks noChangeAspect="1"/>
          </p:cNvPicPr>
          <p:nvPr/>
        </p:nvPicPr>
        <p:blipFill>
          <a:blip r:embed="rId3"/>
          <a:stretch>
            <a:fillRect/>
          </a:stretch>
        </p:blipFill>
        <p:spPr>
          <a:xfrm>
            <a:off x="640080" y="1188720"/>
            <a:ext cx="384048" cy="384048"/>
          </a:xfrm>
          <a:prstGeom prst="rect">
            <a:avLst/>
          </a:prstGeom>
        </p:spPr>
      </p:pic>
      <p:sp>
        <p:nvSpPr>
          <p:cNvPr id="4" name="Text 1"/>
          <p:cNvSpPr/>
          <p:nvPr/>
        </p:nvSpPr>
        <p:spPr>
          <a:xfrm>
            <a:off x="1188720" y="1207008"/>
            <a:ext cx="5029200" cy="3657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NATURE – What is built in</a:t>
            </a:r>
            <a:endParaRPr lang="en-US" sz="1500" dirty="0"/>
          </a:p>
        </p:txBody>
      </p:sp>
      <p:sp>
        <p:nvSpPr>
          <p:cNvPr id="5" name="Text 2"/>
          <p:cNvSpPr/>
          <p:nvPr/>
        </p:nvSpPr>
        <p:spPr>
          <a:xfrm>
            <a:off x="640080" y="1600200"/>
            <a:ext cx="5394960" cy="1737360"/>
          </a:xfrm>
          <a:prstGeom prst="rect">
            <a:avLst/>
          </a:prstGeom>
          <a:noFill/>
          <a:ln/>
        </p:spPr>
        <p:txBody>
          <a:bodyPr wrap="square" rtlCol="0" anchor="ctr"/>
          <a:lstStyle/>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Bowlby argued the drive to attach is an innate, evolved survival instinct, not something children are taught.</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Isaac's distress at separation is a built-in alarm system, common to all infants.</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Some babies are naturally more easily soothed than others, regardless of care quality.</a:t>
            </a:r>
            <a:endParaRPr lang="en-US" sz="1250" dirty="0"/>
          </a:p>
        </p:txBody>
      </p:sp>
      <p:pic>
        <p:nvPicPr>
          <p:cNvPr id="6" name="Image 1" descr="preencoded.png"/>
          <p:cNvPicPr>
            <a:picLocks noChangeAspect="1"/>
          </p:cNvPicPr>
          <p:nvPr/>
        </p:nvPicPr>
        <p:blipFill>
          <a:blip r:embed="rId4"/>
          <a:stretch>
            <a:fillRect/>
          </a:stretch>
        </p:blipFill>
        <p:spPr>
          <a:xfrm>
            <a:off x="6309360" y="1188720"/>
            <a:ext cx="384048" cy="384048"/>
          </a:xfrm>
          <a:prstGeom prst="rect">
            <a:avLst/>
          </a:prstGeom>
        </p:spPr>
      </p:pic>
      <p:sp>
        <p:nvSpPr>
          <p:cNvPr id="7" name="Text 3"/>
          <p:cNvSpPr/>
          <p:nvPr/>
        </p:nvSpPr>
        <p:spPr>
          <a:xfrm>
            <a:off x="6858000" y="1207008"/>
            <a:ext cx="5029200" cy="3657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NURTURE - What shapes the bond</a:t>
            </a:r>
            <a:endParaRPr lang="en-US" sz="1500" dirty="0"/>
          </a:p>
        </p:txBody>
      </p:sp>
      <p:sp>
        <p:nvSpPr>
          <p:cNvPr id="8" name="Text 4"/>
          <p:cNvSpPr/>
          <p:nvPr/>
        </p:nvSpPr>
        <p:spPr>
          <a:xfrm>
            <a:off x="6309360" y="1600200"/>
            <a:ext cx="5394960" cy="2011680"/>
          </a:xfrm>
          <a:prstGeom prst="rect">
            <a:avLst/>
          </a:prstGeom>
          <a:noFill/>
          <a:ln/>
        </p:spPr>
        <p:txBody>
          <a:bodyPr wrap="square" rtlCol="0" anchor="ctr"/>
          <a:lstStyle/>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Whether that instinct grows into a secure or insecure attachment depends heavily on how responsive the caregiver is (Atkinson et al., 2000).</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Repeated changes in childcare interrupt the steady, predictable care attachment needs.</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A parent's depression can reduce warm, attuned responses, even when they love their child deeply (Whittenburg et al., 2023).</a:t>
            </a:r>
            <a:endParaRPr lang="en-US" sz="1250" dirty="0"/>
          </a:p>
        </p:txBody>
      </p:sp>
      <p:sp>
        <p:nvSpPr>
          <p:cNvPr id="9" name="Shape 5"/>
          <p:cNvSpPr/>
          <p:nvPr/>
        </p:nvSpPr>
        <p:spPr>
          <a:xfrm>
            <a:off x="548640" y="4114800"/>
            <a:ext cx="11064240" cy="1234440"/>
          </a:xfrm>
          <a:prstGeom prst="roundRect">
            <a:avLst>
              <a:gd name="adj" fmla="val 4444"/>
            </a:avLst>
          </a:prstGeom>
          <a:solidFill>
            <a:srgbClr val="F3F7F8"/>
          </a:solidFill>
          <a:ln/>
        </p:spPr>
        <p:txBody>
          <a:bodyPr/>
          <a:lstStyle/>
          <a:p>
            <a:endParaRPr lang="en-GB"/>
          </a:p>
        </p:txBody>
      </p:sp>
      <p:sp>
        <p:nvSpPr>
          <p:cNvPr id="10" name="Text 6"/>
          <p:cNvSpPr/>
          <p:nvPr/>
        </p:nvSpPr>
        <p:spPr>
          <a:xfrm>
            <a:off x="822960" y="4114800"/>
            <a:ext cx="10515600" cy="1234440"/>
          </a:xfrm>
          <a:prstGeom prst="rect">
            <a:avLst/>
          </a:prstGeom>
          <a:noFill/>
          <a:ln/>
        </p:spPr>
        <p:txBody>
          <a:bodyPr wrap="square"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The honest answer: </a:t>
            </a:r>
            <a:r>
              <a:rPr lang="en-US" sz="1400" i="1" dirty="0">
                <a:solidFill>
                  <a:srgbClr val="1A1A1A"/>
                </a:solidFill>
                <a:latin typeface="Calibri" pitchFamily="34" charset="0"/>
                <a:ea typeface="Calibri" pitchFamily="34" charset="-122"/>
                <a:cs typeface="Calibri" pitchFamily="34" charset="-120"/>
              </a:rPr>
              <a:t>Isaac's need to attach is instinctive and universal — but whether that need is met securely comes down entirely to the quality and consistency of care around him.</a:t>
            </a:r>
            <a:endParaRPr lang="en-US" sz="1400" dirty="0"/>
          </a:p>
        </p:txBody>
      </p:sp>
      <p:sp>
        <p:nvSpPr>
          <p:cNvPr id="11" name="Text 7"/>
          <p:cNvSpPr/>
          <p:nvPr/>
        </p:nvSpPr>
        <p:spPr>
          <a:xfrm>
            <a:off x="548640" y="5422392"/>
            <a:ext cx="10972800" cy="219456"/>
          </a:xfrm>
          <a:prstGeom prst="rect">
            <a:avLst/>
          </a:prstGeom>
          <a:noFill/>
          <a:ln/>
        </p:spPr>
        <p:txBody>
          <a:bodyPr wrap="square" rtlCol="0" anchor="ctr"/>
          <a:lstStyle/>
          <a:p>
            <a:pPr marL="0" indent="0">
              <a:buNone/>
            </a:pPr>
            <a:r>
              <a:rPr lang="en-US" sz="950" i="1" dirty="0">
                <a:solidFill>
                  <a:srgbClr val="5B6B75"/>
                </a:solidFill>
                <a:latin typeface="Calibri" pitchFamily="34" charset="0"/>
                <a:ea typeface="Calibri" pitchFamily="34" charset="-122"/>
                <a:cs typeface="Calibri" pitchFamily="34" charset="-120"/>
              </a:rPr>
              <a:t>(Bowlby, 1969; Atkinson et al., 2000; Whittenburg et al., 2023)</a:t>
            </a:r>
            <a:endParaRPr lang="en-US" sz="950" dirty="0"/>
          </a:p>
        </p:txBody>
      </p:sp>
      <p:pic>
        <p:nvPicPr>
          <p:cNvPr id="12" name="Image 2" descr="/home/claude/prince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3"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4"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6</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600" b="1" dirty="0">
                <a:solidFill>
                  <a:srgbClr val="1A1A1A"/>
                </a:solidFill>
                <a:latin typeface="Calibri" pitchFamily="34" charset="0"/>
                <a:ea typeface="Calibri" pitchFamily="34" charset="-122"/>
                <a:cs typeface="Calibri" pitchFamily="34" charset="-120"/>
              </a:rPr>
              <a:t>Practical Strategies - What I would Actually Do</a:t>
            </a:r>
            <a:endParaRPr lang="en-US" sz="2600" dirty="0"/>
          </a:p>
        </p:txBody>
      </p:sp>
      <p:pic>
        <p:nvPicPr>
          <p:cNvPr id="3" name="Image 0" descr="preencoded.png"/>
          <p:cNvPicPr>
            <a:picLocks noChangeAspect="1"/>
          </p:cNvPicPr>
          <p:nvPr/>
        </p:nvPicPr>
        <p:blipFill>
          <a:blip r:embed="rId3"/>
          <a:stretch>
            <a:fillRect/>
          </a:stretch>
        </p:blipFill>
        <p:spPr>
          <a:xfrm>
            <a:off x="594360" y="1097280"/>
            <a:ext cx="347472" cy="347472"/>
          </a:xfrm>
          <a:prstGeom prst="rect">
            <a:avLst/>
          </a:prstGeom>
        </p:spPr>
      </p:pic>
      <p:sp>
        <p:nvSpPr>
          <p:cNvPr id="4" name="Text 1"/>
          <p:cNvSpPr/>
          <p:nvPr/>
        </p:nvSpPr>
        <p:spPr>
          <a:xfrm>
            <a:off x="1051560" y="105156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One consistent key person</a:t>
            </a:r>
            <a:endParaRPr lang="en-US" sz="1350" dirty="0"/>
          </a:p>
        </p:txBody>
      </p:sp>
      <p:sp>
        <p:nvSpPr>
          <p:cNvPr id="5" name="Text 2"/>
          <p:cNvSpPr/>
          <p:nvPr/>
        </p:nvSpPr>
        <p:spPr>
          <a:xfrm>
            <a:off x="4114800" y="1051560"/>
            <a:ext cx="6766560" cy="457200"/>
          </a:xfrm>
          <a:prstGeom prst="rect">
            <a:avLst/>
          </a:prstGeom>
          <a:noFill/>
          <a:ln/>
        </p:spPr>
        <p:txBody>
          <a:bodyPr wrap="square" rtlCol="0" anchor="ctr"/>
          <a:lstStyle/>
          <a:p>
            <a:pPr marL="0" indent="0">
              <a:buNone/>
            </a:pPr>
            <a:r>
              <a:rPr lang="en-US" sz="1200" dirty="0">
                <a:solidFill>
                  <a:srgbClr val="1A1A1A"/>
                </a:solidFill>
                <a:latin typeface="Calibri" pitchFamily="34" charset="0"/>
                <a:ea typeface="Calibri" pitchFamily="34" charset="-122"/>
                <a:cs typeface="Calibri" pitchFamily="34" charset="-120"/>
              </a:rPr>
              <a:t>A single named worker who greets Isaac, comforts him and stays with him through transitions — building one steady bond.</a:t>
            </a:r>
            <a:endParaRPr lang="en-US" sz="1200" dirty="0"/>
          </a:p>
        </p:txBody>
      </p:sp>
      <p:sp>
        <p:nvSpPr>
          <p:cNvPr id="6" name="Text 3"/>
          <p:cNvSpPr/>
          <p:nvPr/>
        </p:nvSpPr>
        <p:spPr>
          <a:xfrm>
            <a:off x="4114800" y="1435608"/>
            <a:ext cx="6766560" cy="228600"/>
          </a:xfrm>
          <a:prstGeom prst="rect">
            <a:avLst/>
          </a:prstGeom>
          <a:noFill/>
          <a:ln/>
        </p:spPr>
        <p:txBody>
          <a:bodyPr wrap="square" rtlCol="0" anchor="ctr"/>
          <a:lstStyle/>
          <a:p>
            <a:pPr marL="0" indent="0">
              <a:buNone/>
            </a:pPr>
            <a:r>
              <a:rPr lang="en-US" sz="950" i="1" dirty="0">
                <a:solidFill>
                  <a:srgbClr val="5B6B75"/>
                </a:solidFill>
                <a:latin typeface="Calibri" pitchFamily="34" charset="0"/>
                <a:ea typeface="Calibri" pitchFamily="34" charset="-122"/>
                <a:cs typeface="Calibri" pitchFamily="34" charset="-120"/>
              </a:rPr>
              <a:t>(Elfer, Goldschmied and Selleck, 2003)</a:t>
            </a:r>
            <a:endParaRPr lang="en-US" sz="950" dirty="0"/>
          </a:p>
        </p:txBody>
      </p:sp>
      <p:pic>
        <p:nvPicPr>
          <p:cNvPr id="7" name="Image 1" descr="preencoded.png"/>
          <p:cNvPicPr>
            <a:picLocks noChangeAspect="1"/>
          </p:cNvPicPr>
          <p:nvPr/>
        </p:nvPicPr>
        <p:blipFill>
          <a:blip r:embed="rId4"/>
          <a:stretch>
            <a:fillRect/>
          </a:stretch>
        </p:blipFill>
        <p:spPr>
          <a:xfrm>
            <a:off x="594360" y="1874520"/>
            <a:ext cx="347472" cy="347472"/>
          </a:xfrm>
          <a:prstGeom prst="rect">
            <a:avLst/>
          </a:prstGeom>
        </p:spPr>
      </p:pic>
      <p:sp>
        <p:nvSpPr>
          <p:cNvPr id="8" name="Text 4"/>
          <p:cNvSpPr/>
          <p:nvPr/>
        </p:nvSpPr>
        <p:spPr>
          <a:xfrm>
            <a:off x="1051560" y="182880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Gentle, gradual settling-in</a:t>
            </a:r>
            <a:endParaRPr lang="en-US" sz="1350" dirty="0"/>
          </a:p>
        </p:txBody>
      </p:sp>
      <p:sp>
        <p:nvSpPr>
          <p:cNvPr id="9" name="Text 5"/>
          <p:cNvSpPr/>
          <p:nvPr/>
        </p:nvSpPr>
        <p:spPr>
          <a:xfrm>
            <a:off x="4114800" y="1828800"/>
            <a:ext cx="6766560" cy="457200"/>
          </a:xfrm>
          <a:prstGeom prst="rect">
            <a:avLst/>
          </a:prstGeom>
          <a:noFill/>
          <a:ln/>
        </p:spPr>
        <p:txBody>
          <a:bodyPr wrap="square" rtlCol="0" anchor="ctr"/>
          <a:lstStyle/>
          <a:p>
            <a:pPr marL="0" indent="0">
              <a:buNone/>
            </a:pPr>
            <a:r>
              <a:rPr lang="en-US" sz="1200" dirty="0">
                <a:solidFill>
                  <a:srgbClr val="1A1A1A"/>
                </a:solidFill>
                <a:latin typeface="Calibri" pitchFamily="34" charset="0"/>
                <a:ea typeface="Calibri" pitchFamily="34" charset="-122"/>
                <a:cs typeface="Calibri" pitchFamily="34" charset="-120"/>
              </a:rPr>
              <a:t>Short, well-paced separations from mother at first, building trust that she always comes back.</a:t>
            </a:r>
            <a:endParaRPr lang="en-US" sz="1200" dirty="0"/>
          </a:p>
        </p:txBody>
      </p:sp>
      <p:sp>
        <p:nvSpPr>
          <p:cNvPr id="10" name="Text 6"/>
          <p:cNvSpPr/>
          <p:nvPr/>
        </p:nvSpPr>
        <p:spPr>
          <a:xfrm>
            <a:off x="4114800" y="2212848"/>
            <a:ext cx="6766560" cy="228600"/>
          </a:xfrm>
          <a:prstGeom prst="rect">
            <a:avLst/>
          </a:prstGeom>
          <a:noFill/>
          <a:ln/>
        </p:spPr>
        <p:txBody>
          <a:bodyPr wrap="square" rtlCol="0" anchor="ctr"/>
          <a:lstStyle/>
          <a:p>
            <a:pPr marL="0" indent="0">
              <a:buNone/>
            </a:pPr>
            <a:r>
              <a:rPr lang="en-US" sz="950" i="1" dirty="0">
                <a:solidFill>
                  <a:srgbClr val="5B6B75"/>
                </a:solidFill>
                <a:latin typeface="Calibri" pitchFamily="34" charset="0"/>
                <a:ea typeface="Calibri" pitchFamily="34" charset="-122"/>
                <a:cs typeface="Calibri" pitchFamily="34" charset="-120"/>
              </a:rPr>
              <a:t>(Degotardi and Pearson, 2009)</a:t>
            </a:r>
            <a:endParaRPr lang="en-US" sz="950" dirty="0"/>
          </a:p>
        </p:txBody>
      </p:sp>
      <p:pic>
        <p:nvPicPr>
          <p:cNvPr id="11" name="Image 2" descr="preencoded.png"/>
          <p:cNvPicPr>
            <a:picLocks noChangeAspect="1"/>
          </p:cNvPicPr>
          <p:nvPr/>
        </p:nvPicPr>
        <p:blipFill>
          <a:blip r:embed="rId5"/>
          <a:stretch>
            <a:fillRect/>
          </a:stretch>
        </p:blipFill>
        <p:spPr>
          <a:xfrm>
            <a:off x="594360" y="2651760"/>
            <a:ext cx="347472" cy="347472"/>
          </a:xfrm>
          <a:prstGeom prst="rect">
            <a:avLst/>
          </a:prstGeom>
        </p:spPr>
      </p:pic>
      <p:sp>
        <p:nvSpPr>
          <p:cNvPr id="12" name="Text 7"/>
          <p:cNvSpPr/>
          <p:nvPr/>
        </p:nvSpPr>
        <p:spPr>
          <a:xfrm>
            <a:off x="1051560" y="260604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Predictable routines</a:t>
            </a:r>
            <a:endParaRPr lang="en-US" sz="1350" dirty="0"/>
          </a:p>
        </p:txBody>
      </p:sp>
      <p:sp>
        <p:nvSpPr>
          <p:cNvPr id="13" name="Text 8"/>
          <p:cNvSpPr/>
          <p:nvPr/>
        </p:nvSpPr>
        <p:spPr>
          <a:xfrm>
            <a:off x="4114800" y="2606040"/>
            <a:ext cx="6766560" cy="457200"/>
          </a:xfrm>
          <a:prstGeom prst="rect">
            <a:avLst/>
          </a:prstGeom>
          <a:noFill/>
          <a:ln/>
        </p:spPr>
        <p:txBody>
          <a:bodyPr wrap="square" rtlCol="0" anchor="ctr"/>
          <a:lstStyle/>
          <a:p>
            <a:pPr marL="0" indent="0">
              <a:buNone/>
            </a:pPr>
            <a:r>
              <a:rPr lang="en-US" sz="1200" dirty="0">
                <a:solidFill>
                  <a:srgbClr val="1A1A1A"/>
                </a:solidFill>
                <a:latin typeface="Calibri" pitchFamily="34" charset="0"/>
                <a:ea typeface="Calibri" pitchFamily="34" charset="-122"/>
                <a:cs typeface="Calibri" pitchFamily="34" charset="-120"/>
              </a:rPr>
              <a:t>The same greetings, the same goodbye ritual, the same daily rhythm, so the world feels safer.</a:t>
            </a:r>
            <a:endParaRPr lang="en-US" sz="1200" dirty="0"/>
          </a:p>
        </p:txBody>
      </p:sp>
      <p:pic>
        <p:nvPicPr>
          <p:cNvPr id="14" name="Image 3" descr="preencoded.png"/>
          <p:cNvPicPr>
            <a:picLocks noChangeAspect="1"/>
          </p:cNvPicPr>
          <p:nvPr/>
        </p:nvPicPr>
        <p:blipFill>
          <a:blip r:embed="rId6"/>
          <a:stretch>
            <a:fillRect/>
          </a:stretch>
        </p:blipFill>
        <p:spPr>
          <a:xfrm>
            <a:off x="594360" y="3429000"/>
            <a:ext cx="347472" cy="347472"/>
          </a:xfrm>
          <a:prstGeom prst="rect">
            <a:avLst/>
          </a:prstGeom>
        </p:spPr>
      </p:pic>
      <p:sp>
        <p:nvSpPr>
          <p:cNvPr id="15" name="Text 9"/>
          <p:cNvSpPr/>
          <p:nvPr/>
        </p:nvSpPr>
        <p:spPr>
          <a:xfrm>
            <a:off x="1051560" y="338328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Supporting Mother too</a:t>
            </a:r>
            <a:endParaRPr lang="en-US" sz="1350" dirty="0"/>
          </a:p>
        </p:txBody>
      </p:sp>
      <p:sp>
        <p:nvSpPr>
          <p:cNvPr id="16" name="Text 10"/>
          <p:cNvSpPr/>
          <p:nvPr/>
        </p:nvSpPr>
        <p:spPr>
          <a:xfrm>
            <a:off x="4114800" y="3383280"/>
            <a:ext cx="6766560" cy="457200"/>
          </a:xfrm>
          <a:prstGeom prst="rect">
            <a:avLst/>
          </a:prstGeom>
          <a:noFill/>
          <a:ln/>
        </p:spPr>
        <p:txBody>
          <a:bodyPr wrap="square" rtlCol="0" anchor="ctr"/>
          <a:lstStyle/>
          <a:p>
            <a:pPr marL="0" indent="0">
              <a:buNone/>
            </a:pPr>
            <a:r>
              <a:rPr lang="en-US" sz="1200" dirty="0">
                <a:solidFill>
                  <a:srgbClr val="1A1A1A"/>
                </a:solidFill>
                <a:latin typeface="Calibri" pitchFamily="34" charset="0"/>
                <a:ea typeface="Calibri" pitchFamily="34" charset="-122"/>
                <a:cs typeface="Calibri" pitchFamily="34" charset="-120"/>
              </a:rPr>
              <a:t>Therapeutic and practical support for Isaac's mother, so she is better able to be warmly responsive.</a:t>
            </a:r>
            <a:endParaRPr lang="en-US" sz="1200" dirty="0"/>
          </a:p>
        </p:txBody>
      </p:sp>
      <p:sp>
        <p:nvSpPr>
          <p:cNvPr id="17" name="Text 11"/>
          <p:cNvSpPr/>
          <p:nvPr/>
        </p:nvSpPr>
        <p:spPr>
          <a:xfrm>
            <a:off x="4114800" y="3767328"/>
            <a:ext cx="6766560" cy="228600"/>
          </a:xfrm>
          <a:prstGeom prst="rect">
            <a:avLst/>
          </a:prstGeom>
          <a:noFill/>
          <a:ln/>
        </p:spPr>
        <p:txBody>
          <a:bodyPr wrap="square" rtlCol="0" anchor="ctr"/>
          <a:lstStyle/>
          <a:p>
            <a:pPr marL="0" indent="0">
              <a:buNone/>
            </a:pPr>
            <a:r>
              <a:rPr lang="en-US" sz="950" i="1" dirty="0">
                <a:solidFill>
                  <a:srgbClr val="5B6B75"/>
                </a:solidFill>
                <a:latin typeface="Calibri" pitchFamily="34" charset="0"/>
                <a:ea typeface="Calibri" pitchFamily="34" charset="-122"/>
                <a:cs typeface="Calibri" pitchFamily="34" charset="-120"/>
              </a:rPr>
              <a:t>(Whittenburg et al., 2023)</a:t>
            </a:r>
            <a:endParaRPr lang="en-US" sz="950" dirty="0"/>
          </a:p>
        </p:txBody>
      </p:sp>
      <p:pic>
        <p:nvPicPr>
          <p:cNvPr id="18" name="Image 4" descr="preencoded.png"/>
          <p:cNvPicPr>
            <a:picLocks noChangeAspect="1"/>
          </p:cNvPicPr>
          <p:nvPr/>
        </p:nvPicPr>
        <p:blipFill>
          <a:blip r:embed="rId7"/>
          <a:stretch>
            <a:fillRect/>
          </a:stretch>
        </p:blipFill>
        <p:spPr>
          <a:xfrm>
            <a:off x="594360" y="4206240"/>
            <a:ext cx="347472" cy="347472"/>
          </a:xfrm>
          <a:prstGeom prst="rect">
            <a:avLst/>
          </a:prstGeom>
        </p:spPr>
      </p:pic>
      <p:sp>
        <p:nvSpPr>
          <p:cNvPr id="19" name="Text 12"/>
          <p:cNvSpPr/>
          <p:nvPr/>
        </p:nvSpPr>
        <p:spPr>
          <a:xfrm>
            <a:off x="1051560" y="416052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Joined-up help</a:t>
            </a:r>
            <a:endParaRPr lang="en-US" sz="1350" dirty="0"/>
          </a:p>
        </p:txBody>
      </p:sp>
      <p:sp>
        <p:nvSpPr>
          <p:cNvPr id="20" name="Text 13"/>
          <p:cNvSpPr/>
          <p:nvPr/>
        </p:nvSpPr>
        <p:spPr>
          <a:xfrm>
            <a:off x="4114800" y="4160520"/>
            <a:ext cx="6766560" cy="457200"/>
          </a:xfrm>
          <a:prstGeom prst="rect">
            <a:avLst/>
          </a:prstGeom>
          <a:noFill/>
          <a:ln/>
        </p:spPr>
        <p:txBody>
          <a:bodyPr wrap="square" rtlCol="0" anchor="ctr"/>
          <a:lstStyle/>
          <a:p>
            <a:pPr marL="0" indent="0">
              <a:buNone/>
            </a:pPr>
            <a:r>
              <a:rPr lang="en-US" sz="1200" dirty="0">
                <a:solidFill>
                  <a:srgbClr val="1A1A1A"/>
                </a:solidFill>
                <a:latin typeface="Calibri" pitchFamily="34" charset="0"/>
                <a:ea typeface="Calibri" pitchFamily="34" charset="-122"/>
                <a:cs typeface="Calibri" pitchFamily="34" charset="-120"/>
              </a:rPr>
              <a:t>Health visitor and, where needed, parent-infant mental health referral alongside the setting's own work.</a:t>
            </a:r>
            <a:endParaRPr lang="en-US" sz="1200" dirty="0"/>
          </a:p>
        </p:txBody>
      </p:sp>
      <p:pic>
        <p:nvPicPr>
          <p:cNvPr id="21" name="Image 5" descr="/home/claude/prince_ppt/footer_band_clean.png"/>
          <p:cNvPicPr>
            <a:picLocks noChangeAspect="1"/>
          </p:cNvPicPr>
          <p:nvPr/>
        </p:nvPicPr>
        <p:blipFill>
          <a:blip r:embed="rId8"/>
          <a:stretch>
            <a:fillRect/>
          </a:stretch>
        </p:blipFill>
        <p:spPr>
          <a:xfrm>
            <a:off x="0" y="5669280"/>
            <a:ext cx="12188952" cy="1188720"/>
          </a:xfrm>
          <a:prstGeom prst="rect">
            <a:avLst/>
          </a:prstGeom>
        </p:spPr>
      </p:pic>
      <p:sp>
        <p:nvSpPr>
          <p:cNvPr id="22" name="Text 14"/>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3" name="Text 15"/>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7</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600" b="1" dirty="0">
                <a:solidFill>
                  <a:srgbClr val="1A1A1A"/>
                </a:solidFill>
                <a:latin typeface="Calibri" pitchFamily="34" charset="0"/>
                <a:ea typeface="Calibri" pitchFamily="34" charset="-122"/>
                <a:cs typeface="Calibri" pitchFamily="34" charset="-120"/>
              </a:rPr>
              <a:t>How Good Is Attachment Theory, Really?</a:t>
            </a:r>
            <a:endParaRPr lang="en-US" sz="2600" dirty="0"/>
          </a:p>
        </p:txBody>
      </p:sp>
      <p:pic>
        <p:nvPicPr>
          <p:cNvPr id="3" name="Image 0" descr="preencoded.png"/>
          <p:cNvPicPr>
            <a:picLocks noChangeAspect="1"/>
          </p:cNvPicPr>
          <p:nvPr/>
        </p:nvPicPr>
        <p:blipFill>
          <a:blip r:embed="rId3"/>
          <a:stretch>
            <a:fillRect/>
          </a:stretch>
        </p:blipFill>
        <p:spPr>
          <a:xfrm>
            <a:off x="594360" y="1097280"/>
            <a:ext cx="365760" cy="365760"/>
          </a:xfrm>
          <a:prstGeom prst="rect">
            <a:avLst/>
          </a:prstGeom>
        </p:spPr>
      </p:pic>
      <p:sp>
        <p:nvSpPr>
          <p:cNvPr id="4" name="Text 1"/>
          <p:cNvSpPr/>
          <p:nvPr/>
        </p:nvSpPr>
        <p:spPr>
          <a:xfrm>
            <a:off x="1097280" y="1115568"/>
            <a:ext cx="5029200" cy="365760"/>
          </a:xfrm>
          <a:prstGeom prst="rect">
            <a:avLst/>
          </a:prstGeom>
          <a:noFill/>
          <a:ln/>
        </p:spPr>
        <p:txBody>
          <a:bodyPr wrap="square"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Strengths</a:t>
            </a:r>
            <a:endParaRPr lang="en-US" sz="1600" dirty="0"/>
          </a:p>
        </p:txBody>
      </p:sp>
      <p:sp>
        <p:nvSpPr>
          <p:cNvPr id="5" name="Text 2"/>
          <p:cNvSpPr/>
          <p:nvPr/>
        </p:nvSpPr>
        <p:spPr>
          <a:xfrm>
            <a:off x="594360" y="1508760"/>
            <a:ext cx="5486400" cy="1828800"/>
          </a:xfrm>
          <a:prstGeom prst="rect">
            <a:avLst/>
          </a:prstGeom>
          <a:noFill/>
          <a:ln/>
        </p:spPr>
        <p:txBody>
          <a:bodyPr wrap="square" rtlCol="0" anchor="ctr"/>
          <a:lstStyle/>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Directly explains distress that other theories struggle to account for.</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Underpins the key-person approach required across EYFS settings.</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Backed by a large, long-running evidence base linking sensitivity to security.</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Gives practitioners a clear, practical focus: consistency and responsiveness.</a:t>
            </a:r>
            <a:endParaRPr lang="en-US" sz="1250" dirty="0"/>
          </a:p>
        </p:txBody>
      </p:sp>
      <p:pic>
        <p:nvPicPr>
          <p:cNvPr id="6" name="Image 1" descr="preencoded.png"/>
          <p:cNvPicPr>
            <a:picLocks noChangeAspect="1"/>
          </p:cNvPicPr>
          <p:nvPr/>
        </p:nvPicPr>
        <p:blipFill>
          <a:blip r:embed="rId4"/>
          <a:stretch>
            <a:fillRect/>
          </a:stretch>
        </p:blipFill>
        <p:spPr>
          <a:xfrm>
            <a:off x="6309360" y="1097280"/>
            <a:ext cx="365760" cy="365760"/>
          </a:xfrm>
          <a:prstGeom prst="rect">
            <a:avLst/>
          </a:prstGeom>
        </p:spPr>
      </p:pic>
      <p:sp>
        <p:nvSpPr>
          <p:cNvPr id="7" name="Text 3"/>
          <p:cNvSpPr/>
          <p:nvPr/>
        </p:nvSpPr>
        <p:spPr>
          <a:xfrm>
            <a:off x="6812280" y="1115568"/>
            <a:ext cx="5029200" cy="365760"/>
          </a:xfrm>
          <a:prstGeom prst="rect">
            <a:avLst/>
          </a:prstGeom>
          <a:noFill/>
          <a:ln/>
        </p:spPr>
        <p:txBody>
          <a:bodyPr wrap="square"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Limitations</a:t>
            </a:r>
            <a:endParaRPr lang="en-US" sz="1600" dirty="0"/>
          </a:p>
        </p:txBody>
      </p:sp>
      <p:sp>
        <p:nvSpPr>
          <p:cNvPr id="8" name="Text 4"/>
          <p:cNvSpPr/>
          <p:nvPr/>
        </p:nvSpPr>
        <p:spPr>
          <a:xfrm>
            <a:off x="6309360" y="1508760"/>
            <a:ext cx="5394960" cy="1828800"/>
          </a:xfrm>
          <a:prstGeom prst="rect">
            <a:avLst/>
          </a:prstGeom>
          <a:noFill/>
          <a:ln/>
        </p:spPr>
        <p:txBody>
          <a:bodyPr wrap="square" rtlCol="0" anchor="ctr"/>
          <a:lstStyle/>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Monotropy has been criticised as overstating one bond over a child's wider network of relationships.</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Much of the evidence comes from Western samples — patterns don't map neatly onto every culture.</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Mostly correlational, so it can describe links without proving cause.</a:t>
            </a:r>
            <a:endParaRPr lang="en-US" sz="1250" dirty="0"/>
          </a:p>
          <a:p>
            <a:pPr marL="342900" indent="-342900">
              <a:spcAft>
                <a:spcPts val="600"/>
              </a:spcAft>
              <a:buSzPct val="100000"/>
              <a:buChar char="•"/>
            </a:pPr>
            <a:r>
              <a:rPr lang="en-US" sz="1250" dirty="0">
                <a:solidFill>
                  <a:srgbClr val="1A1A1A"/>
                </a:solidFill>
                <a:latin typeface="Calibri" pitchFamily="34" charset="0"/>
                <a:ea typeface="Calibri" pitchFamily="34" charset="-122"/>
                <a:cs typeface="Calibri" pitchFamily="34" charset="-120"/>
              </a:rPr>
              <a:t>Says little about Isaac's cognitive and language development.</a:t>
            </a:r>
            <a:endParaRPr lang="en-US" sz="1250" dirty="0"/>
          </a:p>
        </p:txBody>
      </p:sp>
      <p:sp>
        <p:nvSpPr>
          <p:cNvPr id="9" name="Shape 5"/>
          <p:cNvSpPr/>
          <p:nvPr/>
        </p:nvSpPr>
        <p:spPr>
          <a:xfrm>
            <a:off x="548640" y="3749040"/>
            <a:ext cx="11064240" cy="1188720"/>
          </a:xfrm>
          <a:prstGeom prst="roundRect">
            <a:avLst>
              <a:gd name="adj" fmla="val 4615"/>
            </a:avLst>
          </a:prstGeom>
          <a:solidFill>
            <a:srgbClr val="F3F7F8"/>
          </a:solidFill>
          <a:ln/>
        </p:spPr>
        <p:txBody>
          <a:bodyPr/>
          <a:lstStyle/>
          <a:p>
            <a:endParaRPr lang="en-GB"/>
          </a:p>
        </p:txBody>
      </p:sp>
      <p:sp>
        <p:nvSpPr>
          <p:cNvPr id="10" name="Text 6"/>
          <p:cNvSpPr/>
          <p:nvPr/>
        </p:nvSpPr>
        <p:spPr>
          <a:xfrm>
            <a:off x="822960" y="3749040"/>
            <a:ext cx="10515600" cy="118872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My view: </a:t>
            </a:r>
            <a:r>
              <a:rPr lang="en-US" sz="1350" dirty="0">
                <a:solidFill>
                  <a:srgbClr val="1A1A1A"/>
                </a:solidFill>
                <a:latin typeface="Calibri" pitchFamily="34" charset="0"/>
                <a:ea typeface="Calibri" pitchFamily="34" charset="-122"/>
                <a:cs typeface="Calibri" pitchFamily="34" charset="-120"/>
              </a:rPr>
              <a:t>attachment theory gives me the clearest lens on Isaac's emotional distress, but I would pair it with a cognitive theory like Piaget's to properly address his language delay too.</a:t>
            </a:r>
            <a:endParaRPr lang="en-US" sz="1350" dirty="0"/>
          </a:p>
        </p:txBody>
      </p:sp>
      <p:sp>
        <p:nvSpPr>
          <p:cNvPr id="11" name="Text 7"/>
          <p:cNvSpPr/>
          <p:nvPr/>
        </p:nvSpPr>
        <p:spPr>
          <a:xfrm>
            <a:off x="548640" y="5074920"/>
            <a:ext cx="109728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(Bowlby, 1969; Van IJzendoorn and Sagi-Schwartz, 2008)</a:t>
            </a:r>
            <a:endParaRPr lang="en-US" sz="1050" dirty="0"/>
          </a:p>
        </p:txBody>
      </p:sp>
      <p:pic>
        <p:nvPicPr>
          <p:cNvPr id="12" name="Image 2" descr="/home/claude/prince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3"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4"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8</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Isaac's Early Help Plan At a Glance</a:t>
            </a:r>
            <a:endParaRPr lang="en-US" sz="2700" dirty="0"/>
          </a:p>
        </p:txBody>
      </p:sp>
      <p:sp>
        <p:nvSpPr>
          <p:cNvPr id="3" name="Shape 1"/>
          <p:cNvSpPr/>
          <p:nvPr/>
        </p:nvSpPr>
        <p:spPr>
          <a:xfrm>
            <a:off x="548640" y="1051560"/>
            <a:ext cx="3611880" cy="502920"/>
          </a:xfrm>
          <a:prstGeom prst="roundRect">
            <a:avLst>
              <a:gd name="adj" fmla="val 10909"/>
            </a:avLst>
          </a:prstGeom>
          <a:solidFill>
            <a:srgbClr val="F9C74F"/>
          </a:solidFill>
          <a:ln/>
        </p:spPr>
        <p:txBody>
          <a:bodyPr/>
          <a:lstStyle/>
          <a:p>
            <a:endParaRPr lang="en-GB"/>
          </a:p>
        </p:txBody>
      </p:sp>
      <p:sp>
        <p:nvSpPr>
          <p:cNvPr id="4" name="Text 2"/>
          <p:cNvSpPr/>
          <p:nvPr/>
        </p:nvSpPr>
        <p:spPr>
          <a:xfrm>
            <a:off x="54864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Short Term</a:t>
            </a:r>
            <a:endParaRPr lang="en-US" sz="1500" dirty="0"/>
          </a:p>
        </p:txBody>
      </p:sp>
      <p:sp>
        <p:nvSpPr>
          <p:cNvPr id="5" name="Shape 3"/>
          <p:cNvSpPr/>
          <p:nvPr/>
        </p:nvSpPr>
        <p:spPr>
          <a:xfrm>
            <a:off x="548640" y="1645920"/>
            <a:ext cx="3611880" cy="3291840"/>
          </a:xfrm>
          <a:prstGeom prst="roundRect">
            <a:avLst>
              <a:gd name="adj" fmla="val 1667"/>
            </a:avLst>
          </a:prstGeom>
          <a:solidFill>
            <a:srgbClr val="F3F7F8"/>
          </a:solidFill>
          <a:ln/>
        </p:spPr>
        <p:txBody>
          <a:bodyPr/>
          <a:lstStyle/>
          <a:p>
            <a:endParaRPr lang="en-GB"/>
          </a:p>
        </p:txBody>
      </p:sp>
      <p:sp>
        <p:nvSpPr>
          <p:cNvPr id="6" name="Text 4"/>
          <p:cNvSpPr/>
          <p:nvPr/>
        </p:nvSpPr>
        <p:spPr>
          <a:xfrm>
            <a:off x="731520" y="1828800"/>
            <a:ext cx="3246120" cy="2926080"/>
          </a:xfrm>
          <a:prstGeom prst="rect">
            <a:avLst/>
          </a:prstGeom>
          <a:noFill/>
          <a:ln/>
        </p:spPr>
        <p:txBody>
          <a:bodyPr wrap="square" rtlCol="0" anchor="ctr"/>
          <a:lstStyle/>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Assign one consistent key person</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Gradual, well-paced settling-in sessions</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Predictable daily greeting and goodbye routine</a:t>
            </a:r>
            <a:endParaRPr lang="en-US" sz="1130" dirty="0"/>
          </a:p>
          <a:p>
            <a:pPr marL="342900" indent="-342900">
              <a:spcAft>
                <a:spcPts val="1000"/>
              </a:spcAft>
              <a:buSzPct val="100000"/>
              <a:buChar char="•"/>
            </a:pPr>
            <a:r>
              <a:rPr lang="en-US" sz="1130">
                <a:solidFill>
                  <a:srgbClr val="1A1A1A"/>
                </a:solidFill>
                <a:latin typeface="Calibri" pitchFamily="34" charset="0"/>
                <a:ea typeface="Calibri" pitchFamily="34" charset="-122"/>
                <a:cs typeface="Calibri" pitchFamily="34" charset="-120"/>
              </a:rPr>
              <a:t>Refer Mother </a:t>
            </a:r>
            <a:r>
              <a:rPr lang="en-US" sz="1130" dirty="0">
                <a:solidFill>
                  <a:srgbClr val="1A1A1A"/>
                </a:solidFill>
                <a:latin typeface="Calibri" pitchFamily="34" charset="0"/>
                <a:ea typeface="Calibri" pitchFamily="34" charset="-122"/>
                <a:cs typeface="Calibri" pitchFamily="34" charset="-120"/>
              </a:rPr>
              <a:t>for post-natal support</a:t>
            </a:r>
            <a:endParaRPr lang="en-US" sz="1130" dirty="0"/>
          </a:p>
        </p:txBody>
      </p:sp>
      <p:sp>
        <p:nvSpPr>
          <p:cNvPr id="7" name="Shape 5"/>
          <p:cNvSpPr/>
          <p:nvPr/>
        </p:nvSpPr>
        <p:spPr>
          <a:xfrm>
            <a:off x="4297680" y="1051560"/>
            <a:ext cx="3611880" cy="502920"/>
          </a:xfrm>
          <a:prstGeom prst="roundRect">
            <a:avLst>
              <a:gd name="adj" fmla="val 10909"/>
            </a:avLst>
          </a:prstGeom>
          <a:solidFill>
            <a:srgbClr val="E84855"/>
          </a:solidFill>
          <a:ln/>
        </p:spPr>
        <p:txBody>
          <a:bodyPr/>
          <a:lstStyle/>
          <a:p>
            <a:endParaRPr lang="en-GB"/>
          </a:p>
        </p:txBody>
      </p:sp>
      <p:sp>
        <p:nvSpPr>
          <p:cNvPr id="8" name="Text 6"/>
          <p:cNvSpPr/>
          <p:nvPr/>
        </p:nvSpPr>
        <p:spPr>
          <a:xfrm>
            <a:off x="429768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Medium Term</a:t>
            </a:r>
            <a:endParaRPr lang="en-US" sz="1500" dirty="0"/>
          </a:p>
        </p:txBody>
      </p:sp>
      <p:sp>
        <p:nvSpPr>
          <p:cNvPr id="9" name="Shape 7"/>
          <p:cNvSpPr/>
          <p:nvPr/>
        </p:nvSpPr>
        <p:spPr>
          <a:xfrm>
            <a:off x="4297680" y="1645920"/>
            <a:ext cx="3611880" cy="3291840"/>
          </a:xfrm>
          <a:prstGeom prst="roundRect">
            <a:avLst>
              <a:gd name="adj" fmla="val 1667"/>
            </a:avLst>
          </a:prstGeom>
          <a:solidFill>
            <a:srgbClr val="F3F7F8"/>
          </a:solidFill>
          <a:ln/>
        </p:spPr>
        <p:txBody>
          <a:bodyPr/>
          <a:lstStyle/>
          <a:p>
            <a:endParaRPr lang="en-GB"/>
          </a:p>
        </p:txBody>
      </p:sp>
      <p:sp>
        <p:nvSpPr>
          <p:cNvPr id="10" name="Text 8"/>
          <p:cNvSpPr/>
          <p:nvPr/>
        </p:nvSpPr>
        <p:spPr>
          <a:xfrm>
            <a:off x="4480560" y="1828800"/>
            <a:ext cx="3246120" cy="2926080"/>
          </a:xfrm>
          <a:prstGeom prst="rect">
            <a:avLst/>
          </a:prstGeom>
          <a:noFill/>
          <a:ln/>
        </p:spPr>
        <p:txBody>
          <a:bodyPr wrap="square" rtlCol="0" anchor="ctr"/>
          <a:lstStyle/>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Health visitor review of attachment and wellbeing</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Parent-and-child bonding sessions</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Small, stable peer group rather than rotating groups</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Regular key-person handover notes for continuity</a:t>
            </a:r>
            <a:endParaRPr lang="en-US" sz="1130" dirty="0"/>
          </a:p>
        </p:txBody>
      </p:sp>
      <p:sp>
        <p:nvSpPr>
          <p:cNvPr id="11" name="Shape 9"/>
          <p:cNvSpPr/>
          <p:nvPr/>
        </p:nvSpPr>
        <p:spPr>
          <a:xfrm>
            <a:off x="8046720" y="1051560"/>
            <a:ext cx="3611880" cy="502920"/>
          </a:xfrm>
          <a:prstGeom prst="roundRect">
            <a:avLst>
              <a:gd name="adj" fmla="val 10909"/>
            </a:avLst>
          </a:prstGeom>
          <a:solidFill>
            <a:srgbClr val="A084DC"/>
          </a:solidFill>
          <a:ln/>
        </p:spPr>
        <p:txBody>
          <a:bodyPr/>
          <a:lstStyle/>
          <a:p>
            <a:endParaRPr lang="en-GB"/>
          </a:p>
        </p:txBody>
      </p:sp>
      <p:sp>
        <p:nvSpPr>
          <p:cNvPr id="12" name="Text 10"/>
          <p:cNvSpPr/>
          <p:nvPr/>
        </p:nvSpPr>
        <p:spPr>
          <a:xfrm>
            <a:off x="804672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Long Term</a:t>
            </a:r>
            <a:endParaRPr lang="en-US" sz="1500" dirty="0"/>
          </a:p>
        </p:txBody>
      </p:sp>
      <p:sp>
        <p:nvSpPr>
          <p:cNvPr id="13" name="Shape 11"/>
          <p:cNvSpPr/>
          <p:nvPr/>
        </p:nvSpPr>
        <p:spPr>
          <a:xfrm>
            <a:off x="8046720" y="1645920"/>
            <a:ext cx="3611880" cy="3291840"/>
          </a:xfrm>
          <a:prstGeom prst="roundRect">
            <a:avLst>
              <a:gd name="adj" fmla="val 1667"/>
            </a:avLst>
          </a:prstGeom>
          <a:solidFill>
            <a:srgbClr val="F3F7F8"/>
          </a:solidFill>
          <a:ln/>
        </p:spPr>
        <p:txBody>
          <a:bodyPr/>
          <a:lstStyle/>
          <a:p>
            <a:endParaRPr lang="en-GB"/>
          </a:p>
        </p:txBody>
      </p:sp>
      <p:sp>
        <p:nvSpPr>
          <p:cNvPr id="14" name="Text 12"/>
          <p:cNvSpPr/>
          <p:nvPr/>
        </p:nvSpPr>
        <p:spPr>
          <a:xfrm>
            <a:off x="8229600" y="1828800"/>
            <a:ext cx="3246120" cy="2926080"/>
          </a:xfrm>
          <a:prstGeom prst="rect">
            <a:avLst/>
          </a:prstGeom>
          <a:noFill/>
          <a:ln/>
        </p:spPr>
        <p:txBody>
          <a:bodyPr wrap="square" rtlCol="0" anchor="ctr"/>
          <a:lstStyle/>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Multi-agency review at 6 months</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Support for the move to school with the same key adult involved</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Monitor emotional security alongside learning progress</a:t>
            </a:r>
            <a:endParaRPr lang="en-US" sz="1130" dirty="0"/>
          </a:p>
          <a:p>
            <a:pPr marL="342900" indent="-342900">
              <a:spcAft>
                <a:spcPts val="1000"/>
              </a:spcAft>
              <a:buSzPct val="100000"/>
              <a:buChar char="•"/>
            </a:pPr>
            <a:r>
              <a:rPr lang="en-US" sz="1130" dirty="0">
                <a:solidFill>
                  <a:srgbClr val="1A1A1A"/>
                </a:solidFill>
                <a:latin typeface="Calibri" pitchFamily="34" charset="0"/>
                <a:ea typeface="Calibri" pitchFamily="34" charset="-122"/>
                <a:cs typeface="Calibri" pitchFamily="34" charset="-120"/>
              </a:rPr>
              <a:t>Link the family into local community support</a:t>
            </a:r>
            <a:endParaRPr lang="en-US" sz="1130" dirty="0"/>
          </a:p>
        </p:txBody>
      </p:sp>
      <p:sp>
        <p:nvSpPr>
          <p:cNvPr id="15" name="Text 13"/>
          <p:cNvSpPr/>
          <p:nvPr/>
        </p:nvSpPr>
        <p:spPr>
          <a:xfrm>
            <a:off x="548640" y="5120640"/>
            <a:ext cx="10972800" cy="274320"/>
          </a:xfrm>
          <a:prstGeom prst="rect">
            <a:avLst/>
          </a:prstGeom>
          <a:noFill/>
          <a:ln/>
        </p:spPr>
        <p:txBody>
          <a:bodyPr wrap="square" rtlCol="0" anchor="ctr"/>
          <a:lstStyle/>
          <a:p>
            <a:pPr marL="0" indent="0" algn="ctr">
              <a:buNone/>
            </a:pPr>
            <a:r>
              <a:rPr lang="en-US" sz="1050" i="1" dirty="0">
                <a:solidFill>
                  <a:srgbClr val="5B6B75"/>
                </a:solidFill>
                <a:latin typeface="Calibri" pitchFamily="34" charset="0"/>
                <a:ea typeface="Calibri" pitchFamily="34" charset="-122"/>
                <a:cs typeface="Calibri" pitchFamily="34" charset="-120"/>
              </a:rPr>
              <a:t>Bowlby (1969)</a:t>
            </a:r>
            <a:endParaRPr lang="en-US" sz="1050" dirty="0"/>
          </a:p>
        </p:txBody>
      </p:sp>
      <p:pic>
        <p:nvPicPr>
          <p:cNvPr id="16" name="Image 0" descr="/home/claude/prince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7" name="Text 14"/>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8" name="Text 15"/>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9</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023B59"/>
        </a:solidFill>
        <a:effectLst/>
      </p:bgPr>
    </p:bg>
    <p:spTree>
      <p:nvGrpSpPr>
        <p:cNvPr id="1" name=""/>
        <p:cNvGrpSpPr/>
        <p:nvPr/>
      </p:nvGrpSpPr>
      <p:grpSpPr>
        <a:xfrm>
          <a:off x="0" y="0"/>
          <a:ext cx="0" cy="0"/>
          <a:chOff x="0" y="0"/>
          <a:chExt cx="0" cy="0"/>
        </a:xfrm>
      </p:grpSpPr>
      <p:sp>
        <p:nvSpPr>
          <p:cNvPr id="2" name="Shape 0"/>
          <p:cNvSpPr/>
          <p:nvPr/>
        </p:nvSpPr>
        <p:spPr>
          <a:xfrm>
            <a:off x="-1371600" y="-1371600"/>
            <a:ext cx="4572000" cy="4572000"/>
          </a:xfrm>
          <a:prstGeom prst="ellipse">
            <a:avLst/>
          </a:prstGeom>
          <a:solidFill>
            <a:srgbClr val="1C8C93">
              <a:alpha val="20000"/>
            </a:srgbClr>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822960" y="822960"/>
            <a:ext cx="548640" cy="548640"/>
          </a:xfrm>
          <a:prstGeom prst="rect">
            <a:avLst/>
          </a:prstGeom>
        </p:spPr>
      </p:pic>
      <p:sp>
        <p:nvSpPr>
          <p:cNvPr id="4" name="Text 1"/>
          <p:cNvSpPr/>
          <p:nvPr/>
        </p:nvSpPr>
        <p:spPr>
          <a:xfrm>
            <a:off x="1554480" y="777240"/>
            <a:ext cx="5486400" cy="640080"/>
          </a:xfrm>
          <a:prstGeom prst="rect">
            <a:avLst/>
          </a:prstGeom>
          <a:noFill/>
          <a:ln/>
        </p:spPr>
        <p:txBody>
          <a:bodyPr wrap="square" lIns="0" tIns="0" rIns="0" bIns="0" rtlCol="0" anchor="ctr"/>
          <a:lstStyle/>
          <a:p>
            <a:pPr marL="0" indent="0">
              <a:buNone/>
            </a:pPr>
            <a:r>
              <a:rPr lang="en-US" sz="3000" b="1" dirty="0">
                <a:solidFill>
                  <a:srgbClr val="FFFFFF"/>
                </a:solidFill>
                <a:latin typeface="Calibri" pitchFamily="34" charset="0"/>
                <a:ea typeface="Calibri" pitchFamily="34" charset="-122"/>
                <a:cs typeface="Calibri" pitchFamily="34" charset="-120"/>
              </a:rPr>
              <a:t>Conclusion</a:t>
            </a:r>
            <a:endParaRPr lang="en-US" sz="3000" dirty="0"/>
          </a:p>
        </p:txBody>
      </p:sp>
      <p:sp>
        <p:nvSpPr>
          <p:cNvPr id="5" name="Text 2"/>
          <p:cNvSpPr/>
          <p:nvPr/>
        </p:nvSpPr>
        <p:spPr>
          <a:xfrm>
            <a:off x="914400" y="1828800"/>
            <a:ext cx="10332720" cy="3108960"/>
          </a:xfrm>
          <a:prstGeom prst="rect">
            <a:avLst/>
          </a:prstGeom>
          <a:noFill/>
          <a:ln/>
        </p:spPr>
        <p:txBody>
          <a:bodyPr wrap="square" rtlCol="0" anchor="ctr"/>
          <a:lstStyle/>
          <a:p>
            <a:pPr marL="0" indent="0">
              <a:lnSpc>
                <a:spcPct val="125000"/>
              </a:lnSpc>
              <a:buNone/>
            </a:pPr>
            <a:r>
              <a:rPr lang="en-US" sz="1650" dirty="0">
                <a:solidFill>
                  <a:srgbClr val="E4EEEF"/>
                </a:solidFill>
                <a:latin typeface="Calibri" pitchFamily="34" charset="0"/>
                <a:ea typeface="Calibri" pitchFamily="34" charset="-122"/>
                <a:cs typeface="Calibri" pitchFamily="34" charset="-120"/>
              </a:rPr>
              <a:t>Bowlby's attachment theory offers a direct, practical way to understand Isaac's separation distress, withdrawal and difficult transitions — behaviours that reflect a disrupted bond, not a difficult child. It says less about his language delay, which is why I would want to draw on a cognitive theory alongside it. But for building his sense of safety, the message is clear: give Isaac one steady, trustworthy adult, keep his world predictable, and support his mum to be that secure base too.</a:t>
            </a:r>
            <a:endParaRPr lang="en-US" sz="1650" dirty="0"/>
          </a:p>
        </p:txBody>
      </p:sp>
      <p:pic>
        <p:nvPicPr>
          <p:cNvPr id="6" name="Image 1" descr="/home/claude/prince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7" name="Text 3"/>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8" name="Text 4"/>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dirty="0">
                <a:solidFill>
                  <a:srgbClr val="1A1A1A"/>
                </a:solidFill>
                <a:latin typeface="Calibri" pitchFamily="34" charset="0"/>
                <a:ea typeface="Calibri" pitchFamily="34" charset="-122"/>
                <a:cs typeface="Calibri" pitchFamily="34" charset="-120"/>
              </a:rPr>
              <a:t>References</a:t>
            </a:r>
            <a:endParaRPr lang="en-US" sz="3200" dirty="0"/>
          </a:p>
        </p:txBody>
      </p:sp>
      <p:sp>
        <p:nvSpPr>
          <p:cNvPr id="3" name="Text 1"/>
          <p:cNvSpPr/>
          <p:nvPr/>
        </p:nvSpPr>
        <p:spPr>
          <a:xfrm>
            <a:off x="548640" y="960120"/>
            <a:ext cx="109728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UWTSD Harvard referencing style — verified against original publications</a:t>
            </a:r>
            <a:endParaRPr lang="en-US" sz="1050" dirty="0"/>
          </a:p>
        </p:txBody>
      </p:sp>
      <p:sp>
        <p:nvSpPr>
          <p:cNvPr id="4" name="Text 2"/>
          <p:cNvSpPr/>
          <p:nvPr/>
        </p:nvSpPr>
        <p:spPr>
          <a:xfrm>
            <a:off x="457200" y="137160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Atkinson, L., Paglia, A., Coolbear, J., Niccols, A., Parker, K.C.H. and Guger, S. (2000) Attachment security: a meta-analysis of maternal mental health correlates. Clinical Psychology Review, 20(8), pp.1019–1040.</a:t>
            </a:r>
            <a:endParaRPr lang="en-US" sz="1100" dirty="0"/>
          </a:p>
        </p:txBody>
      </p:sp>
      <p:sp>
        <p:nvSpPr>
          <p:cNvPr id="5" name="Text 3"/>
          <p:cNvSpPr/>
          <p:nvPr/>
        </p:nvSpPr>
        <p:spPr>
          <a:xfrm>
            <a:off x="457200" y="242316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Bowlby, J. (1969) Attachment and Loss: Volume 1. Attachment. London: Hogarth Press.</a:t>
            </a:r>
            <a:endParaRPr lang="en-US" sz="1100" dirty="0"/>
          </a:p>
        </p:txBody>
      </p:sp>
      <p:sp>
        <p:nvSpPr>
          <p:cNvPr id="6" name="Text 4"/>
          <p:cNvSpPr/>
          <p:nvPr/>
        </p:nvSpPr>
        <p:spPr>
          <a:xfrm>
            <a:off x="457200" y="347472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Degotardi, S. and Pearson, E. (2009) Relationship theory in the nursery: attachment and beyond. Contemporary Issues in Early Childhood, 10(2), pp.144–155.</a:t>
            </a:r>
            <a:endParaRPr lang="en-US" sz="1100" dirty="0"/>
          </a:p>
        </p:txBody>
      </p:sp>
      <p:sp>
        <p:nvSpPr>
          <p:cNvPr id="7" name="Text 5"/>
          <p:cNvSpPr/>
          <p:nvPr/>
        </p:nvSpPr>
        <p:spPr>
          <a:xfrm>
            <a:off x="6172200" y="137160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Elfer, P., Goldschmied, E. and Selleck, D. (2003) Key Persons in the Nursery: Building Relationships for Quality Provision. London: David Fulton.</a:t>
            </a:r>
            <a:endParaRPr lang="en-US" sz="1100" dirty="0"/>
          </a:p>
        </p:txBody>
      </p:sp>
      <p:sp>
        <p:nvSpPr>
          <p:cNvPr id="8" name="Text 6"/>
          <p:cNvSpPr/>
          <p:nvPr/>
        </p:nvSpPr>
        <p:spPr>
          <a:xfrm>
            <a:off x="6172200" y="242316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MacCallum-Bridges, C.L., Admon, L.K. and Daw, J.R. (2024) Childcare disruptions and maternal health during the COVID-19 pandemic. Health Affairs Scholar, 2(5), qxae061.</a:t>
            </a:r>
            <a:endParaRPr lang="en-US" sz="1100" dirty="0"/>
          </a:p>
        </p:txBody>
      </p:sp>
      <p:sp>
        <p:nvSpPr>
          <p:cNvPr id="9" name="Text 7"/>
          <p:cNvSpPr/>
          <p:nvPr/>
        </p:nvSpPr>
        <p:spPr>
          <a:xfrm>
            <a:off x="6172200" y="347472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Van IJzendoorn, M.H. and Sagi-Schwartz, A. (2008) Cross-cultural patterns of attachment: universal and contextual dimensions. In: Cassidy, J. and Shaver, P.R. (eds.) Handbook of Attachment: Theory, Research, and Clinical Applications. New York: Guilford Press, pp.880–905.</a:t>
            </a:r>
            <a:endParaRPr lang="en-US" sz="1100" dirty="0"/>
          </a:p>
        </p:txBody>
      </p:sp>
      <p:sp>
        <p:nvSpPr>
          <p:cNvPr id="10" name="Text 8"/>
          <p:cNvSpPr/>
          <p:nvPr/>
        </p:nvSpPr>
        <p:spPr>
          <a:xfrm>
            <a:off x="6172200" y="4526280"/>
            <a:ext cx="5532120" cy="914400"/>
          </a:xfrm>
          <a:prstGeom prst="rect">
            <a:avLst/>
          </a:prstGeom>
          <a:noFill/>
          <a:ln/>
        </p:spPr>
        <p:txBody>
          <a:bodyPr wrap="square" lIns="0" tIns="0" rIns="0" bIns="0" rtlCol="0" anchor="ctr"/>
          <a:lstStyle/>
          <a:p>
            <a:pPr marL="0" indent="0">
              <a:buNone/>
            </a:pPr>
            <a:r>
              <a:rPr lang="en-US" sz="1100" dirty="0">
                <a:solidFill>
                  <a:srgbClr val="1A1A1A"/>
                </a:solidFill>
                <a:latin typeface="Calibri" pitchFamily="34" charset="0"/>
                <a:ea typeface="Calibri" pitchFamily="34" charset="-122"/>
                <a:cs typeface="Calibri" pitchFamily="34" charset="-120"/>
              </a:rPr>
              <a:t>Whittenburg, P.N., Stern, J.A., Brett, B.E., Straske, M.D. and Cassidy, J. (2023) Maternal depressive symptoms and child behavior problems: attachment security as a protective factor. Development and Psychopathology, 35(2), pp.678–688.</a:t>
            </a:r>
            <a:endParaRPr lang="en-US" sz="1100" dirty="0"/>
          </a:p>
        </p:txBody>
      </p:sp>
      <p:pic>
        <p:nvPicPr>
          <p:cNvPr id="11" name="Image 0" descr="/home/claude/prince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2" name="Text 9"/>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3" name="Text 10"/>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1704</Words>
  <Application>Microsoft Office PowerPoint</Application>
  <PresentationFormat>Widescreen</PresentationFormat>
  <Paragraphs>159</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 Through Bowlby's Attachment Theory</dc:title>
  <dc:subject>PptxGenJS Presentation</dc:subject>
  <dc:creator>Prince</dc:creator>
  <cp:lastModifiedBy>Prince Peter Ojeabulu Okhueidiata (2509560)</cp:lastModifiedBy>
  <cp:revision>2</cp:revision>
  <dcterms:created xsi:type="dcterms:W3CDTF">2026-07-02T00:01:45Z</dcterms:created>
  <dcterms:modified xsi:type="dcterms:W3CDTF">2026-07-13T12:18:48Z</dcterms:modified>
</cp:coreProperties>
</file>