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6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style val="10"/>
  <c:chart>
    <c:autoTitleDeleted val="1"/>
    <c:view3D>
      <c:perspective val="30"/>
    </c:view3D>
    <c:plotArea>
      <c:layout/>
      <c:bar3DChart>
        <c:barDir val="bar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Bookings</c:v>
                </c:pt>
              </c:strCache>
            </c:strRef>
          </c:tx>
          <c:dLbls>
            <c:txPr>
              <a:bodyPr/>
              <a:lstStyle/>
              <a:p>
                <a:pPr>
                  <a:defRPr sz="1200"/>
                </a:pPr>
                <a:endParaRPr lang="en-US"/>
              </a:p>
            </c:txPr>
            <c:showVal val="1"/>
          </c:dLbls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</c:ser>
        <c:dLbls>
          <c:showVal val="1"/>
        </c:dLbls>
        <c:shape val="cylinder"/>
        <c:axId val="75716480"/>
        <c:axId val="75718016"/>
        <c:axId val="0"/>
      </c:bar3DChart>
      <c:catAx>
        <c:axId val="75716480"/>
        <c:scaling>
          <c:orientation val="maxMin"/>
        </c:scaling>
        <c:axPos val="l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75718016"/>
        <c:crosses val="autoZero"/>
        <c:auto val="1"/>
        <c:lblAlgn val="ctr"/>
        <c:lblOffset val="100"/>
      </c:catAx>
      <c:valAx>
        <c:axId val="75718016"/>
        <c:scaling>
          <c:orientation val="minMax"/>
          <c:max val="65"/>
          <c:min val="0"/>
        </c:scaling>
        <c:axPos val="t"/>
        <c:majorGridlines/>
        <c:numFmt formatCode="General" sourceLinked="1"/>
        <c:tickLblPos val="nextTo"/>
        <c:txPr>
          <a:bodyPr/>
          <a:lstStyle/>
          <a:p>
            <a:pPr>
              <a:defRPr sz="1000"/>
            </a:pPr>
            <a:endParaRPr lang="en-US"/>
          </a:p>
        </c:txPr>
        <c:crossAx val="75716480"/>
        <c:crosses val="autoZero"/>
        <c:crossBetween val="between"/>
        <c:majorUnit val="10"/>
      </c:valAx>
    </c:plotArea>
    <c:dispBlanksAs val="gap"/>
  </c:chart>
  <c:txPr>
    <a:bodyPr/>
    <a:lstStyle/>
    <a:p>
      <a:pPr>
        <a:defRPr sz="1800"/>
      </a:pPr>
      <a:endParaRPr lang="en-US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1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8732520" y="502920"/>
            <a:ext cx="2880360" cy="5715000"/>
          </a:xfrm>
          <a:prstGeom prst="roundRect">
            <a:avLst>
              <a:gd name="adj" fmla="val 12000"/>
            </a:avLst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555480" y="1234440"/>
            <a:ext cx="475488" cy="47548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195560" y="932688"/>
            <a:ext cx="475488" cy="47548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0808208" y="1234440"/>
            <a:ext cx="475488" cy="47548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829800" y="1828800"/>
            <a:ext cx="530352" cy="530352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77240" y="1051560"/>
            <a:ext cx="6858000" cy="529376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3200" b="1">
                <a:latin typeface="Aptos"/>
              </a:rPr>
              <a:t>HAPPY PAWS DOG GROOMING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77240" y="1874519"/>
            <a:ext cx="7132320" cy="1325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3400" b="1">
                <a:solidFill>
                  <a:srgbClr val="FFFFFF"/>
                </a:solidFill>
                <a:latin typeface="Aptos"/>
              </a:rPr>
              <a:t>Monthly Booking
Summary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3657600"/>
            <a:ext cx="6492240" cy="6400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800" b="0">
                <a:solidFill>
                  <a:srgbClr val="DCE6F1"/>
                </a:solidFill>
                <a:latin typeface="Aptos"/>
              </a:rPr>
              <a:t>A clear look at service popularity across four weeks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4782312"/>
            <a:ext cx="5767251" cy="313932"/>
          </a:xfrm>
          <a:prstGeom prst="roundRect">
            <a:avLst>
              <a:gd name="adj" fmla="val 12000"/>
            </a:avLst>
          </a:prstGeom>
          <a:solidFill>
            <a:srgbClr val="F0B5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3" name="TextBox 12"/>
          <p:cNvSpPr txBox="1"/>
          <p:nvPr/>
        </p:nvSpPr>
        <p:spPr>
          <a:xfrm>
            <a:off x="777241" y="4782312"/>
            <a:ext cx="5812970" cy="313932"/>
          </a:xfrm>
          <a:prstGeom prst="rect">
            <a:avLst/>
          </a:prstGeom>
          <a:solidFill>
            <a:schemeClr val="accent2"/>
          </a:solidFill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b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</a:rPr>
              <a:t>4 WEEKS  •  137 </a:t>
            </a:r>
            <a:r>
              <a:rPr b="1" smtClean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</a:rPr>
              <a:t>BOOKINGS</a:t>
            </a:r>
            <a:endParaRPr b="1">
              <a:solidFill>
                <a:schemeClr val="tx1">
                  <a:lumMod val="95000"/>
                  <a:lumOff val="5000"/>
                </a:schemeClr>
              </a:solidFill>
              <a:latin typeface="Apto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22960" y="6172200"/>
            <a:ext cx="5303520" cy="2743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100" b="0">
                <a:solidFill>
                  <a:srgbClr val="DCE6F1"/>
                </a:solidFill>
                <a:latin typeface="Aptos"/>
              </a:rPr>
              <a:t>Prepared for Ms Carter, Owner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881360" cy="452432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700" b="1">
                <a:solidFill>
                  <a:srgbClr val="1F314E"/>
                </a:solidFill>
                <a:latin typeface="Arial Black" pitchFamily="34" charset="0"/>
                <a:cs typeface="Aharoni" pitchFamily="2" charset="-79"/>
              </a:rPr>
              <a:t>The month at a glance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841248"/>
            <a:ext cx="10789920" cy="252377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400" b="0">
                <a:solidFill>
                  <a:srgbClr val="67778B"/>
                </a:solidFill>
                <a:latin typeface="Arial Black" pitchFamily="34" charset="0"/>
                <a:cs typeface="Aharoni" pitchFamily="2" charset="-79"/>
              </a:rPr>
              <a:t>A quick overview of the booking activity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621792" y="1225296"/>
            <a:ext cx="685800" cy="54864"/>
          </a:xfrm>
          <a:prstGeom prst="rect">
            <a:avLst/>
          </a:prstGeom>
          <a:solidFill>
            <a:srgbClr val="48A6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85800" y="1600200"/>
            <a:ext cx="3063240" cy="141732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41832" y="1755648"/>
            <a:ext cx="2560320" cy="513987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3100" b="1">
                <a:solidFill>
                  <a:srgbClr val="3F72AF"/>
                </a:solidFill>
                <a:latin typeface="Arial Black" pitchFamily="34" charset="0"/>
                <a:cs typeface="Aharoni" pitchFamily="2" charset="-79"/>
              </a:rPr>
              <a:t>137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395728"/>
            <a:ext cx="2560320" cy="23698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1">
                <a:solidFill>
                  <a:srgbClr val="67778B"/>
                </a:solidFill>
                <a:latin typeface="Arial Black" pitchFamily="34" charset="0"/>
                <a:cs typeface="Aharoni" pitchFamily="2" charset="-79"/>
              </a:rPr>
              <a:t>Total bookings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160520" y="1600200"/>
            <a:ext cx="3063240" cy="141732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16552" y="1755648"/>
            <a:ext cx="2560320" cy="513987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3100" b="1">
                <a:solidFill>
                  <a:srgbClr val="48A6A5"/>
                </a:solidFill>
                <a:latin typeface="Arial Black" pitchFamily="34" charset="0"/>
                <a:cs typeface="Aharoni" pitchFamily="2" charset="-79"/>
              </a:rPr>
              <a:t>57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34840" y="2395728"/>
            <a:ext cx="2560320" cy="23698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1">
                <a:solidFill>
                  <a:srgbClr val="67778B"/>
                </a:solidFill>
                <a:latin typeface="Arial Black" pitchFamily="34" charset="0"/>
                <a:cs typeface="Aharoni" pitchFamily="2" charset="-79"/>
              </a:rPr>
              <a:t>Full Groom bookings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635240" y="1600200"/>
            <a:ext cx="3063240" cy="141732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891271" y="1755648"/>
            <a:ext cx="2560320" cy="513987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3100" b="1">
                <a:solidFill>
                  <a:srgbClr val="DE778E"/>
                </a:solidFill>
                <a:latin typeface="Arial Black" pitchFamily="34" charset="0"/>
                <a:cs typeface="Aharoni" pitchFamily="2" charset="-79"/>
              </a:rPr>
              <a:t>16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909560" y="2395728"/>
            <a:ext cx="2560320" cy="23698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1">
                <a:solidFill>
                  <a:srgbClr val="67778B"/>
                </a:solidFill>
                <a:latin typeface="Arial Black" pitchFamily="34" charset="0"/>
                <a:cs typeface="Aharoni" pitchFamily="2" charset="-79"/>
              </a:rPr>
              <a:t>Puppy Groom bookings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1792" y="3480767"/>
            <a:ext cx="10561320" cy="2240280"/>
          </a:xfrm>
          <a:prstGeom prst="roundRect">
            <a:avLst>
              <a:gd name="adj" fmla="val 12000"/>
            </a:avLst>
          </a:prstGeom>
          <a:solidFill>
            <a:srgbClr val="1F31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05840" y="3703320"/>
            <a:ext cx="9875520" cy="313932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b="1">
                <a:solidFill>
                  <a:srgbClr val="48A6A5"/>
                </a:solidFill>
                <a:latin typeface="Arial Black" pitchFamily="34" charset="0"/>
                <a:cs typeface="Aharoni" pitchFamily="2" charset="-79"/>
              </a:rPr>
              <a:t>Most popular service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05840" y="4133087"/>
            <a:ext cx="9875520" cy="4678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800" b="1">
                <a:solidFill>
                  <a:srgbClr val="FFFFFF"/>
                </a:solidFill>
                <a:latin typeface="Arial Black" pitchFamily="34" charset="0"/>
                <a:cs typeface="Aharoni" pitchFamily="2" charset="-79"/>
              </a:rPr>
              <a:t>Full Groom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05840" y="4800600"/>
            <a:ext cx="9875520" cy="34471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b="1">
                <a:latin typeface="Arial Black" pitchFamily="34" charset="0"/>
                <a:cs typeface="Aharoni" pitchFamily="2" charset="-79"/>
              </a:rPr>
              <a:t>Least popular: Puppy Groom  •  </a:t>
            </a:r>
            <a:r>
              <a:rPr sz="2000" b="1">
                <a:latin typeface="Arial Black" pitchFamily="34" charset="0"/>
                <a:cs typeface="Aharoni" pitchFamily="2" charset="-79"/>
              </a:rPr>
              <a:t>16</a:t>
            </a:r>
            <a:r>
              <a:rPr b="1">
                <a:latin typeface="Arial Black" pitchFamily="34" charset="0"/>
                <a:cs typeface="Aharoni" pitchFamily="2" charset="-79"/>
              </a:rPr>
              <a:t> bookings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064240" y="6446520"/>
            <a:ext cx="502920" cy="175433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r"/>
            <a:r>
              <a:rPr sz="900" b="1">
                <a:solidFill>
                  <a:srgbClr val="67778B"/>
                </a:solidFill>
                <a:latin typeface="Arial Black" pitchFamily="34" charset="0"/>
                <a:cs typeface="Aharoni" pitchFamily="2" charset="-79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881360" cy="452432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700" b="1">
                <a:latin typeface="Arial Black" pitchFamily="34" charset="0"/>
              </a:rPr>
              <a:t>Which services are most popular?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841248"/>
            <a:ext cx="5387122" cy="28315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600" b="0">
                <a:solidFill>
                  <a:schemeClr val="accent3">
                    <a:lumMod val="50000"/>
                  </a:schemeClr>
                </a:solidFill>
                <a:latin typeface="Batang" pitchFamily="18" charset="-127"/>
                <a:ea typeface="Batang" pitchFamily="18" charset="-127"/>
              </a:rPr>
              <a:t>Monthly totals ranked from highest to lowest</a:t>
            </a:r>
          </a:p>
        </p:txBody>
      </p:sp>
      <p:graphicFrame>
        <p:nvGraphicFramePr>
          <p:cNvPr id="5" name="Chart 4"/>
          <p:cNvGraphicFramePr>
            <a:graphicFrameLocks noGrp="1"/>
          </p:cNvGraphicFramePr>
          <p:nvPr/>
        </p:nvGraphicFramePr>
        <p:xfrm>
          <a:off x="731520" y="1691640"/>
          <a:ext cx="7315200" cy="4389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8686800" y="1691640"/>
            <a:ext cx="3108960" cy="406265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400" b="1" i="1">
                <a:solidFill>
                  <a:srgbClr val="00B050"/>
                </a:solidFill>
                <a:latin typeface="Arial Black" pitchFamily="34" charset="0"/>
                <a:cs typeface="Aharoni" pitchFamily="2" charset="-79"/>
              </a:rPr>
              <a:t>What stands out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0" y="2606040"/>
            <a:ext cx="2468880" cy="590931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b="1">
                <a:solidFill>
                  <a:srgbClr val="C00000"/>
                </a:solidFill>
                <a:latin typeface="Arial Black" pitchFamily="34" charset="0"/>
              </a:rPr>
              <a:t>Full Groom leads with 57 bookings.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0" y="3429000"/>
            <a:ext cx="2468880" cy="86793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b="1">
                <a:solidFill>
                  <a:srgbClr val="2E3949"/>
                </a:solidFill>
                <a:latin typeface="Arial Black" pitchFamily="34" charset="0"/>
              </a:rPr>
              <a:t>Puppy Groom has the fewest bookings (16).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0" y="4617720"/>
            <a:ext cx="2468880" cy="652486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000" b="1">
                <a:latin typeface="Arial Black" pitchFamily="34" charset="0"/>
              </a:rPr>
              <a:t>Difference: 41 bookings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77240" y="6126480"/>
            <a:ext cx="10424160" cy="2743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200" b="0">
                <a:solidFill>
                  <a:srgbClr val="67778B"/>
                </a:solidFill>
                <a:latin typeface="Aptos"/>
              </a:rPr>
              <a:t>Total bookings across all services: 137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881360" cy="5029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700" b="1">
                <a:solidFill>
                  <a:srgbClr val="1F314E"/>
                </a:solidFill>
                <a:latin typeface="Aptos"/>
              </a:rPr>
              <a:t>Weekly booking breakdown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841248"/>
            <a:ext cx="10789920" cy="3200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100" b="0">
                <a:solidFill>
                  <a:srgbClr val="67778B"/>
                </a:solidFill>
                <a:latin typeface="Aptos"/>
              </a:rPr>
              <a:t>Compare each service across the four weeks</a:t>
            </a:r>
          </a:p>
        </p:txBody>
      </p:sp>
      <p:sp>
        <p:nvSpPr>
          <p:cNvPr id="4" name="Rectangle 3"/>
          <p:cNvSpPr/>
          <p:nvPr/>
        </p:nvSpPr>
        <p:spPr>
          <a:xfrm>
            <a:off x="621792" y="1225296"/>
            <a:ext cx="685800" cy="54864"/>
          </a:xfrm>
          <a:prstGeom prst="rect">
            <a:avLst/>
          </a:prstGeom>
          <a:solidFill>
            <a:srgbClr val="48A6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731520" y="1645920"/>
          <a:ext cx="7269480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5960"/>
                <a:gridCol w="1325880"/>
                <a:gridCol w="1325880"/>
                <a:gridCol w="1325880"/>
                <a:gridCol w="1325880"/>
              </a:tblGrid>
              <a:tr h="676656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chemeClr val="bg1"/>
                          </a:solidFill>
                          <a:latin typeface="Aptos"/>
                        </a:rPr>
                        <a:t>Service</a:t>
                      </a:r>
                    </a:p>
                  </a:txBody>
                  <a:tcPr marL="109728" marR="73152" marT="54864" marB="36576" anchor="ctr">
                    <a:solidFill>
                      <a:srgbClr val="1F3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Aptos"/>
                        </a:rPr>
                        <a:t>Week 1</a:t>
                      </a:r>
                    </a:p>
                  </a:txBody>
                  <a:tcPr marL="109728" marR="73152" marT="54864" marB="36576" anchor="ctr">
                    <a:solidFill>
                      <a:srgbClr val="1F3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Aptos"/>
                        </a:rPr>
                        <a:t>Week 2</a:t>
                      </a:r>
                    </a:p>
                  </a:txBody>
                  <a:tcPr marL="109728" marR="73152" marT="54864" marB="36576" anchor="ctr">
                    <a:solidFill>
                      <a:srgbClr val="1F3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Aptos"/>
                        </a:rPr>
                        <a:t>Week 3</a:t>
                      </a:r>
                    </a:p>
                  </a:txBody>
                  <a:tcPr marL="109728" marR="73152" marT="54864" marB="36576" anchor="ctr">
                    <a:solidFill>
                      <a:srgbClr val="1F314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100" b="1">
                          <a:solidFill>
                            <a:srgbClr val="FFFFFF"/>
                          </a:solidFill>
                          <a:latin typeface="Aptos"/>
                        </a:rPr>
                        <a:t>Week 4</a:t>
                      </a:r>
                    </a:p>
                  </a:txBody>
                  <a:tcPr marL="109728" marR="73152" marT="54864" marB="36576" anchor="ctr">
                    <a:solidFill>
                      <a:srgbClr val="1F314E"/>
                    </a:solidFill>
                  </a:tcPr>
                </a:tc>
              </a:tr>
              <a:tr h="676656">
                <a:tc>
                  <a:txBody>
                    <a:bodyPr/>
                    <a:lstStyle/>
                    <a:p>
                      <a:pPr algn="l"/>
                      <a:r>
                        <a:rPr sz="1400" b="1">
                          <a:solidFill>
                            <a:schemeClr val="tx1"/>
                          </a:solidFill>
                          <a:latin typeface="Aptos"/>
                        </a:rPr>
                        <a:t>Full Groom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14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12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16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15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</a:tr>
              <a:tr h="676656">
                <a:tc>
                  <a:txBody>
                    <a:bodyPr/>
                    <a:lstStyle/>
                    <a:p>
                      <a:pPr algn="l"/>
                      <a:r>
                        <a:rPr sz="1400" b="1">
                          <a:solidFill>
                            <a:schemeClr val="tx1"/>
                          </a:solidFill>
                          <a:latin typeface="Aptos"/>
                        </a:rPr>
                        <a:t>Wash and Dry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8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10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9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11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</a:tr>
              <a:tr h="676656">
                <a:tc>
                  <a:txBody>
                    <a:bodyPr/>
                    <a:lstStyle/>
                    <a:p>
                      <a:pPr algn="l"/>
                      <a:r>
                        <a:rPr sz="1400" b="1">
                          <a:solidFill>
                            <a:schemeClr val="tx1"/>
                          </a:solidFill>
                          <a:latin typeface="Aptos"/>
                        </a:rPr>
                        <a:t>Nail Trim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6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5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8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7</a:t>
                      </a:r>
                    </a:p>
                  </a:txBody>
                  <a:tcPr marL="109728" marR="73152" marT="54864" marB="36576" anchor="ctr">
                    <a:solidFill>
                      <a:srgbClr val="FFFFFF"/>
                    </a:solidFill>
                  </a:tcPr>
                </a:tc>
              </a:tr>
              <a:tr h="676656">
                <a:tc>
                  <a:txBody>
                    <a:bodyPr/>
                    <a:lstStyle/>
                    <a:p>
                      <a:pPr algn="l"/>
                      <a:r>
                        <a:rPr sz="1400" b="1">
                          <a:solidFill>
                            <a:schemeClr val="tx1"/>
                          </a:solidFill>
                          <a:latin typeface="Aptos"/>
                        </a:rPr>
                        <a:t>Puppy Groom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4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3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5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200" b="0">
                          <a:solidFill>
                            <a:srgbClr val="2E3949"/>
                          </a:solidFill>
                          <a:latin typeface="Aptos"/>
                        </a:rPr>
                        <a:t>4</a:t>
                      </a:r>
                    </a:p>
                  </a:txBody>
                  <a:tcPr marL="109728" marR="73152" marT="54864" marB="36576" anchor="ctr">
                    <a:solidFill>
                      <a:srgbClr val="E8F0F6"/>
                    </a:solidFill>
                  </a:tcPr>
                </a:tc>
              </a:tr>
            </a:tbl>
          </a:graphicData>
        </a:graphic>
      </p:graphicFrame>
      <p:sp>
        <p:nvSpPr>
          <p:cNvPr id="6" name="Rounded Rectangle 5"/>
          <p:cNvSpPr/>
          <p:nvPr/>
        </p:nvSpPr>
        <p:spPr>
          <a:xfrm>
            <a:off x="8458200" y="1645920"/>
            <a:ext cx="2971800" cy="338328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732520" y="1920240"/>
            <a:ext cx="2423160" cy="4114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700" b="1">
                <a:solidFill>
                  <a:srgbClr val="1F314E"/>
                </a:solidFill>
                <a:latin typeface="Aptos"/>
              </a:rPr>
              <a:t>Weekly highlights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32520" y="2560320"/>
            <a:ext cx="2423160" cy="6400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0">
                <a:solidFill>
                  <a:srgbClr val="2E3949"/>
                </a:solidFill>
                <a:latin typeface="Aptos"/>
              </a:rPr>
              <a:t>Week 3 had the most Full Groom bookings: 16.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32520" y="3429000"/>
            <a:ext cx="2423160" cy="6400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0">
                <a:solidFill>
                  <a:srgbClr val="2E3949"/>
                </a:solidFill>
                <a:latin typeface="Aptos"/>
              </a:rPr>
              <a:t>Wash and Dry grew from 8 in Week 1 to 11 in Week 4.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32520" y="4297680"/>
            <a:ext cx="2423160" cy="5029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300" b="0">
                <a:solidFill>
                  <a:srgbClr val="2E3949"/>
                </a:solidFill>
                <a:latin typeface="Aptos"/>
              </a:rPr>
              <a:t>Puppy Groom stayed the lowest each week.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77240" y="5440680"/>
            <a:ext cx="2423160" cy="685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86968" y="5504688"/>
            <a:ext cx="2194560" cy="2286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00" b="1">
                <a:solidFill>
                  <a:srgbClr val="67778B"/>
                </a:solidFill>
                <a:latin typeface="Aptos"/>
              </a:rPr>
              <a:t>WEEK 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86968" y="5742432"/>
            <a:ext cx="2194560" cy="29260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600" b="1">
                <a:solidFill>
                  <a:srgbClr val="7030A0"/>
                </a:solidFill>
                <a:latin typeface="Aptos"/>
              </a:rPr>
              <a:t>32 bookings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566160" y="5440680"/>
            <a:ext cx="2423160" cy="685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675887" y="5504688"/>
            <a:ext cx="2194560" cy="2286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00" b="1">
                <a:solidFill>
                  <a:srgbClr val="67778B"/>
                </a:solidFill>
                <a:latin typeface="Aptos"/>
              </a:rPr>
              <a:t>WEEK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675887" y="5742432"/>
            <a:ext cx="2194560" cy="29260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600" b="1">
                <a:solidFill>
                  <a:schemeClr val="accent3">
                    <a:lumMod val="50000"/>
                  </a:schemeClr>
                </a:solidFill>
                <a:latin typeface="Aptos"/>
              </a:rPr>
              <a:t>30 bookings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355079" y="5440680"/>
            <a:ext cx="2423160" cy="685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464807" y="5504688"/>
            <a:ext cx="2194560" cy="2286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00" b="1">
                <a:solidFill>
                  <a:srgbClr val="67778B"/>
                </a:solidFill>
                <a:latin typeface="Aptos"/>
              </a:rPr>
              <a:t>WEEK 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64807" y="5742432"/>
            <a:ext cx="2194560" cy="29260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600" b="1">
                <a:solidFill>
                  <a:srgbClr val="0070C0"/>
                </a:solidFill>
                <a:latin typeface="Aptos"/>
              </a:rPr>
              <a:t>38 bookings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9143999" y="5440680"/>
            <a:ext cx="2423160" cy="685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253727" y="5504688"/>
            <a:ext cx="2194560" cy="2286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00" b="1">
                <a:solidFill>
                  <a:srgbClr val="67778B"/>
                </a:solidFill>
                <a:latin typeface="Aptos"/>
              </a:rPr>
              <a:t>WEEK 4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53727" y="5742432"/>
            <a:ext cx="2194560" cy="29260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600" b="1">
                <a:solidFill>
                  <a:srgbClr val="FF0000"/>
                </a:solidFill>
                <a:latin typeface="Aptos"/>
              </a:rPr>
              <a:t>37 bookings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881360" cy="50292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2700" b="1">
                <a:solidFill>
                  <a:srgbClr val="1F314E"/>
                </a:solidFill>
                <a:latin typeface="Aptos"/>
              </a:rPr>
              <a:t>What the numbers suggest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841248"/>
            <a:ext cx="10789920" cy="252377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400" b="0">
                <a:solidFill>
                  <a:srgbClr val="C00000"/>
                </a:solidFill>
                <a:latin typeface="Aptos"/>
              </a:rPr>
              <a:t>Practical next steps for Ms Carter</a:t>
            </a:r>
          </a:p>
        </p:txBody>
      </p:sp>
      <p:sp>
        <p:nvSpPr>
          <p:cNvPr id="4" name="Rectangle 3"/>
          <p:cNvSpPr/>
          <p:nvPr/>
        </p:nvSpPr>
        <p:spPr>
          <a:xfrm>
            <a:off x="621792" y="1225296"/>
            <a:ext cx="685800" cy="54864"/>
          </a:xfrm>
          <a:prstGeom prst="rect">
            <a:avLst/>
          </a:prstGeom>
          <a:solidFill>
            <a:srgbClr val="48A6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777240" y="1600200"/>
            <a:ext cx="10607040" cy="10515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987552" y="1810512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3F72A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05840" y="1828800"/>
            <a:ext cx="548640" cy="5486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28800" y="1709928"/>
            <a:ext cx="9052560" cy="3200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600" b="1">
                <a:solidFill>
                  <a:srgbClr val="1F314E"/>
                </a:solidFill>
                <a:latin typeface="Aptos"/>
              </a:rPr>
              <a:t>Protect the strongest service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28800" y="2057400"/>
            <a:ext cx="9052560" cy="4572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200" b="0">
                <a:solidFill>
                  <a:srgbClr val="67778B"/>
                </a:solidFill>
                <a:latin typeface="Aptos"/>
              </a:rPr>
              <a:t>Keep Full Groom capacity healthy and monitor demand, as it leads with 57 bookings.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2926080"/>
            <a:ext cx="10607040" cy="10515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987552" y="3136392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48A6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05840" y="3154680"/>
            <a:ext cx="548640" cy="5486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28800" y="3035808"/>
            <a:ext cx="9052560" cy="3200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600" b="1">
                <a:solidFill>
                  <a:srgbClr val="1F314E"/>
                </a:solidFill>
                <a:latin typeface="Aptos"/>
              </a:rPr>
              <a:t>Promote Wash and Dry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828800" y="3383280"/>
            <a:ext cx="9052560" cy="4572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200" b="0">
                <a:solidFill>
                  <a:srgbClr val="67778B"/>
                </a:solidFill>
                <a:latin typeface="Aptos"/>
              </a:rPr>
              <a:t>Bookings rose from 8 in Week 1 to 11 in Week 4; consider highlighting it in promotions.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77240" y="4251960"/>
            <a:ext cx="10607040" cy="10515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987552" y="4462272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DE778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05840" y="4480560"/>
            <a:ext cx="548640" cy="5486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28800" y="4361688"/>
            <a:ext cx="9052560" cy="3200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600" b="1">
                <a:solidFill>
                  <a:srgbClr val="1F314E"/>
                </a:solidFill>
                <a:latin typeface="Aptos"/>
              </a:rPr>
              <a:t>Review Puppy Groom visibility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828800" y="4709160"/>
            <a:ext cx="9052560" cy="45720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l"/>
            <a:r>
              <a:rPr sz="1200" b="0">
                <a:solidFill>
                  <a:srgbClr val="67778B"/>
                </a:solidFill>
                <a:latin typeface="Aptos"/>
              </a:rPr>
              <a:t>With 16 bookings, test a puppy-focused offer or clearer service information.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1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960120"/>
            <a:ext cx="10515600" cy="313932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b="1">
                <a:solidFill>
                  <a:srgbClr val="FF0000"/>
                </a:solidFill>
                <a:latin typeface="Aptos"/>
              </a:rPr>
              <a:t>HAPPY PAWS DOG GROOMING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5840" y="1828800"/>
            <a:ext cx="10149840" cy="77724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2900" b="1">
                <a:solidFill>
                  <a:srgbClr val="FFFFFF"/>
                </a:solidFill>
                <a:latin typeface="Aptos"/>
              </a:rPr>
              <a:t>A month of bookings,
made easy to understand.</a:t>
            </a:r>
          </a:p>
        </p:txBody>
      </p:sp>
      <p:sp>
        <p:nvSpPr>
          <p:cNvPr id="4" name="Rectangle 3"/>
          <p:cNvSpPr/>
          <p:nvPr/>
        </p:nvSpPr>
        <p:spPr>
          <a:xfrm>
            <a:off x="4069080" y="3063240"/>
            <a:ext cx="4069080" cy="64008"/>
          </a:xfrm>
          <a:prstGeom prst="rect">
            <a:avLst/>
          </a:prstGeom>
          <a:solidFill>
            <a:srgbClr val="F0B5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280160" y="3657600"/>
            <a:ext cx="9601200" cy="34471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2000" b="0">
                <a:latin typeface="Aptos"/>
              </a:rPr>
              <a:t>137 bookings  •  4 services  •  4 weeks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7280" y="4800600"/>
            <a:ext cx="9966960" cy="652486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2000" b="0">
                <a:solidFill>
                  <a:srgbClr val="00B050"/>
                </a:solidFill>
                <a:latin typeface="Aptos"/>
              </a:rPr>
              <a:t>Full Groom was the clear favourite, while Puppy Groom may benefit from extra promotion</a:t>
            </a:r>
            <a:r>
              <a:rPr sz="1500" b="0">
                <a:solidFill>
                  <a:srgbClr val="FFFFFF"/>
                </a:solidFill>
                <a:latin typeface="Aptos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446520"/>
            <a:ext cx="502920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r"/>
            <a:r>
              <a:rPr sz="900" b="1">
                <a:solidFill>
                  <a:srgbClr val="DCE6F1"/>
                </a:solidFill>
                <a:latin typeface="Aptos"/>
              </a:rPr>
              <a:t>06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309</Words>
  <Application>Microsoft Macintosh PowerPoint</Application>
  <PresentationFormat>Custom</PresentationFormat>
  <Paragraphs>79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dc:description>generated using python-pptx</dc:description>
  <cp:lastModifiedBy>User</cp:lastModifiedBy>
  <cp:revision>5</cp:revision>
  <dcterms:created xsi:type="dcterms:W3CDTF">2013-01-27T09:14:16Z</dcterms:created>
  <dcterms:modified xsi:type="dcterms:W3CDTF">2026-10-25T15:52:57Z</dcterms:modified>
</cp:coreProperties>
</file>