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40" r:id="rId1"/>
  </p:sldMasterIdLst>
  <p:notesMasterIdLst>
    <p:notesMasterId r:id="rId15"/>
  </p:notesMasterIdLst>
  <p:handoutMasterIdLst>
    <p:handoutMasterId r:id="rId16"/>
  </p:handoutMasterIdLst>
  <p:sldIdLst>
    <p:sldId id="256" r:id="rId2"/>
    <p:sldId id="257" r:id="rId3"/>
    <p:sldId id="258" r:id="rId4"/>
    <p:sldId id="263" r:id="rId5"/>
    <p:sldId id="264" r:id="rId6"/>
    <p:sldId id="268" r:id="rId7"/>
    <p:sldId id="269" r:id="rId8"/>
    <p:sldId id="266" r:id="rId9"/>
    <p:sldId id="260" r:id="rId10"/>
    <p:sldId id="259" r:id="rId11"/>
    <p:sldId id="265" r:id="rId12"/>
    <p:sldId id="267" r:id="rId13"/>
    <p:sldId id="27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08B0E90D-D6AB-49EB-A253-79AFB0318DCC}">
          <p14:sldIdLst>
            <p14:sldId id="256"/>
            <p14:sldId id="257"/>
          </p14:sldIdLst>
        </p14:section>
        <p14:section name="Untitled Section" id="{A33EC3C2-6831-493D-B4ED-07E2BD96CAE2}">
          <p14:sldIdLst>
            <p14:sldId id="258"/>
            <p14:sldId id="263"/>
            <p14:sldId id="264"/>
            <p14:sldId id="268"/>
            <p14:sldId id="269"/>
            <p14:sldId id="266"/>
            <p14:sldId id="260"/>
            <p14:sldId id="259"/>
            <p14:sldId id="265"/>
            <p14:sldId id="267"/>
            <p14:sldId id="270"/>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DA37D80-6434-44D0-A028-1B22A696006F}">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1814" autoAdjust="0"/>
    <p:restoredTop sz="94660"/>
  </p:normalViewPr>
  <p:slideViewPr>
    <p:cSldViewPr snapToGrid="0">
      <p:cViewPr varScale="1">
        <p:scale>
          <a:sx n="72" d="100"/>
          <a:sy n="72" d="100"/>
        </p:scale>
        <p:origin x="786" y="66"/>
      </p:cViewPr>
      <p:guideLst>
        <p:guide orient="horz" pos="2160"/>
        <p:guide pos="3840"/>
      </p:guideLst>
    </p:cSldViewPr>
  </p:slideViewPr>
  <p:notesTextViewPr>
    <p:cViewPr>
      <p:scale>
        <a:sx n="1" d="1"/>
        <a:sy n="1" d="1"/>
      </p:scale>
      <p:origin x="0" y="0"/>
    </p:cViewPr>
  </p:notesTextViewPr>
  <p:notesViewPr>
    <p:cSldViewPr snapToGrid="0">
      <p:cViewPr varScale="1">
        <p:scale>
          <a:sx n="63" d="100"/>
          <a:sy n="63" d="100"/>
        </p:scale>
        <p:origin x="1986"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E71268B-8AC2-4239-8FAF-7C144C210720}" type="datetimeFigureOut">
              <a:rPr lang="en-US"/>
              <a:t>3/3/2019</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02BA2C8-71FC-43D0-BD87-0547616971FA}" type="slidenum">
              <a:rPr/>
              <a:t>‹#›</a:t>
            </a:fld>
            <a:endParaRPr/>
          </a:p>
        </p:txBody>
      </p:sp>
    </p:spTree>
    <p:extLst>
      <p:ext uri="{BB962C8B-B14F-4D97-AF65-F5344CB8AC3E}">
        <p14:creationId xmlns:p14="http://schemas.microsoft.com/office/powerpoint/2010/main" val="372921363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AD8362-6D63-40AC-BAA9-90C3AE6D5875}" type="datetimeFigureOut">
              <a:rPr lang="en-US"/>
              <a:t>3/3/2019</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539446-6953-447E-A4E3-E7CFBF870046}" type="slidenum">
              <a:rPr/>
              <a:t>‹#›</a:t>
            </a:fld>
            <a:endParaRPr/>
          </a:p>
        </p:txBody>
      </p:sp>
    </p:spTree>
    <p:extLst>
      <p:ext uri="{BB962C8B-B14F-4D97-AF65-F5344CB8AC3E}">
        <p14:creationId xmlns:p14="http://schemas.microsoft.com/office/powerpoint/2010/main" val="14239292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water3"/>
          <p:cNvSpPr/>
          <p:nvPr/>
        </p:nvSpPr>
        <p:spPr bwMode="gray">
          <a:xfrm>
            <a:off x="2552" y="5243129"/>
            <a:ext cx="12188952" cy="1614871"/>
          </a:xfrm>
          <a:prstGeom prst="rect">
            <a:avLst/>
          </a:prstGeom>
          <a:gradFill>
            <a:gsLst>
              <a:gs pos="833">
                <a:schemeClr val="accent2">
                  <a:lumMod val="60000"/>
                  <a:lumOff val="40000"/>
                  <a:alpha val="38000"/>
                </a:schemeClr>
              </a:gs>
              <a:gs pos="23000">
                <a:schemeClr val="accent2">
                  <a:lumMod val="60000"/>
                  <a:lumOff val="40000"/>
                </a:schemeClr>
              </a:gs>
              <a:gs pos="100000">
                <a:schemeClr val="accent2">
                  <a:lumMod val="20000"/>
                  <a:lumOff val="80000"/>
                  <a:alpha val="89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5" name="sky"/>
          <p:cNvSpPr/>
          <p:nvPr/>
        </p:nvSpPr>
        <p:spPr bwMode="white">
          <a:xfrm>
            <a:off x="2552" y="0"/>
            <a:ext cx="12188952" cy="5334000"/>
          </a:xfrm>
          <a:prstGeom prst="rect">
            <a:avLst/>
          </a:prstGeom>
          <a:gradFill>
            <a:gsLst>
              <a:gs pos="0">
                <a:schemeClr val="accent2">
                  <a:lumMod val="60000"/>
                  <a:lumOff val="40000"/>
                  <a:alpha val="80000"/>
                </a:schemeClr>
              </a:gs>
              <a:gs pos="99000">
                <a:schemeClr val="accent2">
                  <a:lumMod val="20000"/>
                  <a:lumOff val="80000"/>
                  <a:alpha val="6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6" name="water2"/>
          <p:cNvPicPr>
            <a:picLocks noChangeAspect="1"/>
          </p:cNvPicPr>
          <p:nvPr/>
        </p:nvPicPr>
        <p:blipFill rotWithShape="1">
          <a:blip r:embed="rId2" cstate="print">
            <a:extLst>
              <a:ext uri="{28A0092B-C50C-407E-A947-70E740481C1C}">
                <a14:useLocalDpi xmlns:a14="http://schemas.microsoft.com/office/drawing/2010/main" val="0"/>
              </a:ext>
            </a:extLst>
          </a:blip>
          <a:srcRect l="2674" r="9901"/>
          <a:stretch/>
        </p:blipFill>
        <p:spPr bwMode="ltGray">
          <a:xfrm>
            <a:off x="-1425" y="5497897"/>
            <a:ext cx="12188952" cy="463209"/>
          </a:xfrm>
          <a:prstGeom prst="rect">
            <a:avLst/>
          </a:prstGeom>
          <a:noFill/>
          <a:ln>
            <a:noFill/>
          </a:ln>
        </p:spPr>
      </p:pic>
      <p:pic>
        <p:nvPicPr>
          <p:cNvPr id="7" name="water1"/>
          <p:cNvPicPr>
            <a:picLocks noChangeAspect="1"/>
          </p:cNvPicPr>
          <p:nvPr/>
        </p:nvPicPr>
        <p:blipFill rotWithShape="1">
          <a:blip r:embed="rId3" cstate="print">
            <a:duotone>
              <a:schemeClr val="accent2">
                <a:shade val="45000"/>
                <a:satMod val="135000"/>
              </a:schemeClr>
              <a:prstClr val="white"/>
            </a:duotone>
            <a:extLst>
              <a:ext uri="{28A0092B-C50C-407E-A947-70E740481C1C}">
                <a14:useLocalDpi xmlns:a14="http://schemas.microsoft.com/office/drawing/2010/main" val="0"/>
              </a:ext>
            </a:extLst>
          </a:blip>
          <a:srcRect l="6218" r="6356"/>
          <a:stretch/>
        </p:blipFill>
        <p:spPr bwMode="gray">
          <a:xfrm flipH="1">
            <a:off x="-1425" y="5221111"/>
            <a:ext cx="12188952" cy="268288"/>
          </a:xfrm>
          <a:prstGeom prst="rect">
            <a:avLst/>
          </a:prstGeom>
          <a:noFill/>
          <a:ln>
            <a:noFill/>
          </a:ln>
        </p:spPr>
      </p:pic>
      <p:sp>
        <p:nvSpPr>
          <p:cNvPr id="8" name="Rectangle 7"/>
          <p:cNvSpPr/>
          <p:nvPr/>
        </p:nvSpPr>
        <p:spPr>
          <a:xfrm>
            <a:off x="-1425" y="5961106"/>
            <a:ext cx="12188952" cy="896846"/>
          </a:xfrm>
          <a:prstGeom prst="rect">
            <a:avLst/>
          </a:prstGeom>
          <a:gradFill>
            <a:gsLst>
              <a:gs pos="25000">
                <a:schemeClr val="accent6">
                  <a:lumMod val="60000"/>
                  <a:lumOff val="40000"/>
                  <a:alpha val="0"/>
                </a:schemeClr>
              </a:gs>
              <a:gs pos="100000">
                <a:schemeClr val="accent6"/>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ctrTitle"/>
          </p:nvPr>
        </p:nvSpPr>
        <p:spPr>
          <a:xfrm>
            <a:off x="1305872" y="1309047"/>
            <a:ext cx="9602789" cy="2667000"/>
          </a:xfrm>
        </p:spPr>
        <p:txBody>
          <a:bodyPr anchor="b">
            <a:noAutofit/>
          </a:bodyPr>
          <a:lstStyle>
            <a:lvl1pPr algn="ctr">
              <a:defRPr sz="6000"/>
            </a:lvl1pPr>
          </a:lstStyle>
          <a:p>
            <a:r>
              <a:rPr lang="en-US"/>
              <a:t>Click to edit Master title style</a:t>
            </a:r>
            <a:endParaRPr/>
          </a:p>
        </p:txBody>
      </p:sp>
      <p:sp>
        <p:nvSpPr>
          <p:cNvPr id="3" name="Subtitle 2"/>
          <p:cNvSpPr>
            <a:spLocks noGrp="1"/>
          </p:cNvSpPr>
          <p:nvPr>
            <p:ph type="subTitle" idx="1"/>
          </p:nvPr>
        </p:nvSpPr>
        <p:spPr>
          <a:xfrm>
            <a:off x="1305872" y="4038600"/>
            <a:ext cx="9601200" cy="990600"/>
          </a:xfrm>
        </p:spPr>
        <p:txBody>
          <a:bodyPr>
            <a:normAutofit/>
          </a:bodyPr>
          <a:lstStyle>
            <a:lvl1pPr marL="0" indent="0" algn="ctr">
              <a:spcBef>
                <a:spcPts val="0"/>
              </a:spcBef>
              <a:buNone/>
              <a:defRPr sz="1800" cap="all" baseline="0">
                <a:solidFill>
                  <a:schemeClr val="accent2">
                    <a:lumMod val="75000"/>
                  </a:schemeClr>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a:p>
        </p:txBody>
      </p:sp>
    </p:spTree>
    <p:extLst>
      <p:ext uri="{BB962C8B-B14F-4D97-AF65-F5344CB8AC3E}">
        <p14:creationId xmlns:p14="http://schemas.microsoft.com/office/powerpoint/2010/main" val="29423619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7B2D3E9E-A95C-48F2-B4BF-A71542E0BE9A}" type="datetime1">
              <a:rPr lang="en-US"/>
              <a:t>3/3/2019</a:t>
            </a:fld>
            <a:endParaRPr/>
          </a:p>
        </p:txBody>
      </p:sp>
      <p:sp>
        <p:nvSpPr>
          <p:cNvPr id="6" name="Slide Number Placeholder 5"/>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3405082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sky"/>
          <p:cNvSpPr/>
          <p:nvPr/>
        </p:nvSpPr>
        <p:spPr>
          <a:xfrm>
            <a:off x="2552" y="-1"/>
            <a:ext cx="12188952" cy="6858002"/>
          </a:xfrm>
          <a:prstGeom prst="rect">
            <a:avLst/>
          </a:prstGeom>
          <a:gradFill>
            <a:gsLst>
              <a:gs pos="0">
                <a:schemeClr val="accent2">
                  <a:lumMod val="60000"/>
                  <a:lumOff val="40000"/>
                  <a:alpha val="80000"/>
                </a:schemeClr>
              </a:gs>
              <a:gs pos="99000">
                <a:schemeClr val="accent2">
                  <a:lumMod val="20000"/>
                  <a:lumOff val="80000"/>
                  <a:alpha val="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822960" rtlCol="0" anchor="ctr"/>
          <a:lstStyle/>
          <a:p>
            <a:pPr algn="ctr"/>
            <a:endParaRPr/>
          </a:p>
        </p:txBody>
      </p:sp>
      <p:sp>
        <p:nvSpPr>
          <p:cNvPr id="2" name="Title 1"/>
          <p:cNvSpPr>
            <a:spLocks noGrp="1"/>
          </p:cNvSpPr>
          <p:nvPr>
            <p:ph type="title"/>
          </p:nvPr>
        </p:nvSpPr>
        <p:spPr>
          <a:xfrm>
            <a:off x="1293813" y="1309047"/>
            <a:ext cx="9601252" cy="2667000"/>
          </a:xfrm>
        </p:spPr>
        <p:txBody>
          <a:bodyPr anchor="b">
            <a:normAutofit/>
          </a:bodyPr>
          <a:lstStyle>
            <a:lvl1pPr algn="ctr">
              <a:defRPr sz="6000" b="0"/>
            </a:lvl1pPr>
          </a:lstStyle>
          <a:p>
            <a:r>
              <a:rPr lang="en-US"/>
              <a:t>Click to edit Master title style</a:t>
            </a:r>
            <a:endParaRPr/>
          </a:p>
        </p:txBody>
      </p:sp>
      <p:sp>
        <p:nvSpPr>
          <p:cNvPr id="3" name="Text Placeholder 2"/>
          <p:cNvSpPr>
            <a:spLocks noGrp="1"/>
          </p:cNvSpPr>
          <p:nvPr>
            <p:ph type="body" idx="1"/>
          </p:nvPr>
        </p:nvSpPr>
        <p:spPr>
          <a:xfrm>
            <a:off x="1293813" y="4038600"/>
            <a:ext cx="9601200" cy="1143000"/>
          </a:xfrm>
        </p:spPr>
        <p:txBody>
          <a:bodyPr anchor="t">
            <a:normAutofit/>
          </a:bodyPr>
          <a:lstStyle>
            <a:lvl1pPr marL="0" indent="0" algn="ctr">
              <a:spcBef>
                <a:spcPts val="0"/>
              </a:spcBef>
              <a:buNone/>
              <a:defRPr sz="2000" cap="all" baseline="0">
                <a:solidFill>
                  <a:schemeClr val="accent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A50F84E2-2D7A-43CF-AC90-352A289A783A}" type="datetime1">
              <a:rPr lang="en-US"/>
              <a:t>3/3/2019</a:t>
            </a:fld>
            <a:endParaRPr/>
          </a:p>
        </p:txBody>
      </p:sp>
      <p:sp>
        <p:nvSpPr>
          <p:cNvPr id="6" name="Slide Number Placeholder 5"/>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30435599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Content Placeholder 3"/>
          <p:cNvSpPr>
            <a:spLocks noGrp="1"/>
          </p:cNvSpPr>
          <p:nvPr>
            <p:ph sz="half" idx="2"/>
          </p:nvPr>
        </p:nvSpPr>
        <p:spPr>
          <a:xfrm>
            <a:off x="6278880" y="1572768"/>
            <a:ext cx="4572000" cy="4142232"/>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3" name="Content Placeholder 2"/>
          <p:cNvSpPr>
            <a:spLocks noGrp="1"/>
          </p:cNvSpPr>
          <p:nvPr>
            <p:ph sz="half" idx="1"/>
          </p:nvPr>
        </p:nvSpPr>
        <p:spPr>
          <a:xfrm>
            <a:off x="1341120" y="1572768"/>
            <a:ext cx="4572000" cy="4142232"/>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F12952B5-7A2F-4CC8-B7CE-9234E21C2837}" type="datetime1">
              <a:rPr lang="en-US"/>
              <a:t>3/3/2019</a:t>
            </a:fld>
            <a:endParaRPr/>
          </a:p>
        </p:txBody>
      </p:sp>
      <p:sp>
        <p:nvSpPr>
          <p:cNvPr id="7" name="Slide Number Placeholder 6"/>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42493787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1341120" y="1572768"/>
            <a:ext cx="4572000" cy="766588"/>
          </a:xfrm>
        </p:spPr>
        <p:txBody>
          <a:bodyPr anchor="ctr">
            <a:normAutofit/>
          </a:bodyPr>
          <a:lstStyle>
            <a:lvl1pPr marL="0" indent="0">
              <a:spcBef>
                <a:spcPts val="0"/>
              </a:spcBef>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341120" y="2365861"/>
            <a:ext cx="4572000" cy="334914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78880" y="1572768"/>
            <a:ext cx="4572000" cy="766588"/>
          </a:xfrm>
        </p:spPr>
        <p:txBody>
          <a:bodyPr anchor="ctr">
            <a:normAutofit/>
          </a:bodyPr>
          <a:lstStyle>
            <a:lvl1pPr marL="0" indent="0">
              <a:spcBef>
                <a:spcPts val="0"/>
              </a:spcBef>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78880" y="2365861"/>
            <a:ext cx="4572000" cy="334914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CE1DA07A-9201-4B4B-BAF2-015AFA30F520}" type="datetime1">
              <a:rPr lang="en-US"/>
              <a:t>3/3/2019</a:t>
            </a:fld>
            <a:endParaRPr/>
          </a:p>
        </p:txBody>
      </p:sp>
      <p:sp>
        <p:nvSpPr>
          <p:cNvPr id="9" name="Slide Number Placeholder 8"/>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10723781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73D7E00A-486F-4252-8B1D-E32645521F49}" type="datetime1">
              <a:rPr lang="en-US"/>
              <a:t>3/3/2019</a:t>
            </a:fld>
            <a:endParaRPr/>
          </a:p>
        </p:txBody>
      </p:sp>
      <p:sp>
        <p:nvSpPr>
          <p:cNvPr id="5" name="Slide Number Placeholder 4"/>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36818866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sky"/>
          <p:cNvSpPr/>
          <p:nvPr/>
        </p:nvSpPr>
        <p:spPr>
          <a:xfrm>
            <a:off x="2552" y="-1"/>
            <a:ext cx="12188952" cy="6858002"/>
          </a:xfrm>
          <a:prstGeom prst="rect">
            <a:avLst/>
          </a:prstGeom>
          <a:gradFill>
            <a:gsLst>
              <a:gs pos="0">
                <a:schemeClr val="accent2">
                  <a:lumMod val="60000"/>
                  <a:lumOff val="40000"/>
                  <a:alpha val="80000"/>
                </a:schemeClr>
              </a:gs>
              <a:gs pos="99000">
                <a:schemeClr val="accent2">
                  <a:lumMod val="20000"/>
                  <a:lumOff val="80000"/>
                  <a:alpha val="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822960" rtlCol="0" anchor="ctr"/>
          <a:lstStyle/>
          <a:p>
            <a:pPr algn="ctr"/>
            <a:endParaRPr/>
          </a:p>
        </p:txBody>
      </p:sp>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8DDF5F92-E675-4B36-9A60-69A962A68675}" type="datetime1">
              <a:rPr lang="en-US"/>
              <a:t>3/3/2019</a:t>
            </a:fld>
            <a:endParaRPr/>
          </a:p>
        </p:txBody>
      </p:sp>
      <p:sp>
        <p:nvSpPr>
          <p:cNvPr id="4" name="Slide Number Placeholder 3"/>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4922624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27479" y="762000"/>
            <a:ext cx="3377133" cy="2743200"/>
          </a:xfrm>
        </p:spPr>
        <p:txBody>
          <a:bodyPr anchor="b">
            <a:normAutofit/>
          </a:bodyPr>
          <a:lstStyle>
            <a:lvl1pPr>
              <a:defRPr sz="3200" b="0"/>
            </a:lvl1pPr>
          </a:lstStyle>
          <a:p>
            <a:r>
              <a:rPr lang="en-US"/>
              <a:t>Click to edit Master title style</a:t>
            </a:r>
            <a:endParaRPr/>
          </a:p>
        </p:txBody>
      </p:sp>
      <p:sp>
        <p:nvSpPr>
          <p:cNvPr id="3" name="Content Placeholder 2"/>
          <p:cNvSpPr>
            <a:spLocks noGrp="1"/>
          </p:cNvSpPr>
          <p:nvPr>
            <p:ph idx="1"/>
          </p:nvPr>
        </p:nvSpPr>
        <p:spPr>
          <a:xfrm>
            <a:off x="760413" y="685800"/>
            <a:ext cx="6858000" cy="45720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8127479" y="3554104"/>
            <a:ext cx="3377133" cy="1703696"/>
          </a:xfrm>
        </p:spPr>
        <p:txBody>
          <a:bodyPr>
            <a:normAutofit/>
          </a:bodyPr>
          <a:lstStyle>
            <a:lvl1pPr marL="0" indent="0">
              <a:lnSpc>
                <a:spcPct val="90000"/>
              </a:lnSpc>
              <a:spcBef>
                <a:spcPts val="8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AF6E2C9B-5FA2-460D-9BE7-B0812FC2A6FF}" type="datetime1">
              <a:rPr lang="en-US"/>
              <a:t>3/3/2019</a:t>
            </a:fld>
            <a:endParaRPr/>
          </a:p>
        </p:txBody>
      </p:sp>
      <p:sp>
        <p:nvSpPr>
          <p:cNvPr id="7" name="Slide Number Placeholder 6"/>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1483897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27479" y="762000"/>
            <a:ext cx="3377133" cy="2743200"/>
          </a:xfrm>
        </p:spPr>
        <p:txBody>
          <a:bodyPr anchor="b">
            <a:normAutofit/>
          </a:bodyPr>
          <a:lstStyle>
            <a:lvl1pPr>
              <a:defRPr sz="34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760413" y="685800"/>
            <a:ext cx="6858000" cy="4572000"/>
          </a:xfrm>
          <a:solidFill>
            <a:schemeClr val="bg1">
              <a:lumMod val="95000"/>
            </a:schemeClr>
          </a:solidFill>
        </p:spPr>
        <p:txBody>
          <a:bodyPr>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8127479" y="3554104"/>
            <a:ext cx="3377133" cy="1703696"/>
          </a:xfrm>
        </p:spPr>
        <p:txBody>
          <a:bodyPr>
            <a:normAutofit/>
          </a:bodyPr>
          <a:lstStyle>
            <a:lvl1pPr marL="0" indent="0">
              <a:lnSpc>
                <a:spcPct val="100000"/>
              </a:lnSpc>
              <a:spcBef>
                <a:spcPts val="8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1D374940-A916-4C8B-9648-02A2D3898F9E}" type="datetime1">
              <a:rPr lang="en-US"/>
              <a:t>3/3/2019</a:t>
            </a:fld>
            <a:endParaRPr/>
          </a:p>
        </p:txBody>
      </p:sp>
      <p:sp>
        <p:nvSpPr>
          <p:cNvPr id="7" name="Slide Number Placeholder 6"/>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42166151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5F4E5243-F52A-4D37-9694-EB26C6C31910}" type="datetime1">
              <a:rPr lang="en-US"/>
              <a:t>3/3/2019</a:t>
            </a:fld>
            <a:endParaRPr/>
          </a:p>
        </p:txBody>
      </p:sp>
      <p:sp>
        <p:nvSpPr>
          <p:cNvPr id="6" name="Slide Number Placeholder 5"/>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35362568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274638"/>
            <a:ext cx="2628900" cy="5440362"/>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838200" y="274638"/>
            <a:ext cx="7734300" cy="5440362"/>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3A77B6E1-634A-48DC-9E8B-D894023267EF}" type="datetime1">
              <a:rPr lang="en-US"/>
              <a:t>3/3/2019</a:t>
            </a:fld>
            <a:endParaRPr/>
          </a:p>
        </p:txBody>
      </p:sp>
      <p:sp>
        <p:nvSpPr>
          <p:cNvPr id="6" name="Slide Number Placeholder 5"/>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13586516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sky"/>
          <p:cNvSpPr/>
          <p:nvPr/>
        </p:nvSpPr>
        <p:spPr>
          <a:xfrm>
            <a:off x="2552" y="-1"/>
            <a:ext cx="12188952" cy="6858002"/>
          </a:xfrm>
          <a:prstGeom prst="rect">
            <a:avLst/>
          </a:prstGeom>
          <a:gradFill>
            <a:gsLst>
              <a:gs pos="0">
                <a:schemeClr val="accent2">
                  <a:lumMod val="60000"/>
                  <a:lumOff val="40000"/>
                  <a:alpha val="58000"/>
                </a:schemeClr>
              </a:gs>
              <a:gs pos="88000">
                <a:schemeClr val="accent2">
                  <a:lumMod val="20000"/>
                  <a:lumOff val="80000"/>
                  <a:alpha val="6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822960" rtlCol="0" anchor="ctr"/>
          <a:lstStyle/>
          <a:p>
            <a:pPr algn="ctr"/>
            <a:endParaRPr/>
          </a:p>
        </p:txBody>
      </p:sp>
      <p:sp>
        <p:nvSpPr>
          <p:cNvPr id="8" name="water3"/>
          <p:cNvSpPr/>
          <p:nvPr/>
        </p:nvSpPr>
        <p:spPr bwMode="gray">
          <a:xfrm>
            <a:off x="2552" y="6064101"/>
            <a:ext cx="12188952" cy="793899"/>
          </a:xfrm>
          <a:prstGeom prst="rect">
            <a:avLst/>
          </a:prstGeom>
          <a:gradFill>
            <a:gsLst>
              <a:gs pos="833">
                <a:schemeClr val="accent2">
                  <a:lumMod val="60000"/>
                  <a:lumOff val="40000"/>
                  <a:alpha val="38000"/>
                </a:schemeClr>
              </a:gs>
              <a:gs pos="49000">
                <a:schemeClr val="accent2">
                  <a:lumMod val="60000"/>
                  <a:lumOff val="40000"/>
                </a:schemeClr>
              </a:gs>
              <a:gs pos="100000">
                <a:schemeClr val="accent2">
                  <a:lumMod val="20000"/>
                  <a:lumOff val="80000"/>
                  <a:alpha val="89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9" name="water2"/>
          <p:cNvPicPr>
            <a:picLocks noChangeAspect="1"/>
          </p:cNvPicPr>
          <p:nvPr/>
        </p:nvPicPr>
        <p:blipFill rotWithShape="1">
          <a:blip r:embed="rId13" cstate="print">
            <a:extLst>
              <a:ext uri="{28A0092B-C50C-407E-A947-70E740481C1C}">
                <a14:useLocalDpi xmlns:a14="http://schemas.microsoft.com/office/drawing/2010/main" val="0"/>
              </a:ext>
            </a:extLst>
          </a:blip>
          <a:srcRect l="2674" r="9901"/>
          <a:stretch/>
        </p:blipFill>
        <p:spPr bwMode="white">
          <a:xfrm>
            <a:off x="-1425" y="6256181"/>
            <a:ext cx="12188952" cy="463209"/>
          </a:xfrm>
          <a:prstGeom prst="rect">
            <a:avLst/>
          </a:prstGeom>
          <a:noFill/>
          <a:ln>
            <a:noFill/>
          </a:ln>
        </p:spPr>
      </p:pic>
      <p:pic>
        <p:nvPicPr>
          <p:cNvPr id="10" name="water1"/>
          <p:cNvPicPr>
            <a:picLocks noChangeAspect="1"/>
          </p:cNvPicPr>
          <p:nvPr/>
        </p:nvPicPr>
        <p:blipFill rotWithShape="1">
          <a:blip r:embed="rId14" cstate="print">
            <a:duotone>
              <a:schemeClr val="accent2">
                <a:shade val="45000"/>
                <a:satMod val="135000"/>
              </a:schemeClr>
              <a:prstClr val="white"/>
            </a:duotone>
            <a:extLst>
              <a:ext uri="{28A0092B-C50C-407E-A947-70E740481C1C}">
                <a14:useLocalDpi xmlns:a14="http://schemas.microsoft.com/office/drawing/2010/main" val="0"/>
              </a:ext>
            </a:extLst>
          </a:blip>
          <a:srcRect l="6218" r="6356"/>
          <a:stretch/>
        </p:blipFill>
        <p:spPr bwMode="gray">
          <a:xfrm flipH="1">
            <a:off x="-1425" y="5979395"/>
            <a:ext cx="12188952" cy="268288"/>
          </a:xfrm>
          <a:prstGeom prst="rect">
            <a:avLst/>
          </a:prstGeom>
          <a:noFill/>
          <a:ln>
            <a:noFill/>
          </a:ln>
        </p:spPr>
      </p:pic>
      <p:sp>
        <p:nvSpPr>
          <p:cNvPr id="2" name="Title Placeholder 1"/>
          <p:cNvSpPr>
            <a:spLocks noGrp="1"/>
          </p:cNvSpPr>
          <p:nvPr>
            <p:ph type="title"/>
          </p:nvPr>
        </p:nvSpPr>
        <p:spPr>
          <a:xfrm>
            <a:off x="1341120" y="265176"/>
            <a:ext cx="9509759" cy="1088136"/>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341120" y="1572768"/>
            <a:ext cx="9509760" cy="41422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1341120" y="6601968"/>
            <a:ext cx="7159752" cy="23774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875776" y="6601968"/>
            <a:ext cx="960120" cy="237744"/>
          </a:xfrm>
          <a:prstGeom prst="rect">
            <a:avLst/>
          </a:prstGeom>
        </p:spPr>
        <p:txBody>
          <a:bodyPr vert="horz" lIns="91440" tIns="45720" rIns="91440" bIns="45720" rtlCol="0" anchor="ctr"/>
          <a:lstStyle>
            <a:lvl1pPr algn="l">
              <a:defRPr sz="1100" cap="all" baseline="0">
                <a:solidFill>
                  <a:schemeClr val="tx1"/>
                </a:solidFill>
              </a:defRPr>
            </a:lvl1pPr>
          </a:lstStyle>
          <a:p>
            <a:fld id="{5586B75A-687E-405C-8A0B-8D00578BA2C3}" type="datetime1">
              <a:rPr lang="en-US" smtClean="0"/>
              <a:pPr/>
              <a:t>3/3/2019</a:t>
            </a:fld>
            <a:endParaRPr lang="en-US"/>
          </a:p>
        </p:txBody>
      </p:sp>
      <p:sp>
        <p:nvSpPr>
          <p:cNvPr id="6" name="Slide Number Placeholder 5"/>
          <p:cNvSpPr>
            <a:spLocks noGrp="1"/>
          </p:cNvSpPr>
          <p:nvPr>
            <p:ph type="sldNum" sz="quarter" idx="4"/>
          </p:nvPr>
        </p:nvSpPr>
        <p:spPr>
          <a:xfrm>
            <a:off x="10210800" y="6601968"/>
            <a:ext cx="640080" cy="237744"/>
          </a:xfrm>
          <a:prstGeom prst="rect">
            <a:avLst/>
          </a:prstGeom>
        </p:spPr>
        <p:txBody>
          <a:bodyPr vert="horz" lIns="91440" tIns="45720" rIns="91440" bIns="45720" rtlCol="0" anchor="ctr"/>
          <a:lstStyle>
            <a:lvl1pPr algn="r">
              <a:defRPr sz="1100" cap="all" baseline="0">
                <a:solidFill>
                  <a:schemeClr val="tx1"/>
                </a:solidFill>
              </a:defRPr>
            </a:lvl1pPr>
          </a:lstStyle>
          <a:p>
            <a:fld id="{4FAB73BC-B049-4115-A692-8D63A059BFB8}" type="slidenum">
              <a:rPr lang="en-US" smtClean="0"/>
              <a:pPr/>
              <a:t>‹#›</a:t>
            </a:fld>
            <a:endParaRPr lang="en-US"/>
          </a:p>
        </p:txBody>
      </p:sp>
    </p:spTree>
    <p:extLst>
      <p:ext uri="{BB962C8B-B14F-4D97-AF65-F5344CB8AC3E}">
        <p14:creationId xmlns:p14="http://schemas.microsoft.com/office/powerpoint/2010/main" val="3877551537"/>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800" kern="1200">
          <a:solidFill>
            <a:schemeClr val="accent2">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SzPct val="100000"/>
        <a:buFont typeface="Arial" pitchFamily="34" charset="0"/>
        <a:buChar char="•"/>
        <a:defRPr sz="2000" kern="1200">
          <a:solidFill>
            <a:schemeClr val="accent2">
              <a:lumMod val="50000"/>
            </a:schemeClr>
          </a:solidFill>
          <a:latin typeface="+mn-lt"/>
          <a:ea typeface="+mn-ea"/>
          <a:cs typeface="+mn-cs"/>
        </a:defRPr>
      </a:lvl1pPr>
      <a:lvl2pPr marL="548640" indent="-228600" algn="l" defTabSz="914400" rtl="0" eaLnBrk="1" latinLnBrk="0" hangingPunct="1">
        <a:lnSpc>
          <a:spcPct val="90000"/>
        </a:lnSpc>
        <a:spcBef>
          <a:spcPts val="1000"/>
        </a:spcBef>
        <a:buSzPct val="100000"/>
        <a:buFont typeface="Arial" pitchFamily="34" charset="0"/>
        <a:buChar char="•"/>
        <a:defRPr sz="1800" kern="1200">
          <a:solidFill>
            <a:schemeClr val="accent2">
              <a:lumMod val="50000"/>
            </a:schemeClr>
          </a:solidFill>
          <a:latin typeface="+mn-lt"/>
          <a:ea typeface="+mn-ea"/>
          <a:cs typeface="+mn-cs"/>
        </a:defRPr>
      </a:lvl2pPr>
      <a:lvl3pPr marL="822960" indent="-228600" algn="l" defTabSz="914400" rtl="0" eaLnBrk="1" latinLnBrk="0" hangingPunct="1">
        <a:lnSpc>
          <a:spcPct val="90000"/>
        </a:lnSpc>
        <a:spcBef>
          <a:spcPts val="800"/>
        </a:spcBef>
        <a:buSzPct val="100000"/>
        <a:buFont typeface="Arial" pitchFamily="34" charset="0"/>
        <a:buChar char="•"/>
        <a:defRPr sz="1600" kern="1200">
          <a:solidFill>
            <a:schemeClr val="accent2">
              <a:lumMod val="50000"/>
            </a:schemeClr>
          </a:solidFill>
          <a:latin typeface="+mn-lt"/>
          <a:ea typeface="+mn-ea"/>
          <a:cs typeface="+mn-cs"/>
        </a:defRPr>
      </a:lvl3pPr>
      <a:lvl4pPr marL="10972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50000"/>
            </a:schemeClr>
          </a:solidFill>
          <a:latin typeface="+mn-lt"/>
          <a:ea typeface="+mn-ea"/>
          <a:cs typeface="+mn-cs"/>
        </a:defRPr>
      </a:lvl4pPr>
      <a:lvl5pPr marL="137160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50000"/>
            </a:schemeClr>
          </a:solidFill>
          <a:latin typeface="+mn-lt"/>
          <a:ea typeface="+mn-ea"/>
          <a:cs typeface="+mn-cs"/>
        </a:defRPr>
      </a:lvl5pPr>
      <a:lvl6pPr marL="164592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50000"/>
            </a:schemeClr>
          </a:solidFill>
          <a:latin typeface="+mn-lt"/>
          <a:ea typeface="+mn-ea"/>
          <a:cs typeface="+mn-cs"/>
        </a:defRPr>
      </a:lvl6pPr>
      <a:lvl7pPr marL="192024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50000"/>
            </a:schemeClr>
          </a:solidFill>
          <a:latin typeface="+mn-lt"/>
          <a:ea typeface="+mn-ea"/>
          <a:cs typeface="+mn-cs"/>
        </a:defRPr>
      </a:lvl7pPr>
      <a:lvl8pPr marL="219456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50000"/>
            </a:schemeClr>
          </a:solidFill>
          <a:latin typeface="+mn-lt"/>
          <a:ea typeface="+mn-ea"/>
          <a:cs typeface="+mn-cs"/>
        </a:defRPr>
      </a:lvl8pPr>
      <a:lvl9pPr marL="2240280" indent="0" algn="l" defTabSz="914400" rtl="0" eaLnBrk="1" latinLnBrk="0" hangingPunct="1">
        <a:lnSpc>
          <a:spcPct val="90000"/>
        </a:lnSpc>
        <a:spcBef>
          <a:spcPts val="800"/>
        </a:spcBef>
        <a:buSzPct val="100000"/>
        <a:buFont typeface="Arial" pitchFamily="34" charset="0"/>
        <a:buNone/>
        <a:defRPr sz="1400" kern="1200">
          <a:solidFill>
            <a:schemeClr val="accent2">
              <a:lumMod val="50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8" Type="http://schemas.openxmlformats.org/officeDocument/2006/relationships/hyperlink" Target="http://www.legislation.gov.uk/ukpga/1998/42/contents" TargetMode="External"/><Relationship Id="rId3" Type="http://schemas.openxmlformats.org/officeDocument/2006/relationships/hyperlink" Target="https://www.bacp.co.uk/membership/organisational-membership/" TargetMode="External"/><Relationship Id="rId7" Type="http://schemas.openxmlformats.org/officeDocument/2006/relationships/hyperlink" Target="http://www.legislation.gov.uk/ukpga/2010/15/contents" TargetMode="External"/><Relationship Id="rId2" Type="http://schemas.openxmlformats.org/officeDocument/2006/relationships/hyperlink" Target="https://www.bacp.co.uk/events-and-resources/ethics-and-standards/ethical-framework-for-the-counselling-professions/" TargetMode="External"/><Relationship Id="rId1" Type="http://schemas.openxmlformats.org/officeDocument/2006/relationships/slideLayout" Target="../slideLayouts/slideLayout2.xml"/><Relationship Id="rId6" Type="http://schemas.openxmlformats.org/officeDocument/2006/relationships/hyperlink" Target="http://www.legislation.gov.uk/ukpga/1998/29/introduction" TargetMode="External"/><Relationship Id="rId5" Type="http://schemas.openxmlformats.org/officeDocument/2006/relationships/hyperlink" Target="https://www.bacp.co.uk/membership/home/" TargetMode="External"/><Relationship Id="rId4" Type="http://schemas.openxmlformats.org/officeDocument/2006/relationships/hyperlink" Target="https://www.bacp.co.uk/membership/individual-membership/"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i.pinimg.com/736x/14/ae/4e/14ae4e05359036a082d7ca54c8f85656.jpg" TargetMode="External"/><Relationship Id="rId2" Type="http://schemas.openxmlformats.org/officeDocument/2006/relationships/hyperlink" Target="https://www.towergateinsurance.co.uk/counsellors-insuranc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The Lighthouse</a:t>
            </a:r>
          </a:p>
        </p:txBody>
      </p:sp>
      <p:sp>
        <p:nvSpPr>
          <p:cNvPr id="3" name="Subtitle 2"/>
          <p:cNvSpPr>
            <a:spLocks noGrp="1"/>
          </p:cNvSpPr>
          <p:nvPr>
            <p:ph type="subTitle" idx="1"/>
          </p:nvPr>
        </p:nvSpPr>
        <p:spPr>
          <a:xfrm>
            <a:off x="1305871" y="4038600"/>
            <a:ext cx="10621085" cy="2819400"/>
          </a:xfrm>
        </p:spPr>
        <p:txBody>
          <a:bodyPr>
            <a:normAutofit fontScale="92500" lnSpcReduction="20000"/>
          </a:bodyPr>
          <a:lstStyle/>
          <a:p>
            <a:r>
              <a:rPr lang="en-US" dirty="0"/>
              <a:t>Ethics    </a:t>
            </a:r>
          </a:p>
          <a:p>
            <a:endParaRPr lang="en-US" dirty="0"/>
          </a:p>
          <a:p>
            <a:endParaRPr lang="en-US" dirty="0"/>
          </a:p>
          <a:p>
            <a:endParaRPr lang="en-US" dirty="0"/>
          </a:p>
          <a:p>
            <a:endParaRPr lang="en-US" dirty="0"/>
          </a:p>
          <a:p>
            <a:endParaRPr lang="en-US" dirty="0"/>
          </a:p>
          <a:p>
            <a:endParaRPr lang="en-US" dirty="0"/>
          </a:p>
          <a:p>
            <a:r>
              <a:rPr lang="en-US" dirty="0"/>
              <a:t>   </a:t>
            </a:r>
          </a:p>
          <a:p>
            <a:endParaRPr lang="en-US" dirty="0"/>
          </a:p>
          <a:p>
            <a:endParaRPr lang="en-US" dirty="0"/>
          </a:p>
          <a:p>
            <a:endParaRPr lang="en-US" dirty="0"/>
          </a:p>
          <a:p>
            <a:endParaRPr lang="en-US" dirty="0"/>
          </a:p>
          <a:p>
            <a:r>
              <a:rPr lang="en-US" dirty="0">
                <a:solidFill>
                  <a:schemeClr val="tx1"/>
                </a:solidFill>
              </a:rPr>
              <a:t>                                                                                                                                                        </a:t>
            </a:r>
            <a:r>
              <a:rPr lang="en-US" sz="1100" cap="none" dirty="0">
                <a:solidFill>
                  <a:schemeClr val="tx1"/>
                </a:solidFill>
                <a:latin typeface="Arial" panose="020B0604020202020204" pitchFamily="34" charset="0"/>
                <a:cs typeface="Arial" panose="020B0604020202020204" pitchFamily="34" charset="0"/>
              </a:rPr>
              <a:t>Student Number</a:t>
            </a:r>
            <a:r>
              <a:rPr lang="en-US" sz="1100" dirty="0">
                <a:solidFill>
                  <a:schemeClr val="tx1"/>
                </a:solidFill>
                <a:latin typeface="Arial" panose="020B0604020202020204" pitchFamily="34" charset="0"/>
                <a:cs typeface="Arial" panose="020B0604020202020204" pitchFamily="34" charset="0"/>
              </a:rPr>
              <a:t>: 1804911</a:t>
            </a:r>
          </a:p>
          <a:p>
            <a:endParaRPr lang="en-US" dirty="0"/>
          </a:p>
          <a:p>
            <a:r>
              <a:rPr lang="en-US" dirty="0"/>
              <a:t>										                         </a:t>
            </a:r>
          </a:p>
        </p:txBody>
      </p:sp>
    </p:spTree>
    <p:extLst>
      <p:ext uri="{BB962C8B-B14F-4D97-AF65-F5344CB8AC3E}">
        <p14:creationId xmlns:p14="http://schemas.microsoft.com/office/powerpoint/2010/main" val="15039029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do we define ethics?</a:t>
            </a:r>
          </a:p>
        </p:txBody>
      </p:sp>
      <p:sp>
        <p:nvSpPr>
          <p:cNvPr id="3" name="Content Placeholder 2"/>
          <p:cNvSpPr>
            <a:spLocks noGrp="1"/>
          </p:cNvSpPr>
          <p:nvPr>
            <p:ph idx="1"/>
          </p:nvPr>
        </p:nvSpPr>
        <p:spPr>
          <a:xfrm>
            <a:off x="1341120" y="1572768"/>
            <a:ext cx="10241280" cy="4470223"/>
          </a:xfrm>
        </p:spPr>
        <p:txBody>
          <a:bodyPr>
            <a:normAutofit fontScale="85000" lnSpcReduction="20000"/>
          </a:bodyPr>
          <a:lstStyle/>
          <a:p>
            <a:pPr marL="45720" indent="0">
              <a:buNone/>
            </a:pPr>
            <a:endParaRPr lang="en-US" dirty="0"/>
          </a:p>
          <a:p>
            <a:r>
              <a:rPr lang="en-US" sz="2400" dirty="0"/>
              <a:t>Ethics are known to be a set of moral principles.</a:t>
            </a:r>
          </a:p>
          <a:p>
            <a:r>
              <a:rPr lang="en-US" sz="2400" dirty="0"/>
              <a:t>BACP Ethical Principals are built upon values, principles </a:t>
            </a:r>
          </a:p>
          <a:p>
            <a:pPr marL="45720" indent="0">
              <a:buNone/>
            </a:pPr>
            <a:r>
              <a:rPr lang="en-US" sz="2400" dirty="0"/>
              <a:t>and personal moral qualities.</a:t>
            </a:r>
          </a:p>
          <a:p>
            <a:endParaRPr lang="en-US" sz="2400" dirty="0"/>
          </a:p>
          <a:p>
            <a:endParaRPr lang="en-US" dirty="0"/>
          </a:p>
          <a:p>
            <a:endParaRPr lang="en-US" dirty="0"/>
          </a:p>
          <a:p>
            <a:endParaRPr lang="en-US" dirty="0"/>
          </a:p>
          <a:p>
            <a:pPr marL="45720" indent="0">
              <a:buNone/>
            </a:pPr>
            <a:endParaRPr lang="en-US" dirty="0"/>
          </a:p>
          <a:p>
            <a:pPr marL="45720" indent="0">
              <a:buNone/>
            </a:pPr>
            <a:r>
              <a:rPr lang="en-US" sz="1400" b="1" i="1" dirty="0">
                <a:solidFill>
                  <a:schemeClr val="tx1"/>
                </a:solidFill>
              </a:rPr>
              <a:t>BACP (2018)								</a:t>
            </a:r>
            <a:r>
              <a:rPr lang="en-US" sz="1400" dirty="0">
                <a:solidFill>
                  <a:schemeClr val="tx1"/>
                </a:solidFill>
              </a:rPr>
              <a:t> </a:t>
            </a:r>
            <a:r>
              <a:rPr lang="en-US" sz="1400" b="1" i="1" dirty="0">
                <a:solidFill>
                  <a:schemeClr val="tx1"/>
                </a:solidFill>
              </a:rPr>
              <a:t>															</a:t>
            </a:r>
          </a:p>
        </p:txBody>
      </p:sp>
    </p:spTree>
    <p:extLst>
      <p:ext uri="{BB962C8B-B14F-4D97-AF65-F5344CB8AC3E}">
        <p14:creationId xmlns:p14="http://schemas.microsoft.com/office/powerpoint/2010/main" val="33274562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98453AB-7F87-405F-BAB1-8EFD5DD3D1F8}"/>
              </a:ext>
            </a:extLst>
          </p:cNvPr>
          <p:cNvSpPr>
            <a:spLocks noGrp="1"/>
          </p:cNvSpPr>
          <p:nvPr>
            <p:ph type="title"/>
          </p:nvPr>
        </p:nvSpPr>
        <p:spPr>
          <a:xfrm>
            <a:off x="1219200" y="265175"/>
            <a:ext cx="9631679" cy="6043186"/>
          </a:xfrm>
        </p:spPr>
        <p:txBody>
          <a:bodyPr>
            <a:normAutofit/>
          </a:bodyPr>
          <a:lstStyle/>
          <a:p>
            <a:r>
              <a:rPr lang="en-GB" dirty="0"/>
              <a:t> </a:t>
            </a:r>
          </a:p>
        </p:txBody>
      </p:sp>
      <p:sp>
        <p:nvSpPr>
          <p:cNvPr id="7" name="Content Placeholder 6">
            <a:extLst>
              <a:ext uri="{FF2B5EF4-FFF2-40B4-BE49-F238E27FC236}">
                <a16:creationId xmlns:a16="http://schemas.microsoft.com/office/drawing/2014/main" id="{D3BAC50E-45EA-4B4E-86B5-9CC1ACDE4D10}"/>
              </a:ext>
            </a:extLst>
          </p:cNvPr>
          <p:cNvSpPr>
            <a:spLocks noGrp="1"/>
          </p:cNvSpPr>
          <p:nvPr>
            <p:ph idx="1"/>
          </p:nvPr>
        </p:nvSpPr>
        <p:spPr>
          <a:xfrm>
            <a:off x="821635" y="1511210"/>
            <a:ext cx="9859617" cy="1603051"/>
          </a:xfrm>
        </p:spPr>
        <p:txBody>
          <a:bodyPr>
            <a:normAutofit fontScale="92500" lnSpcReduction="10000"/>
          </a:bodyPr>
          <a:lstStyle/>
          <a:p>
            <a:r>
              <a:rPr lang="en-GB" sz="2200" dirty="0"/>
              <a:t>These can be defined as a framework for practice which can be useful when facing ethical dilemmas.</a:t>
            </a:r>
          </a:p>
          <a:p>
            <a:r>
              <a:rPr lang="en-GB" sz="2200" dirty="0"/>
              <a:t> They promote and support a better quality of service to clients. </a:t>
            </a:r>
          </a:p>
          <a:p>
            <a:r>
              <a:rPr lang="en-GB" sz="2200" dirty="0"/>
              <a:t>They will assist our Voluntary Organisation to adhere to BACP requirements. </a:t>
            </a:r>
          </a:p>
          <a:p>
            <a:endParaRPr lang="en-GB" sz="2200" dirty="0"/>
          </a:p>
          <a:p>
            <a:endParaRPr lang="en-GB" sz="2200" dirty="0"/>
          </a:p>
          <a:p>
            <a:endParaRPr lang="en-GB" sz="2200" dirty="0"/>
          </a:p>
          <a:p>
            <a:pPr marL="45720" indent="0">
              <a:buNone/>
            </a:pPr>
            <a:endParaRPr lang="en-GB" sz="2200" dirty="0"/>
          </a:p>
          <a:p>
            <a:pPr marL="45720" indent="0">
              <a:buNone/>
            </a:pPr>
            <a:endParaRPr lang="en-GB" sz="2200" dirty="0"/>
          </a:p>
          <a:p>
            <a:endParaRPr lang="en-GB" sz="2200" dirty="0"/>
          </a:p>
          <a:p>
            <a:endParaRPr lang="en-GB" sz="2200" dirty="0"/>
          </a:p>
          <a:p>
            <a:endParaRPr lang="en-GB" sz="2200" dirty="0"/>
          </a:p>
          <a:p>
            <a:endParaRPr lang="en-GB" sz="2200" dirty="0"/>
          </a:p>
          <a:p>
            <a:pPr marL="45720" indent="0">
              <a:buNone/>
            </a:pPr>
            <a:endParaRPr lang="en-GB" sz="2200"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pPr marL="45720" indent="0">
              <a:buNone/>
            </a:pPr>
            <a:endParaRPr lang="en-GB" dirty="0"/>
          </a:p>
        </p:txBody>
      </p:sp>
      <p:sp>
        <p:nvSpPr>
          <p:cNvPr id="10" name="TextBox 9">
            <a:extLst>
              <a:ext uri="{FF2B5EF4-FFF2-40B4-BE49-F238E27FC236}">
                <a16:creationId xmlns:a16="http://schemas.microsoft.com/office/drawing/2014/main" id="{4B405048-6392-4137-8506-32B633BE7AB1}"/>
              </a:ext>
            </a:extLst>
          </p:cNvPr>
          <p:cNvSpPr txBox="1"/>
          <p:nvPr/>
        </p:nvSpPr>
        <p:spPr>
          <a:xfrm flipH="1">
            <a:off x="1341118" y="549639"/>
            <a:ext cx="9509760" cy="677108"/>
          </a:xfrm>
          <a:prstGeom prst="rect">
            <a:avLst/>
          </a:prstGeom>
          <a:noFill/>
        </p:spPr>
        <p:txBody>
          <a:bodyPr wrap="square" rtlCol="0">
            <a:spAutoFit/>
          </a:bodyPr>
          <a:lstStyle/>
          <a:p>
            <a:r>
              <a:rPr lang="en-GB" sz="3800" dirty="0">
                <a:solidFill>
                  <a:schemeClr val="accent1">
                    <a:lumMod val="50000"/>
                  </a:schemeClr>
                </a:solidFill>
              </a:rPr>
              <a:t>Values, Principles and Moral Qualities </a:t>
            </a:r>
          </a:p>
        </p:txBody>
      </p:sp>
      <p:sp>
        <p:nvSpPr>
          <p:cNvPr id="15" name="TextBox 14">
            <a:extLst>
              <a:ext uri="{FF2B5EF4-FFF2-40B4-BE49-F238E27FC236}">
                <a16:creationId xmlns:a16="http://schemas.microsoft.com/office/drawing/2014/main" id="{E633AD0B-F14D-464B-8A41-178597D9BE78}"/>
              </a:ext>
            </a:extLst>
          </p:cNvPr>
          <p:cNvSpPr txBox="1"/>
          <p:nvPr/>
        </p:nvSpPr>
        <p:spPr>
          <a:xfrm>
            <a:off x="1046922" y="5481096"/>
            <a:ext cx="5049076" cy="553998"/>
          </a:xfrm>
          <a:prstGeom prst="rect">
            <a:avLst/>
          </a:prstGeom>
          <a:noFill/>
        </p:spPr>
        <p:txBody>
          <a:bodyPr wrap="square" rtlCol="0">
            <a:spAutoFit/>
          </a:bodyPr>
          <a:lstStyle/>
          <a:p>
            <a:r>
              <a:rPr lang="en-GB" sz="1200" b="1" i="1" dirty="0"/>
              <a:t>Bond, T. (1993)</a:t>
            </a:r>
          </a:p>
          <a:p>
            <a:endParaRPr lang="en-GB" dirty="0"/>
          </a:p>
        </p:txBody>
      </p:sp>
    </p:spTree>
    <p:extLst>
      <p:ext uri="{BB962C8B-B14F-4D97-AF65-F5344CB8AC3E}">
        <p14:creationId xmlns:p14="http://schemas.microsoft.com/office/powerpoint/2010/main" val="25786871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Working towards professional relationships</a:t>
            </a:r>
          </a:p>
        </p:txBody>
      </p:sp>
      <p:sp>
        <p:nvSpPr>
          <p:cNvPr id="3" name="Content Placeholder 2">
            <a:extLst>
              <a:ext uri="{FF2B5EF4-FFF2-40B4-BE49-F238E27FC236}">
                <a16:creationId xmlns:a16="http://schemas.microsoft.com/office/drawing/2014/main" id="{1CF4C180-43EC-4D65-82BE-4A46EA3C638F}"/>
              </a:ext>
            </a:extLst>
          </p:cNvPr>
          <p:cNvSpPr>
            <a:spLocks noGrp="1"/>
          </p:cNvSpPr>
          <p:nvPr>
            <p:ph idx="1"/>
          </p:nvPr>
        </p:nvSpPr>
        <p:spPr>
          <a:xfrm>
            <a:off x="1341120" y="1353312"/>
            <a:ext cx="9509760" cy="4361688"/>
          </a:xfrm>
        </p:spPr>
        <p:txBody>
          <a:bodyPr>
            <a:normAutofit fontScale="77500" lnSpcReduction="20000"/>
          </a:bodyPr>
          <a:lstStyle/>
          <a:p>
            <a:pPr marL="45720" indent="0">
              <a:buNone/>
            </a:pPr>
            <a:endParaRPr lang="en-GB" dirty="0"/>
          </a:p>
          <a:p>
            <a:r>
              <a:rPr lang="en-GB" sz="2600" dirty="0"/>
              <a:t>Insuring accurate information is given to the client before counselling sessions begin and what services they would like. </a:t>
            </a:r>
          </a:p>
          <a:p>
            <a:r>
              <a:rPr lang="en-GB" sz="2600" dirty="0"/>
              <a:t>Agreeing to a written contract with a client before counselling begins. </a:t>
            </a:r>
          </a:p>
          <a:p>
            <a:r>
              <a:rPr lang="en-GB" sz="2600" dirty="0"/>
              <a:t>Maintain reviews on a clients progress.</a:t>
            </a:r>
          </a:p>
          <a:p>
            <a:endParaRPr lang="en-GB" sz="2900" dirty="0"/>
          </a:p>
          <a:p>
            <a:endParaRPr lang="en-GB" sz="2900" dirty="0"/>
          </a:p>
          <a:p>
            <a:endParaRPr lang="en-GB" dirty="0"/>
          </a:p>
          <a:p>
            <a:pPr marL="45720" indent="0">
              <a:buNone/>
            </a:pPr>
            <a:endParaRPr lang="en-GB" dirty="0"/>
          </a:p>
          <a:p>
            <a:pPr marL="45720" indent="0">
              <a:buNone/>
            </a:pPr>
            <a:r>
              <a:rPr lang="en-GB" sz="1700" b="1" i="1" dirty="0">
                <a:solidFill>
                  <a:schemeClr val="tx1"/>
                </a:solidFill>
              </a:rPr>
              <a:t>BACP (2018)</a:t>
            </a:r>
          </a:p>
          <a:p>
            <a:pPr marL="45720" indent="0">
              <a:buNone/>
            </a:pPr>
            <a:r>
              <a:rPr lang="en-GB" dirty="0"/>
              <a:t> </a:t>
            </a:r>
          </a:p>
          <a:p>
            <a:endParaRPr lang="en-GB" dirty="0"/>
          </a:p>
        </p:txBody>
      </p:sp>
    </p:spTree>
    <p:extLst>
      <p:ext uri="{BB962C8B-B14F-4D97-AF65-F5344CB8AC3E}">
        <p14:creationId xmlns:p14="http://schemas.microsoft.com/office/powerpoint/2010/main" val="16893577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31287-99E0-475F-8919-B9C8DB5447EF}"/>
              </a:ext>
            </a:extLst>
          </p:cNvPr>
          <p:cNvSpPr>
            <a:spLocks noGrp="1"/>
          </p:cNvSpPr>
          <p:nvPr>
            <p:ph type="title"/>
          </p:nvPr>
        </p:nvSpPr>
        <p:spPr/>
        <p:txBody>
          <a:bodyPr/>
          <a:lstStyle/>
          <a:p>
            <a:r>
              <a:rPr lang="en-GB" dirty="0"/>
              <a:t>Professional and Personal Boundaries </a:t>
            </a:r>
          </a:p>
        </p:txBody>
      </p:sp>
      <p:sp>
        <p:nvSpPr>
          <p:cNvPr id="3" name="Content Placeholder 2">
            <a:extLst>
              <a:ext uri="{FF2B5EF4-FFF2-40B4-BE49-F238E27FC236}">
                <a16:creationId xmlns:a16="http://schemas.microsoft.com/office/drawing/2014/main" id="{2742469D-C512-4081-9CC5-BE233D9EEB80}"/>
              </a:ext>
            </a:extLst>
          </p:cNvPr>
          <p:cNvSpPr>
            <a:spLocks noGrp="1"/>
          </p:cNvSpPr>
          <p:nvPr>
            <p:ph idx="1"/>
          </p:nvPr>
        </p:nvSpPr>
        <p:spPr/>
        <p:txBody>
          <a:bodyPr>
            <a:normAutofit fontScale="85000" lnSpcReduction="20000"/>
          </a:bodyPr>
          <a:lstStyle/>
          <a:p>
            <a:pPr marL="45720" indent="0">
              <a:buNone/>
            </a:pPr>
            <a:r>
              <a:rPr lang="en-GB" sz="2400" dirty="0"/>
              <a:t>We will maintain boundaries by:</a:t>
            </a:r>
          </a:p>
          <a:p>
            <a:r>
              <a:rPr lang="en-GB" sz="2400" dirty="0"/>
              <a:t>Ensuring we do not provide a counselling service to people we have personal contact with these include friends, family, ex partners.</a:t>
            </a:r>
          </a:p>
          <a:p>
            <a:r>
              <a:rPr lang="en-GB" sz="2400" dirty="0"/>
              <a:t>Keeping our personal and professional lives separate on social media that may be harmful to the counselling client relationship. </a:t>
            </a:r>
          </a:p>
          <a:p>
            <a:r>
              <a:rPr lang="en-GB" sz="2400" dirty="0"/>
              <a:t>Avoiding sexual relationships with clients, trainees and supervisors.</a:t>
            </a:r>
          </a:p>
          <a:p>
            <a:r>
              <a:rPr lang="en-GB" sz="2400" dirty="0"/>
              <a:t>Ensure that continuing a relationship with former clients is avoided which may effect a clients benefits from counselling. </a:t>
            </a:r>
          </a:p>
          <a:p>
            <a:pPr marL="45720" indent="0">
              <a:buNone/>
            </a:pPr>
            <a:endParaRPr lang="en-GB" dirty="0"/>
          </a:p>
          <a:p>
            <a:pPr marL="45720" indent="0">
              <a:buNone/>
            </a:pPr>
            <a:endParaRPr lang="en-GB" dirty="0"/>
          </a:p>
          <a:p>
            <a:pPr marL="45720" indent="0">
              <a:buNone/>
            </a:pPr>
            <a:r>
              <a:rPr lang="en-GB" sz="1400" b="1" i="1" dirty="0">
                <a:solidFill>
                  <a:schemeClr val="tx1"/>
                </a:solidFill>
              </a:rPr>
              <a:t>BACP (2018)</a:t>
            </a:r>
          </a:p>
          <a:p>
            <a:endParaRPr lang="en-GB" dirty="0"/>
          </a:p>
        </p:txBody>
      </p:sp>
    </p:spTree>
    <p:extLst>
      <p:ext uri="{BB962C8B-B14F-4D97-AF65-F5344CB8AC3E}">
        <p14:creationId xmlns:p14="http://schemas.microsoft.com/office/powerpoint/2010/main" val="428241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63B81E-7988-434C-99FF-142166BE0908}"/>
              </a:ext>
            </a:extLst>
          </p:cNvPr>
          <p:cNvSpPr>
            <a:spLocks noGrp="1"/>
          </p:cNvSpPr>
          <p:nvPr>
            <p:ph type="title"/>
          </p:nvPr>
        </p:nvSpPr>
        <p:spPr/>
        <p:txBody>
          <a:bodyPr/>
          <a:lstStyle/>
          <a:p>
            <a:r>
              <a:rPr lang="en-GB" dirty="0"/>
              <a:t>Ethical Dilemmas and Decision process   </a:t>
            </a:r>
          </a:p>
        </p:txBody>
      </p:sp>
      <p:sp>
        <p:nvSpPr>
          <p:cNvPr id="3" name="Content Placeholder 2">
            <a:extLst>
              <a:ext uri="{FF2B5EF4-FFF2-40B4-BE49-F238E27FC236}">
                <a16:creationId xmlns:a16="http://schemas.microsoft.com/office/drawing/2014/main" id="{87719244-1954-4AB7-AF3C-3271FB7F8AD1}"/>
              </a:ext>
            </a:extLst>
          </p:cNvPr>
          <p:cNvSpPr>
            <a:spLocks noGrp="1"/>
          </p:cNvSpPr>
          <p:nvPr>
            <p:ph idx="1"/>
          </p:nvPr>
        </p:nvSpPr>
        <p:spPr>
          <a:xfrm>
            <a:off x="1020417" y="1453496"/>
            <a:ext cx="9711193" cy="4682261"/>
          </a:xfrm>
        </p:spPr>
        <p:txBody>
          <a:bodyPr>
            <a:normAutofit fontScale="62500" lnSpcReduction="20000"/>
          </a:bodyPr>
          <a:lstStyle/>
          <a:p>
            <a:pPr marL="45720" indent="0">
              <a:buNone/>
            </a:pPr>
            <a:r>
              <a:rPr lang="en-GB" sz="3200" dirty="0"/>
              <a:t>Ethical Dilemmas occur often within the counselling profession and are known to be unavoidable. Some ways in which we may support our organisation when dealing with Ethical issues are as follows:</a:t>
            </a:r>
          </a:p>
          <a:p>
            <a:r>
              <a:rPr lang="en-GB" sz="3200" dirty="0"/>
              <a:t>Refer to the BACP Ethical framework for counselling professions. </a:t>
            </a:r>
          </a:p>
          <a:p>
            <a:r>
              <a:rPr lang="en-GB" sz="3200" dirty="0"/>
              <a:t>Using our supervision time to discuss good approaches to ethical dilemmas. </a:t>
            </a:r>
          </a:p>
          <a:p>
            <a:r>
              <a:rPr lang="en-GB" sz="3200" dirty="0"/>
              <a:t>Using a step by step procedure to assists us on making the most ethical decision. </a:t>
            </a:r>
          </a:p>
          <a:p>
            <a:pPr marL="45720" indent="0">
              <a:buNone/>
            </a:pPr>
            <a:endParaRPr lang="en-GB" dirty="0"/>
          </a:p>
          <a:p>
            <a:pPr marL="45720" indent="0">
              <a:buNone/>
            </a:pPr>
            <a:endParaRPr lang="en-GB" dirty="0"/>
          </a:p>
          <a:p>
            <a:pPr marL="45720" indent="0">
              <a:buNone/>
            </a:pPr>
            <a:endParaRPr lang="en-GB" dirty="0"/>
          </a:p>
          <a:p>
            <a:pPr marL="45720" indent="0">
              <a:buNone/>
            </a:pPr>
            <a:endParaRPr lang="en-GB" dirty="0"/>
          </a:p>
          <a:p>
            <a:pPr marL="45720" indent="0">
              <a:buNone/>
            </a:pPr>
            <a:endParaRPr lang="en-GB" sz="1400" b="1" i="1" dirty="0"/>
          </a:p>
          <a:p>
            <a:pPr marL="45720" indent="0">
              <a:buNone/>
            </a:pPr>
            <a:r>
              <a:rPr lang="en-GB" sz="1900" b="1" i="1" dirty="0">
                <a:solidFill>
                  <a:schemeClr val="tx1"/>
                </a:solidFill>
              </a:rPr>
              <a:t>Saunders, P. (1994)</a:t>
            </a:r>
          </a:p>
          <a:p>
            <a:pPr marL="45720" indent="0">
              <a:buNone/>
            </a:pPr>
            <a:r>
              <a:rPr lang="en-GB" sz="1900" b="1" i="1" dirty="0">
                <a:solidFill>
                  <a:schemeClr val="tx1"/>
                </a:solidFill>
              </a:rPr>
              <a:t>McLeod, J . (2007)</a:t>
            </a:r>
          </a:p>
        </p:txBody>
      </p:sp>
    </p:spTree>
    <p:extLst>
      <p:ext uri="{BB962C8B-B14F-4D97-AF65-F5344CB8AC3E}">
        <p14:creationId xmlns:p14="http://schemas.microsoft.com/office/powerpoint/2010/main" val="36194590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5AD72-3C7E-4900-8B42-98932CECC1A1}"/>
              </a:ext>
            </a:extLst>
          </p:cNvPr>
          <p:cNvSpPr>
            <a:spLocks noGrp="1"/>
          </p:cNvSpPr>
          <p:nvPr>
            <p:ph type="title"/>
          </p:nvPr>
        </p:nvSpPr>
        <p:spPr/>
        <p:txBody>
          <a:bodyPr>
            <a:normAutofit fontScale="90000"/>
          </a:bodyPr>
          <a:lstStyle/>
          <a:p>
            <a:r>
              <a:rPr lang="en-GB" dirty="0"/>
              <a:t>Legal Requirements, Policies, Procedures and Insurance</a:t>
            </a:r>
          </a:p>
        </p:txBody>
      </p:sp>
      <p:sp>
        <p:nvSpPr>
          <p:cNvPr id="3" name="Content Placeholder 2">
            <a:extLst>
              <a:ext uri="{FF2B5EF4-FFF2-40B4-BE49-F238E27FC236}">
                <a16:creationId xmlns:a16="http://schemas.microsoft.com/office/drawing/2014/main" id="{0872568D-00A0-4C1A-ADD6-1AD1925AF9F5}"/>
              </a:ext>
            </a:extLst>
          </p:cNvPr>
          <p:cNvSpPr>
            <a:spLocks noGrp="1"/>
          </p:cNvSpPr>
          <p:nvPr>
            <p:ph idx="1"/>
          </p:nvPr>
        </p:nvSpPr>
        <p:spPr/>
        <p:txBody>
          <a:bodyPr>
            <a:normAutofit fontScale="92500" lnSpcReduction="20000"/>
          </a:bodyPr>
          <a:lstStyle/>
          <a:p>
            <a:pPr marL="45720" indent="0">
              <a:buNone/>
            </a:pPr>
            <a:r>
              <a:rPr lang="en-GB" dirty="0"/>
              <a:t>Being aware and having knowledge on some of the current laws such as:</a:t>
            </a:r>
          </a:p>
          <a:p>
            <a:r>
              <a:rPr lang="en-GB" dirty="0"/>
              <a:t>General Data Protection Regulations (2018)</a:t>
            </a:r>
          </a:p>
          <a:p>
            <a:r>
              <a:rPr lang="en-GB" dirty="0"/>
              <a:t>Human Rights Act (1998)</a:t>
            </a:r>
          </a:p>
          <a:p>
            <a:r>
              <a:rPr lang="en-GB" dirty="0"/>
              <a:t>Equality Act (2010)</a:t>
            </a:r>
          </a:p>
          <a:p>
            <a:r>
              <a:rPr lang="en-GB" dirty="0"/>
              <a:t>Adhering to the BACP Ethical Framework (2018) </a:t>
            </a:r>
          </a:p>
          <a:p>
            <a:r>
              <a:rPr lang="en-GB" dirty="0"/>
              <a:t>Being covered with Professional Indemnity Insurance </a:t>
            </a:r>
          </a:p>
          <a:p>
            <a:pPr marL="45720" indent="0">
              <a:buNone/>
            </a:pPr>
            <a:endParaRPr lang="en-GB" dirty="0"/>
          </a:p>
          <a:p>
            <a:endParaRPr lang="en-GB" dirty="0"/>
          </a:p>
          <a:p>
            <a:pPr marL="45720" indent="0">
              <a:buNone/>
            </a:pPr>
            <a:r>
              <a:rPr lang="en-GB" sz="1300" b="1" i="1" dirty="0">
                <a:solidFill>
                  <a:schemeClr val="tx1"/>
                </a:solidFill>
              </a:rPr>
              <a:t>legislation.gov.uk </a:t>
            </a:r>
          </a:p>
          <a:p>
            <a:pPr marL="45720" indent="0">
              <a:buNone/>
            </a:pPr>
            <a:r>
              <a:rPr lang="en-GB" sz="1300" b="1" i="1" dirty="0">
                <a:solidFill>
                  <a:schemeClr val="tx1"/>
                </a:solidFill>
              </a:rPr>
              <a:t>BACP (2018)</a:t>
            </a:r>
          </a:p>
          <a:p>
            <a:pPr marL="45720" indent="0">
              <a:buNone/>
            </a:pPr>
            <a:endParaRPr lang="en-GB" sz="1300" b="1" i="1" dirty="0">
              <a:solidFill>
                <a:schemeClr val="tx1"/>
              </a:solidFill>
            </a:endParaRPr>
          </a:p>
          <a:p>
            <a:endParaRPr lang="en-GB" dirty="0"/>
          </a:p>
          <a:p>
            <a:pPr marL="45720" indent="0">
              <a:buNone/>
            </a:pPr>
            <a:endParaRPr lang="en-GB" dirty="0"/>
          </a:p>
          <a:p>
            <a:endParaRPr lang="en-GB" dirty="0"/>
          </a:p>
          <a:p>
            <a:endParaRPr lang="en-GB" dirty="0"/>
          </a:p>
          <a:p>
            <a:endParaRPr lang="en-GB" dirty="0"/>
          </a:p>
        </p:txBody>
      </p:sp>
    </p:spTree>
    <p:extLst>
      <p:ext uri="{BB962C8B-B14F-4D97-AF65-F5344CB8AC3E}">
        <p14:creationId xmlns:p14="http://schemas.microsoft.com/office/powerpoint/2010/main" val="24963587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1549" y="168965"/>
            <a:ext cx="11595651" cy="1100722"/>
          </a:xfrm>
        </p:spPr>
        <p:txBody>
          <a:bodyPr>
            <a:noAutofit/>
          </a:bodyPr>
          <a:lstStyle/>
          <a:p>
            <a:r>
              <a:rPr lang="en-US" sz="3200" dirty="0"/>
              <a:t>        BACP Membership Requirements and its Benefits</a:t>
            </a:r>
          </a:p>
        </p:txBody>
      </p:sp>
      <p:sp>
        <p:nvSpPr>
          <p:cNvPr id="4" name="Text Placeholder 3"/>
          <p:cNvSpPr>
            <a:spLocks noGrp="1"/>
          </p:cNvSpPr>
          <p:nvPr>
            <p:ph type="body" sz="half" idx="2"/>
          </p:nvPr>
        </p:nvSpPr>
        <p:spPr>
          <a:xfrm>
            <a:off x="1113183" y="1304449"/>
            <a:ext cx="10774018" cy="4950577"/>
          </a:xfrm>
        </p:spPr>
        <p:txBody>
          <a:bodyPr>
            <a:normAutofit lnSpcReduction="10000"/>
          </a:bodyPr>
          <a:lstStyle/>
          <a:p>
            <a:r>
              <a:rPr lang="en-US" sz="2000" b="1" dirty="0"/>
              <a:t>Requirements </a:t>
            </a:r>
          </a:p>
          <a:p>
            <a:r>
              <a:rPr lang="en-US" sz="2000" dirty="0"/>
              <a:t>A commitment to develop a high standard of  ethical practice and expertise within the counselling professions. </a:t>
            </a:r>
          </a:p>
          <a:p>
            <a:r>
              <a:rPr lang="en-US" sz="2000" dirty="0"/>
              <a:t>A passion to support counselling and its value towards the public, commissioners and employers.</a:t>
            </a:r>
          </a:p>
          <a:p>
            <a:endParaRPr lang="en-US" sz="2000" dirty="0"/>
          </a:p>
          <a:p>
            <a:r>
              <a:rPr lang="en-US" sz="2000" b="1" dirty="0"/>
              <a:t>Support</a:t>
            </a:r>
          </a:p>
          <a:p>
            <a:r>
              <a:rPr lang="en-US" sz="2000" dirty="0"/>
              <a:t>Expert guidance </a:t>
            </a:r>
          </a:p>
          <a:p>
            <a:r>
              <a:rPr lang="en-US" sz="2000" dirty="0"/>
              <a:t>Opportunities to access networking</a:t>
            </a:r>
          </a:p>
          <a:p>
            <a:r>
              <a:rPr lang="en-US" sz="2000" dirty="0"/>
              <a:t>Help and support with professional development </a:t>
            </a:r>
          </a:p>
          <a:p>
            <a:endParaRPr lang="en-US" sz="2000" dirty="0"/>
          </a:p>
          <a:p>
            <a:endParaRPr lang="en-US" sz="2000" dirty="0"/>
          </a:p>
          <a:p>
            <a:r>
              <a:rPr lang="en-US" b="1" i="1" dirty="0">
                <a:solidFill>
                  <a:schemeClr val="tx1"/>
                </a:solidFill>
              </a:rPr>
              <a:t>BACP (2018)</a:t>
            </a:r>
          </a:p>
          <a:p>
            <a:endParaRPr lang="en-US" dirty="0"/>
          </a:p>
        </p:txBody>
      </p:sp>
    </p:spTree>
    <p:extLst>
      <p:ext uri="{BB962C8B-B14F-4D97-AF65-F5344CB8AC3E}">
        <p14:creationId xmlns:p14="http://schemas.microsoft.com/office/powerpoint/2010/main" val="3618839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Organisational</a:t>
            </a:r>
            <a:r>
              <a:rPr lang="en-US" dirty="0"/>
              <a:t> Membership Requirements</a:t>
            </a:r>
          </a:p>
        </p:txBody>
      </p:sp>
      <p:sp>
        <p:nvSpPr>
          <p:cNvPr id="3" name="Content Placeholder 2"/>
          <p:cNvSpPr>
            <a:spLocks noGrp="1"/>
          </p:cNvSpPr>
          <p:nvPr>
            <p:ph sz="half" idx="1"/>
          </p:nvPr>
        </p:nvSpPr>
        <p:spPr>
          <a:xfrm>
            <a:off x="1341119" y="1572768"/>
            <a:ext cx="9393141" cy="4072658"/>
          </a:xfrm>
        </p:spPr>
        <p:txBody>
          <a:bodyPr/>
          <a:lstStyle/>
          <a:p>
            <a:endParaRPr lang="en-US" dirty="0"/>
          </a:p>
          <a:p>
            <a:r>
              <a:rPr lang="en-US" dirty="0"/>
              <a:t>Offers counselling to clients</a:t>
            </a:r>
          </a:p>
          <a:p>
            <a:r>
              <a:rPr lang="en-US" dirty="0"/>
              <a:t>Provides a service to qualified counsellors and students</a:t>
            </a:r>
          </a:p>
          <a:p>
            <a:r>
              <a:rPr lang="en-US" dirty="0"/>
              <a:t>Have voluntary staff that use counselling skills in their voluntary placements</a:t>
            </a:r>
          </a:p>
          <a:p>
            <a:endParaRPr lang="en-US" dirty="0"/>
          </a:p>
          <a:p>
            <a:endParaRPr lang="en-US" dirty="0"/>
          </a:p>
          <a:p>
            <a:endParaRPr lang="en-US" dirty="0"/>
          </a:p>
          <a:p>
            <a:pPr marL="45720" indent="0">
              <a:buNone/>
            </a:pPr>
            <a:r>
              <a:rPr lang="en-US" sz="1200" b="1" i="1" dirty="0">
                <a:solidFill>
                  <a:schemeClr val="tx1"/>
                </a:solidFill>
              </a:rPr>
              <a:t>BACP (2018)</a:t>
            </a:r>
          </a:p>
        </p:txBody>
      </p:sp>
    </p:spTree>
    <p:extLst>
      <p:ext uri="{BB962C8B-B14F-4D97-AF65-F5344CB8AC3E}">
        <p14:creationId xmlns:p14="http://schemas.microsoft.com/office/powerpoint/2010/main" val="19520362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Applying for Membership</a:t>
            </a:r>
          </a:p>
        </p:txBody>
      </p:sp>
      <p:sp>
        <p:nvSpPr>
          <p:cNvPr id="3" name="Content Placeholder 2"/>
          <p:cNvSpPr>
            <a:spLocks noGrp="1"/>
          </p:cNvSpPr>
          <p:nvPr>
            <p:ph sz="half" idx="1"/>
          </p:nvPr>
        </p:nvSpPr>
        <p:spPr>
          <a:xfrm>
            <a:off x="1341120" y="1572768"/>
            <a:ext cx="9737696" cy="4191928"/>
          </a:xfrm>
        </p:spPr>
        <p:txBody>
          <a:bodyPr>
            <a:normAutofit fontScale="92500" lnSpcReduction="10000"/>
          </a:bodyPr>
          <a:lstStyle/>
          <a:p>
            <a:r>
              <a:rPr lang="en-US" sz="2200" dirty="0"/>
              <a:t>BACP membership website gives access to an application pack to download.</a:t>
            </a:r>
          </a:p>
          <a:p>
            <a:r>
              <a:rPr lang="en-US" sz="2200" dirty="0"/>
              <a:t>Applications are checked to ensure that our </a:t>
            </a:r>
            <a:r>
              <a:rPr lang="en-US" sz="2200" dirty="0" err="1"/>
              <a:t>organisations</a:t>
            </a:r>
            <a:r>
              <a:rPr lang="en-US" sz="2200" dirty="0"/>
              <a:t> standards for a BACP membership are adhered to.</a:t>
            </a:r>
          </a:p>
          <a:p>
            <a:r>
              <a:rPr lang="en-US" sz="2200" dirty="0"/>
              <a:t>Renews yearly local voluntary </a:t>
            </a:r>
            <a:r>
              <a:rPr lang="en-US" sz="2200" dirty="0" err="1"/>
              <a:t>organisation</a:t>
            </a:r>
            <a:r>
              <a:rPr lang="en-US" sz="2200" dirty="0"/>
              <a:t> costing £240.</a:t>
            </a:r>
          </a:p>
          <a:p>
            <a:r>
              <a:rPr lang="en-US" sz="2200" dirty="0"/>
              <a:t>Does not mean it covers volunteer counsellors as BACP members and needs individual membership at a cost to the Volunteer of £170 yearly.</a:t>
            </a:r>
          </a:p>
          <a:p>
            <a:endParaRPr lang="en-US" dirty="0"/>
          </a:p>
          <a:p>
            <a:endParaRPr lang="en-US" dirty="0"/>
          </a:p>
          <a:p>
            <a:endParaRPr lang="en-US" dirty="0"/>
          </a:p>
          <a:p>
            <a:pPr marL="45720" indent="0">
              <a:buNone/>
            </a:pPr>
            <a:r>
              <a:rPr lang="en-US" sz="1300" b="1" i="1" dirty="0">
                <a:solidFill>
                  <a:schemeClr val="tx1"/>
                </a:solidFill>
              </a:rPr>
              <a:t>BACP (2018)</a:t>
            </a:r>
          </a:p>
        </p:txBody>
      </p:sp>
    </p:spTree>
    <p:extLst>
      <p:ext uri="{BB962C8B-B14F-4D97-AF65-F5344CB8AC3E}">
        <p14:creationId xmlns:p14="http://schemas.microsoft.com/office/powerpoint/2010/main" val="14410757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29984" y="593035"/>
            <a:ext cx="3377133" cy="2696816"/>
          </a:xfrm>
        </p:spPr>
        <p:txBody>
          <a:bodyPr/>
          <a:lstStyle/>
          <a:p>
            <a:r>
              <a:rPr lang="en-US" dirty="0"/>
              <a:t>Questions?</a:t>
            </a:r>
          </a:p>
        </p:txBody>
      </p:sp>
      <p:pic>
        <p:nvPicPr>
          <p:cNvPr id="4" name="Content Placeholder 3" descr="A bird standing next to a body of water&#10;&#10;Description automatically generated">
            <a:extLst>
              <a:ext uri="{FF2B5EF4-FFF2-40B4-BE49-F238E27FC236}">
                <a16:creationId xmlns:a16="http://schemas.microsoft.com/office/drawing/2014/main" id="{5465DC1F-FC41-407F-AEC2-81A8B2CC48DB}"/>
              </a:ext>
            </a:extLst>
          </p:cNvPr>
          <p:cNvPicPr>
            <a:picLocks noGrp="1" noChangeAspect="1"/>
          </p:cNvPicPr>
          <p:nvPr>
            <p:ph idx="1"/>
          </p:nvPr>
        </p:nvPicPr>
        <p:blipFill>
          <a:blip r:embed="rId2"/>
          <a:stretch>
            <a:fillRect/>
          </a:stretch>
        </p:blipFill>
        <p:spPr>
          <a:xfrm>
            <a:off x="1179524" y="593035"/>
            <a:ext cx="3051291" cy="4572000"/>
          </a:xfrm>
        </p:spPr>
      </p:pic>
    </p:spTree>
    <p:extLst>
      <p:ext uri="{BB962C8B-B14F-4D97-AF65-F5344CB8AC3E}">
        <p14:creationId xmlns:p14="http://schemas.microsoft.com/office/powerpoint/2010/main" val="161801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390CAB7-2D63-431A-A874-F69B00DAF0C4}"/>
              </a:ext>
            </a:extLst>
          </p:cNvPr>
          <p:cNvSpPr>
            <a:spLocks noGrp="1"/>
          </p:cNvSpPr>
          <p:nvPr>
            <p:ph type="title"/>
          </p:nvPr>
        </p:nvSpPr>
        <p:spPr>
          <a:xfrm>
            <a:off x="612250" y="0"/>
            <a:ext cx="9509759" cy="384181"/>
          </a:xfrm>
        </p:spPr>
        <p:txBody>
          <a:bodyPr>
            <a:normAutofit/>
          </a:bodyPr>
          <a:lstStyle/>
          <a:p>
            <a:r>
              <a:rPr lang="en-GB" sz="1600" b="1" u="sng" dirty="0"/>
              <a:t>Reference List</a:t>
            </a:r>
          </a:p>
        </p:txBody>
      </p:sp>
      <p:sp>
        <p:nvSpPr>
          <p:cNvPr id="4" name="Content Placeholder 3">
            <a:extLst>
              <a:ext uri="{FF2B5EF4-FFF2-40B4-BE49-F238E27FC236}">
                <a16:creationId xmlns:a16="http://schemas.microsoft.com/office/drawing/2014/main" id="{B15C3797-1EE1-463A-B82B-8F1D1761D99A}"/>
              </a:ext>
            </a:extLst>
          </p:cNvPr>
          <p:cNvSpPr>
            <a:spLocks noGrp="1"/>
          </p:cNvSpPr>
          <p:nvPr>
            <p:ph idx="1"/>
          </p:nvPr>
        </p:nvSpPr>
        <p:spPr>
          <a:xfrm>
            <a:off x="212034" y="384180"/>
            <a:ext cx="11688417" cy="5619055"/>
          </a:xfrm>
        </p:spPr>
        <p:txBody>
          <a:bodyPr>
            <a:noAutofit/>
          </a:bodyPr>
          <a:lstStyle/>
          <a:p>
            <a:pPr marL="45720" indent="0">
              <a:lnSpc>
                <a:spcPct val="100000"/>
              </a:lnSpc>
              <a:spcBef>
                <a:spcPts val="0"/>
              </a:spcBef>
              <a:buNone/>
            </a:pPr>
            <a:r>
              <a:rPr lang="en-GB" sz="1200" dirty="0"/>
              <a:t>BACP (2018) Ethical Framework for the Counselling Professions</a:t>
            </a:r>
          </a:p>
          <a:p>
            <a:pPr marL="45720" indent="0">
              <a:lnSpc>
                <a:spcPct val="100000"/>
              </a:lnSpc>
              <a:spcBef>
                <a:spcPts val="0"/>
              </a:spcBef>
              <a:buNone/>
            </a:pPr>
            <a:r>
              <a:rPr lang="en-GB" sz="1200" dirty="0"/>
              <a:t>Available at: </a:t>
            </a:r>
            <a:r>
              <a:rPr lang="en-GB" sz="1200" dirty="0">
                <a:hlinkClick r:id="rId2"/>
              </a:rPr>
              <a:t>https://www.bacp.co.uk/events-and-resources/ethics-and-standards/ethical-framework-for-the-counselling-professions/</a:t>
            </a:r>
            <a:r>
              <a:rPr lang="en-GB" sz="1200" dirty="0"/>
              <a:t>  </a:t>
            </a:r>
          </a:p>
          <a:p>
            <a:pPr marL="45720" indent="0">
              <a:lnSpc>
                <a:spcPct val="100000"/>
              </a:lnSpc>
              <a:spcBef>
                <a:spcPts val="0"/>
              </a:spcBef>
              <a:buNone/>
            </a:pPr>
            <a:r>
              <a:rPr lang="en-GB" sz="1200" dirty="0"/>
              <a:t>(Accessed: 22</a:t>
            </a:r>
            <a:r>
              <a:rPr lang="en-GB" sz="1200" baseline="30000" dirty="0"/>
              <a:t>nd</a:t>
            </a:r>
            <a:r>
              <a:rPr lang="en-GB" sz="1200" dirty="0"/>
              <a:t> February 2019).</a:t>
            </a:r>
          </a:p>
          <a:p>
            <a:pPr marL="45720" indent="0">
              <a:lnSpc>
                <a:spcPct val="100000"/>
              </a:lnSpc>
              <a:spcBef>
                <a:spcPts val="0"/>
              </a:spcBef>
              <a:buNone/>
            </a:pPr>
            <a:r>
              <a:rPr lang="en-GB" sz="1200" dirty="0"/>
              <a:t>6, 7, 8,9,10,11, 13, 14, 15, 17, 18, 19, 22, 23, 24, 27,  30, 31.</a:t>
            </a:r>
          </a:p>
          <a:p>
            <a:pPr marL="45720" indent="0">
              <a:lnSpc>
                <a:spcPct val="100000"/>
              </a:lnSpc>
              <a:spcBef>
                <a:spcPts val="0"/>
              </a:spcBef>
              <a:buNone/>
            </a:pPr>
            <a:endParaRPr lang="en-GB" sz="1200" dirty="0"/>
          </a:p>
          <a:p>
            <a:pPr marL="45720" indent="0">
              <a:lnSpc>
                <a:spcPct val="100000"/>
              </a:lnSpc>
              <a:spcBef>
                <a:spcPts val="0"/>
              </a:spcBef>
              <a:buNone/>
            </a:pPr>
            <a:r>
              <a:rPr lang="en-GB" sz="1200" dirty="0"/>
              <a:t>BACP (2018) Organisational Membership</a:t>
            </a:r>
          </a:p>
          <a:p>
            <a:pPr marL="45720" indent="0">
              <a:lnSpc>
                <a:spcPct val="100000"/>
              </a:lnSpc>
              <a:spcBef>
                <a:spcPts val="0"/>
              </a:spcBef>
              <a:buNone/>
            </a:pPr>
            <a:r>
              <a:rPr lang="en-GB" sz="1200" dirty="0"/>
              <a:t>Available at:  </a:t>
            </a:r>
            <a:r>
              <a:rPr lang="en-GB" sz="1200" dirty="0">
                <a:hlinkClick r:id="rId3"/>
              </a:rPr>
              <a:t>https://www.bacp.co.uk/membership/organisational-membership/</a:t>
            </a:r>
            <a:endParaRPr lang="en-GB" sz="1200" dirty="0"/>
          </a:p>
          <a:p>
            <a:pPr marL="45720" indent="0">
              <a:lnSpc>
                <a:spcPct val="100000"/>
              </a:lnSpc>
              <a:spcBef>
                <a:spcPts val="0"/>
              </a:spcBef>
              <a:buNone/>
            </a:pPr>
            <a:r>
              <a:rPr lang="en-GB" sz="1200" dirty="0"/>
              <a:t>(Accessed: 22</a:t>
            </a:r>
            <a:r>
              <a:rPr lang="en-GB" sz="1200" baseline="30000" dirty="0"/>
              <a:t>nd</a:t>
            </a:r>
            <a:r>
              <a:rPr lang="en-GB" sz="1200" dirty="0"/>
              <a:t> February 2019).</a:t>
            </a:r>
          </a:p>
          <a:p>
            <a:pPr marL="45720" indent="0">
              <a:lnSpc>
                <a:spcPct val="100000"/>
              </a:lnSpc>
              <a:spcBef>
                <a:spcPts val="0"/>
              </a:spcBef>
              <a:buNone/>
            </a:pPr>
            <a:endParaRPr lang="en-GB" sz="1200" dirty="0"/>
          </a:p>
          <a:p>
            <a:pPr marL="45720" indent="0">
              <a:lnSpc>
                <a:spcPct val="100000"/>
              </a:lnSpc>
              <a:spcBef>
                <a:spcPts val="0"/>
              </a:spcBef>
              <a:buNone/>
            </a:pPr>
            <a:r>
              <a:rPr lang="en-GB" sz="1200" dirty="0"/>
              <a:t>BACP (2018) Individual Memberships</a:t>
            </a:r>
          </a:p>
          <a:p>
            <a:pPr marL="45720" indent="0">
              <a:lnSpc>
                <a:spcPct val="100000"/>
              </a:lnSpc>
              <a:spcBef>
                <a:spcPts val="0"/>
              </a:spcBef>
              <a:buNone/>
            </a:pPr>
            <a:r>
              <a:rPr lang="en-GB" sz="1200" dirty="0"/>
              <a:t>Available at: </a:t>
            </a:r>
            <a:r>
              <a:rPr lang="en-GB" sz="1200" dirty="0">
                <a:hlinkClick r:id="rId4"/>
              </a:rPr>
              <a:t>https://www.bacp.co.uk/membership/individual-membership/</a:t>
            </a:r>
            <a:endParaRPr lang="en-GB" sz="1200" dirty="0"/>
          </a:p>
          <a:p>
            <a:pPr marL="45720" indent="0">
              <a:lnSpc>
                <a:spcPct val="100000"/>
              </a:lnSpc>
              <a:spcBef>
                <a:spcPts val="0"/>
              </a:spcBef>
              <a:buNone/>
            </a:pPr>
            <a:r>
              <a:rPr lang="en-GB" sz="1200" dirty="0"/>
              <a:t>(Accessed: 23</a:t>
            </a:r>
            <a:r>
              <a:rPr lang="en-GB" sz="1200" baseline="30000" dirty="0"/>
              <a:t>rd</a:t>
            </a:r>
            <a:r>
              <a:rPr lang="en-GB" sz="1200" dirty="0"/>
              <a:t> February 2019).</a:t>
            </a:r>
          </a:p>
          <a:p>
            <a:pPr marL="45720" indent="0">
              <a:lnSpc>
                <a:spcPct val="100000"/>
              </a:lnSpc>
              <a:spcBef>
                <a:spcPts val="0"/>
              </a:spcBef>
              <a:buNone/>
            </a:pPr>
            <a:endParaRPr lang="en-GB" sz="1200" dirty="0"/>
          </a:p>
          <a:p>
            <a:pPr marL="45720" indent="0">
              <a:lnSpc>
                <a:spcPct val="100000"/>
              </a:lnSpc>
              <a:spcBef>
                <a:spcPts val="0"/>
              </a:spcBef>
              <a:buNone/>
            </a:pPr>
            <a:r>
              <a:rPr lang="en-GB" sz="1200" dirty="0"/>
              <a:t>BACP (2018) Membership</a:t>
            </a:r>
          </a:p>
          <a:p>
            <a:pPr marL="45720" indent="0">
              <a:lnSpc>
                <a:spcPct val="100000"/>
              </a:lnSpc>
              <a:spcBef>
                <a:spcPts val="0"/>
              </a:spcBef>
              <a:buNone/>
            </a:pPr>
            <a:r>
              <a:rPr lang="en-GB" sz="1200" dirty="0"/>
              <a:t>Available at: </a:t>
            </a:r>
            <a:r>
              <a:rPr lang="en-GB" sz="1200" dirty="0">
                <a:hlinkClick r:id="rId5"/>
              </a:rPr>
              <a:t>https://www.bacp.co.uk/membership/home/</a:t>
            </a:r>
            <a:r>
              <a:rPr lang="en-GB" sz="1200" dirty="0"/>
              <a:t> </a:t>
            </a:r>
          </a:p>
          <a:p>
            <a:pPr marL="45720" indent="0">
              <a:lnSpc>
                <a:spcPct val="100000"/>
              </a:lnSpc>
              <a:spcBef>
                <a:spcPts val="0"/>
              </a:spcBef>
              <a:buNone/>
            </a:pPr>
            <a:r>
              <a:rPr lang="en-GB" sz="1200" dirty="0"/>
              <a:t>(Accessed: 23</a:t>
            </a:r>
            <a:r>
              <a:rPr lang="en-GB" sz="1200" baseline="30000" dirty="0"/>
              <a:t>rd</a:t>
            </a:r>
            <a:r>
              <a:rPr lang="en-GB" sz="1200" dirty="0"/>
              <a:t> February 2019).</a:t>
            </a:r>
          </a:p>
          <a:p>
            <a:pPr marL="45720" indent="0">
              <a:lnSpc>
                <a:spcPct val="100000"/>
              </a:lnSpc>
              <a:spcBef>
                <a:spcPts val="0"/>
              </a:spcBef>
              <a:buNone/>
            </a:pPr>
            <a:endParaRPr lang="en-GB" sz="1200" dirty="0"/>
          </a:p>
          <a:p>
            <a:pPr marL="45720" indent="0">
              <a:lnSpc>
                <a:spcPct val="100000"/>
              </a:lnSpc>
              <a:spcBef>
                <a:spcPts val="0"/>
              </a:spcBef>
              <a:buNone/>
            </a:pPr>
            <a:r>
              <a:rPr lang="en-GB" sz="1200" dirty="0"/>
              <a:t>Bond, T. (1995) Standards and Ethics for Counselling in Action. </a:t>
            </a:r>
            <a:r>
              <a:rPr lang="en-GB" sz="1200" dirty="0" err="1"/>
              <a:t>Biddles</a:t>
            </a:r>
            <a:r>
              <a:rPr lang="en-GB" sz="1200" dirty="0"/>
              <a:t> Ltd. London: Sage publications. 12.</a:t>
            </a:r>
          </a:p>
          <a:p>
            <a:pPr marL="45720" indent="0">
              <a:lnSpc>
                <a:spcPct val="100000"/>
              </a:lnSpc>
              <a:spcBef>
                <a:spcPts val="0"/>
              </a:spcBef>
              <a:buNone/>
            </a:pPr>
            <a:endParaRPr lang="en-GB" sz="1200" dirty="0"/>
          </a:p>
          <a:p>
            <a:pPr marL="45720" indent="0">
              <a:lnSpc>
                <a:spcPct val="100000"/>
              </a:lnSpc>
              <a:spcBef>
                <a:spcPts val="0"/>
              </a:spcBef>
              <a:buNone/>
            </a:pPr>
            <a:r>
              <a:rPr lang="en-GB" sz="1200" dirty="0"/>
              <a:t>Data Protection Act (2018) </a:t>
            </a:r>
          </a:p>
          <a:p>
            <a:pPr marL="45720" indent="0">
              <a:lnSpc>
                <a:spcPct val="100000"/>
              </a:lnSpc>
              <a:spcBef>
                <a:spcPts val="0"/>
              </a:spcBef>
              <a:buNone/>
            </a:pPr>
            <a:r>
              <a:rPr lang="en-GB" sz="1200" dirty="0"/>
              <a:t>Available at: </a:t>
            </a:r>
            <a:r>
              <a:rPr lang="en-GB" sz="1200" dirty="0">
                <a:hlinkClick r:id="rId6"/>
              </a:rPr>
              <a:t>http://www.legislation.gov.uk/ukpga/1998/29/introduction</a:t>
            </a:r>
            <a:endParaRPr lang="en-GB" sz="1200" dirty="0"/>
          </a:p>
          <a:p>
            <a:pPr marL="45720" indent="0">
              <a:lnSpc>
                <a:spcPct val="100000"/>
              </a:lnSpc>
              <a:spcBef>
                <a:spcPts val="0"/>
              </a:spcBef>
              <a:buNone/>
            </a:pPr>
            <a:r>
              <a:rPr lang="en-GB" sz="1200" dirty="0"/>
              <a:t>(Accessed: 1</a:t>
            </a:r>
            <a:r>
              <a:rPr lang="en-GB" sz="1200" baseline="30000" dirty="0"/>
              <a:t>st</a:t>
            </a:r>
            <a:r>
              <a:rPr lang="en-GB" sz="1200" dirty="0"/>
              <a:t> March 2019).</a:t>
            </a:r>
          </a:p>
          <a:p>
            <a:pPr marL="45720" indent="0">
              <a:lnSpc>
                <a:spcPct val="100000"/>
              </a:lnSpc>
              <a:spcBef>
                <a:spcPts val="0"/>
              </a:spcBef>
              <a:buNone/>
            </a:pPr>
            <a:endParaRPr lang="en-GB" sz="1200" dirty="0"/>
          </a:p>
          <a:p>
            <a:pPr marL="45720" indent="0">
              <a:lnSpc>
                <a:spcPct val="100000"/>
              </a:lnSpc>
              <a:spcBef>
                <a:spcPts val="0"/>
              </a:spcBef>
              <a:buNone/>
            </a:pPr>
            <a:r>
              <a:rPr lang="en-GB" sz="1200" dirty="0"/>
              <a:t>Equality Act (2010) </a:t>
            </a:r>
          </a:p>
          <a:p>
            <a:pPr marL="45720" indent="0">
              <a:lnSpc>
                <a:spcPct val="100000"/>
              </a:lnSpc>
              <a:spcBef>
                <a:spcPts val="0"/>
              </a:spcBef>
              <a:buNone/>
            </a:pPr>
            <a:r>
              <a:rPr lang="en-GB" sz="1200" dirty="0"/>
              <a:t>Available at: </a:t>
            </a:r>
            <a:r>
              <a:rPr lang="en-GB" sz="1200" dirty="0">
                <a:hlinkClick r:id="rId7"/>
              </a:rPr>
              <a:t>http://www.legislation.gov.uk/ukpga/2010/15/contents</a:t>
            </a:r>
            <a:endParaRPr lang="en-GB" sz="1200" dirty="0"/>
          </a:p>
          <a:p>
            <a:pPr marL="45720" indent="0">
              <a:lnSpc>
                <a:spcPct val="100000"/>
              </a:lnSpc>
              <a:spcBef>
                <a:spcPts val="0"/>
              </a:spcBef>
              <a:buNone/>
            </a:pPr>
            <a:r>
              <a:rPr lang="en-GB" sz="1200" dirty="0"/>
              <a:t>(Accessed: 1</a:t>
            </a:r>
            <a:r>
              <a:rPr lang="en-GB" sz="1200" baseline="30000" dirty="0"/>
              <a:t>st</a:t>
            </a:r>
            <a:r>
              <a:rPr lang="en-GB" sz="1200" dirty="0"/>
              <a:t> March 2019).</a:t>
            </a:r>
          </a:p>
          <a:p>
            <a:pPr marL="45720" indent="0">
              <a:lnSpc>
                <a:spcPct val="100000"/>
              </a:lnSpc>
              <a:spcBef>
                <a:spcPts val="0"/>
              </a:spcBef>
              <a:buNone/>
            </a:pPr>
            <a:endParaRPr lang="en-GB" sz="1200" dirty="0"/>
          </a:p>
          <a:p>
            <a:pPr marL="45720" indent="0">
              <a:lnSpc>
                <a:spcPct val="100000"/>
              </a:lnSpc>
              <a:spcBef>
                <a:spcPts val="0"/>
              </a:spcBef>
              <a:buNone/>
            </a:pPr>
            <a:r>
              <a:rPr lang="en-GB" sz="1200" dirty="0"/>
              <a:t>Human Rights Act(1998) </a:t>
            </a:r>
          </a:p>
          <a:p>
            <a:pPr marL="45720" indent="0">
              <a:lnSpc>
                <a:spcPct val="100000"/>
              </a:lnSpc>
              <a:spcBef>
                <a:spcPts val="0"/>
              </a:spcBef>
              <a:buNone/>
            </a:pPr>
            <a:r>
              <a:rPr lang="en-GB" sz="1200" dirty="0"/>
              <a:t>Available at: </a:t>
            </a:r>
            <a:r>
              <a:rPr lang="en-GB" sz="1200" dirty="0">
                <a:hlinkClick r:id="rId8"/>
              </a:rPr>
              <a:t>http://www.legislation.gov.uk/ukpga/1998/42/contents</a:t>
            </a:r>
            <a:r>
              <a:rPr lang="en-GB" sz="1200" dirty="0"/>
              <a:t> </a:t>
            </a:r>
          </a:p>
          <a:p>
            <a:pPr marL="45720" indent="0">
              <a:lnSpc>
                <a:spcPct val="100000"/>
              </a:lnSpc>
              <a:spcBef>
                <a:spcPts val="0"/>
              </a:spcBef>
              <a:buNone/>
            </a:pPr>
            <a:r>
              <a:rPr lang="en-GB" sz="1200" dirty="0"/>
              <a:t>(Accessed: 1</a:t>
            </a:r>
            <a:r>
              <a:rPr lang="en-GB" sz="1200" baseline="30000" dirty="0"/>
              <a:t>st</a:t>
            </a:r>
            <a:r>
              <a:rPr lang="en-GB" sz="1200" dirty="0"/>
              <a:t>  March 2019).</a:t>
            </a:r>
          </a:p>
          <a:p>
            <a:pPr marL="45720" indent="0">
              <a:lnSpc>
                <a:spcPct val="100000"/>
              </a:lnSpc>
              <a:spcBef>
                <a:spcPts val="0"/>
              </a:spcBef>
              <a:buNone/>
            </a:pPr>
            <a:endParaRPr lang="en-GB" sz="1200" dirty="0"/>
          </a:p>
          <a:p>
            <a:pPr marL="45720" indent="0">
              <a:lnSpc>
                <a:spcPct val="100000"/>
              </a:lnSpc>
              <a:spcBef>
                <a:spcPts val="0"/>
              </a:spcBef>
              <a:buNone/>
            </a:pPr>
            <a:endParaRPr lang="en-GB" sz="1200" dirty="0"/>
          </a:p>
          <a:p>
            <a:pPr marL="45720" indent="0">
              <a:lnSpc>
                <a:spcPct val="100000"/>
              </a:lnSpc>
              <a:spcBef>
                <a:spcPts val="0"/>
              </a:spcBef>
              <a:buNone/>
            </a:pPr>
            <a:r>
              <a:rPr lang="en-GB" sz="1200" dirty="0"/>
              <a:t>  </a:t>
            </a:r>
          </a:p>
          <a:p>
            <a:pPr marL="45720" indent="0">
              <a:buNone/>
            </a:pPr>
            <a:endParaRPr lang="en-GB" sz="1400" dirty="0"/>
          </a:p>
          <a:p>
            <a:pPr marL="45720" indent="0">
              <a:buNone/>
            </a:pPr>
            <a:endParaRPr lang="en-GB" dirty="0"/>
          </a:p>
          <a:p>
            <a:endParaRPr lang="en-GB" dirty="0"/>
          </a:p>
        </p:txBody>
      </p:sp>
    </p:spTree>
    <p:extLst>
      <p:ext uri="{BB962C8B-B14F-4D97-AF65-F5344CB8AC3E}">
        <p14:creationId xmlns:p14="http://schemas.microsoft.com/office/powerpoint/2010/main" val="20172921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EEE7204-87D5-4C70-A616-D8BA7C20EE6F}"/>
              </a:ext>
            </a:extLst>
          </p:cNvPr>
          <p:cNvSpPr txBox="1"/>
          <p:nvPr/>
        </p:nvSpPr>
        <p:spPr>
          <a:xfrm>
            <a:off x="125896" y="198783"/>
            <a:ext cx="11410121" cy="2123658"/>
          </a:xfrm>
          <a:prstGeom prst="rect">
            <a:avLst/>
          </a:prstGeom>
          <a:noFill/>
        </p:spPr>
        <p:txBody>
          <a:bodyPr wrap="square" rtlCol="0">
            <a:spAutoFit/>
          </a:bodyPr>
          <a:lstStyle/>
          <a:p>
            <a:pPr marL="45720" indent="0">
              <a:lnSpc>
                <a:spcPct val="100000"/>
              </a:lnSpc>
              <a:spcBef>
                <a:spcPts val="0"/>
              </a:spcBef>
              <a:buNone/>
            </a:pPr>
            <a:r>
              <a:rPr lang="en-GB" sz="1200" dirty="0">
                <a:solidFill>
                  <a:schemeClr val="accent1">
                    <a:lumMod val="50000"/>
                  </a:schemeClr>
                </a:solidFill>
              </a:rPr>
              <a:t>Towergate Insurance </a:t>
            </a:r>
          </a:p>
          <a:p>
            <a:pPr marL="45720" indent="0">
              <a:lnSpc>
                <a:spcPct val="100000"/>
              </a:lnSpc>
              <a:spcBef>
                <a:spcPts val="0"/>
              </a:spcBef>
              <a:buNone/>
            </a:pPr>
            <a:r>
              <a:rPr lang="en-GB" sz="1200" dirty="0">
                <a:solidFill>
                  <a:schemeClr val="accent1">
                    <a:lumMod val="50000"/>
                  </a:schemeClr>
                </a:solidFill>
              </a:rPr>
              <a:t>Available at:  </a:t>
            </a:r>
            <a:r>
              <a:rPr lang="en-GB" sz="1200" dirty="0">
                <a:hlinkClick r:id="rId2"/>
              </a:rPr>
              <a:t>https://www.towergateinsurance.co.uk/counsellors-insurance</a:t>
            </a:r>
            <a:endParaRPr lang="en-GB" sz="1200" dirty="0"/>
          </a:p>
          <a:p>
            <a:pPr marL="45720" indent="0">
              <a:lnSpc>
                <a:spcPct val="100000"/>
              </a:lnSpc>
              <a:spcBef>
                <a:spcPts val="0"/>
              </a:spcBef>
              <a:buNone/>
            </a:pPr>
            <a:r>
              <a:rPr lang="en-GB" sz="1200" dirty="0">
                <a:solidFill>
                  <a:schemeClr val="accent1">
                    <a:lumMod val="50000"/>
                  </a:schemeClr>
                </a:solidFill>
              </a:rPr>
              <a:t>(Accessed: 24th February 2019).</a:t>
            </a:r>
          </a:p>
          <a:p>
            <a:pPr marL="45720" indent="0">
              <a:lnSpc>
                <a:spcPct val="100000"/>
              </a:lnSpc>
              <a:spcBef>
                <a:spcPts val="0"/>
              </a:spcBef>
              <a:buNone/>
            </a:pPr>
            <a:endParaRPr lang="en-GB" sz="1200" dirty="0"/>
          </a:p>
          <a:p>
            <a:pPr marL="45720" indent="0">
              <a:lnSpc>
                <a:spcPct val="100000"/>
              </a:lnSpc>
              <a:spcBef>
                <a:spcPts val="0"/>
              </a:spcBef>
              <a:buNone/>
            </a:pPr>
            <a:r>
              <a:rPr lang="en-GB" sz="1200" dirty="0"/>
              <a:t> </a:t>
            </a:r>
            <a:r>
              <a:rPr lang="en-GB" sz="1200" dirty="0">
                <a:solidFill>
                  <a:schemeClr val="accent1">
                    <a:lumMod val="50000"/>
                  </a:schemeClr>
                </a:solidFill>
              </a:rPr>
              <a:t>McLeod, J. (2007) Counselling Skill. 1</a:t>
            </a:r>
            <a:r>
              <a:rPr lang="en-GB" sz="1200" baseline="30000" dirty="0">
                <a:solidFill>
                  <a:schemeClr val="accent1">
                    <a:lumMod val="50000"/>
                  </a:schemeClr>
                </a:solidFill>
              </a:rPr>
              <a:t>st</a:t>
            </a:r>
            <a:r>
              <a:rPr lang="en-GB" sz="1200" dirty="0">
                <a:solidFill>
                  <a:schemeClr val="accent1">
                    <a:lumMod val="50000"/>
                  </a:schemeClr>
                </a:solidFill>
              </a:rPr>
              <a:t> Ed. Poland: OZ Graf. S.A. Open University Press. 230.</a:t>
            </a:r>
          </a:p>
          <a:p>
            <a:pPr marL="45720" indent="0">
              <a:lnSpc>
                <a:spcPct val="100000"/>
              </a:lnSpc>
              <a:spcBef>
                <a:spcPts val="0"/>
              </a:spcBef>
              <a:buNone/>
            </a:pPr>
            <a:endParaRPr lang="en-GB" sz="1200" dirty="0"/>
          </a:p>
          <a:p>
            <a:pPr marL="45720" indent="0">
              <a:lnSpc>
                <a:spcPct val="100000"/>
              </a:lnSpc>
              <a:spcBef>
                <a:spcPts val="0"/>
              </a:spcBef>
              <a:buNone/>
            </a:pPr>
            <a:r>
              <a:rPr lang="en-GB" sz="1200" dirty="0">
                <a:solidFill>
                  <a:schemeClr val="accent1">
                    <a:lumMod val="50000"/>
                  </a:schemeClr>
                </a:solidFill>
              </a:rPr>
              <a:t>Reid, B. (2010), Seagull </a:t>
            </a:r>
          </a:p>
          <a:p>
            <a:pPr marL="45720" indent="0">
              <a:lnSpc>
                <a:spcPct val="100000"/>
              </a:lnSpc>
              <a:spcBef>
                <a:spcPts val="0"/>
              </a:spcBef>
              <a:buNone/>
            </a:pPr>
            <a:r>
              <a:rPr lang="en-GB" sz="1200" dirty="0">
                <a:solidFill>
                  <a:schemeClr val="accent1">
                    <a:lumMod val="50000"/>
                  </a:schemeClr>
                </a:solidFill>
              </a:rPr>
              <a:t>Available at: </a:t>
            </a:r>
            <a:r>
              <a:rPr lang="en-GB" sz="1200" dirty="0">
                <a:hlinkClick r:id="rId3"/>
              </a:rPr>
              <a:t>https://i.pinimg.com/736x/14/ae/4e/14ae4e05359036a082d7ca54c8f85656.jpg</a:t>
            </a:r>
            <a:r>
              <a:rPr lang="en-GB" sz="1200" dirty="0"/>
              <a:t> </a:t>
            </a:r>
          </a:p>
          <a:p>
            <a:pPr marL="45720" indent="0">
              <a:lnSpc>
                <a:spcPct val="100000"/>
              </a:lnSpc>
              <a:spcBef>
                <a:spcPts val="0"/>
              </a:spcBef>
              <a:buNone/>
            </a:pPr>
            <a:r>
              <a:rPr lang="en-GB" sz="1200" dirty="0">
                <a:solidFill>
                  <a:schemeClr val="accent1">
                    <a:lumMod val="50000"/>
                  </a:schemeClr>
                </a:solidFill>
              </a:rPr>
              <a:t>(Accessed: 24</a:t>
            </a:r>
            <a:r>
              <a:rPr lang="en-GB" sz="1200" baseline="30000" dirty="0">
                <a:solidFill>
                  <a:schemeClr val="accent1">
                    <a:lumMod val="50000"/>
                  </a:schemeClr>
                </a:solidFill>
              </a:rPr>
              <a:t>th</a:t>
            </a:r>
            <a:r>
              <a:rPr lang="en-GB" sz="1200" dirty="0">
                <a:solidFill>
                  <a:schemeClr val="accent1">
                    <a:lumMod val="50000"/>
                  </a:schemeClr>
                </a:solidFill>
              </a:rPr>
              <a:t> February 2019)</a:t>
            </a:r>
          </a:p>
          <a:p>
            <a:pPr marL="45720" indent="0">
              <a:lnSpc>
                <a:spcPct val="100000"/>
              </a:lnSpc>
              <a:spcBef>
                <a:spcPts val="0"/>
              </a:spcBef>
              <a:buNone/>
            </a:pPr>
            <a:endParaRPr lang="en-GB" sz="1200" dirty="0">
              <a:solidFill>
                <a:schemeClr val="accent1">
                  <a:lumMod val="50000"/>
                </a:schemeClr>
              </a:solidFill>
            </a:endParaRPr>
          </a:p>
          <a:p>
            <a:pPr marL="45720" indent="0">
              <a:lnSpc>
                <a:spcPct val="100000"/>
              </a:lnSpc>
              <a:spcBef>
                <a:spcPts val="0"/>
              </a:spcBef>
              <a:buNone/>
            </a:pPr>
            <a:r>
              <a:rPr lang="en-GB" sz="1200" dirty="0">
                <a:solidFill>
                  <a:schemeClr val="accent1">
                    <a:lumMod val="50000"/>
                  </a:schemeClr>
                </a:solidFill>
              </a:rPr>
              <a:t>Saunders, P. (2004) First steps in Counselling. 3</a:t>
            </a:r>
            <a:r>
              <a:rPr lang="en-GB" sz="1200" baseline="30000" dirty="0">
                <a:solidFill>
                  <a:schemeClr val="accent1">
                    <a:lumMod val="50000"/>
                  </a:schemeClr>
                </a:solidFill>
              </a:rPr>
              <a:t>rd</a:t>
            </a:r>
            <a:r>
              <a:rPr lang="en-GB" sz="1200" dirty="0">
                <a:solidFill>
                  <a:schemeClr val="accent1">
                    <a:lumMod val="50000"/>
                  </a:schemeClr>
                </a:solidFill>
              </a:rPr>
              <a:t> Ed. PCCS books. Bath: Bath press. 91, 92. </a:t>
            </a:r>
          </a:p>
        </p:txBody>
      </p:sp>
    </p:spTree>
    <p:extLst>
      <p:ext uri="{BB962C8B-B14F-4D97-AF65-F5344CB8AC3E}">
        <p14:creationId xmlns:p14="http://schemas.microsoft.com/office/powerpoint/2010/main" val="23277393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cean 16x9">
  <a:themeElements>
    <a:clrScheme name="Ocean">
      <a:dk1>
        <a:sysClr val="windowText" lastClr="000000"/>
      </a:dk1>
      <a:lt1>
        <a:sysClr val="window" lastClr="FFFFFF"/>
      </a:lt1>
      <a:dk2>
        <a:srgbClr val="323232"/>
      </a:dk2>
      <a:lt2>
        <a:srgbClr val="E3DED1"/>
      </a:lt2>
      <a:accent1>
        <a:srgbClr val="4557A1"/>
      </a:accent1>
      <a:accent2>
        <a:srgbClr val="3691AA"/>
      </a:accent2>
      <a:accent3>
        <a:srgbClr val="893768"/>
      </a:accent3>
      <a:accent4>
        <a:srgbClr val="4E8542"/>
      </a:accent4>
      <a:accent5>
        <a:srgbClr val="A25A12"/>
      </a:accent5>
      <a:accent6>
        <a:srgbClr val="C19859"/>
      </a:accent6>
      <a:hlink>
        <a:srgbClr val="6B9F25"/>
      </a:hlink>
      <a:folHlink>
        <a:srgbClr val="B26B02"/>
      </a:folHlink>
    </a:clrScheme>
    <a:fontScheme name="Georgia">
      <a:maj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cean painting presentation (widescreen).potx" id="{7D8F5DB3-F878-46D5-AF2D-2DD5B7369221}" vid="{9251DF30-C224-466C-9BFA-3064FAD55731}"/>
    </a:ext>
  </a:extLst>
</a:theme>
</file>

<file path=ppt/theme/theme2.xml><?xml version="1.0" encoding="utf-8"?>
<a:theme xmlns:a="http://schemas.openxmlformats.org/drawingml/2006/main" name="Office Theme">
  <a:themeElements>
    <a:clrScheme name="Ocean">
      <a:dk1>
        <a:sysClr val="windowText" lastClr="000000"/>
      </a:dk1>
      <a:lt1>
        <a:sysClr val="window" lastClr="FFFFFF"/>
      </a:lt1>
      <a:dk2>
        <a:srgbClr val="323232"/>
      </a:dk2>
      <a:lt2>
        <a:srgbClr val="E3DED1"/>
      </a:lt2>
      <a:accent1>
        <a:srgbClr val="4557A1"/>
      </a:accent1>
      <a:accent2>
        <a:srgbClr val="3691AA"/>
      </a:accent2>
      <a:accent3>
        <a:srgbClr val="893768"/>
      </a:accent3>
      <a:accent4>
        <a:srgbClr val="4E8542"/>
      </a:accent4>
      <a:accent5>
        <a:srgbClr val="A25A12"/>
      </a:accent5>
      <a:accent6>
        <a:srgbClr val="C19859"/>
      </a:accent6>
      <a:hlink>
        <a:srgbClr val="6B9F25"/>
      </a:hlink>
      <a:folHlink>
        <a:srgbClr val="B26B02"/>
      </a:folHlink>
    </a:clrScheme>
    <a:fontScheme name="Georgia">
      <a:maj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Ocean">
      <a:dk1>
        <a:sysClr val="windowText" lastClr="000000"/>
      </a:dk1>
      <a:lt1>
        <a:sysClr val="window" lastClr="FFFFFF"/>
      </a:lt1>
      <a:dk2>
        <a:srgbClr val="323232"/>
      </a:dk2>
      <a:lt2>
        <a:srgbClr val="E3DED1"/>
      </a:lt2>
      <a:accent1>
        <a:srgbClr val="4557A1"/>
      </a:accent1>
      <a:accent2>
        <a:srgbClr val="3691AA"/>
      </a:accent2>
      <a:accent3>
        <a:srgbClr val="893768"/>
      </a:accent3>
      <a:accent4>
        <a:srgbClr val="4E8542"/>
      </a:accent4>
      <a:accent5>
        <a:srgbClr val="A25A12"/>
      </a:accent5>
      <a:accent6>
        <a:srgbClr val="C19859"/>
      </a:accent6>
      <a:hlink>
        <a:srgbClr val="6B9F25"/>
      </a:hlink>
      <a:folHlink>
        <a:srgbClr val="B26B02"/>
      </a:folHlink>
    </a:clrScheme>
    <a:fontScheme name="Georgia">
      <a:maj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Ocean painting presentation (widescreen)</Template>
  <TotalTime>12014</TotalTime>
  <Words>940</Words>
  <Application>Microsoft Office PowerPoint</Application>
  <PresentationFormat>Widescreen</PresentationFormat>
  <Paragraphs>175</Paragraphs>
  <Slides>13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Georgia</vt:lpstr>
      <vt:lpstr>Ocean 16x9</vt:lpstr>
      <vt:lpstr>The Lighthouse</vt:lpstr>
      <vt:lpstr>How do we define ethics?</vt:lpstr>
      <vt:lpstr> </vt:lpstr>
      <vt:lpstr>Working towards professional relationships</vt:lpstr>
      <vt:lpstr>Professional and Personal Boundaries </vt:lpstr>
      <vt:lpstr>Ethical Dilemmas and Decision process   </vt:lpstr>
      <vt:lpstr>Legal Requirements, Policies, Procedures and Insurance</vt:lpstr>
      <vt:lpstr>        BACP Membership Requirements and its Benefits</vt:lpstr>
      <vt:lpstr>Organisational Membership Requirements</vt:lpstr>
      <vt:lpstr>Applying for Membership</vt:lpstr>
      <vt:lpstr>Questions?</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Lighthouse</dc:title>
  <dc:creator>Susan Meredith</dc:creator>
  <cp:lastModifiedBy>Susan Meredith</cp:lastModifiedBy>
  <cp:revision>127</cp:revision>
  <dcterms:created xsi:type="dcterms:W3CDTF">2019-02-22T13:57:56Z</dcterms:created>
  <dcterms:modified xsi:type="dcterms:W3CDTF">2019-03-03T22:10:41Z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