
<file path=[Content_Types].xml><?xml version="1.0" encoding="utf-8"?>
<Types xmlns="http://schemas.openxmlformats.org/package/2006/content-types">
  <Default Extension="png" ContentType="image/png"/>
  <Default Extension="jpeg&amp;ehk=dqUSDNPN9" ContentType="image/jpeg"/>
  <Default Extension="png&amp;ehk=KpOn6R9vKEeTzYRoXctO" ContentType="image/png"/>
  <Default Extension="png&amp;ehk=0n4NNPZ3D7gvF41AhcCGjQ&amp;r=0&amp;pid=OfficeInsert" ContentType="image/png"/>
  <Default Extension="jpeg" ContentType="image/jpeg"/>
  <Default Extension="rels" ContentType="application/vnd.openxmlformats-package.relationships+xml"/>
  <Default Extension="xml" ContentType="application/xml"/>
  <Default Extension="png&amp;ehk=6VGeSqzfo52q3CoFG0VBuw&amp;r=0&amp;pid=OfficeInsert" ContentType="image/png"/>
  <Default Extension="png&amp;ehk=yKIDB3GbqTVMXfRpCnxTfg&amp;r=0&amp;pid=OfficeInsert"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1"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9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69D6918A-BCDB-4A1F-A5B3-BCB3FA1A48A1}" type="datetimeFigureOut">
              <a:rPr lang="en-GB" smtClean="0"/>
              <a:t>06/01/2018</a:t>
            </a:fld>
            <a:endParaRPr lang="en-GB" dirty="0"/>
          </a:p>
        </p:txBody>
      </p:sp>
      <p:sp>
        <p:nvSpPr>
          <p:cNvPr id="5" name="Footer Placeholder 4"/>
          <p:cNvSpPr>
            <a:spLocks noGrp="1"/>
          </p:cNvSpPr>
          <p:nvPr>
            <p:ph type="ftr" sz="quarter" idx="11"/>
          </p:nvPr>
        </p:nvSpPr>
        <p:spPr>
          <a:xfrm>
            <a:off x="1371600" y="4323845"/>
            <a:ext cx="6400800" cy="365125"/>
          </a:xfrm>
        </p:spPr>
        <p:txBody>
          <a:bodyPr/>
          <a:lstStyle/>
          <a:p>
            <a:endParaRPr lang="en-GB" dirty="0"/>
          </a:p>
        </p:txBody>
      </p:sp>
      <p:sp>
        <p:nvSpPr>
          <p:cNvPr id="6" name="Slide Number Placeholder 5"/>
          <p:cNvSpPr>
            <a:spLocks noGrp="1"/>
          </p:cNvSpPr>
          <p:nvPr>
            <p:ph type="sldNum" sz="quarter" idx="12"/>
          </p:nvPr>
        </p:nvSpPr>
        <p:spPr>
          <a:xfrm>
            <a:off x="8077200" y="1430866"/>
            <a:ext cx="2743200" cy="365125"/>
          </a:xfrm>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88110891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D6918A-BCDB-4A1F-A5B3-BCB3FA1A48A1}" type="datetimeFigureOut">
              <a:rPr lang="en-GB" smtClean="0"/>
              <a:t>06/01/2018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180909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9D6918A-BCDB-4A1F-A5B3-BCB3FA1A48A1}" type="datetimeFigureOut">
              <a:rPr lang="en-GB" smtClean="0"/>
              <a:t>06/01/2018</a:t>
            </a:fld>
            <a:endParaRPr lang="en-GB" dirty="0"/>
          </a:p>
        </p:txBody>
      </p:sp>
      <p:sp>
        <p:nvSpPr>
          <p:cNvPr id="5" name="Footer Placeholder 4"/>
          <p:cNvSpPr>
            <a:spLocks noGrp="1"/>
          </p:cNvSpPr>
          <p:nvPr>
            <p:ph type="ftr" sz="quarter" idx="11"/>
          </p:nvPr>
        </p:nvSpPr>
        <p:spPr>
          <a:xfrm>
            <a:off x="685800" y="381001"/>
            <a:ext cx="6991492" cy="36406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1764510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D6918A-BCDB-4A1F-A5B3-BCB3FA1A48A1}" type="datetimeFigureOut">
              <a:rPr lang="en-GB" smtClean="0"/>
              <a:t>06/01/2018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1486532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D6918A-BCDB-4A1F-A5B3-BCB3FA1A48A1}" type="datetimeFigureOut">
              <a:rPr lang="en-GB" smtClean="0"/>
              <a:t>06/01/2018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4030205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D6918A-BCDB-4A1F-A5B3-BCB3FA1A48A1}" type="datetimeFigureOut">
              <a:rPr lang="en-GB" smtClean="0"/>
              <a:t>06/01/2018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663702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D6918A-BCDB-4A1F-A5B3-BCB3FA1A48A1}" type="datetimeFigureOut">
              <a:rPr lang="en-GB" smtClean="0"/>
              <a:t>06/01/2018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1557974081"/>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D6918A-BCDB-4A1F-A5B3-BCB3FA1A48A1}" type="datetimeFigureOut">
              <a:rPr lang="en-GB" smtClean="0"/>
              <a:t>06/01/2018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281959624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D6918A-BCDB-4A1F-A5B3-BCB3FA1A48A1}" type="datetimeFigureOut">
              <a:rPr lang="en-GB" smtClean="0"/>
              <a:t>06/01/2018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1349831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D6918A-BCDB-4A1F-A5B3-BCB3FA1A48A1}" type="datetimeFigureOut">
              <a:rPr lang="en-GB" smtClean="0"/>
              <a:t>06/01/2018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1572252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9D6918A-BCDB-4A1F-A5B3-BCB3FA1A48A1}" type="datetimeFigureOut">
              <a:rPr lang="en-GB" smtClean="0"/>
              <a:t>06/01/2018</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3852726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9D6918A-BCDB-4A1F-A5B3-BCB3FA1A48A1}" type="datetimeFigureOut">
              <a:rPr lang="en-GB" smtClean="0"/>
              <a:t>06/01/2018</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423A938C-F0D6-4DC4-A9DC-718DABFD782A}" type="slidenum">
              <a:rPr lang="en-GB" smtClean="0"/>
              <a:t>‹#›</a:t>
            </a:fld>
            <a:endParaRPr lang="en-GB"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422334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9D6918A-BCDB-4A1F-A5B3-BCB3FA1A48A1}" type="datetimeFigureOut">
              <a:rPr lang="en-GB" smtClean="0"/>
              <a:t>06/01/2018</a:t>
            </a:fld>
            <a:endParaRPr lang="en-GB" dirty="0"/>
          </a:p>
        </p:txBody>
      </p:sp>
      <p:sp>
        <p:nvSpPr>
          <p:cNvPr id="6" name="Footer Placeholder 5"/>
          <p:cNvSpPr>
            <a:spLocks noGrp="1"/>
          </p:cNvSpPr>
          <p:nvPr>
            <p:ph type="ftr" sz="quarter" idx="11"/>
          </p:nvPr>
        </p:nvSpPr>
        <p:spPr>
          <a:xfrm>
            <a:off x="685800" y="378883"/>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37405732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9D6918A-BCDB-4A1F-A5B3-BCB3FA1A48A1}" type="datetimeFigureOut">
              <a:rPr lang="en-GB" smtClean="0"/>
              <a:t>06/01/2018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42250265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9D6918A-BCDB-4A1F-A5B3-BCB3FA1A48A1}" type="datetimeFigureOut">
              <a:rPr lang="en-GB" smtClean="0"/>
              <a:t>06/01/2018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26841622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D6918A-BCDB-4A1F-A5B3-BCB3FA1A48A1}" type="datetimeFigureOut">
              <a:rPr lang="en-GB" smtClean="0"/>
              <a:t>06/01/2018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1046173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9D6918A-BCDB-4A1F-A5B3-BCB3FA1A48A1}" type="datetimeFigureOut">
              <a:rPr lang="en-GB" smtClean="0"/>
              <a:t>06/01/2018</a:t>
            </a:fld>
            <a:endParaRPr lang="en-GB" dirty="0"/>
          </a:p>
        </p:txBody>
      </p:sp>
      <p:sp>
        <p:nvSpPr>
          <p:cNvPr id="5" name="Footer Placeholder 4"/>
          <p:cNvSpPr>
            <a:spLocks noGrp="1"/>
          </p:cNvSpPr>
          <p:nvPr>
            <p:ph type="ftr" sz="quarter" idx="11"/>
          </p:nvPr>
        </p:nvSpPr>
        <p:spPr>
          <a:xfrm>
            <a:off x="685800" y="381000"/>
            <a:ext cx="6991492" cy="36512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423A938C-F0D6-4DC4-A9DC-718DABFD782A}" type="slidenum">
              <a:rPr lang="en-GB" smtClean="0"/>
              <a:t>‹#›</a:t>
            </a:fld>
            <a:endParaRPr lang="en-GB" dirty="0"/>
          </a:p>
        </p:txBody>
      </p:sp>
    </p:spTree>
    <p:extLst>
      <p:ext uri="{BB962C8B-B14F-4D97-AF65-F5344CB8AC3E}">
        <p14:creationId xmlns:p14="http://schemas.microsoft.com/office/powerpoint/2010/main" val="4081295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9D6918A-BCDB-4A1F-A5B3-BCB3FA1A48A1}" type="datetimeFigureOut">
              <a:rPr lang="en-GB" smtClean="0"/>
              <a:t>06/01/2018</a:t>
            </a:fld>
            <a:endParaRPr lang="en-GB"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23A938C-F0D6-4DC4-A9DC-718DABFD782A}" type="slidenum">
              <a:rPr lang="en-GB" smtClean="0"/>
              <a:t>‹#›</a:t>
            </a:fld>
            <a:endParaRPr lang="en-GB" dirty="0"/>
          </a:p>
        </p:txBody>
      </p:sp>
    </p:spTree>
    <p:extLst>
      <p:ext uri="{BB962C8B-B14F-4D97-AF65-F5344CB8AC3E}">
        <p14:creationId xmlns:p14="http://schemas.microsoft.com/office/powerpoint/2010/main" val="4293007924"/>
      </p:ext>
    </p:extLst>
  </p:cSld>
  <p:clrMap bg1="lt1" tx1="dk1" bg2="lt2" tx2="dk2" accent1="accent1" accent2="accent2" accent3="accent3" accent4="accent4" accent5="accent5" accent6="accent6" hlink="hlink" folHlink="folHlink"/>
  <p:sldLayoutIdLst>
    <p:sldLayoutId id="2147483922" r:id="rId1"/>
    <p:sldLayoutId id="2147483923" r:id="rId2"/>
    <p:sldLayoutId id="2147483924" r:id="rId3"/>
    <p:sldLayoutId id="2147483925" r:id="rId4"/>
    <p:sldLayoutId id="2147483926" r:id="rId5"/>
    <p:sldLayoutId id="2147483927" r:id="rId6"/>
    <p:sldLayoutId id="2147483928" r:id="rId7"/>
    <p:sldLayoutId id="2147483929" r:id="rId8"/>
    <p:sldLayoutId id="2147483930" r:id="rId9"/>
    <p:sldLayoutId id="2147483931" r:id="rId10"/>
    <p:sldLayoutId id="2147483932" r:id="rId11"/>
    <p:sldLayoutId id="2147483933" r:id="rId12"/>
    <p:sldLayoutId id="2147483934" r:id="rId13"/>
    <p:sldLayoutId id="2147483935" r:id="rId14"/>
    <p:sldLayoutId id="2147483936" r:id="rId15"/>
    <p:sldLayoutId id="2147483937" r:id="rId16"/>
    <p:sldLayoutId id="214748393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amp;ehk=dqUSDNPN9"/><Relationship Id="rId7" Type="http://schemas.openxmlformats.org/officeDocument/2006/relationships/image" Target="../media/image7.png&amp;ehk=0n4NNPZ3D7gvF41AhcCGjQ&amp;r=0&amp;pid=OfficeInsert"/><Relationship Id="rId2" Type="http://schemas.openxmlformats.org/officeDocument/2006/relationships/image" Target="../media/image3.png&amp;ehk=yKIDB3GbqTVMXfRpCnxTfg&amp;r=0&amp;pid=OfficeInsert"/><Relationship Id="rId1" Type="http://schemas.openxmlformats.org/officeDocument/2006/relationships/slideLayout" Target="../slideLayouts/slideLayout1.xml"/><Relationship Id="rId6" Type="http://schemas.openxmlformats.org/officeDocument/2006/relationships/image" Target="../media/image6.png&amp;ehk=KpOn6R9vKEeTzYRoXctO"/><Relationship Id="rId5" Type="http://schemas.openxmlformats.org/officeDocument/2006/relationships/hyperlink" Target="https://pursuingveritas.com/2015/05/16/recommended-readings-may-9-15/" TargetMode="External"/><Relationship Id="rId4" Type="http://schemas.openxmlformats.org/officeDocument/2006/relationships/image" Target="../media/image5.png&amp;ehk=6VGeSqzfo52q3CoFG0VBuw&amp;r=0&amp;pid=OfficeInsert"/></Relationships>
</file>

<file path=ppt/slides/_rels/slide2.xml.rels><?xml version="1.0" encoding="UTF-8" standalone="yes"?>
<Relationships xmlns="http://schemas.openxmlformats.org/package/2006/relationships"><Relationship Id="rId3" Type="http://schemas.openxmlformats.org/officeDocument/2006/relationships/hyperlink" Target="https://k12teacherstaffdevelopment.com/tlb/benefits-of-developing-clear-classroom-rules-and-expectations/" TargetMode="External"/><Relationship Id="rId2" Type="http://schemas.openxmlformats.org/officeDocument/2006/relationships/hyperlink" Target="https://www.s-cool.co.uk/a-level/sociology/functions-of-education/revise-it/the-hidden-curriculum" TargetMode="External"/><Relationship Id="rId1" Type="http://schemas.openxmlformats.org/officeDocument/2006/relationships/slideLayout" Target="../slideLayouts/slideLayout7.xml"/><Relationship Id="rId4" Type="http://schemas.openxmlformats.org/officeDocument/2006/relationships/hyperlink" Target="https://www.pshe-association.org.uk/curriculum-and-resources/resources/personal-and-social-education-pse-wales-how-psh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61" name="Picture 60">
            <a:extLst>
              <a:ext uri="{FF2B5EF4-FFF2-40B4-BE49-F238E27FC236}">
                <a16:creationId xmlns:a16="http://schemas.microsoft.com/office/drawing/2014/main" id="{D8F90692-75C2-4B47-A3BB-417D7A842D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33749" y="2252410"/>
            <a:ext cx="5290646" cy="3984518"/>
          </a:xfrm>
          <a:prstGeom prst="rect">
            <a:avLst/>
          </a:prstGeom>
        </p:spPr>
      </p:pic>
      <p:sp>
        <p:nvSpPr>
          <p:cNvPr id="4" name="Rectangle 3">
            <a:extLst>
              <a:ext uri="{FF2B5EF4-FFF2-40B4-BE49-F238E27FC236}">
                <a16:creationId xmlns:a16="http://schemas.microsoft.com/office/drawing/2014/main" id="{1E4F1DBE-64AD-4B2E-A2F6-B1CA2DAA9913}"/>
              </a:ext>
            </a:extLst>
          </p:cNvPr>
          <p:cNvSpPr/>
          <p:nvPr/>
        </p:nvSpPr>
        <p:spPr>
          <a:xfrm>
            <a:off x="2180921" y="6249117"/>
            <a:ext cx="7830158" cy="523220"/>
          </a:xfrm>
          <a:prstGeom prst="rect">
            <a:avLst/>
          </a:prstGeom>
          <a:noFill/>
          <a:ln w="57150">
            <a:solidFill>
              <a:schemeClr val="tx1"/>
            </a:solidFill>
          </a:ln>
        </p:spPr>
        <p:txBody>
          <a:bodyPr wrap="square" lIns="91440" tIns="45720" rIns="91440" bIns="45720">
            <a:spAutoFit/>
          </a:bodyPr>
          <a:lstStyle/>
          <a:p>
            <a:pPr algn="ctr"/>
            <a:r>
              <a:rPr lang="en-US" sz="2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Cooper Black" panose="0208090404030B020404" pitchFamily="18" charset="0"/>
              </a:rPr>
              <a:t>EXPLORING THE HIDDEN CURRICULUM</a:t>
            </a:r>
          </a:p>
        </p:txBody>
      </p:sp>
      <p:sp>
        <p:nvSpPr>
          <p:cNvPr id="16" name="TextBox 15">
            <a:extLst>
              <a:ext uri="{FF2B5EF4-FFF2-40B4-BE49-F238E27FC236}">
                <a16:creationId xmlns:a16="http://schemas.microsoft.com/office/drawing/2014/main" id="{D6CA891D-BA3D-4636-B794-E20762CE1F6D}"/>
              </a:ext>
            </a:extLst>
          </p:cNvPr>
          <p:cNvSpPr txBox="1"/>
          <p:nvPr/>
        </p:nvSpPr>
        <p:spPr>
          <a:xfrm>
            <a:off x="141383" y="126177"/>
            <a:ext cx="3135177" cy="2723823"/>
          </a:xfrm>
          <a:prstGeom prst="rect">
            <a:avLst/>
          </a:prstGeom>
          <a:ln/>
        </p:spPr>
        <p:style>
          <a:lnRef idx="0">
            <a:schemeClr val="accent3"/>
          </a:lnRef>
          <a:fillRef idx="3">
            <a:schemeClr val="accent3"/>
          </a:fillRef>
          <a:effectRef idx="3">
            <a:schemeClr val="accent3"/>
          </a:effectRef>
          <a:fontRef idx="minor">
            <a:schemeClr val="lt1"/>
          </a:fontRef>
        </p:style>
        <p:txBody>
          <a:bodyPr wrap="square" rtlCol="0">
            <a:spAutoFit/>
          </a:bodyPr>
          <a:lstStyle/>
          <a:p>
            <a:r>
              <a:rPr lang="en-GB" sz="900" i="1" u="sng" dirty="0">
                <a:solidFill>
                  <a:schemeClr val="bg1"/>
                </a:solidFill>
              </a:rPr>
              <a:t>Personal, Social Needs.</a:t>
            </a:r>
          </a:p>
          <a:p>
            <a:r>
              <a:rPr lang="en-GB" sz="900" dirty="0">
                <a:solidFill>
                  <a:schemeClr val="bg1"/>
                </a:solidFill>
              </a:rPr>
              <a:t>A child needs to be able to be happy, comfortable within the setting be a  capable and successful learner.  </a:t>
            </a:r>
          </a:p>
          <a:p>
            <a:r>
              <a:rPr lang="en-GB" sz="900" dirty="0">
                <a:solidFill>
                  <a:schemeClr val="bg1"/>
                </a:solidFill>
              </a:rPr>
              <a:t>develop learners’ self-esteem and a sense of personal responsibility</a:t>
            </a:r>
          </a:p>
          <a:p>
            <a:pPr marL="171450" indent="-171450">
              <a:buFont typeface="Arial" panose="020B0604020202020204" pitchFamily="34" charset="0"/>
              <a:buChar char="•"/>
            </a:pPr>
            <a:r>
              <a:rPr lang="en-GB" sz="900" dirty="0">
                <a:solidFill>
                  <a:schemeClr val="bg1"/>
                </a:solidFill>
              </a:rPr>
              <a:t>Promote self-respect, respect for others and celebrate diversity</a:t>
            </a:r>
          </a:p>
          <a:p>
            <a:pPr marL="171450" indent="-171450">
              <a:buFont typeface="Arial" panose="020B0604020202020204" pitchFamily="34" charset="0"/>
              <a:buChar char="•"/>
            </a:pPr>
            <a:r>
              <a:rPr lang="en-GB" sz="900" dirty="0">
                <a:solidFill>
                  <a:schemeClr val="bg1"/>
                </a:solidFill>
              </a:rPr>
              <a:t>Equip learners to live safe, healthy lives</a:t>
            </a:r>
          </a:p>
          <a:p>
            <a:pPr marL="171450" indent="-171450">
              <a:buFont typeface="Arial" panose="020B0604020202020204" pitchFamily="34" charset="0"/>
              <a:buChar char="•"/>
            </a:pPr>
            <a:r>
              <a:rPr lang="en-GB" sz="900" dirty="0">
                <a:solidFill>
                  <a:schemeClr val="bg1"/>
                </a:solidFill>
              </a:rPr>
              <a:t>Prepare learners for the choices and opportunities of lifelong learning</a:t>
            </a:r>
          </a:p>
          <a:p>
            <a:pPr marL="171450" indent="-171450">
              <a:buFont typeface="Arial" panose="020B0604020202020204" pitchFamily="34" charset="0"/>
              <a:buChar char="•"/>
            </a:pPr>
            <a:r>
              <a:rPr lang="en-GB" sz="900" dirty="0">
                <a:solidFill>
                  <a:schemeClr val="bg1"/>
                </a:solidFill>
              </a:rPr>
              <a:t>Empower learners to participate in their schools and communities as active responsible citizens locally, nationally and globally</a:t>
            </a:r>
          </a:p>
          <a:p>
            <a:pPr marL="171450" indent="-171450">
              <a:buFont typeface="Arial" panose="020B0604020202020204" pitchFamily="34" charset="0"/>
              <a:buChar char="•"/>
            </a:pPr>
            <a:r>
              <a:rPr lang="en-GB" sz="900" dirty="0">
                <a:solidFill>
                  <a:schemeClr val="bg1"/>
                </a:solidFill>
              </a:rPr>
              <a:t>Foster positive attitudes and behaviour towards the principles of sustainable development and global citizenship</a:t>
            </a:r>
          </a:p>
          <a:p>
            <a:pPr marL="171450" indent="-171450">
              <a:buFont typeface="Arial" panose="020B0604020202020204" pitchFamily="34" charset="0"/>
              <a:buChar char="•"/>
            </a:pPr>
            <a:r>
              <a:rPr lang="en-GB" sz="900" dirty="0">
                <a:solidFill>
                  <a:schemeClr val="bg1"/>
                </a:solidFill>
              </a:rPr>
              <a:t>Prepare learners for the challenges, choices and responsibilities of work and adult life.</a:t>
            </a:r>
          </a:p>
        </p:txBody>
      </p:sp>
      <p:sp>
        <p:nvSpPr>
          <p:cNvPr id="18" name="TextBox 17">
            <a:extLst>
              <a:ext uri="{FF2B5EF4-FFF2-40B4-BE49-F238E27FC236}">
                <a16:creationId xmlns:a16="http://schemas.microsoft.com/office/drawing/2014/main" id="{39CBA477-312A-4BDB-88C2-966BDA4FC708}"/>
              </a:ext>
            </a:extLst>
          </p:cNvPr>
          <p:cNvSpPr txBox="1"/>
          <p:nvPr/>
        </p:nvSpPr>
        <p:spPr>
          <a:xfrm>
            <a:off x="5213904" y="85663"/>
            <a:ext cx="3861947" cy="1777410"/>
          </a:xfrm>
          <a:prstGeom prst="rect">
            <a:avLst/>
          </a:prstGeom>
          <a:ln/>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GB" sz="900" i="1" u="sng" dirty="0">
                <a:solidFill>
                  <a:schemeClr val="bg1"/>
                </a:solidFill>
              </a:rPr>
              <a:t>Relationships</a:t>
            </a:r>
          </a:p>
          <a:p>
            <a:r>
              <a:rPr lang="en-GB" sz="900" dirty="0">
                <a:solidFill>
                  <a:schemeClr val="bg1"/>
                </a:solidFill>
              </a:rPr>
              <a:t>Children need to have positive relationships with their teachers and peers. </a:t>
            </a:r>
          </a:p>
          <a:p>
            <a:pPr marL="171450" indent="-171450">
              <a:buFont typeface="Arial" panose="020B0604020202020204" pitchFamily="34" charset="0"/>
              <a:buChar char="•"/>
            </a:pPr>
            <a:r>
              <a:rPr lang="en-GB" sz="900" dirty="0">
                <a:solidFill>
                  <a:schemeClr val="bg1"/>
                </a:solidFill>
              </a:rPr>
              <a:t>Plenty of encouragement, praise and reinforcements in place to be a confident learner. </a:t>
            </a:r>
          </a:p>
          <a:p>
            <a:pPr marL="171450" indent="-171450">
              <a:buFont typeface="Arial" panose="020B0604020202020204" pitchFamily="34" charset="0"/>
              <a:buChar char="•"/>
            </a:pPr>
            <a:r>
              <a:rPr lang="en-GB" sz="900" dirty="0">
                <a:solidFill>
                  <a:schemeClr val="bg1"/>
                </a:solidFill>
              </a:rPr>
              <a:t>Teachers need to provide strategies and methods to provide their students with opportunities to be able to sufficient individuals and apply this towards their learning. </a:t>
            </a:r>
          </a:p>
          <a:p>
            <a:pPr marL="171450" indent="-171450">
              <a:buFont typeface="Arial" panose="020B0604020202020204" pitchFamily="34" charset="0"/>
              <a:buChar char="•"/>
            </a:pPr>
            <a:r>
              <a:rPr lang="en-GB" sz="900" dirty="0">
                <a:solidFill>
                  <a:schemeClr val="bg1"/>
                </a:solidFill>
              </a:rPr>
              <a:t>Vygotsky explains in his theory that teachers should contribute by helping and encouraging children to socially communicate with peers, because this is the best way and is the best tool to promote  relationships</a:t>
            </a:r>
            <a:r>
              <a:rPr lang="en-GB" sz="1050" dirty="0">
                <a:solidFill>
                  <a:schemeClr val="bg1"/>
                </a:solidFill>
              </a:rPr>
              <a:t>.</a:t>
            </a:r>
          </a:p>
        </p:txBody>
      </p:sp>
      <p:sp>
        <p:nvSpPr>
          <p:cNvPr id="19" name="TextBox 18">
            <a:extLst>
              <a:ext uri="{FF2B5EF4-FFF2-40B4-BE49-F238E27FC236}">
                <a16:creationId xmlns:a16="http://schemas.microsoft.com/office/drawing/2014/main" id="{6DA978CB-F483-40D0-B8A9-1279752489A4}"/>
              </a:ext>
            </a:extLst>
          </p:cNvPr>
          <p:cNvSpPr txBox="1"/>
          <p:nvPr/>
        </p:nvSpPr>
        <p:spPr>
          <a:xfrm>
            <a:off x="3418629" y="85231"/>
            <a:ext cx="1694385" cy="2446824"/>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900" i="1" u="sng" dirty="0">
                <a:solidFill>
                  <a:schemeClr val="bg1"/>
                </a:solidFill>
              </a:rPr>
              <a:t>Rewards</a:t>
            </a:r>
          </a:p>
          <a:p>
            <a:pPr marL="171450" indent="-171450">
              <a:buFont typeface="Arial" panose="020B0604020202020204" pitchFamily="34" charset="0"/>
              <a:buChar char="•"/>
            </a:pPr>
            <a:r>
              <a:rPr lang="en-GB" sz="900" dirty="0">
                <a:solidFill>
                  <a:schemeClr val="bg1"/>
                </a:solidFill>
              </a:rPr>
              <a:t>Having rewards can be an incentive to learners. They can be in place to promote and encourage positive behaviour. </a:t>
            </a:r>
          </a:p>
          <a:p>
            <a:pPr marL="171450" indent="-171450">
              <a:buFont typeface="Arial" panose="020B0604020202020204" pitchFamily="34" charset="0"/>
              <a:buChar char="•"/>
            </a:pPr>
            <a:r>
              <a:rPr lang="en-GB" sz="900" dirty="0">
                <a:solidFill>
                  <a:schemeClr val="bg1"/>
                </a:solidFill>
              </a:rPr>
              <a:t>The hidden Curriculum can also promote student reluctance to challenge teachers (</a:t>
            </a:r>
            <a:r>
              <a:rPr lang="en-GB" sz="900" dirty="0" err="1">
                <a:solidFill>
                  <a:schemeClr val="bg1"/>
                </a:solidFill>
              </a:rPr>
              <a:t>Sadker</a:t>
            </a:r>
            <a:r>
              <a:rPr lang="en-GB" sz="900" dirty="0">
                <a:solidFill>
                  <a:schemeClr val="bg1"/>
                </a:solidFill>
              </a:rPr>
              <a:t> &amp; </a:t>
            </a:r>
            <a:r>
              <a:rPr lang="en-GB" sz="900" dirty="0" err="1">
                <a:solidFill>
                  <a:schemeClr val="bg1"/>
                </a:solidFill>
              </a:rPr>
              <a:t>Sadker</a:t>
            </a:r>
            <a:r>
              <a:rPr lang="en-GB" sz="900" dirty="0">
                <a:solidFill>
                  <a:schemeClr val="bg1"/>
                </a:solidFill>
              </a:rPr>
              <a:t>, 1985.) </a:t>
            </a:r>
          </a:p>
          <a:p>
            <a:pPr marL="171450" indent="-171450">
              <a:buFont typeface="Arial" panose="020B0604020202020204" pitchFamily="34" charset="0"/>
              <a:buChar char="•"/>
            </a:pPr>
            <a:r>
              <a:rPr lang="en-GB" sz="900" dirty="0">
                <a:solidFill>
                  <a:schemeClr val="bg1"/>
                </a:solidFill>
              </a:rPr>
              <a:t>Pupils will have a better understanding and  expectation of what needs to be achieved. </a:t>
            </a:r>
          </a:p>
        </p:txBody>
      </p:sp>
      <p:sp>
        <p:nvSpPr>
          <p:cNvPr id="20" name="TextBox 19">
            <a:extLst>
              <a:ext uri="{FF2B5EF4-FFF2-40B4-BE49-F238E27FC236}">
                <a16:creationId xmlns:a16="http://schemas.microsoft.com/office/drawing/2014/main" id="{9915A536-E864-49F1-85FD-630F7B641ADE}"/>
              </a:ext>
            </a:extLst>
          </p:cNvPr>
          <p:cNvSpPr txBox="1"/>
          <p:nvPr/>
        </p:nvSpPr>
        <p:spPr>
          <a:xfrm>
            <a:off x="9176741" y="241827"/>
            <a:ext cx="2437683" cy="1777410"/>
          </a:xfrm>
          <a:prstGeom prst="rect">
            <a:avLst/>
          </a:prstGeom>
          <a:ln/>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en-GB" sz="900" i="1" u="sng" dirty="0">
                <a:solidFill>
                  <a:schemeClr val="bg1"/>
                </a:solidFill>
              </a:rPr>
              <a:t>Rules</a:t>
            </a:r>
          </a:p>
          <a:p>
            <a:r>
              <a:rPr lang="en-GB" sz="900" dirty="0">
                <a:solidFill>
                  <a:schemeClr val="bg1"/>
                </a:solidFill>
              </a:rPr>
              <a:t>To provide an inclusive learning environment.  </a:t>
            </a:r>
          </a:p>
          <a:p>
            <a:pPr marL="171450" indent="-171450">
              <a:buFont typeface="Arial" panose="020B0604020202020204" pitchFamily="34" charset="0"/>
              <a:buChar char="•"/>
            </a:pPr>
            <a:r>
              <a:rPr lang="en-GB" sz="900" dirty="0">
                <a:solidFill>
                  <a:schemeClr val="bg1"/>
                </a:solidFill>
              </a:rPr>
              <a:t>Pupils will become motivated to learn. To learn and show respect to one another. To listen to one another. To create an atmosphere that will motivate, encourage pupils to learn. </a:t>
            </a:r>
          </a:p>
          <a:p>
            <a:pPr marL="171450" indent="-171450">
              <a:buFont typeface="Arial" panose="020B0604020202020204" pitchFamily="34" charset="0"/>
              <a:buChar char="•"/>
            </a:pPr>
            <a:r>
              <a:rPr lang="en-GB" sz="900" dirty="0">
                <a:solidFill>
                  <a:schemeClr val="bg1"/>
                </a:solidFill>
              </a:rPr>
              <a:t>Establish consequences that will either reinforce or redirect behaviour. Be consistent with the delivery of the consequences</a:t>
            </a:r>
            <a:r>
              <a:rPr lang="en-GB" sz="1050" dirty="0">
                <a:solidFill>
                  <a:schemeClr val="bg1"/>
                </a:solidFill>
              </a:rPr>
              <a:t>. </a:t>
            </a:r>
          </a:p>
        </p:txBody>
      </p:sp>
      <p:sp>
        <p:nvSpPr>
          <p:cNvPr id="21" name="TextBox 20">
            <a:extLst>
              <a:ext uri="{FF2B5EF4-FFF2-40B4-BE49-F238E27FC236}">
                <a16:creationId xmlns:a16="http://schemas.microsoft.com/office/drawing/2014/main" id="{E10181A7-E10C-483A-BF54-5941397CBDFE}"/>
              </a:ext>
            </a:extLst>
          </p:cNvPr>
          <p:cNvSpPr txBox="1"/>
          <p:nvPr/>
        </p:nvSpPr>
        <p:spPr>
          <a:xfrm>
            <a:off x="10151521" y="4556787"/>
            <a:ext cx="1981177" cy="2192908"/>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p:spPr>
        <p:style>
          <a:lnRef idx="1">
            <a:schemeClr val="accent4"/>
          </a:lnRef>
          <a:fillRef idx="3">
            <a:schemeClr val="accent4"/>
          </a:fillRef>
          <a:effectRef idx="2">
            <a:schemeClr val="accent4"/>
          </a:effectRef>
          <a:fontRef idx="minor">
            <a:schemeClr val="lt1"/>
          </a:fontRef>
        </p:style>
        <p:txBody>
          <a:bodyPr wrap="square" rtlCol="0">
            <a:spAutoFit/>
          </a:bodyPr>
          <a:lstStyle/>
          <a:p>
            <a:r>
              <a:rPr lang="en-GB" sz="900" i="1" u="sng" dirty="0">
                <a:solidFill>
                  <a:schemeClr val="bg1"/>
                </a:solidFill>
              </a:rPr>
              <a:t>Graham Donaldson</a:t>
            </a:r>
          </a:p>
          <a:p>
            <a:r>
              <a:rPr lang="en-GB" sz="900" dirty="0">
                <a:solidFill>
                  <a:schemeClr val="bg1"/>
                </a:solidFill>
              </a:rPr>
              <a:t>4 Key Purposes: broad &amp; balanced structure.</a:t>
            </a:r>
          </a:p>
          <a:p>
            <a:pPr marL="171450" indent="-171450">
              <a:buFont typeface="Arial" panose="020B0604020202020204" pitchFamily="34" charset="0"/>
              <a:buChar char="•"/>
            </a:pPr>
            <a:r>
              <a:rPr lang="en-GB" sz="900" dirty="0">
                <a:solidFill>
                  <a:schemeClr val="bg1"/>
                </a:solidFill>
              </a:rPr>
              <a:t>Child-centred approach to learning. </a:t>
            </a:r>
          </a:p>
          <a:p>
            <a:pPr marL="171450" indent="-171450">
              <a:buFont typeface="Arial" panose="020B0604020202020204" pitchFamily="34" charset="0"/>
              <a:buChar char="•"/>
            </a:pPr>
            <a:r>
              <a:rPr lang="en-GB" sz="900" dirty="0">
                <a:solidFill>
                  <a:schemeClr val="bg1"/>
                </a:solidFill>
              </a:rPr>
              <a:t>Creates opportunities for all children of different needs and abilities. Physically, emotionally &amp; socially engaged.</a:t>
            </a:r>
          </a:p>
          <a:p>
            <a:pPr marL="171450" indent="-171450">
              <a:buFont typeface="Arial" panose="020B0604020202020204" pitchFamily="34" charset="0"/>
              <a:buChar char="•"/>
            </a:pPr>
            <a:r>
              <a:rPr lang="en-GB" sz="900" dirty="0">
                <a:solidFill>
                  <a:schemeClr val="bg1"/>
                </a:solidFill>
              </a:rPr>
              <a:t> Pupils voice – ownership of their learning, enjoy challenges. Express their own identity, and be respectful to others needs</a:t>
            </a:r>
            <a:r>
              <a:rPr lang="en-GB" sz="1050" dirty="0">
                <a:solidFill>
                  <a:schemeClr val="bg1"/>
                </a:solidFill>
              </a:rPr>
              <a:t>. </a:t>
            </a:r>
          </a:p>
        </p:txBody>
      </p:sp>
      <p:sp>
        <p:nvSpPr>
          <p:cNvPr id="23" name="TextBox 22">
            <a:extLst>
              <a:ext uri="{FF2B5EF4-FFF2-40B4-BE49-F238E27FC236}">
                <a16:creationId xmlns:a16="http://schemas.microsoft.com/office/drawing/2014/main" id="{9867A6A5-D16E-421E-9CDA-A7FBFB307BF9}"/>
              </a:ext>
            </a:extLst>
          </p:cNvPr>
          <p:cNvSpPr txBox="1"/>
          <p:nvPr/>
        </p:nvSpPr>
        <p:spPr>
          <a:xfrm>
            <a:off x="8712156" y="2122361"/>
            <a:ext cx="3366854" cy="2308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900" i="1" u="sng" dirty="0">
                <a:solidFill>
                  <a:schemeClr val="accent4">
                    <a:lumMod val="50000"/>
                  </a:schemeClr>
                </a:solidFill>
              </a:rPr>
              <a:t>Policies within the educational setting.</a:t>
            </a:r>
          </a:p>
          <a:p>
            <a:pPr marL="171450" indent="-171450">
              <a:buFont typeface="Arial" panose="020B0604020202020204" pitchFamily="34" charset="0"/>
              <a:buChar char="•"/>
            </a:pPr>
            <a:r>
              <a:rPr lang="en-GB" sz="900" dirty="0">
                <a:solidFill>
                  <a:schemeClr val="accent4">
                    <a:lumMod val="50000"/>
                  </a:schemeClr>
                </a:solidFill>
              </a:rPr>
              <a:t>Positive Behaviour Management. Worth and value. Reward of good work and behaviour. Emotional Development and sustain an ethos – positive reinforcement, recognition, positive well-being central to educational progress and success. School ethos – quality of atmosphere, environment and relationships. </a:t>
            </a:r>
          </a:p>
          <a:p>
            <a:pPr marL="171450" indent="-171450">
              <a:buFont typeface="Arial" panose="020B0604020202020204" pitchFamily="34" charset="0"/>
              <a:buChar char="•"/>
            </a:pPr>
            <a:r>
              <a:rPr lang="en-GB" sz="900" dirty="0">
                <a:solidFill>
                  <a:schemeClr val="accent4">
                    <a:lumMod val="50000"/>
                  </a:schemeClr>
                </a:solidFill>
              </a:rPr>
              <a:t>Inclusion- Equality of opportunities.</a:t>
            </a:r>
          </a:p>
          <a:p>
            <a:pPr marL="171450" indent="-171450">
              <a:buFont typeface="Arial" panose="020B0604020202020204" pitchFamily="34" charset="0"/>
              <a:buChar char="•"/>
            </a:pPr>
            <a:r>
              <a:rPr lang="en-GB" sz="900" dirty="0">
                <a:solidFill>
                  <a:schemeClr val="accent4">
                    <a:lumMod val="50000"/>
                  </a:schemeClr>
                </a:solidFill>
              </a:rPr>
              <a:t>Attendance – RRS promote values and principles of the UNCRC. Welsh Government- Regulations 2013 – required by law – promote better school attendance. </a:t>
            </a:r>
          </a:p>
          <a:p>
            <a:pPr marL="171450" indent="-171450">
              <a:buFont typeface="Arial" panose="020B0604020202020204" pitchFamily="34" charset="0"/>
              <a:buChar char="•"/>
            </a:pPr>
            <a:r>
              <a:rPr lang="en-GB" sz="900" dirty="0">
                <a:solidFill>
                  <a:schemeClr val="accent4">
                    <a:lumMod val="50000"/>
                  </a:schemeClr>
                </a:solidFill>
              </a:rPr>
              <a:t>Parental involvement/ Partners with the school (working together): High expectations for pupils to attend school, importance of punctuality. Positive attendance promotion – rewards. Pupils made aware of the importance of attendance</a:t>
            </a:r>
            <a:r>
              <a:rPr lang="en-GB" sz="900" dirty="0">
                <a:solidFill>
                  <a:schemeClr val="bg1"/>
                </a:solidFill>
              </a:rPr>
              <a:t>.</a:t>
            </a:r>
          </a:p>
        </p:txBody>
      </p:sp>
      <p:sp>
        <p:nvSpPr>
          <p:cNvPr id="24" name="TextBox 23">
            <a:extLst>
              <a:ext uri="{FF2B5EF4-FFF2-40B4-BE49-F238E27FC236}">
                <a16:creationId xmlns:a16="http://schemas.microsoft.com/office/drawing/2014/main" id="{FA518154-D9C5-429B-8989-F88CE962E78E}"/>
              </a:ext>
            </a:extLst>
          </p:cNvPr>
          <p:cNvSpPr txBox="1"/>
          <p:nvPr/>
        </p:nvSpPr>
        <p:spPr>
          <a:xfrm>
            <a:off x="141382" y="3039804"/>
            <a:ext cx="2809615" cy="1892826"/>
          </a:xfrm>
          <a:prstGeom prst="rect">
            <a:avLst/>
          </a:prstGeom>
          <a:ln/>
        </p:spPr>
        <p:style>
          <a:lnRef idx="3">
            <a:schemeClr val="lt1"/>
          </a:lnRef>
          <a:fillRef idx="1">
            <a:schemeClr val="accent4"/>
          </a:fillRef>
          <a:effectRef idx="1">
            <a:schemeClr val="accent4"/>
          </a:effectRef>
          <a:fontRef idx="minor">
            <a:schemeClr val="lt1"/>
          </a:fontRef>
        </p:style>
        <p:txBody>
          <a:bodyPr wrap="square" rtlCol="0">
            <a:spAutoFit/>
          </a:bodyPr>
          <a:lstStyle/>
          <a:p>
            <a:r>
              <a:rPr lang="en-GB" sz="900" i="1" u="sng" dirty="0">
                <a:solidFill>
                  <a:schemeClr val="bg1"/>
                </a:solidFill>
              </a:rPr>
              <a:t>The Reggio Emilia Approach</a:t>
            </a:r>
          </a:p>
          <a:p>
            <a:r>
              <a:rPr lang="en-GB" sz="900" dirty="0">
                <a:solidFill>
                  <a:schemeClr val="bg1"/>
                </a:solidFill>
              </a:rPr>
              <a:t>3 subjects of Education: Children, Families &amp; Teachers:</a:t>
            </a:r>
          </a:p>
          <a:p>
            <a:pPr marL="171450" indent="-171450">
              <a:buFont typeface="Arial" panose="020B0604020202020204" pitchFamily="34" charset="0"/>
              <a:buChar char="•"/>
            </a:pPr>
            <a:r>
              <a:rPr lang="en-GB" sz="900" dirty="0">
                <a:solidFill>
                  <a:schemeClr val="bg1"/>
                </a:solidFill>
              </a:rPr>
              <a:t>Importance of well-being, the rights of children, parents and teachers. Right to safety, care and welfare. The right to involvement and grow professionally. </a:t>
            </a:r>
          </a:p>
          <a:p>
            <a:pPr marL="171450" indent="-171450">
              <a:buFont typeface="Arial" panose="020B0604020202020204" pitchFamily="34" charset="0"/>
              <a:buChar char="•"/>
            </a:pPr>
            <a:r>
              <a:rPr lang="en-GB" sz="900" dirty="0">
                <a:solidFill>
                  <a:schemeClr val="bg1"/>
                </a:solidFill>
              </a:rPr>
              <a:t>Collaboration &amp; co-operation is key: children, teachers &amp; families working together to improve the system that supports the school community</a:t>
            </a:r>
          </a:p>
          <a:p>
            <a:pPr marL="171450" indent="-171450">
              <a:buFont typeface="Arial" panose="020B0604020202020204" pitchFamily="34" charset="0"/>
              <a:buChar char="•"/>
            </a:pPr>
            <a:r>
              <a:rPr lang="en-GB" sz="900" dirty="0">
                <a:solidFill>
                  <a:schemeClr val="bg1"/>
                </a:solidFill>
              </a:rPr>
              <a:t>The role of the teacher is crucial: Guides, nurtures, hypothesizes and solves problems</a:t>
            </a:r>
            <a:r>
              <a:rPr lang="en-GB" sz="900" dirty="0"/>
              <a:t>.</a:t>
            </a:r>
          </a:p>
        </p:txBody>
      </p:sp>
      <p:sp>
        <p:nvSpPr>
          <p:cNvPr id="25" name="TextBox 24">
            <a:extLst>
              <a:ext uri="{FF2B5EF4-FFF2-40B4-BE49-F238E27FC236}">
                <a16:creationId xmlns:a16="http://schemas.microsoft.com/office/drawing/2014/main" id="{51CBBB97-5364-444F-AB7D-E03237403FE9}"/>
              </a:ext>
            </a:extLst>
          </p:cNvPr>
          <p:cNvSpPr txBox="1"/>
          <p:nvPr/>
        </p:nvSpPr>
        <p:spPr>
          <a:xfrm>
            <a:off x="98004" y="5124812"/>
            <a:ext cx="2004089" cy="1615827"/>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900" i="1" u="sng" dirty="0">
                <a:solidFill>
                  <a:schemeClr val="accent4">
                    <a:lumMod val="50000"/>
                  </a:schemeClr>
                </a:solidFill>
              </a:rPr>
              <a:t>Local Community</a:t>
            </a:r>
          </a:p>
          <a:p>
            <a:r>
              <a:rPr lang="en-GB" sz="900" dirty="0">
                <a:solidFill>
                  <a:schemeClr val="accent4">
                    <a:lumMod val="50000"/>
                  </a:schemeClr>
                </a:solidFill>
              </a:rPr>
              <a:t>Schools working with local community to teach children the value of citizenship and self-worth. </a:t>
            </a:r>
          </a:p>
          <a:p>
            <a:r>
              <a:rPr lang="en-GB" sz="900" dirty="0">
                <a:solidFill>
                  <a:schemeClr val="accent4">
                    <a:lumMod val="50000"/>
                  </a:schemeClr>
                </a:solidFill>
              </a:rPr>
              <a:t>PSCO’s together with the school, teaching children life-long skills, awareness of the dangers in the wider community and how to deal with the issues. Teach children about safety. </a:t>
            </a:r>
          </a:p>
        </p:txBody>
      </p:sp>
      <p:pic>
        <p:nvPicPr>
          <p:cNvPr id="3" name="Picture 2" descr="A drawing of a cartoon character&#10;&#10;Description generated with high confidence">
            <a:extLst>
              <a:ext uri="{FF2B5EF4-FFF2-40B4-BE49-F238E27FC236}">
                <a16:creationId xmlns:a16="http://schemas.microsoft.com/office/drawing/2014/main" id="{6B9616C6-D859-4389-AA7F-5A7DB460D91C}"/>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398388" y="5430078"/>
            <a:ext cx="856870" cy="72000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7" name="Picture 26" descr="A close up of a sign&#10;&#10;Description generated with very high confidence">
            <a:extLst>
              <a:ext uri="{FF2B5EF4-FFF2-40B4-BE49-F238E27FC236}">
                <a16:creationId xmlns:a16="http://schemas.microsoft.com/office/drawing/2014/main" id="{3C264910-EDF6-4A3E-945D-8D2E713ADC7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1335059" y="-34474"/>
            <a:ext cx="715386" cy="83461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5" name="Picture 4" descr="A close up of a logo&#10;&#10;Description generated with high confidence">
            <a:extLst>
              <a:ext uri="{FF2B5EF4-FFF2-40B4-BE49-F238E27FC236}">
                <a16:creationId xmlns:a16="http://schemas.microsoft.com/office/drawing/2014/main" id="{A06546E0-E76F-4DE1-89DE-1134D735E2E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5069981" y="1943838"/>
            <a:ext cx="615560" cy="5050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7" name="Rectangle 16">
            <a:extLst>
              <a:ext uri="{FF2B5EF4-FFF2-40B4-BE49-F238E27FC236}">
                <a16:creationId xmlns:a16="http://schemas.microsoft.com/office/drawing/2014/main" id="{68A69BB6-E366-4CB0-9E71-823A5BF6CC9E}"/>
              </a:ext>
            </a:extLst>
          </p:cNvPr>
          <p:cNvSpPr/>
          <p:nvPr/>
        </p:nvSpPr>
        <p:spPr>
          <a:xfrm>
            <a:off x="6228416" y="5671235"/>
            <a:ext cx="3172494" cy="338554"/>
          </a:xfrm>
          <a:prstGeom prst="rect">
            <a:avLst/>
          </a:prstGeom>
          <a:noFill/>
        </p:spPr>
        <p:txBody>
          <a:bodyPr wrap="square" lIns="91440" tIns="45720" rIns="91440" bIns="45720">
            <a:spAutoFit/>
          </a:bodyPr>
          <a:lstStyle/>
          <a:p>
            <a:pPr algn="ctr"/>
            <a:r>
              <a:rPr lang="en-US" sz="1600" b="1" cap="none" spc="0" dirty="0">
                <a:ln w="6600">
                  <a:solidFill>
                    <a:schemeClr val="accent2"/>
                  </a:solidFill>
                  <a:prstDash val="solid"/>
                </a:ln>
                <a:solidFill>
                  <a:srgbClr val="FFFFFF"/>
                </a:solidFill>
                <a:effectLst>
                  <a:outerShdw dist="38100" dir="2700000" algn="tl" rotWithShape="0">
                    <a:schemeClr val="accent2"/>
                  </a:outerShdw>
                </a:effectLst>
                <a:latin typeface="Arial Rounded MT Bold" panose="020F0704030504030204" pitchFamily="34" charset="0"/>
              </a:rPr>
              <a:t>PROMOTE DEVELOPMENT</a:t>
            </a:r>
            <a:endParaRPr lang="en-US" sz="1600" b="1"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0"/>
            </a:endParaRPr>
          </a:p>
        </p:txBody>
      </p:sp>
      <p:pic>
        <p:nvPicPr>
          <p:cNvPr id="36" name="Picture 35">
            <a:extLst>
              <a:ext uri="{FF2B5EF4-FFF2-40B4-BE49-F238E27FC236}">
                <a16:creationId xmlns:a16="http://schemas.microsoft.com/office/drawing/2014/main" id="{4B2A5AAB-99A9-42FA-A249-A6335184D45D}"/>
              </a:ext>
            </a:extLst>
          </p:cNvPr>
          <p:cNvPicPr>
            <a:picLocks noChangeAspect="1"/>
          </p:cNvPicPr>
          <p:nvPr/>
        </p:nvPicPr>
        <p:blipFill rotWithShape="1">
          <a:blip r:embed="rId7">
            <a:extLst>
              <a:ext uri="{28A0092B-C50C-407E-A947-70E740481C1C}">
                <a14:useLocalDpi xmlns:a14="http://schemas.microsoft.com/office/drawing/2010/main" val="0"/>
              </a:ext>
            </a:extLst>
          </a:blip>
          <a:srcRect l="10977" b="52824"/>
          <a:stretch/>
        </p:blipFill>
        <p:spPr>
          <a:xfrm>
            <a:off x="2014631" y="5016632"/>
            <a:ext cx="582227" cy="899195"/>
          </a:xfrm>
          <a:prstGeom prst="rect">
            <a:avLst/>
          </a:prstGeom>
        </p:spPr>
      </p:pic>
      <p:sp>
        <p:nvSpPr>
          <p:cNvPr id="46" name="Rectangle 45">
            <a:extLst>
              <a:ext uri="{FF2B5EF4-FFF2-40B4-BE49-F238E27FC236}">
                <a16:creationId xmlns:a16="http://schemas.microsoft.com/office/drawing/2014/main" id="{2EC3C17A-8EE1-4BB2-9640-A541FC23EAA1}"/>
              </a:ext>
            </a:extLst>
          </p:cNvPr>
          <p:cNvSpPr/>
          <p:nvPr/>
        </p:nvSpPr>
        <p:spPr>
          <a:xfrm>
            <a:off x="3140988" y="5865144"/>
            <a:ext cx="2537115" cy="338554"/>
          </a:xfrm>
          <a:prstGeom prst="rect">
            <a:avLst/>
          </a:prstGeom>
          <a:noFill/>
        </p:spPr>
        <p:txBody>
          <a:bodyPr wrap="square" lIns="91440" tIns="45720" rIns="91440" bIns="45720">
            <a:spAutoFit/>
          </a:bodyPr>
          <a:lstStyle/>
          <a:p>
            <a:pPr algn="ctr"/>
            <a:r>
              <a:rPr lang="en-US" sz="1600" b="1" dirty="0">
                <a:ln w="12700">
                  <a:solidFill>
                    <a:schemeClr val="accent5"/>
                  </a:solidFill>
                  <a:prstDash val="solid"/>
                </a:ln>
                <a:solidFill>
                  <a:schemeClr val="accent4">
                    <a:lumMod val="50000"/>
                  </a:schemeClr>
                </a:solidFill>
              </a:rPr>
              <a:t>HELP</a:t>
            </a:r>
            <a:r>
              <a:rPr lang="en-US" sz="1600" b="1" dirty="0">
                <a:ln w="12700">
                  <a:solidFill>
                    <a:schemeClr val="accent5"/>
                  </a:solidFill>
                  <a:prstDash val="solid"/>
                </a:ln>
                <a:pattFill prst="ltDnDiag">
                  <a:fgClr>
                    <a:schemeClr val="accent5">
                      <a:lumMod val="60000"/>
                      <a:lumOff val="40000"/>
                    </a:schemeClr>
                  </a:fgClr>
                  <a:bgClr>
                    <a:schemeClr val="bg1"/>
                  </a:bgClr>
                </a:pattFill>
              </a:rPr>
              <a:t> </a:t>
            </a:r>
            <a:r>
              <a:rPr lang="en-US" sz="1600" b="1" dirty="0">
                <a:ln w="12700">
                  <a:solidFill>
                    <a:schemeClr val="accent5"/>
                  </a:solidFill>
                  <a:prstDash val="solid"/>
                </a:ln>
                <a:solidFill>
                  <a:schemeClr val="accent4">
                    <a:lumMod val="50000"/>
                  </a:schemeClr>
                </a:solidFill>
              </a:rPr>
              <a:t>ONE ANOTHER</a:t>
            </a:r>
          </a:p>
        </p:txBody>
      </p:sp>
      <p:sp>
        <p:nvSpPr>
          <p:cNvPr id="62" name="Rectangle 61">
            <a:extLst>
              <a:ext uri="{FF2B5EF4-FFF2-40B4-BE49-F238E27FC236}">
                <a16:creationId xmlns:a16="http://schemas.microsoft.com/office/drawing/2014/main" id="{3578EC0F-9DB7-4CF2-9882-B042991BD776}"/>
              </a:ext>
            </a:extLst>
          </p:cNvPr>
          <p:cNvSpPr/>
          <p:nvPr/>
        </p:nvSpPr>
        <p:spPr>
          <a:xfrm>
            <a:off x="6412723" y="2121482"/>
            <a:ext cx="2085812" cy="369332"/>
          </a:xfrm>
          <a:prstGeom prst="rect">
            <a:avLst/>
          </a:prstGeom>
          <a:noFill/>
        </p:spPr>
        <p:txBody>
          <a:bodyPr wrap="square" lIns="91440" tIns="45720" rIns="91440" bIns="45720">
            <a:spAutoFit/>
          </a:bodyPr>
          <a:lstStyle/>
          <a:p>
            <a:pPr algn="ctr"/>
            <a:r>
              <a:rPr lang="en-US" cap="none" spc="0" dirty="0">
                <a:ln w="22225">
                  <a:solidFill>
                    <a:schemeClr val="accent2"/>
                  </a:solidFill>
                  <a:prstDash val="solid"/>
                </a:ln>
                <a:solidFill>
                  <a:schemeClr val="accent2">
                    <a:lumMod val="40000"/>
                    <a:lumOff val="60000"/>
                  </a:schemeClr>
                </a:solidFill>
                <a:effectLst/>
              </a:rPr>
              <a:t>ACHIEVE GOALS</a:t>
            </a:r>
          </a:p>
        </p:txBody>
      </p:sp>
      <p:sp>
        <p:nvSpPr>
          <p:cNvPr id="63" name="Rectangle 62">
            <a:extLst>
              <a:ext uri="{FF2B5EF4-FFF2-40B4-BE49-F238E27FC236}">
                <a16:creationId xmlns:a16="http://schemas.microsoft.com/office/drawing/2014/main" id="{0BE87DAA-C609-4B95-9E7C-421C821069C9}"/>
              </a:ext>
            </a:extLst>
          </p:cNvPr>
          <p:cNvSpPr/>
          <p:nvPr/>
        </p:nvSpPr>
        <p:spPr>
          <a:xfrm>
            <a:off x="2572347" y="5245412"/>
            <a:ext cx="1330043" cy="369332"/>
          </a:xfrm>
          <a:prstGeom prst="rect">
            <a:avLst/>
          </a:prstGeom>
        </p:spPr>
        <p:txBody>
          <a:bodyPr wrap="none">
            <a:spAutoFit/>
          </a:bodyPr>
          <a:lstStyle/>
          <a:p>
            <a:pPr algn="ctr"/>
            <a:r>
              <a:rPr lang="en-US" b="1" dirty="0">
                <a:ln w="6600">
                  <a:solidFill>
                    <a:schemeClr val="accent2"/>
                  </a:solidFill>
                  <a:prstDash val="solid"/>
                </a:ln>
                <a:solidFill>
                  <a:schemeClr val="accent4">
                    <a:lumMod val="50000"/>
                  </a:schemeClr>
                </a:solidFill>
                <a:effectLst>
                  <a:outerShdw dist="38100" dir="2700000" algn="tl" rotWithShape="0">
                    <a:schemeClr val="accent2"/>
                  </a:outerShdw>
                </a:effectLst>
                <a:latin typeface="Arial Rounded MT Bold" panose="020F0704030504030204" pitchFamily="34" charset="0"/>
              </a:rPr>
              <a:t>BUILDING</a:t>
            </a:r>
            <a:endParaRPr lang="en-US" b="1" dirty="0">
              <a:ln w="0"/>
              <a:solidFill>
                <a:schemeClr val="accent4">
                  <a:lumMod val="50000"/>
                </a:schemeClr>
              </a:solidFill>
              <a:effectLst>
                <a:outerShdw blurRad="38100" dist="19050" dir="2700000" algn="tl" rotWithShape="0">
                  <a:schemeClr val="dk1">
                    <a:alpha val="40000"/>
                  </a:schemeClr>
                </a:outerShdw>
              </a:effectLst>
              <a:latin typeface="Arial Rounded MT Bold" panose="020F0704030504030204" pitchFamily="34" charset="0"/>
            </a:endParaRPr>
          </a:p>
        </p:txBody>
      </p:sp>
      <p:sp>
        <p:nvSpPr>
          <p:cNvPr id="64" name="Rectangle 63">
            <a:extLst>
              <a:ext uri="{FF2B5EF4-FFF2-40B4-BE49-F238E27FC236}">
                <a16:creationId xmlns:a16="http://schemas.microsoft.com/office/drawing/2014/main" id="{7077A872-6AE7-4491-9590-76E443958CA2}"/>
              </a:ext>
            </a:extLst>
          </p:cNvPr>
          <p:cNvSpPr/>
          <p:nvPr/>
        </p:nvSpPr>
        <p:spPr>
          <a:xfrm>
            <a:off x="3902390" y="5466229"/>
            <a:ext cx="2070567" cy="369332"/>
          </a:xfrm>
          <a:prstGeom prst="rect">
            <a:avLst/>
          </a:prstGeom>
        </p:spPr>
        <p:txBody>
          <a:bodyPr wrap="none">
            <a:spAutoFit/>
          </a:bodyPr>
          <a:lstStyle/>
          <a:p>
            <a:pPr algn="ctr"/>
            <a:r>
              <a:rPr lang="en-US" b="1" dirty="0">
                <a:ln w="6600">
                  <a:solidFill>
                    <a:schemeClr val="accent2"/>
                  </a:solidFill>
                  <a:prstDash val="solid"/>
                </a:ln>
                <a:solidFill>
                  <a:schemeClr val="accent4">
                    <a:lumMod val="50000"/>
                  </a:schemeClr>
                </a:solidFill>
                <a:effectLst>
                  <a:outerShdw dist="38100" dir="2700000" algn="tl" rotWithShape="0">
                    <a:schemeClr val="accent2"/>
                  </a:outerShdw>
                </a:effectLst>
                <a:latin typeface="Arial Rounded MT Bold" panose="020F0704030504030204" pitchFamily="34" charset="0"/>
              </a:rPr>
              <a:t>RELATIONSHIPS</a:t>
            </a:r>
            <a:endParaRPr lang="en-US" b="1" dirty="0">
              <a:ln w="0"/>
              <a:solidFill>
                <a:schemeClr val="accent4">
                  <a:lumMod val="50000"/>
                </a:schemeClr>
              </a:solidFill>
              <a:effectLst>
                <a:outerShdw blurRad="38100" dist="19050" dir="2700000" algn="tl" rotWithShape="0">
                  <a:schemeClr val="dk1">
                    <a:alpha val="40000"/>
                  </a:schemeClr>
                </a:outerShdw>
              </a:effectLst>
              <a:latin typeface="Arial Rounded MT Bold" panose="020F0704030504030204" pitchFamily="34" charset="0"/>
            </a:endParaRPr>
          </a:p>
        </p:txBody>
      </p:sp>
      <p:sp>
        <p:nvSpPr>
          <p:cNvPr id="65" name="Rectangle 64">
            <a:extLst>
              <a:ext uri="{FF2B5EF4-FFF2-40B4-BE49-F238E27FC236}">
                <a16:creationId xmlns:a16="http://schemas.microsoft.com/office/drawing/2014/main" id="{FC0AD3C4-0C13-4581-B836-ED7A7FCEA7EF}"/>
              </a:ext>
            </a:extLst>
          </p:cNvPr>
          <p:cNvSpPr/>
          <p:nvPr/>
        </p:nvSpPr>
        <p:spPr>
          <a:xfrm>
            <a:off x="7118570" y="4986965"/>
            <a:ext cx="2737481" cy="369332"/>
          </a:xfrm>
          <a:prstGeom prst="rect">
            <a:avLst/>
          </a:prstGeom>
        </p:spPr>
        <p:txBody>
          <a:bodyPr wrap="none">
            <a:spAutoFit/>
          </a:bodyPr>
          <a:lstStyle/>
          <a:p>
            <a:pPr algn="ctr"/>
            <a:r>
              <a:rPr lang="en-US" b="1" dirty="0">
                <a:ln w="9525">
                  <a:solidFill>
                    <a:schemeClr val="bg1"/>
                  </a:solidFill>
                  <a:prstDash val="solid"/>
                </a:ln>
                <a:effectLst>
                  <a:outerShdw blurRad="12700" dist="38100" dir="2700000" algn="tl" rotWithShape="0">
                    <a:schemeClr val="bg1">
                      <a:lumMod val="50000"/>
                    </a:schemeClr>
                  </a:outerShdw>
                </a:effectLst>
                <a:latin typeface="Arial Rounded MT Bold" panose="020F0704030504030204" pitchFamily="34" charset="0"/>
              </a:rPr>
              <a:t>RESPECTING OTHERS</a:t>
            </a:r>
            <a:endParaRPr lang="en-US" b="1" dirty="0">
              <a:ln w="0"/>
              <a:solidFill>
                <a:schemeClr val="accent4">
                  <a:lumMod val="50000"/>
                </a:schemeClr>
              </a:solidFill>
              <a:effectLst>
                <a:outerShdw blurRad="38100" dist="19050" dir="2700000" algn="tl" rotWithShape="0">
                  <a:schemeClr val="dk1">
                    <a:alpha val="40000"/>
                  </a:schemeClr>
                </a:outerShdw>
              </a:effectLst>
              <a:latin typeface="Arial Rounded MT Bold" panose="020F0704030504030204" pitchFamily="34" charset="0"/>
            </a:endParaRPr>
          </a:p>
        </p:txBody>
      </p:sp>
    </p:spTree>
    <p:extLst>
      <p:ext uri="{BB962C8B-B14F-4D97-AF65-F5344CB8AC3E}">
        <p14:creationId xmlns:p14="http://schemas.microsoft.com/office/powerpoint/2010/main" val="871487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4B6026-955B-4413-AE37-450958D4E76E}"/>
              </a:ext>
            </a:extLst>
          </p:cNvPr>
          <p:cNvSpPr txBox="1"/>
          <p:nvPr/>
        </p:nvSpPr>
        <p:spPr>
          <a:xfrm>
            <a:off x="181274" y="261610"/>
            <a:ext cx="11829452" cy="6771084"/>
          </a:xfrm>
          <a:prstGeom prst="rect">
            <a:avLst/>
          </a:prstGeom>
          <a:noFill/>
        </p:spPr>
        <p:txBody>
          <a:bodyPr wrap="square" rtlCol="0">
            <a:spAutoFit/>
          </a:bodyPr>
          <a:lstStyle/>
          <a:p>
            <a:endParaRPr lang="en-GB" sz="1600" dirty="0">
              <a:solidFill>
                <a:schemeClr val="bg1"/>
              </a:solidFill>
            </a:endParaRPr>
          </a:p>
          <a:p>
            <a:r>
              <a:rPr lang="en-GB" sz="1600" b="1" dirty="0">
                <a:solidFill>
                  <a:schemeClr val="bg1"/>
                </a:solidFill>
                <a:hlinkClick r:id="rId2"/>
              </a:rPr>
              <a:t>https://www.s-cool.co.uk/a-level/sociology/functions-of-education/revise-it/the-hidden-curriculum</a:t>
            </a:r>
            <a:endParaRPr lang="en-GB" sz="1600" b="1" dirty="0">
              <a:solidFill>
                <a:schemeClr val="bg1"/>
              </a:solidFill>
            </a:endParaRPr>
          </a:p>
          <a:p>
            <a:endParaRPr lang="en-GB" sz="1600" b="1" dirty="0">
              <a:solidFill>
                <a:schemeClr val="bg1"/>
              </a:solidFill>
            </a:endParaRPr>
          </a:p>
          <a:p>
            <a:r>
              <a:rPr lang="en-GB" sz="1600" b="1" dirty="0">
                <a:solidFill>
                  <a:schemeClr val="bg1"/>
                </a:solidFill>
                <a:hlinkClick r:id="rId3"/>
              </a:rPr>
              <a:t>https://k12teacherstaffdevelopment.com/tlb/benefits-of-developing-clear-classroom-rules-and-expectations/</a:t>
            </a:r>
            <a:endParaRPr lang="en-GB" sz="1600" b="1" dirty="0">
              <a:solidFill>
                <a:schemeClr val="bg1"/>
              </a:solidFill>
            </a:endParaRPr>
          </a:p>
          <a:p>
            <a:endParaRPr lang="en-GB" sz="1600" b="1" dirty="0">
              <a:solidFill>
                <a:schemeClr val="bg1"/>
              </a:solidFill>
            </a:endParaRPr>
          </a:p>
          <a:p>
            <a:r>
              <a:rPr lang="en-GB" sz="1600" b="1" dirty="0">
                <a:solidFill>
                  <a:schemeClr val="bg1"/>
                </a:solidFill>
                <a:hlinkClick r:id="rId4"/>
              </a:rPr>
              <a:t>https://www.pshe-association.org.uk/curriculum-and-resources/resources/personal-and-social-education-pse-wales-how-pshe</a:t>
            </a:r>
            <a:endParaRPr lang="en-GB" sz="1600" b="1" dirty="0">
              <a:solidFill>
                <a:schemeClr val="bg1"/>
              </a:solidFill>
            </a:endParaRPr>
          </a:p>
          <a:p>
            <a:endParaRPr lang="en-GB" sz="1600" dirty="0">
              <a:solidFill>
                <a:schemeClr val="bg1"/>
              </a:solidFill>
            </a:endParaRPr>
          </a:p>
          <a:p>
            <a:r>
              <a:rPr lang="en-GB" sz="1600" dirty="0" err="1">
                <a:solidFill>
                  <a:schemeClr val="bg1"/>
                </a:solidFill>
              </a:rPr>
              <a:t>Huitt</a:t>
            </a:r>
            <a:r>
              <a:rPr lang="en-GB" sz="1600" dirty="0">
                <a:solidFill>
                  <a:schemeClr val="bg1"/>
                </a:solidFill>
              </a:rPr>
              <a:t>, W. (1997). Establishing rules in the classroom. </a:t>
            </a:r>
            <a:r>
              <a:rPr lang="en-GB" sz="1600" i="1" dirty="0">
                <a:solidFill>
                  <a:schemeClr val="bg1"/>
                </a:solidFill>
              </a:rPr>
              <a:t>Educational Psychology Interactive</a:t>
            </a:r>
            <a:r>
              <a:rPr lang="en-GB" sz="1600" dirty="0">
                <a:solidFill>
                  <a:schemeClr val="bg1"/>
                </a:solidFill>
              </a:rPr>
              <a:t>. Valdosta, GA: Valdosta State University</a:t>
            </a:r>
            <a:endParaRPr lang="en-GB" sz="1600" dirty="0"/>
          </a:p>
          <a:p>
            <a:endParaRPr lang="en-GB" sz="1600" dirty="0">
              <a:solidFill>
                <a:schemeClr val="bg1"/>
              </a:solidFill>
            </a:endParaRPr>
          </a:p>
          <a:p>
            <a:r>
              <a:rPr lang="en-GB" sz="1600" dirty="0" err="1">
                <a:solidFill>
                  <a:schemeClr val="bg1"/>
                </a:solidFill>
              </a:rPr>
              <a:t>Sadker</a:t>
            </a:r>
            <a:r>
              <a:rPr lang="en-GB" sz="1600" dirty="0">
                <a:solidFill>
                  <a:schemeClr val="bg1"/>
                </a:solidFill>
              </a:rPr>
              <a:t>, D. &amp; </a:t>
            </a:r>
            <a:r>
              <a:rPr lang="en-GB" sz="1600" dirty="0" err="1">
                <a:solidFill>
                  <a:schemeClr val="bg1"/>
                </a:solidFill>
              </a:rPr>
              <a:t>Sadker</a:t>
            </a:r>
            <a:r>
              <a:rPr lang="en-GB" sz="1600" dirty="0">
                <a:solidFill>
                  <a:schemeClr val="bg1"/>
                </a:solidFill>
              </a:rPr>
              <a:t>, M. (1985) Sexism in the classroom. Journal of Vocational Education, 60(7), 30-32. </a:t>
            </a:r>
          </a:p>
          <a:p>
            <a:endParaRPr lang="en-GB" sz="1600" dirty="0">
              <a:solidFill>
                <a:schemeClr val="bg1"/>
              </a:solidFill>
            </a:endParaRPr>
          </a:p>
          <a:p>
            <a:r>
              <a:rPr lang="en-GB" sz="1600" dirty="0">
                <a:solidFill>
                  <a:schemeClr val="bg1"/>
                </a:solidFill>
              </a:rPr>
              <a:t>School A (2017) School Policy on School Attendance.</a:t>
            </a:r>
          </a:p>
          <a:p>
            <a:endParaRPr lang="en-GB" sz="1600" dirty="0">
              <a:solidFill>
                <a:schemeClr val="bg1"/>
              </a:solidFill>
            </a:endParaRPr>
          </a:p>
          <a:p>
            <a:r>
              <a:rPr lang="en-GB" sz="1600" dirty="0">
                <a:solidFill>
                  <a:schemeClr val="bg1"/>
                </a:solidFill>
              </a:rPr>
              <a:t>School A (2017) School Policy on Positive Behaviour Management.</a:t>
            </a:r>
          </a:p>
          <a:p>
            <a:endParaRPr lang="en-GB" sz="1600" dirty="0">
              <a:solidFill>
                <a:schemeClr val="bg1"/>
              </a:solidFill>
            </a:endParaRPr>
          </a:p>
          <a:p>
            <a:r>
              <a:rPr lang="en-GB" sz="1600" dirty="0">
                <a:solidFill>
                  <a:schemeClr val="bg1"/>
                </a:solidFill>
              </a:rPr>
              <a:t>School A (2017) School Policy on Inclusion.</a:t>
            </a:r>
          </a:p>
          <a:p>
            <a:endParaRPr lang="en-GB" sz="1600" dirty="0">
              <a:solidFill>
                <a:schemeClr val="bg1"/>
              </a:solidFill>
            </a:endParaRPr>
          </a:p>
          <a:p>
            <a:r>
              <a:rPr lang="en-GB" sz="1600" dirty="0">
                <a:solidFill>
                  <a:schemeClr val="bg1"/>
                </a:solidFill>
              </a:rPr>
              <a:t>School A 92017) School policy on Equal Opportunities.</a:t>
            </a:r>
          </a:p>
          <a:p>
            <a:endParaRPr lang="en-GB" sz="1600" dirty="0">
              <a:solidFill>
                <a:schemeClr val="bg1"/>
              </a:solidFill>
            </a:endParaRPr>
          </a:p>
          <a:p>
            <a:r>
              <a:rPr lang="en-GB" sz="1600" dirty="0">
                <a:solidFill>
                  <a:schemeClr val="bg1"/>
                </a:solidFill>
              </a:rPr>
              <a:t>School A (2017_ School Policy on Nurture Groups.</a:t>
            </a:r>
          </a:p>
          <a:p>
            <a:endParaRPr lang="en-GB" sz="1600" dirty="0">
              <a:solidFill>
                <a:schemeClr val="bg1"/>
              </a:solidFill>
            </a:endParaRPr>
          </a:p>
          <a:p>
            <a:r>
              <a:rPr lang="en-GB" sz="1600" dirty="0">
                <a:solidFill>
                  <a:schemeClr val="bg1"/>
                </a:solidFill>
              </a:rPr>
              <a:t>Vygotsky, L.S. (1978). Mind in Society: The Development of Higher Psychological Processes. Cambridge: Harvard University Press.</a:t>
            </a:r>
          </a:p>
          <a:p>
            <a:endParaRPr lang="en-GB" sz="1600" dirty="0">
              <a:solidFill>
                <a:schemeClr val="bg1"/>
              </a:solidFill>
            </a:endParaRPr>
          </a:p>
          <a:p>
            <a:endParaRPr lang="en-GB" dirty="0"/>
          </a:p>
        </p:txBody>
      </p:sp>
      <p:sp>
        <p:nvSpPr>
          <p:cNvPr id="3" name="TextBox 2">
            <a:extLst>
              <a:ext uri="{FF2B5EF4-FFF2-40B4-BE49-F238E27FC236}">
                <a16:creationId xmlns:a16="http://schemas.microsoft.com/office/drawing/2014/main" id="{8E878081-FD5B-408C-81F5-6A7112E0EB10}"/>
              </a:ext>
            </a:extLst>
          </p:cNvPr>
          <p:cNvSpPr txBox="1"/>
          <p:nvPr/>
        </p:nvSpPr>
        <p:spPr>
          <a:xfrm>
            <a:off x="4515729" y="0"/>
            <a:ext cx="2166425" cy="523220"/>
          </a:xfrm>
          <a:prstGeom prst="rect">
            <a:avLst/>
          </a:prstGeom>
          <a:noFill/>
        </p:spPr>
        <p:txBody>
          <a:bodyPr wrap="square" rtlCol="0">
            <a:spAutoFit/>
          </a:bodyPr>
          <a:lstStyle/>
          <a:p>
            <a:r>
              <a:rPr lang="en-GB" sz="2800" u="sng" dirty="0">
                <a:solidFill>
                  <a:schemeClr val="bg1"/>
                </a:solidFill>
                <a:latin typeface="Arial Rounded MT Bold" panose="020F0704030504030204" pitchFamily="34" charset="0"/>
              </a:rPr>
              <a:t>References</a:t>
            </a:r>
          </a:p>
        </p:txBody>
      </p:sp>
    </p:spTree>
    <p:extLst>
      <p:ext uri="{BB962C8B-B14F-4D97-AF65-F5344CB8AC3E}">
        <p14:creationId xmlns:p14="http://schemas.microsoft.com/office/powerpoint/2010/main" val="323169398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TM04033937[[fn=Vapor Trail]]</Template>
  <TotalTime>740</TotalTime>
  <Words>700</Words>
  <Application>Microsoft Office PowerPoint</Application>
  <PresentationFormat>Widescreen</PresentationFormat>
  <Paragraphs>70</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Rounded MT Bold</vt:lpstr>
      <vt:lpstr>Century Gothic</vt:lpstr>
      <vt:lpstr>Cooper Black</vt:lpstr>
      <vt:lpstr>Vapor Trail</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jayden brewer</dc:creator>
  <cp:lastModifiedBy>jayden brewer</cp:lastModifiedBy>
  <cp:revision>52</cp:revision>
  <dcterms:created xsi:type="dcterms:W3CDTF">2018-01-04T17:03:29Z</dcterms:created>
  <dcterms:modified xsi:type="dcterms:W3CDTF">2018-01-06T15:29:23Z</dcterms:modified>
</cp:coreProperties>
</file>