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embeddedFontLst>
    <p:embeddedFont>
      <p:font typeface="Century Gothic" panose="020B0502020202020204" pitchFamily="34"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2" roundtripDataSignature="AMtx7mih9Lz6zAPGM039aRB6p3SQmi086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6" name="Google Shape;16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1" name="Google Shape;171;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1" i="0" u="none" strike="noStrike" dirty="0">
                <a:solidFill>
                  <a:schemeClr val="dk1"/>
                </a:solidFill>
                <a:latin typeface="Times New Roman"/>
                <a:ea typeface="Times New Roman"/>
                <a:cs typeface="Times New Roman"/>
                <a:sym typeface="Times New Roman"/>
              </a:rPr>
              <a:t> </a:t>
            </a:r>
            <a:r>
              <a:rPr lang="en-US" sz="1200" b="0" i="0" u="none" strike="noStrike" dirty="0">
                <a:solidFill>
                  <a:schemeClr val="dk1"/>
                </a:solidFill>
                <a:latin typeface="Times New Roman"/>
                <a:ea typeface="Times New Roman"/>
                <a:cs typeface="Times New Roman"/>
                <a:sym typeface="Times New Roman"/>
              </a:rPr>
              <a:t>AI and human collaboration in hotel and hospitality helps to streamline the organizational operation and also provides the help of a chatbot. AI chatbots manage constant inquiries through automation systems such as check-ins and inventory. This permits the employees to focus on empathic guest interactions and high value. AI analysis data also helps hotel robots to deliver items. The synergy enables a personalized experience. </a:t>
            </a:r>
            <a:endParaRPr b="0" dirty="0">
              <a:latin typeface="Times New Roman"/>
              <a:ea typeface="Times New Roman"/>
              <a:cs typeface="Times New Roman"/>
              <a:sym typeface="Times New Roman"/>
            </a:endParaRPr>
          </a:p>
          <a:p>
            <a:pPr marL="0" lvl="0" indent="0" algn="l" rtl="0">
              <a:spcBef>
                <a:spcPts val="0"/>
              </a:spcBef>
              <a:spcAft>
                <a:spcPts val="0"/>
              </a:spcAft>
              <a:buNone/>
            </a:pPr>
            <a:br>
              <a:rPr lang="en-US" dirty="0">
                <a:latin typeface="Times New Roman"/>
                <a:ea typeface="Times New Roman"/>
                <a:cs typeface="Times New Roman"/>
                <a:sym typeface="Times New Roman"/>
              </a:rPr>
            </a:br>
            <a:endParaRPr dirty="0">
              <a:latin typeface="Times New Roman"/>
              <a:ea typeface="Times New Roman"/>
              <a:cs typeface="Times New Roman"/>
              <a:sym typeface="Times New Roman"/>
            </a:endParaRPr>
          </a:p>
        </p:txBody>
      </p:sp>
      <p:sp>
        <p:nvSpPr>
          <p:cNvPr id="172" name="Google Shape;172;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9" name="Google Shape;179;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dirty="0">
                <a:solidFill>
                  <a:schemeClr val="dk1"/>
                </a:solidFill>
                <a:latin typeface="Times New Roman"/>
                <a:ea typeface="Times New Roman"/>
                <a:cs typeface="Times New Roman"/>
                <a:sym typeface="Times New Roman"/>
              </a:rPr>
              <a:t>In hospitality, AI integration brings an effective side in operational efficiency and guest experiences through automated check-in and the use of chatbots. AI and human collaboration are connected for data processing with human creativity, empathy, and judgment. This connection runs profitability and efficiency to manage nuanced and complex issues, and also develops innovation. AI integration also assist to enhance entire productivity to ensure user-centric and ethical outputs. </a:t>
            </a:r>
            <a:endParaRPr b="0" dirty="0">
              <a:latin typeface="Times New Roman"/>
              <a:ea typeface="Times New Roman"/>
              <a:cs typeface="Times New Roman"/>
              <a:sym typeface="Times New Roman"/>
            </a:endParaRPr>
          </a:p>
          <a:p>
            <a:pPr marL="0" lvl="0" indent="0" algn="l" rtl="0">
              <a:spcBef>
                <a:spcPts val="0"/>
              </a:spcBef>
              <a:spcAft>
                <a:spcPts val="0"/>
              </a:spcAft>
              <a:buNone/>
            </a:pPr>
            <a:br>
              <a:rPr lang="en-US" dirty="0">
                <a:latin typeface="Times New Roman"/>
                <a:ea typeface="Times New Roman"/>
                <a:cs typeface="Times New Roman"/>
                <a:sym typeface="Times New Roman"/>
              </a:rPr>
            </a:br>
            <a:endParaRPr dirty="0">
              <a:latin typeface="Times New Roman"/>
              <a:ea typeface="Times New Roman"/>
              <a:cs typeface="Times New Roman"/>
              <a:sym typeface="Times New Roman"/>
            </a:endParaRPr>
          </a:p>
        </p:txBody>
      </p:sp>
      <p:sp>
        <p:nvSpPr>
          <p:cNvPr id="180" name="Google Shape;180;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dirty="0">
                <a:solidFill>
                  <a:schemeClr val="dk1"/>
                </a:solidFill>
                <a:latin typeface="Times New Roman"/>
                <a:ea typeface="Times New Roman"/>
                <a:cs typeface="Times New Roman"/>
                <a:sym typeface="Times New Roman"/>
              </a:rPr>
              <a:t>AI and human collaboration is significant for efficiency, superior and ethical outputs to combine patterns recognition and human intuition and contextual understanding. This partnership automates data-intensive tasks and strategic and creative decision making practices that helps to develop job satisfaction and organizational efficiency. As AI automation reduces the chance of human error and speeds up workflows, to focus on high-value initiatives.</a:t>
            </a:r>
            <a:r>
              <a:rPr lang="en-US" b="1" dirty="0">
                <a:latin typeface="Times New Roman"/>
                <a:ea typeface="Times New Roman"/>
                <a:cs typeface="Times New Roman"/>
                <a:sym typeface="Times New Roman"/>
              </a:rPr>
              <a:t> </a:t>
            </a:r>
            <a:r>
              <a:rPr lang="en-US" dirty="0">
                <a:latin typeface="Times New Roman"/>
                <a:ea typeface="Times New Roman"/>
                <a:cs typeface="Times New Roman"/>
                <a:sym typeface="Times New Roman"/>
              </a:rPr>
              <a:t>Human interaction can be developed for high-value touch points that develop the guest's journey and emotional engagement. Appling technology for managing back office tasks to focus on guest interaction.</a:t>
            </a:r>
            <a:endParaRPr dirty="0">
              <a:latin typeface="Times New Roman"/>
              <a:ea typeface="Times New Roman"/>
              <a:cs typeface="Times New Roman"/>
              <a:sym typeface="Times New Roman"/>
            </a:endParaRPr>
          </a:p>
          <a:p>
            <a:pPr marL="0" lvl="0" indent="0" algn="l" rtl="0">
              <a:spcBef>
                <a:spcPts val="0"/>
              </a:spcBef>
              <a:spcAft>
                <a:spcPts val="0"/>
              </a:spcAft>
              <a:buNone/>
            </a:pPr>
            <a:endParaRPr dirty="0">
              <a:latin typeface="Times New Roman"/>
              <a:ea typeface="Times New Roman"/>
              <a:cs typeface="Times New Roman"/>
              <a:sym typeface="Times New Roman"/>
            </a:endParaRPr>
          </a:p>
          <a:p>
            <a:pPr marL="0" lvl="0" indent="0" algn="l" rtl="0">
              <a:spcBef>
                <a:spcPts val="0"/>
              </a:spcBef>
              <a:spcAft>
                <a:spcPts val="0"/>
              </a:spcAft>
              <a:buNone/>
            </a:pPr>
            <a:br>
              <a:rPr lang="en-US" dirty="0">
                <a:latin typeface="Times New Roman"/>
                <a:ea typeface="Times New Roman"/>
                <a:cs typeface="Times New Roman"/>
                <a:sym typeface="Times New Roman"/>
              </a:rPr>
            </a:br>
            <a:endParaRPr dirty="0">
              <a:latin typeface="Times New Roman"/>
              <a:ea typeface="Times New Roman"/>
              <a:cs typeface="Times New Roman"/>
              <a:sym typeface="Times New Roman"/>
            </a:endParaRPr>
          </a:p>
        </p:txBody>
      </p:sp>
      <p:sp>
        <p:nvSpPr>
          <p:cNvPr id="188" name="Google Shape;188;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z="1200" b="0" i="0" u="none" strike="noStrike" cap="none" dirty="0">
                <a:solidFill>
                  <a:schemeClr val="dk1"/>
                </a:solidFill>
                <a:effectLst/>
                <a:latin typeface="Calibri"/>
                <a:ea typeface="Calibri"/>
                <a:cs typeface="Calibri"/>
                <a:sym typeface="Calibri"/>
              </a:rPr>
              <a:t>Human interaction can be developed for high-value touch points that develop the guest's journey and emotional engagement. Appling technology for managing back-office tasks to focus on guest interaction.</a:t>
            </a:r>
            <a:endParaRPr lang="en-IN" sz="1200" b="0" i="0" u="none" strike="noStrike" cap="none" dirty="0">
              <a:solidFill>
                <a:schemeClr val="dk1"/>
              </a:solidFill>
              <a:effectLst/>
              <a:latin typeface="Calibri"/>
              <a:ea typeface="Calibri"/>
              <a:cs typeface="Calibri"/>
              <a:sym typeface="Calibri"/>
            </a:endParaRPr>
          </a:p>
          <a:p>
            <a:pPr marL="0" lvl="0" indent="0" algn="l" rtl="0">
              <a:spcBef>
                <a:spcPts val="0"/>
              </a:spcBef>
              <a:spcAft>
                <a:spcPts val="0"/>
              </a:spcAft>
              <a:buNone/>
            </a:pPr>
            <a:br>
              <a:rPr lang="en-US" dirty="0">
                <a:latin typeface="Times New Roman"/>
                <a:ea typeface="Times New Roman"/>
                <a:cs typeface="Times New Roman"/>
                <a:sym typeface="Times New Roman"/>
              </a:rPr>
            </a:br>
            <a:endParaRPr dirty="0">
              <a:latin typeface="Times New Roman"/>
              <a:ea typeface="Times New Roman"/>
              <a:cs typeface="Times New Roman"/>
              <a:sym typeface="Times New Roman"/>
            </a:endParaRPr>
          </a:p>
        </p:txBody>
      </p:sp>
      <p:sp>
        <p:nvSpPr>
          <p:cNvPr id="196" name="Google Shape;196;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dirty="0">
                <a:solidFill>
                  <a:schemeClr val="dk1"/>
                </a:solidFill>
                <a:latin typeface="Times New Roman"/>
                <a:ea typeface="Times New Roman"/>
                <a:cs typeface="Times New Roman"/>
                <a:sym typeface="Times New Roman"/>
              </a:rPr>
              <a:t>AI in hospitality helps to reshape the traditional path to operating organizational business. AI-powered technologies can assist to effective customer service by scaling up interactions to offer and maintain consistent equality in service. </a:t>
            </a:r>
            <a:r>
              <a:rPr lang="en-US" dirty="0">
                <a:latin typeface="Times New Roman"/>
                <a:ea typeface="Times New Roman"/>
                <a:cs typeface="Times New Roman"/>
                <a:sym typeface="Times New Roman"/>
              </a:rPr>
              <a:t>This report has been conducted through a qualitative research approach. It uses a secondary data collection method for analyzing the impact of AI and human collaboration in the hospitality and hotel industry.AI are very crucial to get information about the impact of AI in the hospitality industry. </a:t>
            </a:r>
            <a:endParaRPr dirty="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US" dirty="0">
                <a:latin typeface="Times New Roman"/>
                <a:ea typeface="Times New Roman"/>
                <a:cs typeface="Times New Roman"/>
                <a:sym typeface="Times New Roman"/>
              </a:rPr>
            </a:br>
            <a:endParaRPr dirty="0">
              <a:latin typeface="Times New Roman"/>
              <a:ea typeface="Times New Roman"/>
              <a:cs typeface="Times New Roman"/>
              <a:sym typeface="Times New Roman"/>
            </a:endParaRPr>
          </a:p>
          <a:p>
            <a:pPr marL="0" lvl="0" indent="0" algn="l" rtl="0">
              <a:spcBef>
                <a:spcPts val="0"/>
              </a:spcBef>
              <a:spcAft>
                <a:spcPts val="0"/>
              </a:spcAft>
              <a:buNone/>
            </a:pPr>
            <a:endParaRPr dirty="0">
              <a:latin typeface="Times New Roman"/>
              <a:ea typeface="Times New Roman"/>
              <a:cs typeface="Times New Roman"/>
              <a:sym typeface="Times New Roman"/>
            </a:endParaRPr>
          </a:p>
          <a:p>
            <a:pPr marL="0" lvl="0" indent="0" algn="l" rtl="0">
              <a:spcBef>
                <a:spcPts val="0"/>
              </a:spcBef>
              <a:spcAft>
                <a:spcPts val="0"/>
              </a:spcAft>
              <a:buNone/>
            </a:pPr>
            <a:br>
              <a:rPr lang="en-US" dirty="0">
                <a:latin typeface="Times New Roman"/>
                <a:ea typeface="Times New Roman"/>
                <a:cs typeface="Times New Roman"/>
                <a:sym typeface="Times New Roman"/>
              </a:rPr>
            </a:br>
            <a:endParaRPr dirty="0">
              <a:latin typeface="Times New Roman"/>
              <a:ea typeface="Times New Roman"/>
              <a:cs typeface="Times New Roman"/>
              <a:sym typeface="Times New Roman"/>
            </a:endParaRPr>
          </a:p>
        </p:txBody>
      </p:sp>
      <p:sp>
        <p:nvSpPr>
          <p:cNvPr id="204" name="Google Shape;204;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1" name="Google Shape;211;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dirty="0">
                <a:solidFill>
                  <a:schemeClr val="dk1"/>
                </a:solidFill>
                <a:latin typeface="Times New Roman"/>
                <a:ea typeface="Times New Roman"/>
                <a:cs typeface="Times New Roman"/>
                <a:sym typeface="Times New Roman"/>
              </a:rPr>
              <a:t>AI innovation can enhance the individual guests' preferences by providing several recommendations. The legal and ethical rules and regulations help the industry to foster trust and sustainability. AI integration and human activity collaboration can create multiple limitations related to its employment and </a:t>
            </a:r>
            <a:r>
              <a:rPr lang="en-US" sz="1200" b="0" i="0" u="none" strike="noStrike" dirty="0" err="1">
                <a:solidFill>
                  <a:schemeClr val="dk1"/>
                </a:solidFill>
                <a:latin typeface="Times New Roman"/>
                <a:ea typeface="Times New Roman"/>
                <a:cs typeface="Times New Roman"/>
                <a:sym typeface="Times New Roman"/>
              </a:rPr>
              <a:t>labour</a:t>
            </a:r>
            <a:r>
              <a:rPr lang="en-US" sz="1200" b="0" i="0" u="none" strike="noStrike" dirty="0">
                <a:solidFill>
                  <a:schemeClr val="dk1"/>
                </a:solidFill>
                <a:latin typeface="Times New Roman"/>
                <a:ea typeface="Times New Roman"/>
                <a:cs typeface="Times New Roman"/>
                <a:sym typeface="Times New Roman"/>
              </a:rPr>
              <a:t> structure.</a:t>
            </a:r>
            <a:endParaRPr b="0" dirty="0">
              <a:latin typeface="Times New Roman"/>
              <a:ea typeface="Times New Roman"/>
              <a:cs typeface="Times New Roman"/>
              <a:sym typeface="Times New Roman"/>
            </a:endParaRPr>
          </a:p>
          <a:p>
            <a:pPr marL="0" lvl="0" indent="0" algn="l" rtl="0">
              <a:spcBef>
                <a:spcPts val="0"/>
              </a:spcBef>
              <a:spcAft>
                <a:spcPts val="0"/>
              </a:spcAft>
              <a:buNone/>
            </a:pPr>
            <a:br>
              <a:rPr lang="en-US" dirty="0">
                <a:latin typeface="Times New Roman"/>
                <a:ea typeface="Times New Roman"/>
                <a:cs typeface="Times New Roman"/>
                <a:sym typeface="Times New Roman"/>
              </a:rPr>
            </a:br>
            <a:endParaRPr dirty="0">
              <a:latin typeface="Times New Roman"/>
              <a:ea typeface="Times New Roman"/>
              <a:cs typeface="Times New Roman"/>
              <a:sym typeface="Times New Roman"/>
            </a:endParaRPr>
          </a:p>
        </p:txBody>
      </p:sp>
      <p:sp>
        <p:nvSpPr>
          <p:cNvPr id="212" name="Google Shape;212;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9" name="Google Shape;219;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b="0" i="0" u="none" strike="noStrike" dirty="0">
                <a:solidFill>
                  <a:schemeClr val="dk1"/>
                </a:solidFill>
                <a:latin typeface="Times New Roman"/>
                <a:ea typeface="Times New Roman"/>
                <a:cs typeface="Times New Roman"/>
                <a:sym typeface="Times New Roman"/>
              </a:rPr>
              <a:t>Through </a:t>
            </a:r>
            <a:r>
              <a:rPr lang="en-US" sz="1200" b="0" i="0" u="none" strike="noStrike" dirty="0" err="1">
                <a:solidFill>
                  <a:schemeClr val="dk1"/>
                </a:solidFill>
                <a:latin typeface="Times New Roman"/>
                <a:ea typeface="Times New Roman"/>
                <a:cs typeface="Times New Roman"/>
                <a:sym typeface="Times New Roman"/>
              </a:rPr>
              <a:t>utilising</a:t>
            </a:r>
            <a:r>
              <a:rPr lang="en-US" sz="1200" b="0" i="0" u="none" strike="noStrike" dirty="0">
                <a:solidFill>
                  <a:schemeClr val="dk1"/>
                </a:solidFill>
                <a:latin typeface="Times New Roman"/>
                <a:ea typeface="Times New Roman"/>
                <a:cs typeface="Times New Roman"/>
                <a:sym typeface="Times New Roman"/>
              </a:rPr>
              <a:t> a vast database and human efforts of AI promotional strategies, this collaboration can create multiple limitations related to its employment and </a:t>
            </a:r>
            <a:r>
              <a:rPr lang="en-US" sz="1200" b="0" i="0" u="none" strike="noStrike" dirty="0" err="1">
                <a:solidFill>
                  <a:schemeClr val="dk1"/>
                </a:solidFill>
                <a:latin typeface="Times New Roman"/>
                <a:ea typeface="Times New Roman"/>
                <a:cs typeface="Times New Roman"/>
                <a:sym typeface="Times New Roman"/>
              </a:rPr>
              <a:t>labour</a:t>
            </a:r>
            <a:r>
              <a:rPr lang="en-US" sz="1200" b="0" i="0" u="none" strike="noStrike" dirty="0">
                <a:solidFill>
                  <a:schemeClr val="dk1"/>
                </a:solidFill>
                <a:latin typeface="Times New Roman"/>
                <a:ea typeface="Times New Roman"/>
                <a:cs typeface="Times New Roman"/>
                <a:sym typeface="Times New Roman"/>
              </a:rPr>
              <a:t> structure. AI regulation's impact on the authority of the UK and the ethical standards of the government. </a:t>
            </a:r>
            <a:endParaRPr b="0" dirty="0">
              <a:latin typeface="Times New Roman"/>
              <a:ea typeface="Times New Roman"/>
              <a:cs typeface="Times New Roman"/>
              <a:sym typeface="Times New Roman"/>
            </a:endParaRPr>
          </a:p>
          <a:p>
            <a:pPr marL="0" lvl="0" indent="0" algn="l" rtl="0">
              <a:spcBef>
                <a:spcPts val="0"/>
              </a:spcBef>
              <a:spcAft>
                <a:spcPts val="0"/>
              </a:spcAft>
              <a:buNone/>
            </a:pPr>
            <a:br>
              <a:rPr lang="en-US" dirty="0">
                <a:latin typeface="Times New Roman"/>
                <a:ea typeface="Times New Roman"/>
                <a:cs typeface="Times New Roman"/>
                <a:sym typeface="Times New Roman"/>
              </a:rPr>
            </a:br>
            <a:endParaRPr dirty="0">
              <a:latin typeface="Times New Roman"/>
              <a:ea typeface="Times New Roman"/>
              <a:cs typeface="Times New Roman"/>
              <a:sym typeface="Times New Roman"/>
            </a:endParaRPr>
          </a:p>
        </p:txBody>
      </p:sp>
      <p:sp>
        <p:nvSpPr>
          <p:cNvPr id="220" name="Google Shape;220;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5"/>
        <p:cNvGrpSpPr/>
        <p:nvPr/>
      </p:nvGrpSpPr>
      <p:grpSpPr>
        <a:xfrm>
          <a:off x="0" y="0"/>
          <a:ext cx="0" cy="0"/>
          <a:chOff x="0" y="0"/>
          <a:chExt cx="0" cy="0"/>
        </a:xfrm>
      </p:grpSpPr>
      <p:sp>
        <p:nvSpPr>
          <p:cNvPr id="226" name="Google Shape;22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7" name="Google Shape;227;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US" sz="1200" dirty="0">
                <a:solidFill>
                  <a:schemeClr val="dk1"/>
                </a:solidFill>
                <a:latin typeface="Times New Roman"/>
                <a:ea typeface="Times New Roman"/>
                <a:cs typeface="Times New Roman"/>
                <a:sym typeface="Times New Roman"/>
              </a:rPr>
              <a:t>The social factor of the PESTEL analysis includes training to provide digital literacy for upskilling the employees. Consequently, equipping with machine learning systems can bring a significant comprehensive advantage in order to increase employee retention and improve customer satisfaction. The technological factor of the PESTEL analysis includes the adoption of AI and machine learning systems to mitigate most of the technical errors and integrate AI-driven IoT devices to personalize the guest experience by automating rooms and servicing systems to streamline the technological processes of the hospitality sector. </a:t>
            </a:r>
            <a:endParaRPr dirty="0"/>
          </a:p>
          <a:p>
            <a:pPr marL="0" lvl="0" indent="0" algn="l" rtl="0">
              <a:spcBef>
                <a:spcPts val="0"/>
              </a:spcBef>
              <a:spcAft>
                <a:spcPts val="0"/>
              </a:spcAft>
              <a:buNone/>
            </a:pPr>
            <a:endParaRPr dirty="0">
              <a:latin typeface="Times New Roman"/>
              <a:ea typeface="Times New Roman"/>
              <a:cs typeface="Times New Roman"/>
              <a:sym typeface="Times New Roman"/>
            </a:endParaRPr>
          </a:p>
        </p:txBody>
      </p:sp>
      <p:sp>
        <p:nvSpPr>
          <p:cNvPr id="228" name="Google Shape;228;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5" name="Google Shape;235;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US" sz="1200" dirty="0">
                <a:solidFill>
                  <a:schemeClr val="dk1"/>
                </a:solidFill>
                <a:latin typeface="Times New Roman"/>
                <a:ea typeface="Times New Roman"/>
                <a:cs typeface="Times New Roman"/>
                <a:sym typeface="Times New Roman"/>
              </a:rPr>
              <a:t>The environmental factors of the PESTEL analysis include a variety of AI-driven sustainability models or tools that make sure to optimize energy consumption, water management issues, and measure carbon emissions, ensuring digital advancement. The legal factors of the PESTEL analysis involve the ethical and legal compliance with the help of an AI method in a multiple regulatory landscape. The regulatory frameworks help in inducing fairness and transparency in the pricing algorithms. </a:t>
            </a:r>
            <a:endParaRPr dirty="0"/>
          </a:p>
          <a:p>
            <a:pPr marL="0" lvl="0" indent="0" algn="l" rtl="0">
              <a:spcBef>
                <a:spcPts val="0"/>
              </a:spcBef>
              <a:spcAft>
                <a:spcPts val="0"/>
              </a:spcAft>
              <a:buNone/>
            </a:pPr>
            <a:endParaRPr dirty="0">
              <a:latin typeface="Times New Roman"/>
              <a:ea typeface="Times New Roman"/>
              <a:cs typeface="Times New Roman"/>
              <a:sym typeface="Times New Roman"/>
            </a:endParaRPr>
          </a:p>
        </p:txBody>
      </p:sp>
      <p:sp>
        <p:nvSpPr>
          <p:cNvPr id="236" name="Google Shape;236;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1"/>
        <p:cNvGrpSpPr/>
        <p:nvPr/>
      </p:nvGrpSpPr>
      <p:grpSpPr>
        <a:xfrm>
          <a:off x="0" y="0"/>
          <a:ext cx="0" cy="0"/>
          <a:chOff x="0" y="0"/>
          <a:chExt cx="0" cy="0"/>
        </a:xfrm>
      </p:grpSpPr>
      <p:sp>
        <p:nvSpPr>
          <p:cNvPr id="242" name="Google Shape;242;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3" name="Google Shape;243;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US" sz="1200" dirty="0">
                <a:solidFill>
                  <a:schemeClr val="dk1"/>
                </a:solidFill>
                <a:latin typeface="Times New Roman"/>
                <a:ea typeface="Times New Roman"/>
                <a:cs typeface="Times New Roman"/>
                <a:sym typeface="Times New Roman"/>
              </a:rPr>
              <a:t>The recommendations for the future of the hospitality sector involve many strategies, such as implementing strategic utilization of AI in routine tasks and increasing employee training and skill development programs to drive operational efficiency. Moreover, it involves implementing ethical AI and data privacy policies, customer-centric AI, and hybrid service models for automating service management, enhancing guest experience, and mitigating data privacy challenges. </a:t>
            </a:r>
            <a:r>
              <a:rPr lang="en-US" dirty="0">
                <a:latin typeface="Times New Roman"/>
                <a:ea typeface="Times New Roman"/>
                <a:cs typeface="Times New Roman"/>
                <a:sym typeface="Times New Roman"/>
              </a:rPr>
              <a:t>The conclusion involves the summary of the key findings, which highlighted the key significant findings involving the discussion on the advantages of the Hybrid Human-AI collaboration model, an increase in revenue generation, and hyper-personalized business transformation. Moreover, the overall conclusion heightened the breakdown of the structure which streamlined the study perspective including the background of the study, literature review, data collection methods, the analytical framework, discussions of key findings, and recommendations. </a:t>
            </a:r>
            <a:endParaRPr dirty="0"/>
          </a:p>
          <a:p>
            <a:pPr marL="0" marR="0" lvl="0" indent="0" algn="l" rtl="0">
              <a:lnSpc>
                <a:spcPct val="100000"/>
              </a:lnSpc>
              <a:spcBef>
                <a:spcPts val="0"/>
              </a:spcBef>
              <a:spcAft>
                <a:spcPts val="0"/>
              </a:spcAft>
              <a:buClr>
                <a:schemeClr val="dk1"/>
              </a:buClr>
              <a:buSzPts val="1200"/>
              <a:buFont typeface="Times New Roman"/>
              <a:buNone/>
            </a:pPr>
            <a:endParaRPr dirty="0">
              <a:latin typeface="Times New Roman"/>
              <a:ea typeface="Times New Roman"/>
              <a:cs typeface="Times New Roman"/>
              <a:sym typeface="Times New Roman"/>
            </a:endParaRPr>
          </a:p>
          <a:p>
            <a:pPr marL="0" lvl="0" indent="0" algn="l" rtl="0">
              <a:spcBef>
                <a:spcPts val="0"/>
              </a:spcBef>
              <a:spcAft>
                <a:spcPts val="0"/>
              </a:spcAft>
              <a:buNone/>
            </a:pPr>
            <a:endParaRPr dirty="0">
              <a:latin typeface="Times New Roman"/>
              <a:ea typeface="Times New Roman"/>
              <a:cs typeface="Times New Roman"/>
              <a:sym typeface="Times New Roman"/>
            </a:endParaRPr>
          </a:p>
        </p:txBody>
      </p:sp>
      <p:sp>
        <p:nvSpPr>
          <p:cNvPr id="244" name="Google Shape;244;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8"/>
        <p:cNvGrpSpPr/>
        <p:nvPr/>
      </p:nvGrpSpPr>
      <p:grpSpPr>
        <a:xfrm>
          <a:off x="0" y="0"/>
          <a:ext cx="0" cy="0"/>
          <a:chOff x="0" y="0"/>
          <a:chExt cx="0" cy="0"/>
        </a:xfrm>
      </p:grpSpPr>
      <p:sp>
        <p:nvSpPr>
          <p:cNvPr id="249" name="Google Shape;249;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0" name="Google Shape;250;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6" name="Google Shape;256;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42"/>
        <p:cNvGrpSpPr/>
        <p:nvPr/>
      </p:nvGrpSpPr>
      <p:grpSpPr>
        <a:xfrm>
          <a:off x="0" y="0"/>
          <a:ext cx="0" cy="0"/>
          <a:chOff x="0" y="0"/>
          <a:chExt cx="0" cy="0"/>
        </a:xfrm>
      </p:grpSpPr>
      <p:sp>
        <p:nvSpPr>
          <p:cNvPr id="43" name="Google Shape;43;p18"/>
          <p:cNvSpPr txBox="1">
            <a:spLocks noGrp="1"/>
          </p:cNvSpPr>
          <p:nvPr>
            <p:ph type="ctrTitle"/>
          </p:nvPr>
        </p:nvSpPr>
        <p:spPr>
          <a:xfrm>
            <a:off x="2589213" y="2514600"/>
            <a:ext cx="8915399" cy="2262781"/>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5400"/>
              <a:buFont typeface="Century Gothic"/>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8"/>
          <p:cNvSpPr txBox="1">
            <a:spLocks noGrp="1"/>
          </p:cNvSpPr>
          <p:nvPr>
            <p:ph type="subTitle" idx="1"/>
          </p:nvPr>
        </p:nvSpPr>
        <p:spPr>
          <a:xfrm>
            <a:off x="2589213" y="4777379"/>
            <a:ext cx="8915399" cy="1126283"/>
          </a:xfrm>
          <a:prstGeom prst="rect">
            <a:avLst/>
          </a:prstGeom>
          <a:noFill/>
          <a:ln>
            <a:noFill/>
          </a:ln>
        </p:spPr>
        <p:txBody>
          <a:bodyPr spcFirstLastPara="1" wrap="square" lIns="91425" tIns="45700" rIns="91425" bIns="45700" anchor="t" anchorCtr="0">
            <a:normAutofit/>
          </a:bodyPr>
          <a:lstStyle>
            <a:lvl1pPr lvl="0" algn="l">
              <a:spcBef>
                <a:spcPts val="1000"/>
              </a:spcBef>
              <a:spcAft>
                <a:spcPts val="0"/>
              </a:spcAft>
              <a:buSzPts val="1800"/>
              <a:buNone/>
              <a:defRPr>
                <a:solidFill>
                  <a:srgbClr val="595959"/>
                </a:solidFill>
              </a:defRPr>
            </a:lvl1pPr>
            <a:lvl2pPr lvl="1" algn="ctr">
              <a:spcBef>
                <a:spcPts val="1000"/>
              </a:spcBef>
              <a:spcAft>
                <a:spcPts val="0"/>
              </a:spcAft>
              <a:buSzPts val="1600"/>
              <a:buNone/>
              <a:defRPr>
                <a:solidFill>
                  <a:srgbClr val="888888"/>
                </a:solidFill>
              </a:defRPr>
            </a:lvl2pPr>
            <a:lvl3pPr lvl="2" algn="ctr">
              <a:spcBef>
                <a:spcPts val="1000"/>
              </a:spcBef>
              <a:spcAft>
                <a:spcPts val="0"/>
              </a:spcAft>
              <a:buSzPts val="1400"/>
              <a:buNone/>
              <a:defRPr>
                <a:solidFill>
                  <a:srgbClr val="888888"/>
                </a:solidFill>
              </a:defRPr>
            </a:lvl3pPr>
            <a:lvl4pPr lvl="3" algn="ctr">
              <a:spcBef>
                <a:spcPts val="1000"/>
              </a:spcBef>
              <a:spcAft>
                <a:spcPts val="0"/>
              </a:spcAft>
              <a:buSzPts val="1200"/>
              <a:buNone/>
              <a:defRPr>
                <a:solidFill>
                  <a:srgbClr val="888888"/>
                </a:solidFill>
              </a:defRPr>
            </a:lvl4pPr>
            <a:lvl5pPr lvl="4" algn="ctr">
              <a:spcBef>
                <a:spcPts val="1000"/>
              </a:spcBef>
              <a:spcAft>
                <a:spcPts val="0"/>
              </a:spcAft>
              <a:buSzPts val="1200"/>
              <a:buNone/>
              <a:defRPr>
                <a:solidFill>
                  <a:srgbClr val="888888"/>
                </a:solidFill>
              </a:defRPr>
            </a:lvl5pPr>
            <a:lvl6pPr lvl="5" algn="ctr">
              <a:spcBef>
                <a:spcPts val="1000"/>
              </a:spcBef>
              <a:spcAft>
                <a:spcPts val="0"/>
              </a:spcAft>
              <a:buSzPts val="1200"/>
              <a:buNone/>
              <a:defRPr>
                <a:solidFill>
                  <a:srgbClr val="888888"/>
                </a:solidFill>
              </a:defRPr>
            </a:lvl6pPr>
            <a:lvl7pPr lvl="6" algn="ctr">
              <a:spcBef>
                <a:spcPts val="1000"/>
              </a:spcBef>
              <a:spcAft>
                <a:spcPts val="0"/>
              </a:spcAft>
              <a:buSzPts val="1200"/>
              <a:buNone/>
              <a:defRPr>
                <a:solidFill>
                  <a:srgbClr val="888888"/>
                </a:solidFill>
              </a:defRPr>
            </a:lvl7pPr>
            <a:lvl8pPr lvl="7" algn="ctr">
              <a:spcBef>
                <a:spcPts val="1000"/>
              </a:spcBef>
              <a:spcAft>
                <a:spcPts val="0"/>
              </a:spcAft>
              <a:buSzPts val="1200"/>
              <a:buNone/>
              <a:defRPr>
                <a:solidFill>
                  <a:srgbClr val="888888"/>
                </a:solidFill>
              </a:defRPr>
            </a:lvl8pPr>
            <a:lvl9pPr lvl="8" algn="ctr">
              <a:spcBef>
                <a:spcPts val="1000"/>
              </a:spcBef>
              <a:spcAft>
                <a:spcPts val="0"/>
              </a:spcAft>
              <a:buSzPts val="1200"/>
              <a:buNone/>
              <a:defRPr>
                <a:solidFill>
                  <a:srgbClr val="888888"/>
                </a:solidFill>
              </a:defRPr>
            </a:lvl9pPr>
          </a:lstStyle>
          <a:p>
            <a:endParaRPr/>
          </a:p>
        </p:txBody>
      </p:sp>
      <p:sp>
        <p:nvSpPr>
          <p:cNvPr id="45" name="Google Shape;45;p18"/>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18"/>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8"/>
          <p:cNvSpPr/>
          <p:nvPr/>
        </p:nvSpPr>
        <p:spPr>
          <a:xfrm>
            <a:off x="0" y="4323810"/>
            <a:ext cx="1744652" cy="778589"/>
          </a:xfrm>
          <a:custGeom>
            <a:avLst/>
            <a:gdLst/>
            <a:ahLst/>
            <a:cxnLst/>
            <a:rect l="l" t="t" r="r" b="b"/>
            <a:pathLst>
              <a:path w="372" h="166" extrusionOk="0">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48;p18"/>
          <p:cNvSpPr txBox="1">
            <a:spLocks noGrp="1"/>
          </p:cNvSpPr>
          <p:nvPr>
            <p:ph type="sldNum" idx="12"/>
          </p:nvPr>
        </p:nvSpPr>
        <p:spPr>
          <a:xfrm>
            <a:off x="531812" y="4529540"/>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9"/>
        <p:cNvGrpSpPr/>
        <p:nvPr/>
      </p:nvGrpSpPr>
      <p:grpSpPr>
        <a:xfrm>
          <a:off x="0" y="0"/>
          <a:ext cx="0" cy="0"/>
          <a:chOff x="0" y="0"/>
          <a:chExt cx="0" cy="0"/>
        </a:xfrm>
      </p:grpSpPr>
      <p:sp>
        <p:nvSpPr>
          <p:cNvPr id="50" name="Google Shape;50;p19"/>
          <p:cNvSpPr txBox="1">
            <a:spLocks noGrp="1"/>
          </p:cNvSpPr>
          <p:nvPr>
            <p:ph type="title"/>
          </p:nvPr>
        </p:nvSpPr>
        <p:spPr>
          <a:xfrm>
            <a:off x="2592925"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9"/>
          <p:cNvSpPr txBox="1">
            <a:spLocks noGrp="1"/>
          </p:cNvSpPr>
          <p:nvPr>
            <p:ph type="body" idx="1"/>
          </p:nvPr>
        </p:nvSpPr>
        <p:spPr>
          <a:xfrm>
            <a:off x="2589212" y="2133600"/>
            <a:ext cx="8915400"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52" name="Google Shape;52;p19"/>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9"/>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9"/>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19"/>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6"/>
        <p:cNvGrpSpPr/>
        <p:nvPr/>
      </p:nvGrpSpPr>
      <p:grpSpPr>
        <a:xfrm>
          <a:off x="0" y="0"/>
          <a:ext cx="0" cy="0"/>
          <a:chOff x="0" y="0"/>
          <a:chExt cx="0" cy="0"/>
        </a:xfrm>
      </p:grpSpPr>
      <p:sp>
        <p:nvSpPr>
          <p:cNvPr id="57" name="Google Shape;57;p20"/>
          <p:cNvSpPr txBox="1">
            <a:spLocks noGrp="1"/>
          </p:cNvSpPr>
          <p:nvPr>
            <p:ph type="title"/>
          </p:nvPr>
        </p:nvSpPr>
        <p:spPr>
          <a:xfrm>
            <a:off x="2589212" y="2058750"/>
            <a:ext cx="8915399" cy="14688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4000"/>
              <a:buFont typeface="Century Gothic"/>
              <a:buNone/>
              <a:defRPr sz="40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20"/>
          <p:cNvSpPr txBox="1">
            <a:spLocks noGrp="1"/>
          </p:cNvSpPr>
          <p:nvPr>
            <p:ph type="body" idx="1"/>
          </p:nvPr>
        </p:nvSpPr>
        <p:spPr>
          <a:xfrm>
            <a:off x="2589212" y="3530129"/>
            <a:ext cx="8915399"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2000"/>
              <a:buNone/>
              <a:defRPr sz="20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59" name="Google Shape;59;p20"/>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0"/>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0"/>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20"/>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3"/>
        <p:cNvGrpSpPr/>
        <p:nvPr/>
      </p:nvGrpSpPr>
      <p:grpSpPr>
        <a:xfrm>
          <a:off x="0" y="0"/>
          <a:ext cx="0" cy="0"/>
          <a:chOff x="0" y="0"/>
          <a:chExt cx="0" cy="0"/>
        </a:xfrm>
      </p:grpSpPr>
      <p:sp>
        <p:nvSpPr>
          <p:cNvPr id="64" name="Google Shape;64;p21"/>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1"/>
          <p:cNvSpPr txBox="1">
            <a:spLocks noGrp="1"/>
          </p:cNvSpPr>
          <p:nvPr>
            <p:ph type="body" idx="1"/>
          </p:nvPr>
        </p:nvSpPr>
        <p:spPr>
          <a:xfrm>
            <a:off x="2589212" y="2133600"/>
            <a:ext cx="4313864"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66" name="Google Shape;66;p21"/>
          <p:cNvSpPr txBox="1">
            <a:spLocks noGrp="1"/>
          </p:cNvSpPr>
          <p:nvPr>
            <p:ph type="body" idx="2"/>
          </p:nvPr>
        </p:nvSpPr>
        <p:spPr>
          <a:xfrm>
            <a:off x="7190747" y="2126222"/>
            <a:ext cx="4313864" cy="3777622"/>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67" name="Google Shape;67;p21"/>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1"/>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1"/>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21"/>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71"/>
        <p:cNvGrpSpPr/>
        <p:nvPr/>
      </p:nvGrpSpPr>
      <p:grpSpPr>
        <a:xfrm>
          <a:off x="0" y="0"/>
          <a:ext cx="0" cy="0"/>
          <a:chOff x="0" y="0"/>
          <a:chExt cx="0" cy="0"/>
        </a:xfrm>
      </p:grpSpPr>
      <p:sp>
        <p:nvSpPr>
          <p:cNvPr id="72" name="Google Shape;72;p22"/>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2"/>
          <p:cNvSpPr txBox="1">
            <a:spLocks noGrp="1"/>
          </p:cNvSpPr>
          <p:nvPr>
            <p:ph type="body" idx="1"/>
          </p:nvPr>
        </p:nvSpPr>
        <p:spPr>
          <a:xfrm>
            <a:off x="2939373" y="1972703"/>
            <a:ext cx="3992732"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None/>
              <a:defRPr sz="2400" b="0"/>
            </a:lvl1pPr>
            <a:lvl2pPr marL="914400" lvl="1" indent="-228600" algn="l">
              <a:spcBef>
                <a:spcPts val="1000"/>
              </a:spcBef>
              <a:spcAft>
                <a:spcPts val="0"/>
              </a:spcAft>
              <a:buSzPts val="2000"/>
              <a:buNone/>
              <a:defRPr sz="2000" b="1"/>
            </a:lvl2pPr>
            <a:lvl3pPr marL="1371600" lvl="2" indent="-228600" algn="l">
              <a:spcBef>
                <a:spcPts val="1000"/>
              </a:spcBef>
              <a:spcAft>
                <a:spcPts val="0"/>
              </a:spcAft>
              <a:buSzPts val="1800"/>
              <a:buNone/>
              <a:defRPr sz="1800" b="1"/>
            </a:lvl3pPr>
            <a:lvl4pPr marL="1828800" lvl="3" indent="-228600" algn="l">
              <a:spcBef>
                <a:spcPts val="1000"/>
              </a:spcBef>
              <a:spcAft>
                <a:spcPts val="0"/>
              </a:spcAft>
              <a:buSzPts val="1600"/>
              <a:buNone/>
              <a:defRPr sz="1600" b="1"/>
            </a:lvl4pPr>
            <a:lvl5pPr marL="2286000" lvl="4" indent="-228600" algn="l">
              <a:spcBef>
                <a:spcPts val="1000"/>
              </a:spcBef>
              <a:spcAft>
                <a:spcPts val="0"/>
              </a:spcAft>
              <a:buSzPts val="1600"/>
              <a:buNone/>
              <a:defRPr sz="1600" b="1"/>
            </a:lvl5pPr>
            <a:lvl6pPr marL="2743200" lvl="5" indent="-228600" algn="l">
              <a:spcBef>
                <a:spcPts val="1000"/>
              </a:spcBef>
              <a:spcAft>
                <a:spcPts val="0"/>
              </a:spcAft>
              <a:buSzPts val="1600"/>
              <a:buNone/>
              <a:defRPr sz="1600" b="1"/>
            </a:lvl6pPr>
            <a:lvl7pPr marL="3200400" lvl="6" indent="-228600" algn="l">
              <a:spcBef>
                <a:spcPts val="1000"/>
              </a:spcBef>
              <a:spcAft>
                <a:spcPts val="0"/>
              </a:spcAft>
              <a:buSzPts val="1600"/>
              <a:buNone/>
              <a:defRPr sz="1600" b="1"/>
            </a:lvl7pPr>
            <a:lvl8pPr marL="3657600" lvl="7" indent="-228600" algn="l">
              <a:spcBef>
                <a:spcPts val="1000"/>
              </a:spcBef>
              <a:spcAft>
                <a:spcPts val="0"/>
              </a:spcAft>
              <a:buSzPts val="1600"/>
              <a:buNone/>
              <a:defRPr sz="1600" b="1"/>
            </a:lvl8pPr>
            <a:lvl9pPr marL="4114800" lvl="8" indent="-228600" algn="l">
              <a:spcBef>
                <a:spcPts val="1000"/>
              </a:spcBef>
              <a:spcAft>
                <a:spcPts val="0"/>
              </a:spcAft>
              <a:buSzPts val="1600"/>
              <a:buNone/>
              <a:defRPr sz="1600" b="1"/>
            </a:lvl9pPr>
          </a:lstStyle>
          <a:p>
            <a:endParaRPr/>
          </a:p>
        </p:txBody>
      </p:sp>
      <p:sp>
        <p:nvSpPr>
          <p:cNvPr id="74" name="Google Shape;74;p22"/>
          <p:cNvSpPr txBox="1">
            <a:spLocks noGrp="1"/>
          </p:cNvSpPr>
          <p:nvPr>
            <p:ph type="body" idx="2"/>
          </p:nvPr>
        </p:nvSpPr>
        <p:spPr>
          <a:xfrm>
            <a:off x="2589212" y="2548966"/>
            <a:ext cx="4342893" cy="335406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75" name="Google Shape;75;p22"/>
          <p:cNvSpPr txBox="1">
            <a:spLocks noGrp="1"/>
          </p:cNvSpPr>
          <p:nvPr>
            <p:ph type="body" idx="3"/>
          </p:nvPr>
        </p:nvSpPr>
        <p:spPr>
          <a:xfrm>
            <a:off x="7506629" y="1969475"/>
            <a:ext cx="3999001" cy="576262"/>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None/>
              <a:defRPr sz="2400" b="0"/>
            </a:lvl1pPr>
            <a:lvl2pPr marL="914400" lvl="1" indent="-228600" algn="l">
              <a:spcBef>
                <a:spcPts val="1000"/>
              </a:spcBef>
              <a:spcAft>
                <a:spcPts val="0"/>
              </a:spcAft>
              <a:buSzPts val="2000"/>
              <a:buNone/>
              <a:defRPr sz="2000" b="1"/>
            </a:lvl2pPr>
            <a:lvl3pPr marL="1371600" lvl="2" indent="-228600" algn="l">
              <a:spcBef>
                <a:spcPts val="1000"/>
              </a:spcBef>
              <a:spcAft>
                <a:spcPts val="0"/>
              </a:spcAft>
              <a:buSzPts val="1800"/>
              <a:buNone/>
              <a:defRPr sz="1800" b="1"/>
            </a:lvl3pPr>
            <a:lvl4pPr marL="1828800" lvl="3" indent="-228600" algn="l">
              <a:spcBef>
                <a:spcPts val="1000"/>
              </a:spcBef>
              <a:spcAft>
                <a:spcPts val="0"/>
              </a:spcAft>
              <a:buSzPts val="1600"/>
              <a:buNone/>
              <a:defRPr sz="1600" b="1"/>
            </a:lvl4pPr>
            <a:lvl5pPr marL="2286000" lvl="4" indent="-228600" algn="l">
              <a:spcBef>
                <a:spcPts val="1000"/>
              </a:spcBef>
              <a:spcAft>
                <a:spcPts val="0"/>
              </a:spcAft>
              <a:buSzPts val="1600"/>
              <a:buNone/>
              <a:defRPr sz="1600" b="1"/>
            </a:lvl5pPr>
            <a:lvl6pPr marL="2743200" lvl="5" indent="-228600" algn="l">
              <a:spcBef>
                <a:spcPts val="1000"/>
              </a:spcBef>
              <a:spcAft>
                <a:spcPts val="0"/>
              </a:spcAft>
              <a:buSzPts val="1600"/>
              <a:buNone/>
              <a:defRPr sz="1600" b="1"/>
            </a:lvl6pPr>
            <a:lvl7pPr marL="3200400" lvl="6" indent="-228600" algn="l">
              <a:spcBef>
                <a:spcPts val="1000"/>
              </a:spcBef>
              <a:spcAft>
                <a:spcPts val="0"/>
              </a:spcAft>
              <a:buSzPts val="1600"/>
              <a:buNone/>
              <a:defRPr sz="1600" b="1"/>
            </a:lvl7pPr>
            <a:lvl8pPr marL="3657600" lvl="7" indent="-228600" algn="l">
              <a:spcBef>
                <a:spcPts val="1000"/>
              </a:spcBef>
              <a:spcAft>
                <a:spcPts val="0"/>
              </a:spcAft>
              <a:buSzPts val="1600"/>
              <a:buNone/>
              <a:defRPr sz="1600" b="1"/>
            </a:lvl8pPr>
            <a:lvl9pPr marL="4114800" lvl="8" indent="-228600" algn="l">
              <a:spcBef>
                <a:spcPts val="1000"/>
              </a:spcBef>
              <a:spcAft>
                <a:spcPts val="0"/>
              </a:spcAft>
              <a:buSzPts val="1600"/>
              <a:buNone/>
              <a:defRPr sz="1600" b="1"/>
            </a:lvl9pPr>
          </a:lstStyle>
          <a:p>
            <a:endParaRPr/>
          </a:p>
        </p:txBody>
      </p:sp>
      <p:sp>
        <p:nvSpPr>
          <p:cNvPr id="76" name="Google Shape;76;p22"/>
          <p:cNvSpPr txBox="1">
            <a:spLocks noGrp="1"/>
          </p:cNvSpPr>
          <p:nvPr>
            <p:ph type="body" idx="4"/>
          </p:nvPr>
        </p:nvSpPr>
        <p:spPr>
          <a:xfrm>
            <a:off x="7166957" y="2545738"/>
            <a:ext cx="4338674" cy="335406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77" name="Google Shape;77;p22"/>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2"/>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2"/>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2"/>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81"/>
        <p:cNvGrpSpPr/>
        <p:nvPr/>
      </p:nvGrpSpPr>
      <p:grpSpPr>
        <a:xfrm>
          <a:off x="0" y="0"/>
          <a:ext cx="0" cy="0"/>
          <a:chOff x="0" y="0"/>
          <a:chExt cx="0" cy="0"/>
        </a:xfrm>
      </p:grpSpPr>
      <p:sp>
        <p:nvSpPr>
          <p:cNvPr id="82" name="Google Shape;82;p23"/>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3"/>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3"/>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3"/>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23"/>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7"/>
        <p:cNvGrpSpPr/>
        <p:nvPr/>
      </p:nvGrpSpPr>
      <p:grpSpPr>
        <a:xfrm>
          <a:off x="0" y="0"/>
          <a:ext cx="0" cy="0"/>
          <a:chOff x="0" y="0"/>
          <a:chExt cx="0" cy="0"/>
        </a:xfrm>
      </p:grpSpPr>
      <p:sp>
        <p:nvSpPr>
          <p:cNvPr id="88" name="Google Shape;88;p24"/>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9" name="Google Shape;89;p24"/>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4"/>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24"/>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92"/>
        <p:cNvGrpSpPr/>
        <p:nvPr/>
      </p:nvGrpSpPr>
      <p:grpSpPr>
        <a:xfrm>
          <a:off x="0" y="0"/>
          <a:ext cx="0" cy="0"/>
          <a:chOff x="0" y="0"/>
          <a:chExt cx="0" cy="0"/>
        </a:xfrm>
      </p:grpSpPr>
      <p:sp>
        <p:nvSpPr>
          <p:cNvPr id="93" name="Google Shape;93;p25"/>
          <p:cNvSpPr txBox="1">
            <a:spLocks noGrp="1"/>
          </p:cNvSpPr>
          <p:nvPr>
            <p:ph type="title"/>
          </p:nvPr>
        </p:nvSpPr>
        <p:spPr>
          <a:xfrm>
            <a:off x="2589212" y="446088"/>
            <a:ext cx="3505199" cy="976312"/>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2000"/>
              <a:buFont typeface="Century Gothic"/>
              <a:buNone/>
              <a:defRPr sz="20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5"/>
          <p:cNvSpPr txBox="1">
            <a:spLocks noGrp="1"/>
          </p:cNvSpPr>
          <p:nvPr>
            <p:ph type="body" idx="1"/>
          </p:nvPr>
        </p:nvSpPr>
        <p:spPr>
          <a:xfrm>
            <a:off x="6323012" y="446088"/>
            <a:ext cx="5181600" cy="5414963"/>
          </a:xfrm>
          <a:prstGeom prst="rect">
            <a:avLst/>
          </a:prstGeom>
          <a:noFill/>
          <a:ln>
            <a:noFill/>
          </a:ln>
        </p:spPr>
        <p:txBody>
          <a:bodyPr spcFirstLastPara="1" wrap="square" lIns="91425" tIns="45700" rIns="91425" bIns="45700" anchor="ctr"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95" name="Google Shape;95;p25"/>
          <p:cNvSpPr txBox="1">
            <a:spLocks noGrp="1"/>
          </p:cNvSpPr>
          <p:nvPr>
            <p:ph type="body" idx="2"/>
          </p:nvPr>
        </p:nvSpPr>
        <p:spPr>
          <a:xfrm>
            <a:off x="2589212" y="1598613"/>
            <a:ext cx="3505199" cy="4262436"/>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400"/>
              <a:buNone/>
              <a:defRPr sz="1400"/>
            </a:lvl1pPr>
            <a:lvl2pPr marL="914400" lvl="1" indent="-228600" algn="l">
              <a:spcBef>
                <a:spcPts val="1000"/>
              </a:spcBef>
              <a:spcAft>
                <a:spcPts val="0"/>
              </a:spcAft>
              <a:buSzPts val="1200"/>
              <a:buNone/>
              <a:defRPr sz="1200"/>
            </a:lvl2pPr>
            <a:lvl3pPr marL="1371600" lvl="2" indent="-228600" algn="l">
              <a:spcBef>
                <a:spcPts val="1000"/>
              </a:spcBef>
              <a:spcAft>
                <a:spcPts val="0"/>
              </a:spcAft>
              <a:buSzPts val="1000"/>
              <a:buNone/>
              <a:defRPr sz="1000"/>
            </a:lvl3pPr>
            <a:lvl4pPr marL="1828800" lvl="3" indent="-228600" algn="l">
              <a:spcBef>
                <a:spcPts val="1000"/>
              </a:spcBef>
              <a:spcAft>
                <a:spcPts val="0"/>
              </a:spcAft>
              <a:buSzPts val="900"/>
              <a:buNone/>
              <a:defRPr sz="900"/>
            </a:lvl4pPr>
            <a:lvl5pPr marL="2286000" lvl="4" indent="-228600" algn="l">
              <a:spcBef>
                <a:spcPts val="1000"/>
              </a:spcBef>
              <a:spcAft>
                <a:spcPts val="0"/>
              </a:spcAft>
              <a:buSzPts val="900"/>
              <a:buNone/>
              <a:defRPr sz="900"/>
            </a:lvl5pPr>
            <a:lvl6pPr marL="2743200" lvl="5" indent="-228600" algn="l">
              <a:spcBef>
                <a:spcPts val="1000"/>
              </a:spcBef>
              <a:spcAft>
                <a:spcPts val="0"/>
              </a:spcAft>
              <a:buSzPts val="900"/>
              <a:buNone/>
              <a:defRPr sz="900"/>
            </a:lvl6pPr>
            <a:lvl7pPr marL="3200400" lvl="6" indent="-228600" algn="l">
              <a:spcBef>
                <a:spcPts val="1000"/>
              </a:spcBef>
              <a:spcAft>
                <a:spcPts val="0"/>
              </a:spcAft>
              <a:buSzPts val="900"/>
              <a:buNone/>
              <a:defRPr sz="900"/>
            </a:lvl7pPr>
            <a:lvl8pPr marL="3657600" lvl="7" indent="-228600" algn="l">
              <a:spcBef>
                <a:spcPts val="1000"/>
              </a:spcBef>
              <a:spcAft>
                <a:spcPts val="0"/>
              </a:spcAft>
              <a:buSzPts val="900"/>
              <a:buNone/>
              <a:defRPr sz="900"/>
            </a:lvl8pPr>
            <a:lvl9pPr marL="4114800" lvl="8" indent="-228600" algn="l">
              <a:spcBef>
                <a:spcPts val="1000"/>
              </a:spcBef>
              <a:spcAft>
                <a:spcPts val="0"/>
              </a:spcAft>
              <a:buSzPts val="900"/>
              <a:buNone/>
              <a:defRPr sz="900"/>
            </a:lvl9pPr>
          </a:lstStyle>
          <a:p>
            <a:endParaRPr/>
          </a:p>
        </p:txBody>
      </p:sp>
      <p:sp>
        <p:nvSpPr>
          <p:cNvPr id="96" name="Google Shape;96;p25"/>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5"/>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5"/>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25"/>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100"/>
        <p:cNvGrpSpPr/>
        <p:nvPr/>
      </p:nvGrpSpPr>
      <p:grpSpPr>
        <a:xfrm>
          <a:off x="0" y="0"/>
          <a:ext cx="0" cy="0"/>
          <a:chOff x="0" y="0"/>
          <a:chExt cx="0" cy="0"/>
        </a:xfrm>
      </p:grpSpPr>
      <p:sp>
        <p:nvSpPr>
          <p:cNvPr id="101" name="Google Shape;101;p26"/>
          <p:cNvSpPr txBox="1">
            <a:spLocks noGrp="1"/>
          </p:cNvSpPr>
          <p:nvPr>
            <p:ph type="title"/>
          </p:nvPr>
        </p:nvSpPr>
        <p:spPr>
          <a:xfrm>
            <a:off x="2589213" y="4800600"/>
            <a:ext cx="8915400" cy="566738"/>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2400"/>
              <a:buFont typeface="Century Gothic"/>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2" name="Google Shape;102;p26"/>
          <p:cNvSpPr>
            <a:spLocks noGrp="1"/>
          </p:cNvSpPr>
          <p:nvPr>
            <p:ph type="pic" idx="2"/>
          </p:nvPr>
        </p:nvSpPr>
        <p:spPr>
          <a:xfrm>
            <a:off x="2589212" y="634965"/>
            <a:ext cx="8915400" cy="3854970"/>
          </a:xfrm>
          <a:prstGeom prst="rect">
            <a:avLst/>
          </a:prstGeom>
          <a:noFill/>
          <a:ln>
            <a:noFill/>
          </a:ln>
        </p:spPr>
      </p:sp>
      <p:sp>
        <p:nvSpPr>
          <p:cNvPr id="103" name="Google Shape;103;p26"/>
          <p:cNvSpPr txBox="1">
            <a:spLocks noGrp="1"/>
          </p:cNvSpPr>
          <p:nvPr>
            <p:ph type="body" idx="1"/>
          </p:nvPr>
        </p:nvSpPr>
        <p:spPr>
          <a:xfrm>
            <a:off x="2589213" y="5367338"/>
            <a:ext cx="8915400" cy="49371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200"/>
              <a:buNone/>
              <a:defRPr sz="1200"/>
            </a:lvl1pPr>
            <a:lvl2pPr marL="914400" lvl="1" indent="-228600" algn="l">
              <a:spcBef>
                <a:spcPts val="1000"/>
              </a:spcBef>
              <a:spcAft>
                <a:spcPts val="0"/>
              </a:spcAft>
              <a:buSzPts val="1200"/>
              <a:buNone/>
              <a:defRPr sz="1200"/>
            </a:lvl2pPr>
            <a:lvl3pPr marL="1371600" lvl="2" indent="-228600" algn="l">
              <a:spcBef>
                <a:spcPts val="1000"/>
              </a:spcBef>
              <a:spcAft>
                <a:spcPts val="0"/>
              </a:spcAft>
              <a:buSzPts val="1000"/>
              <a:buNone/>
              <a:defRPr sz="1000"/>
            </a:lvl3pPr>
            <a:lvl4pPr marL="1828800" lvl="3" indent="-228600" algn="l">
              <a:spcBef>
                <a:spcPts val="1000"/>
              </a:spcBef>
              <a:spcAft>
                <a:spcPts val="0"/>
              </a:spcAft>
              <a:buSzPts val="900"/>
              <a:buNone/>
              <a:defRPr sz="900"/>
            </a:lvl4pPr>
            <a:lvl5pPr marL="2286000" lvl="4" indent="-228600" algn="l">
              <a:spcBef>
                <a:spcPts val="1000"/>
              </a:spcBef>
              <a:spcAft>
                <a:spcPts val="0"/>
              </a:spcAft>
              <a:buSzPts val="900"/>
              <a:buNone/>
              <a:defRPr sz="900"/>
            </a:lvl5pPr>
            <a:lvl6pPr marL="2743200" lvl="5" indent="-228600" algn="l">
              <a:spcBef>
                <a:spcPts val="1000"/>
              </a:spcBef>
              <a:spcAft>
                <a:spcPts val="0"/>
              </a:spcAft>
              <a:buSzPts val="900"/>
              <a:buNone/>
              <a:defRPr sz="900"/>
            </a:lvl6pPr>
            <a:lvl7pPr marL="3200400" lvl="6" indent="-228600" algn="l">
              <a:spcBef>
                <a:spcPts val="1000"/>
              </a:spcBef>
              <a:spcAft>
                <a:spcPts val="0"/>
              </a:spcAft>
              <a:buSzPts val="900"/>
              <a:buNone/>
              <a:defRPr sz="900"/>
            </a:lvl7pPr>
            <a:lvl8pPr marL="3657600" lvl="7" indent="-228600" algn="l">
              <a:spcBef>
                <a:spcPts val="1000"/>
              </a:spcBef>
              <a:spcAft>
                <a:spcPts val="0"/>
              </a:spcAft>
              <a:buSzPts val="900"/>
              <a:buNone/>
              <a:defRPr sz="900"/>
            </a:lvl8pPr>
            <a:lvl9pPr marL="4114800" lvl="8" indent="-228600" algn="l">
              <a:spcBef>
                <a:spcPts val="1000"/>
              </a:spcBef>
              <a:spcAft>
                <a:spcPts val="0"/>
              </a:spcAft>
              <a:buSzPts val="900"/>
              <a:buNone/>
              <a:defRPr sz="900"/>
            </a:lvl9pPr>
          </a:lstStyle>
          <a:p>
            <a:endParaRPr/>
          </a:p>
        </p:txBody>
      </p:sp>
      <p:sp>
        <p:nvSpPr>
          <p:cNvPr id="104" name="Google Shape;104;p26"/>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6"/>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6"/>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26"/>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08"/>
        <p:cNvGrpSpPr/>
        <p:nvPr/>
      </p:nvGrpSpPr>
      <p:grpSpPr>
        <a:xfrm>
          <a:off x="0" y="0"/>
          <a:ext cx="0" cy="0"/>
          <a:chOff x="0" y="0"/>
          <a:chExt cx="0" cy="0"/>
        </a:xfrm>
      </p:grpSpPr>
      <p:sp>
        <p:nvSpPr>
          <p:cNvPr id="109" name="Google Shape;109;p27"/>
          <p:cNvSpPr txBox="1">
            <a:spLocks noGrp="1"/>
          </p:cNvSpPr>
          <p:nvPr>
            <p:ph type="title"/>
          </p:nvPr>
        </p:nvSpPr>
        <p:spPr>
          <a:xfrm>
            <a:off x="2589212" y="609600"/>
            <a:ext cx="8915399" cy="311704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0" name="Google Shape;110;p27"/>
          <p:cNvSpPr txBox="1">
            <a:spLocks noGrp="1"/>
          </p:cNvSpPr>
          <p:nvPr>
            <p:ph type="body" idx="1"/>
          </p:nvPr>
        </p:nvSpPr>
        <p:spPr>
          <a:xfrm>
            <a:off x="2589212" y="4354046"/>
            <a:ext cx="8915399" cy="1555864"/>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800"/>
              <a:buNone/>
              <a:defRPr sz="18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111" name="Google Shape;111;p27"/>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27"/>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27"/>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27"/>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15"/>
        <p:cNvGrpSpPr/>
        <p:nvPr/>
      </p:nvGrpSpPr>
      <p:grpSpPr>
        <a:xfrm>
          <a:off x="0" y="0"/>
          <a:ext cx="0" cy="0"/>
          <a:chOff x="0" y="0"/>
          <a:chExt cx="0" cy="0"/>
        </a:xfrm>
      </p:grpSpPr>
      <p:sp>
        <p:nvSpPr>
          <p:cNvPr id="116" name="Google Shape;116;p28"/>
          <p:cNvSpPr txBox="1">
            <a:spLocks noGrp="1"/>
          </p:cNvSpPr>
          <p:nvPr>
            <p:ph type="title"/>
          </p:nvPr>
        </p:nvSpPr>
        <p:spPr>
          <a:xfrm>
            <a:off x="2849949" y="609600"/>
            <a:ext cx="8393926" cy="2895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28"/>
          <p:cNvSpPr txBox="1">
            <a:spLocks noGrp="1"/>
          </p:cNvSpPr>
          <p:nvPr>
            <p:ph type="body" idx="1"/>
          </p:nvPr>
        </p:nvSpPr>
        <p:spPr>
          <a:xfrm>
            <a:off x="3275012" y="3505200"/>
            <a:ext cx="7536554" cy="381000"/>
          </a:xfrm>
          <a:prstGeom prst="rect">
            <a:avLst/>
          </a:prstGeom>
          <a:noFill/>
          <a:ln>
            <a:noFill/>
          </a:ln>
        </p:spPr>
        <p:txBody>
          <a:bodyPr spcFirstLastPara="1" wrap="square" lIns="91425" tIns="45700" rIns="91425" bIns="45700" anchor="ctr" anchorCtr="0">
            <a:noAutofit/>
          </a:bodyPr>
          <a:lstStyle>
            <a:lvl1pPr marL="457200" lvl="0" indent="-228600" algn="l">
              <a:spcBef>
                <a:spcPts val="1000"/>
              </a:spcBef>
              <a:spcAft>
                <a:spcPts val="0"/>
              </a:spcAft>
              <a:buSzPts val="1600"/>
              <a:buFont typeface="Century Gothic"/>
              <a:buNone/>
              <a:defRPr sz="1600">
                <a:solidFill>
                  <a:srgbClr val="7F7F7F"/>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18" name="Google Shape;118;p28"/>
          <p:cNvSpPr txBox="1">
            <a:spLocks noGrp="1"/>
          </p:cNvSpPr>
          <p:nvPr>
            <p:ph type="body" idx="2"/>
          </p:nvPr>
        </p:nvSpPr>
        <p:spPr>
          <a:xfrm>
            <a:off x="2589212" y="4354046"/>
            <a:ext cx="8915399" cy="1555864"/>
          </a:xfrm>
          <a:prstGeom prst="rect">
            <a:avLst/>
          </a:prstGeom>
          <a:noFill/>
          <a:ln>
            <a:noFill/>
          </a:ln>
        </p:spPr>
        <p:txBody>
          <a:bodyPr spcFirstLastPara="1" wrap="square" lIns="91425" tIns="45700" rIns="91425" bIns="45700" anchor="ctr" anchorCtr="0">
            <a:normAutofit/>
          </a:bodyPr>
          <a:lstStyle>
            <a:lvl1pPr marL="457200" lvl="0" indent="-228600" algn="l">
              <a:spcBef>
                <a:spcPts val="1000"/>
              </a:spcBef>
              <a:spcAft>
                <a:spcPts val="0"/>
              </a:spcAft>
              <a:buSzPts val="1800"/>
              <a:buNone/>
              <a:defRPr sz="1800">
                <a:solidFill>
                  <a:srgbClr val="595959"/>
                </a:solidFill>
              </a:defRPr>
            </a:lvl1pPr>
            <a:lvl2pPr marL="914400" lvl="1" indent="-228600" algn="l">
              <a:spcBef>
                <a:spcPts val="1000"/>
              </a:spcBef>
              <a:spcAft>
                <a:spcPts val="0"/>
              </a:spcAft>
              <a:buSzPts val="1800"/>
              <a:buNone/>
              <a:defRPr sz="1800">
                <a:solidFill>
                  <a:srgbClr val="888888"/>
                </a:solidFill>
              </a:defRPr>
            </a:lvl2pPr>
            <a:lvl3pPr marL="1371600" lvl="2" indent="-228600" algn="l">
              <a:spcBef>
                <a:spcPts val="1000"/>
              </a:spcBef>
              <a:spcAft>
                <a:spcPts val="0"/>
              </a:spcAft>
              <a:buSzPts val="1600"/>
              <a:buNone/>
              <a:defRPr sz="1600">
                <a:solidFill>
                  <a:srgbClr val="888888"/>
                </a:solidFill>
              </a:defRPr>
            </a:lvl3pPr>
            <a:lvl4pPr marL="1828800" lvl="3" indent="-228600" algn="l">
              <a:spcBef>
                <a:spcPts val="1000"/>
              </a:spcBef>
              <a:spcAft>
                <a:spcPts val="0"/>
              </a:spcAft>
              <a:buSzPts val="1400"/>
              <a:buNone/>
              <a:defRPr sz="1400">
                <a:solidFill>
                  <a:srgbClr val="888888"/>
                </a:solidFill>
              </a:defRPr>
            </a:lvl4pPr>
            <a:lvl5pPr marL="2286000" lvl="4" indent="-228600" algn="l">
              <a:spcBef>
                <a:spcPts val="1000"/>
              </a:spcBef>
              <a:spcAft>
                <a:spcPts val="0"/>
              </a:spcAft>
              <a:buSzPts val="1400"/>
              <a:buNone/>
              <a:defRPr sz="1400">
                <a:solidFill>
                  <a:srgbClr val="888888"/>
                </a:solidFill>
              </a:defRPr>
            </a:lvl5pPr>
            <a:lvl6pPr marL="2743200" lvl="5" indent="-228600" algn="l">
              <a:spcBef>
                <a:spcPts val="1000"/>
              </a:spcBef>
              <a:spcAft>
                <a:spcPts val="0"/>
              </a:spcAft>
              <a:buSzPts val="1400"/>
              <a:buNone/>
              <a:defRPr sz="1400">
                <a:solidFill>
                  <a:srgbClr val="888888"/>
                </a:solidFill>
              </a:defRPr>
            </a:lvl6pPr>
            <a:lvl7pPr marL="3200400" lvl="6" indent="-228600" algn="l">
              <a:spcBef>
                <a:spcPts val="1000"/>
              </a:spcBef>
              <a:spcAft>
                <a:spcPts val="0"/>
              </a:spcAft>
              <a:buSzPts val="1400"/>
              <a:buNone/>
              <a:defRPr sz="1400">
                <a:solidFill>
                  <a:srgbClr val="888888"/>
                </a:solidFill>
              </a:defRPr>
            </a:lvl7pPr>
            <a:lvl8pPr marL="3657600" lvl="7" indent="-228600" algn="l">
              <a:spcBef>
                <a:spcPts val="1000"/>
              </a:spcBef>
              <a:spcAft>
                <a:spcPts val="0"/>
              </a:spcAft>
              <a:buSzPts val="1400"/>
              <a:buNone/>
              <a:defRPr sz="1400">
                <a:solidFill>
                  <a:srgbClr val="888888"/>
                </a:solidFill>
              </a:defRPr>
            </a:lvl8pPr>
            <a:lvl9pPr marL="4114800" lvl="8" indent="-228600" algn="l">
              <a:spcBef>
                <a:spcPts val="1000"/>
              </a:spcBef>
              <a:spcAft>
                <a:spcPts val="0"/>
              </a:spcAft>
              <a:buSzPts val="1400"/>
              <a:buNone/>
              <a:defRPr sz="1400">
                <a:solidFill>
                  <a:srgbClr val="888888"/>
                </a:solidFill>
              </a:defRPr>
            </a:lvl9pPr>
          </a:lstStyle>
          <a:p>
            <a:endParaRPr/>
          </a:p>
        </p:txBody>
      </p:sp>
      <p:sp>
        <p:nvSpPr>
          <p:cNvPr id="119" name="Google Shape;119;p28"/>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0" name="Google Shape;120;p28"/>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28"/>
          <p:cNvSpPr/>
          <p:nvPr/>
        </p:nvSpPr>
        <p:spPr>
          <a:xfrm rot="10800000" flipH="1">
            <a:off x="-4189" y="31781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28"/>
          <p:cNvSpPr txBox="1">
            <a:spLocks noGrp="1"/>
          </p:cNvSpPr>
          <p:nvPr>
            <p:ph type="sldNum" idx="12"/>
          </p:nvPr>
        </p:nvSpPr>
        <p:spPr>
          <a:xfrm>
            <a:off x="531812" y="3244139"/>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23" name="Google Shape;123;p28"/>
          <p:cNvSpPr txBox="1"/>
          <p:nvPr/>
        </p:nvSpPr>
        <p:spPr>
          <a:xfrm>
            <a:off x="2467652" y="648005"/>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chemeClr val="accent1"/>
                </a:solidFill>
                <a:latin typeface="Arial"/>
                <a:ea typeface="Arial"/>
                <a:cs typeface="Arial"/>
                <a:sym typeface="Arial"/>
              </a:rPr>
              <a:t>“</a:t>
            </a:r>
            <a:endParaRPr/>
          </a:p>
        </p:txBody>
      </p:sp>
      <p:sp>
        <p:nvSpPr>
          <p:cNvPr id="124" name="Google Shape;124;p28"/>
          <p:cNvSpPr txBox="1"/>
          <p:nvPr/>
        </p:nvSpPr>
        <p:spPr>
          <a:xfrm>
            <a:off x="11114852" y="290530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chemeClr val="accent1"/>
                </a:solidFill>
                <a:latin typeface="Arial"/>
                <a:ea typeface="Arial"/>
                <a:cs typeface="Arial"/>
                <a:sym typeface="Arial"/>
              </a:rPr>
              <a:t>”</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25"/>
        <p:cNvGrpSpPr/>
        <p:nvPr/>
      </p:nvGrpSpPr>
      <p:grpSpPr>
        <a:xfrm>
          <a:off x="0" y="0"/>
          <a:ext cx="0" cy="0"/>
          <a:chOff x="0" y="0"/>
          <a:chExt cx="0" cy="0"/>
        </a:xfrm>
      </p:grpSpPr>
      <p:sp>
        <p:nvSpPr>
          <p:cNvPr id="126" name="Google Shape;126;p29"/>
          <p:cNvSpPr txBox="1">
            <a:spLocks noGrp="1"/>
          </p:cNvSpPr>
          <p:nvPr>
            <p:ph type="title"/>
          </p:nvPr>
        </p:nvSpPr>
        <p:spPr>
          <a:xfrm>
            <a:off x="2589213" y="2438400"/>
            <a:ext cx="8915400" cy="2724845"/>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4800"/>
              <a:buFont typeface="Century Gothic"/>
              <a:buNone/>
              <a:defRPr sz="4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7" name="Google Shape;127;p29"/>
          <p:cNvSpPr txBox="1">
            <a:spLocks noGrp="1"/>
          </p:cNvSpPr>
          <p:nvPr>
            <p:ph type="body" idx="1"/>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28" name="Google Shape;128;p29"/>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9" name="Google Shape;129;p29"/>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29"/>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29"/>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32"/>
        <p:cNvGrpSpPr/>
        <p:nvPr/>
      </p:nvGrpSpPr>
      <p:grpSpPr>
        <a:xfrm>
          <a:off x="0" y="0"/>
          <a:ext cx="0" cy="0"/>
          <a:chOff x="0" y="0"/>
          <a:chExt cx="0" cy="0"/>
        </a:xfrm>
      </p:grpSpPr>
      <p:sp>
        <p:nvSpPr>
          <p:cNvPr id="133" name="Google Shape;133;p30"/>
          <p:cNvSpPr txBox="1">
            <a:spLocks noGrp="1"/>
          </p:cNvSpPr>
          <p:nvPr>
            <p:ph type="title"/>
          </p:nvPr>
        </p:nvSpPr>
        <p:spPr>
          <a:xfrm>
            <a:off x="2849949" y="609600"/>
            <a:ext cx="8393926" cy="28956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30"/>
          <p:cNvSpPr txBox="1">
            <a:spLocks noGrp="1"/>
          </p:cNvSpPr>
          <p:nvPr>
            <p:ph type="body" idx="1"/>
          </p:nvPr>
        </p:nvSpPr>
        <p:spPr>
          <a:xfrm>
            <a:off x="2589212" y="4343400"/>
            <a:ext cx="8915400" cy="838200"/>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Font typeface="Century Gothic"/>
              <a:buNone/>
              <a:defRPr sz="2400">
                <a:solidFill>
                  <a:schemeClr val="accent1"/>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35" name="Google Shape;135;p30"/>
          <p:cNvSpPr txBox="1">
            <a:spLocks noGrp="1"/>
          </p:cNvSpPr>
          <p:nvPr>
            <p:ph type="body" idx="2"/>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36" name="Google Shape;136;p30"/>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7" name="Google Shape;137;p30"/>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8" name="Google Shape;138;p30"/>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30"/>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140" name="Google Shape;140;p30"/>
          <p:cNvSpPr txBox="1"/>
          <p:nvPr/>
        </p:nvSpPr>
        <p:spPr>
          <a:xfrm>
            <a:off x="2467652" y="648005"/>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chemeClr val="accent1"/>
                </a:solidFill>
                <a:latin typeface="Arial"/>
                <a:ea typeface="Arial"/>
                <a:cs typeface="Arial"/>
                <a:sym typeface="Arial"/>
              </a:rPr>
              <a:t>“</a:t>
            </a:r>
            <a:endParaRPr/>
          </a:p>
        </p:txBody>
      </p:sp>
      <p:sp>
        <p:nvSpPr>
          <p:cNvPr id="141" name="Google Shape;141;p30"/>
          <p:cNvSpPr txBox="1"/>
          <p:nvPr/>
        </p:nvSpPr>
        <p:spPr>
          <a:xfrm>
            <a:off x="11114852" y="2905306"/>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US" sz="8000" b="0" i="0" u="none" strike="noStrike" cap="none">
                <a:solidFill>
                  <a:schemeClr val="accent1"/>
                </a:solidFill>
                <a:latin typeface="Arial"/>
                <a:ea typeface="Arial"/>
                <a:cs typeface="Arial"/>
                <a:sym typeface="Arial"/>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42"/>
        <p:cNvGrpSpPr/>
        <p:nvPr/>
      </p:nvGrpSpPr>
      <p:grpSpPr>
        <a:xfrm>
          <a:off x="0" y="0"/>
          <a:ext cx="0" cy="0"/>
          <a:chOff x="0" y="0"/>
          <a:chExt cx="0" cy="0"/>
        </a:xfrm>
      </p:grpSpPr>
      <p:sp>
        <p:nvSpPr>
          <p:cNvPr id="143" name="Google Shape;143;p31"/>
          <p:cNvSpPr txBox="1">
            <a:spLocks noGrp="1"/>
          </p:cNvSpPr>
          <p:nvPr>
            <p:ph type="title"/>
          </p:nvPr>
        </p:nvSpPr>
        <p:spPr>
          <a:xfrm>
            <a:off x="2589212" y="627407"/>
            <a:ext cx="8915399" cy="288002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4800"/>
              <a:buFont typeface="Century Gothic"/>
              <a:buNone/>
              <a:defRPr sz="4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4" name="Google Shape;144;p31"/>
          <p:cNvSpPr txBox="1">
            <a:spLocks noGrp="1"/>
          </p:cNvSpPr>
          <p:nvPr>
            <p:ph type="body" idx="1"/>
          </p:nvPr>
        </p:nvSpPr>
        <p:spPr>
          <a:xfrm>
            <a:off x="2589212" y="4343400"/>
            <a:ext cx="8915400" cy="838200"/>
          </a:xfrm>
          <a:prstGeom prst="rect">
            <a:avLst/>
          </a:prstGeom>
          <a:noFill/>
          <a:ln>
            <a:noFill/>
          </a:ln>
        </p:spPr>
        <p:txBody>
          <a:bodyPr spcFirstLastPara="1" wrap="square" lIns="91425" tIns="45700" rIns="91425" bIns="45700" anchor="b" anchorCtr="0">
            <a:noAutofit/>
          </a:bodyPr>
          <a:lstStyle>
            <a:lvl1pPr marL="457200" lvl="0" indent="-228600" algn="l">
              <a:spcBef>
                <a:spcPts val="1000"/>
              </a:spcBef>
              <a:spcAft>
                <a:spcPts val="0"/>
              </a:spcAft>
              <a:buSzPts val="2400"/>
              <a:buFont typeface="Century Gothic"/>
              <a:buNone/>
              <a:defRPr sz="2400">
                <a:solidFill>
                  <a:schemeClr val="accent1"/>
                </a:solidFill>
              </a:defRPr>
            </a:lvl1pPr>
            <a:lvl2pPr marL="914400" lvl="1" indent="-228600" algn="l">
              <a:spcBef>
                <a:spcPts val="1000"/>
              </a:spcBef>
              <a:spcAft>
                <a:spcPts val="0"/>
              </a:spcAft>
              <a:buSzPts val="1600"/>
              <a:buFont typeface="Century Gothic"/>
              <a:buNone/>
              <a:defRPr/>
            </a:lvl2pPr>
            <a:lvl3pPr marL="1371600" lvl="2" indent="-228600" algn="l">
              <a:spcBef>
                <a:spcPts val="1000"/>
              </a:spcBef>
              <a:spcAft>
                <a:spcPts val="0"/>
              </a:spcAft>
              <a:buSzPts val="1400"/>
              <a:buFont typeface="Century Gothic"/>
              <a:buNone/>
              <a:defRPr/>
            </a:lvl3pPr>
            <a:lvl4pPr marL="1828800" lvl="3" indent="-228600" algn="l">
              <a:spcBef>
                <a:spcPts val="1000"/>
              </a:spcBef>
              <a:spcAft>
                <a:spcPts val="0"/>
              </a:spcAft>
              <a:buSzPts val="1200"/>
              <a:buFont typeface="Century Gothic"/>
              <a:buNone/>
              <a:defRPr/>
            </a:lvl4pPr>
            <a:lvl5pPr marL="2286000" lvl="4" indent="-228600" algn="l">
              <a:spcBef>
                <a:spcPts val="1000"/>
              </a:spcBef>
              <a:spcAft>
                <a:spcPts val="0"/>
              </a:spcAft>
              <a:buSzPts val="1200"/>
              <a:buFont typeface="Century Gothic"/>
              <a:buNone/>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45" name="Google Shape;145;p31"/>
          <p:cNvSpPr txBox="1">
            <a:spLocks noGrp="1"/>
          </p:cNvSpPr>
          <p:nvPr>
            <p:ph type="body" idx="2"/>
          </p:nvPr>
        </p:nvSpPr>
        <p:spPr>
          <a:xfrm>
            <a:off x="2589213" y="5181600"/>
            <a:ext cx="8915400" cy="729622"/>
          </a:xfrm>
          <a:prstGeom prst="rect">
            <a:avLst/>
          </a:prstGeom>
          <a:noFill/>
          <a:ln>
            <a:noFill/>
          </a:ln>
        </p:spPr>
        <p:txBody>
          <a:bodyPr spcFirstLastPara="1" wrap="square" lIns="91425" tIns="45700" rIns="91425" bIns="45700" anchor="t" anchorCtr="0">
            <a:normAutofit/>
          </a:bodyPr>
          <a:lstStyle>
            <a:lvl1pPr marL="457200" lvl="0" indent="-228600" algn="l">
              <a:spcBef>
                <a:spcPts val="1000"/>
              </a:spcBef>
              <a:spcAft>
                <a:spcPts val="0"/>
              </a:spcAft>
              <a:buSzPts val="1800"/>
              <a:buNone/>
              <a:defRPr>
                <a:solidFill>
                  <a:srgbClr val="595959"/>
                </a:solidFill>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46" name="Google Shape;146;p31"/>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7" name="Google Shape;147;p31"/>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8" name="Google Shape;148;p31"/>
          <p:cNvSpPr/>
          <p:nvPr/>
        </p:nvSpPr>
        <p:spPr>
          <a:xfrm rot="10800000" flipH="1">
            <a:off x="-4189" y="491172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31"/>
          <p:cNvSpPr txBox="1">
            <a:spLocks noGrp="1"/>
          </p:cNvSpPr>
          <p:nvPr>
            <p:ph type="sldNum" idx="12"/>
          </p:nvPr>
        </p:nvSpPr>
        <p:spPr>
          <a:xfrm>
            <a:off x="531812" y="4983087"/>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50"/>
        <p:cNvGrpSpPr/>
        <p:nvPr/>
      </p:nvGrpSpPr>
      <p:grpSpPr>
        <a:xfrm>
          <a:off x="0" y="0"/>
          <a:ext cx="0" cy="0"/>
          <a:chOff x="0" y="0"/>
          <a:chExt cx="0" cy="0"/>
        </a:xfrm>
      </p:grpSpPr>
      <p:sp>
        <p:nvSpPr>
          <p:cNvPr id="151" name="Google Shape;151;p32"/>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2" name="Google Shape;152;p32"/>
          <p:cNvSpPr txBox="1">
            <a:spLocks noGrp="1"/>
          </p:cNvSpPr>
          <p:nvPr>
            <p:ph type="body" idx="1"/>
          </p:nvPr>
        </p:nvSpPr>
        <p:spPr>
          <a:xfrm rot="5400000">
            <a:off x="5103812" y="-381000"/>
            <a:ext cx="3886200" cy="891540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53" name="Google Shape;153;p32"/>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4" name="Google Shape;154;p32"/>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5" name="Google Shape;155;p32"/>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32"/>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57"/>
        <p:cNvGrpSpPr/>
        <p:nvPr/>
      </p:nvGrpSpPr>
      <p:grpSpPr>
        <a:xfrm>
          <a:off x="0" y="0"/>
          <a:ext cx="0" cy="0"/>
          <a:chOff x="0" y="0"/>
          <a:chExt cx="0" cy="0"/>
        </a:xfrm>
      </p:grpSpPr>
      <p:sp>
        <p:nvSpPr>
          <p:cNvPr id="158" name="Google Shape;158;p33"/>
          <p:cNvSpPr txBox="1">
            <a:spLocks noGrp="1"/>
          </p:cNvSpPr>
          <p:nvPr>
            <p:ph type="title"/>
          </p:nvPr>
        </p:nvSpPr>
        <p:spPr>
          <a:xfrm rot="5400000">
            <a:off x="7756704" y="2165513"/>
            <a:ext cx="5283817" cy="2207601"/>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9" name="Google Shape;159;p33"/>
          <p:cNvSpPr txBox="1">
            <a:spLocks noGrp="1"/>
          </p:cNvSpPr>
          <p:nvPr>
            <p:ph type="body" idx="1"/>
          </p:nvPr>
        </p:nvSpPr>
        <p:spPr>
          <a:xfrm rot="5400000">
            <a:off x="3185803" y="30814"/>
            <a:ext cx="5283817" cy="6477000"/>
          </a:xfrm>
          <a:prstGeom prst="rect">
            <a:avLst/>
          </a:prstGeom>
          <a:noFill/>
          <a:ln>
            <a:noFill/>
          </a:ln>
        </p:spPr>
        <p:txBody>
          <a:bodyPr spcFirstLastPara="1" wrap="square" lIns="91425" tIns="45700" rIns="91425" bIns="45700" anchor="t" anchorCtr="0">
            <a:normAutofit/>
          </a:bodyPr>
          <a:lstStyle>
            <a:lvl1pPr marL="457200" lvl="0" indent="-342900" algn="l">
              <a:spcBef>
                <a:spcPts val="1000"/>
              </a:spcBef>
              <a:spcAft>
                <a:spcPts val="0"/>
              </a:spcAft>
              <a:buSzPts val="1800"/>
              <a:buChar char="🠶"/>
              <a:defRPr/>
            </a:lvl1pPr>
            <a:lvl2pPr marL="914400" lvl="1" indent="-342900" algn="l">
              <a:spcBef>
                <a:spcPts val="1000"/>
              </a:spcBef>
              <a:spcAft>
                <a:spcPts val="0"/>
              </a:spcAft>
              <a:buSzPts val="1800"/>
              <a:buChar char="🠶"/>
              <a:defRPr/>
            </a:lvl2pPr>
            <a:lvl3pPr marL="1371600" lvl="2" indent="-342900" algn="l">
              <a:spcBef>
                <a:spcPts val="1000"/>
              </a:spcBef>
              <a:spcAft>
                <a:spcPts val="0"/>
              </a:spcAft>
              <a:buSzPts val="1800"/>
              <a:buChar char="🠶"/>
              <a:defRPr/>
            </a:lvl3pPr>
            <a:lvl4pPr marL="1828800" lvl="3" indent="-342900" algn="l">
              <a:spcBef>
                <a:spcPts val="1000"/>
              </a:spcBef>
              <a:spcAft>
                <a:spcPts val="0"/>
              </a:spcAft>
              <a:buSzPts val="1800"/>
              <a:buChar char="🠶"/>
              <a:defRPr/>
            </a:lvl4pPr>
            <a:lvl5pPr marL="2286000" lvl="4" indent="-342900" algn="l">
              <a:spcBef>
                <a:spcPts val="1000"/>
              </a:spcBef>
              <a:spcAft>
                <a:spcPts val="0"/>
              </a:spcAft>
              <a:buSzPts val="1800"/>
              <a:buChar char="🠶"/>
              <a:defRPr/>
            </a:lvl5pPr>
            <a:lvl6pPr marL="2743200" lvl="5" indent="-342900" algn="l">
              <a:spcBef>
                <a:spcPts val="1000"/>
              </a:spcBef>
              <a:spcAft>
                <a:spcPts val="0"/>
              </a:spcAft>
              <a:buSzPts val="1800"/>
              <a:buChar char="🠶"/>
              <a:defRPr/>
            </a:lvl6pPr>
            <a:lvl7pPr marL="3200400" lvl="6" indent="-342900" algn="l">
              <a:spcBef>
                <a:spcPts val="1000"/>
              </a:spcBef>
              <a:spcAft>
                <a:spcPts val="0"/>
              </a:spcAft>
              <a:buSzPts val="1800"/>
              <a:buChar char="🠶"/>
              <a:defRPr/>
            </a:lvl7pPr>
            <a:lvl8pPr marL="3657600" lvl="7" indent="-342900" algn="l">
              <a:spcBef>
                <a:spcPts val="1000"/>
              </a:spcBef>
              <a:spcAft>
                <a:spcPts val="0"/>
              </a:spcAft>
              <a:buSzPts val="1800"/>
              <a:buChar char="🠶"/>
              <a:defRPr/>
            </a:lvl8pPr>
            <a:lvl9pPr marL="4114800" lvl="8" indent="-342900" algn="l">
              <a:spcBef>
                <a:spcPts val="1000"/>
              </a:spcBef>
              <a:spcAft>
                <a:spcPts val="0"/>
              </a:spcAft>
              <a:buSzPts val="1800"/>
              <a:buChar char="🠶"/>
              <a:defRPr/>
            </a:lvl9pPr>
          </a:lstStyle>
          <a:p>
            <a:endParaRPr/>
          </a:p>
        </p:txBody>
      </p:sp>
      <p:sp>
        <p:nvSpPr>
          <p:cNvPr id="160" name="Google Shape;160;p33"/>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1" name="Google Shape;161;p33"/>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2" name="Google Shape;162;p33"/>
          <p:cNvSpPr/>
          <p:nvPr/>
        </p:nvSpPr>
        <p:spPr>
          <a:xfrm rot="10800000" flipH="1">
            <a:off x="-4189" y="714375"/>
            <a:ext cx="1588527" cy="507297"/>
          </a:xfrm>
          <a:custGeom>
            <a:avLst/>
            <a:gdLst/>
            <a:ahLst/>
            <a:cxnLst/>
            <a:rect l="l" t="t" r="r" b="b"/>
            <a:pathLst>
              <a:path w="9248" h="10000" extrusionOk="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33"/>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DE6C3"/>
            </a:gs>
          </a:gsLst>
          <a:path path="circle">
            <a:fillToRect r="100000" b="100000"/>
          </a:path>
          <a:tileRect l="-100000" t="-100000"/>
        </a:gradFill>
        <a:effectLst/>
      </p:bgPr>
    </p:bg>
    <p:spTree>
      <p:nvGrpSpPr>
        <p:cNvPr id="1" name="Shape 9"/>
        <p:cNvGrpSpPr/>
        <p:nvPr/>
      </p:nvGrpSpPr>
      <p:grpSpPr>
        <a:xfrm>
          <a:off x="0" y="0"/>
          <a:ext cx="0" cy="0"/>
          <a:chOff x="0" y="0"/>
          <a:chExt cx="0" cy="0"/>
        </a:xfrm>
      </p:grpSpPr>
      <p:grpSp>
        <p:nvGrpSpPr>
          <p:cNvPr id="10" name="Google Shape;10;p17"/>
          <p:cNvGrpSpPr/>
          <p:nvPr/>
        </p:nvGrpSpPr>
        <p:grpSpPr>
          <a:xfrm>
            <a:off x="1" y="228600"/>
            <a:ext cx="2851516" cy="6638628"/>
            <a:chOff x="2487613" y="285750"/>
            <a:chExt cx="2428875" cy="5654676"/>
          </a:xfrm>
        </p:grpSpPr>
        <p:sp>
          <p:nvSpPr>
            <p:cNvPr id="11" name="Google Shape;11;p17"/>
            <p:cNvSpPr/>
            <p:nvPr/>
          </p:nvSpPr>
          <p:spPr>
            <a:xfrm>
              <a:off x="2487613" y="2284413"/>
              <a:ext cx="85725" cy="533400"/>
            </a:xfrm>
            <a:custGeom>
              <a:avLst/>
              <a:gdLst/>
              <a:ahLst/>
              <a:cxnLst/>
              <a:rect l="l" t="t" r="r" b="b"/>
              <a:pathLst>
                <a:path w="22" h="136" extrusionOk="0">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7"/>
            <p:cNvSpPr/>
            <p:nvPr/>
          </p:nvSpPr>
          <p:spPr>
            <a:xfrm>
              <a:off x="2597151" y="2779713"/>
              <a:ext cx="550863" cy="1978025"/>
            </a:xfrm>
            <a:custGeom>
              <a:avLst/>
              <a:gdLst/>
              <a:ahLst/>
              <a:cxnLst/>
              <a:rect l="l" t="t" r="r" b="b"/>
              <a:pathLst>
                <a:path w="140" h="504" extrusionOk="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17"/>
            <p:cNvSpPr/>
            <p:nvPr/>
          </p:nvSpPr>
          <p:spPr>
            <a:xfrm>
              <a:off x="3175001" y="4730750"/>
              <a:ext cx="519113" cy="1209675"/>
            </a:xfrm>
            <a:custGeom>
              <a:avLst/>
              <a:gdLst/>
              <a:ahLst/>
              <a:cxnLst/>
              <a:rect l="l" t="t" r="r" b="b"/>
              <a:pathLst>
                <a:path w="132" h="308" extrusionOk="0">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17"/>
            <p:cNvSpPr/>
            <p:nvPr/>
          </p:nvSpPr>
          <p:spPr>
            <a:xfrm>
              <a:off x="3305176" y="5630863"/>
              <a:ext cx="146050" cy="309563"/>
            </a:xfrm>
            <a:custGeom>
              <a:avLst/>
              <a:gdLst/>
              <a:ahLst/>
              <a:cxnLst/>
              <a:rect l="l" t="t" r="r" b="b"/>
              <a:pathLst>
                <a:path w="37" h="79" extrusionOk="0">
                  <a:moveTo>
                    <a:pt x="28" y="79"/>
                  </a:moveTo>
                  <a:cubicBezTo>
                    <a:pt x="37" y="79"/>
                    <a:pt x="37" y="79"/>
                    <a:pt x="37" y="79"/>
                  </a:cubicBezTo>
                  <a:cubicBezTo>
                    <a:pt x="24" y="53"/>
                    <a:pt x="12" y="27"/>
                    <a:pt x="0" y="0"/>
                  </a:cubicBezTo>
                  <a:cubicBezTo>
                    <a:pt x="8" y="27"/>
                    <a:pt x="17" y="53"/>
                    <a:pt x="28" y="79"/>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17"/>
            <p:cNvSpPr/>
            <p:nvPr/>
          </p:nvSpPr>
          <p:spPr>
            <a:xfrm>
              <a:off x="2573338" y="2817813"/>
              <a:ext cx="700088" cy="2835275"/>
            </a:xfrm>
            <a:custGeom>
              <a:avLst/>
              <a:gdLst/>
              <a:ahLst/>
              <a:cxnLst/>
              <a:rect l="l" t="t" r="r" b="b"/>
              <a:pathLst>
                <a:path w="178" h="722" extrusionOk="0">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17"/>
            <p:cNvSpPr/>
            <p:nvPr/>
          </p:nvSpPr>
          <p:spPr>
            <a:xfrm>
              <a:off x="2506663" y="285750"/>
              <a:ext cx="90488" cy="2493963"/>
            </a:xfrm>
            <a:custGeom>
              <a:avLst/>
              <a:gdLst/>
              <a:ahLst/>
              <a:cxnLst/>
              <a:rect l="l" t="t" r="r" b="b"/>
              <a:pathLst>
                <a:path w="23" h="635" extrusionOk="0">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17"/>
            <p:cNvSpPr/>
            <p:nvPr/>
          </p:nvSpPr>
          <p:spPr>
            <a:xfrm>
              <a:off x="2554288" y="2598738"/>
              <a:ext cx="66675" cy="420688"/>
            </a:xfrm>
            <a:custGeom>
              <a:avLst/>
              <a:gdLst/>
              <a:ahLst/>
              <a:cxnLst/>
              <a:rect l="l" t="t" r="r" b="b"/>
              <a:pathLst>
                <a:path w="17" h="107" extrusionOk="0">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17"/>
            <p:cNvSpPr/>
            <p:nvPr/>
          </p:nvSpPr>
          <p:spPr>
            <a:xfrm>
              <a:off x="3143251" y="4757738"/>
              <a:ext cx="161925" cy="873125"/>
            </a:xfrm>
            <a:custGeom>
              <a:avLst/>
              <a:gdLst/>
              <a:ahLst/>
              <a:cxnLst/>
              <a:rect l="l" t="t" r="r" b="b"/>
              <a:pathLst>
                <a:path w="41" h="222" extrusionOk="0">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17"/>
            <p:cNvSpPr/>
            <p:nvPr/>
          </p:nvSpPr>
          <p:spPr>
            <a:xfrm>
              <a:off x="3148013" y="1282700"/>
              <a:ext cx="1768475" cy="3448050"/>
            </a:xfrm>
            <a:custGeom>
              <a:avLst/>
              <a:gdLst/>
              <a:ahLst/>
              <a:cxnLst/>
              <a:rect l="l" t="t" r="r" b="b"/>
              <a:pathLst>
                <a:path w="450" h="878" extrusionOk="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7"/>
            <p:cNvSpPr/>
            <p:nvPr/>
          </p:nvSpPr>
          <p:spPr>
            <a:xfrm>
              <a:off x="3273426" y="5653088"/>
              <a:ext cx="138113" cy="287338"/>
            </a:xfrm>
            <a:custGeom>
              <a:avLst/>
              <a:gdLst/>
              <a:ahLst/>
              <a:cxnLst/>
              <a:rect l="l" t="t" r="r" b="b"/>
              <a:pathLst>
                <a:path w="35" h="73" extrusionOk="0">
                  <a:moveTo>
                    <a:pt x="0" y="0"/>
                  </a:moveTo>
                  <a:cubicBezTo>
                    <a:pt x="7" y="24"/>
                    <a:pt x="16" y="49"/>
                    <a:pt x="26" y="73"/>
                  </a:cubicBezTo>
                  <a:cubicBezTo>
                    <a:pt x="35" y="73"/>
                    <a:pt x="35" y="73"/>
                    <a:pt x="35" y="73"/>
                  </a:cubicBezTo>
                  <a:cubicBezTo>
                    <a:pt x="23" y="49"/>
                    <a:pt x="11" y="24"/>
                    <a:pt x="0" y="0"/>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7"/>
            <p:cNvSpPr/>
            <p:nvPr/>
          </p:nvSpPr>
          <p:spPr>
            <a:xfrm>
              <a:off x="3143251" y="4656138"/>
              <a:ext cx="31750" cy="188913"/>
            </a:xfrm>
            <a:custGeom>
              <a:avLst/>
              <a:gdLst/>
              <a:ahLst/>
              <a:cxnLst/>
              <a:rect l="l" t="t" r="r" b="b"/>
              <a:pathLst>
                <a:path w="8" h="48" extrusionOk="0">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17"/>
            <p:cNvSpPr/>
            <p:nvPr/>
          </p:nvSpPr>
          <p:spPr>
            <a:xfrm>
              <a:off x="3211513" y="5410200"/>
              <a:ext cx="203200" cy="530225"/>
            </a:xfrm>
            <a:custGeom>
              <a:avLst/>
              <a:gdLst/>
              <a:ahLst/>
              <a:cxnLst/>
              <a:rect l="l" t="t" r="r" b="b"/>
              <a:pathLst>
                <a:path w="52" h="135" extrusionOk="0">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dk2">
                <a:alpha val="2000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 name="Google Shape;23;p17"/>
          <p:cNvGrpSpPr/>
          <p:nvPr/>
        </p:nvGrpSpPr>
        <p:grpSpPr>
          <a:xfrm>
            <a:off x="27221" y="-786"/>
            <a:ext cx="2356674" cy="6854039"/>
            <a:chOff x="6627813" y="194833"/>
            <a:chExt cx="1952625" cy="5678918"/>
          </a:xfrm>
        </p:grpSpPr>
        <p:sp>
          <p:nvSpPr>
            <p:cNvPr id="24" name="Google Shape;24;p17"/>
            <p:cNvSpPr/>
            <p:nvPr/>
          </p:nvSpPr>
          <p:spPr>
            <a:xfrm>
              <a:off x="6627813" y="194833"/>
              <a:ext cx="409575" cy="3646488"/>
            </a:xfrm>
            <a:custGeom>
              <a:avLst/>
              <a:gdLst/>
              <a:ahLst/>
              <a:cxnLst/>
              <a:rect l="l" t="t" r="r" b="b"/>
              <a:pathLst>
                <a:path w="103" h="920" extrusionOk="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17"/>
            <p:cNvSpPr/>
            <p:nvPr/>
          </p:nvSpPr>
          <p:spPr>
            <a:xfrm>
              <a:off x="7061201" y="3771900"/>
              <a:ext cx="350838" cy="1309688"/>
            </a:xfrm>
            <a:custGeom>
              <a:avLst/>
              <a:gdLst/>
              <a:ahLst/>
              <a:cxnLst/>
              <a:rect l="l" t="t" r="r" b="b"/>
              <a:pathLst>
                <a:path w="88" h="330" extrusionOk="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17"/>
            <p:cNvSpPr/>
            <p:nvPr/>
          </p:nvSpPr>
          <p:spPr>
            <a:xfrm>
              <a:off x="7439026" y="5053013"/>
              <a:ext cx="357188" cy="820738"/>
            </a:xfrm>
            <a:custGeom>
              <a:avLst/>
              <a:gdLst/>
              <a:ahLst/>
              <a:cxnLst/>
              <a:rect l="l" t="t" r="r" b="b"/>
              <a:pathLst>
                <a:path w="90" h="207" extrusionOk="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17"/>
            <p:cNvSpPr/>
            <p:nvPr/>
          </p:nvSpPr>
          <p:spPr>
            <a:xfrm>
              <a:off x="7037388" y="3811588"/>
              <a:ext cx="457200" cy="1852613"/>
            </a:xfrm>
            <a:custGeom>
              <a:avLst/>
              <a:gdLst/>
              <a:ahLst/>
              <a:cxnLst/>
              <a:rect l="l" t="t" r="r" b="b"/>
              <a:pathLst>
                <a:path w="115" h="467" extrusionOk="0">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17"/>
            <p:cNvSpPr/>
            <p:nvPr/>
          </p:nvSpPr>
          <p:spPr>
            <a:xfrm>
              <a:off x="6992938" y="1263650"/>
              <a:ext cx="144463" cy="2508250"/>
            </a:xfrm>
            <a:custGeom>
              <a:avLst/>
              <a:gdLst/>
              <a:ahLst/>
              <a:cxnLst/>
              <a:rect l="l" t="t" r="r" b="b"/>
              <a:pathLst>
                <a:path w="36" h="633" extrusionOk="0">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17"/>
            <p:cNvSpPr/>
            <p:nvPr/>
          </p:nvSpPr>
          <p:spPr>
            <a:xfrm>
              <a:off x="7526338" y="5640388"/>
              <a:ext cx="111125" cy="233363"/>
            </a:xfrm>
            <a:custGeom>
              <a:avLst/>
              <a:gdLst/>
              <a:ahLst/>
              <a:cxnLst/>
              <a:rect l="l" t="t" r="r" b="b"/>
              <a:pathLst>
                <a:path w="28" h="59" extrusionOk="0">
                  <a:moveTo>
                    <a:pt x="22" y="59"/>
                  </a:moveTo>
                  <a:cubicBezTo>
                    <a:pt x="28" y="59"/>
                    <a:pt x="28" y="59"/>
                    <a:pt x="28" y="59"/>
                  </a:cubicBezTo>
                  <a:cubicBezTo>
                    <a:pt x="18" y="40"/>
                    <a:pt x="9" y="20"/>
                    <a:pt x="0" y="0"/>
                  </a:cubicBezTo>
                  <a:cubicBezTo>
                    <a:pt x="6" y="20"/>
                    <a:pt x="13" y="40"/>
                    <a:pt x="22" y="59"/>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17"/>
            <p:cNvSpPr/>
            <p:nvPr/>
          </p:nvSpPr>
          <p:spPr>
            <a:xfrm>
              <a:off x="7021513" y="3598863"/>
              <a:ext cx="68263" cy="423863"/>
            </a:xfrm>
            <a:custGeom>
              <a:avLst/>
              <a:gdLst/>
              <a:ahLst/>
              <a:cxnLst/>
              <a:rect l="l" t="t" r="r" b="b"/>
              <a:pathLst>
                <a:path w="17" h="107" extrusionOk="0">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17"/>
            <p:cNvSpPr/>
            <p:nvPr/>
          </p:nvSpPr>
          <p:spPr>
            <a:xfrm>
              <a:off x="7412038" y="2801938"/>
              <a:ext cx="1168400" cy="2251075"/>
            </a:xfrm>
            <a:custGeom>
              <a:avLst/>
              <a:gdLst/>
              <a:ahLst/>
              <a:cxnLst/>
              <a:rect l="l" t="t" r="r" b="b"/>
              <a:pathLst>
                <a:path w="294" h="568" extrusionOk="0">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17"/>
            <p:cNvSpPr/>
            <p:nvPr/>
          </p:nvSpPr>
          <p:spPr>
            <a:xfrm>
              <a:off x="7494588" y="5664200"/>
              <a:ext cx="100013" cy="209550"/>
            </a:xfrm>
            <a:custGeom>
              <a:avLst/>
              <a:gdLst/>
              <a:ahLst/>
              <a:cxnLst/>
              <a:rect l="l" t="t" r="r" b="b"/>
              <a:pathLst>
                <a:path w="25" h="53" extrusionOk="0">
                  <a:moveTo>
                    <a:pt x="0" y="0"/>
                  </a:moveTo>
                  <a:cubicBezTo>
                    <a:pt x="5" y="18"/>
                    <a:pt x="12" y="36"/>
                    <a:pt x="19" y="53"/>
                  </a:cubicBezTo>
                  <a:cubicBezTo>
                    <a:pt x="25" y="53"/>
                    <a:pt x="25" y="53"/>
                    <a:pt x="25" y="53"/>
                  </a:cubicBezTo>
                  <a:cubicBezTo>
                    <a:pt x="16" y="36"/>
                    <a:pt x="8" y="18"/>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17"/>
            <p:cNvSpPr/>
            <p:nvPr/>
          </p:nvSpPr>
          <p:spPr>
            <a:xfrm>
              <a:off x="7412038" y="5081588"/>
              <a:ext cx="114300" cy="558800"/>
            </a:xfrm>
            <a:custGeom>
              <a:avLst/>
              <a:gdLst/>
              <a:ahLst/>
              <a:cxnLst/>
              <a:rect l="l" t="t" r="r" b="b"/>
              <a:pathLst>
                <a:path w="29" h="141" extrusionOk="0">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17"/>
            <p:cNvSpPr/>
            <p:nvPr/>
          </p:nvSpPr>
          <p:spPr>
            <a:xfrm>
              <a:off x="7412038" y="4978400"/>
              <a:ext cx="31750" cy="188913"/>
            </a:xfrm>
            <a:custGeom>
              <a:avLst/>
              <a:gdLst/>
              <a:ahLst/>
              <a:cxnLst/>
              <a:rect l="l" t="t" r="r" b="b"/>
              <a:pathLst>
                <a:path w="8" h="48" extrusionOk="0">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17"/>
            <p:cNvSpPr/>
            <p:nvPr/>
          </p:nvSpPr>
          <p:spPr>
            <a:xfrm>
              <a:off x="7439026" y="5434013"/>
              <a:ext cx="174625" cy="439738"/>
            </a:xfrm>
            <a:custGeom>
              <a:avLst/>
              <a:gdLst/>
              <a:ahLst/>
              <a:cxnLst/>
              <a:rect l="l" t="t" r="r" b="b"/>
              <a:pathLst>
                <a:path w="44" h="111" extrusionOk="0">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17"/>
          <p:cNvSpPr/>
          <p:nvPr/>
        </p:nvSpPr>
        <p:spPr>
          <a:xfrm>
            <a:off x="0" y="0"/>
            <a:ext cx="182880"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17"/>
          <p:cNvSpPr txBox="1">
            <a:spLocks noGrp="1"/>
          </p:cNvSpPr>
          <p:nvPr>
            <p:ph type="title"/>
          </p:nvPr>
        </p:nvSpPr>
        <p:spPr>
          <a:xfrm>
            <a:off x="2592924" y="624110"/>
            <a:ext cx="8911687" cy="1280890"/>
          </a:xfrm>
          <a:prstGeom prst="rect">
            <a:avLst/>
          </a:prstGeom>
          <a:noFill/>
          <a:ln>
            <a:noFill/>
          </a:ln>
        </p:spPr>
        <p:txBody>
          <a:bodyPr spcFirstLastPara="1" wrap="square" lIns="91425" tIns="45700" rIns="91425" bIns="45700" anchor="t" anchorCtr="0">
            <a:normAutofit/>
          </a:bodyPr>
          <a:lstStyle>
            <a:lvl1pPr marR="0" lvl="0" algn="l" rtl="0">
              <a:spcBef>
                <a:spcPts val="0"/>
              </a:spcBef>
              <a:spcAft>
                <a:spcPts val="0"/>
              </a:spcAft>
              <a:buClr>
                <a:srgbClr val="262626"/>
              </a:buClr>
              <a:buSzPts val="3600"/>
              <a:buFont typeface="Century Gothic"/>
              <a:buNone/>
              <a:defRPr sz="3600" b="0" i="0" u="none" strike="noStrike" cap="none">
                <a:solidFill>
                  <a:srgbClr val="262626"/>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38" name="Google Shape;38;p17"/>
          <p:cNvSpPr txBox="1">
            <a:spLocks noGrp="1"/>
          </p:cNvSpPr>
          <p:nvPr>
            <p:ph type="body" idx="1"/>
          </p:nvPr>
        </p:nvSpPr>
        <p:spPr>
          <a:xfrm>
            <a:off x="2589212" y="2133600"/>
            <a:ext cx="8915400" cy="3886200"/>
          </a:xfrm>
          <a:prstGeom prst="rect">
            <a:avLst/>
          </a:prstGeom>
          <a:noFill/>
          <a:ln>
            <a:noFill/>
          </a:ln>
        </p:spPr>
        <p:txBody>
          <a:bodyPr spcFirstLastPara="1" wrap="square" lIns="91425" tIns="45700" rIns="91425" bIns="45700" anchor="t" anchorCtr="0">
            <a:normAutofit/>
          </a:bodyPr>
          <a:lstStyle>
            <a:lvl1pPr marL="457200" marR="0" lvl="0" indent="-342900" algn="l" rtl="0">
              <a:spcBef>
                <a:spcPts val="1000"/>
              </a:spcBef>
              <a:spcAft>
                <a:spcPts val="0"/>
              </a:spcAft>
              <a:buClr>
                <a:schemeClr val="accent1"/>
              </a:buClr>
              <a:buSzPts val="1800"/>
              <a:buFont typeface="Noto Sans Symbols"/>
              <a:buChar char="🠶"/>
              <a:defRPr sz="1800" b="0" i="0" u="none" strike="noStrike" cap="none">
                <a:solidFill>
                  <a:srgbClr val="3F3F3F"/>
                </a:solidFill>
                <a:latin typeface="Century Gothic"/>
                <a:ea typeface="Century Gothic"/>
                <a:cs typeface="Century Gothic"/>
                <a:sym typeface="Century Gothic"/>
              </a:defRPr>
            </a:lvl1pPr>
            <a:lvl2pPr marL="914400" marR="0" lvl="1" indent="-330200" algn="l" rtl="0">
              <a:spcBef>
                <a:spcPts val="1000"/>
              </a:spcBef>
              <a:spcAft>
                <a:spcPts val="0"/>
              </a:spcAft>
              <a:buClr>
                <a:schemeClr val="accent1"/>
              </a:buClr>
              <a:buSzPts val="1600"/>
              <a:buFont typeface="Noto Sans Symbols"/>
              <a:buChar char="🠶"/>
              <a:defRPr sz="1600" b="0" i="0" u="none" strike="noStrike" cap="none">
                <a:solidFill>
                  <a:srgbClr val="3F3F3F"/>
                </a:solidFill>
                <a:latin typeface="Century Gothic"/>
                <a:ea typeface="Century Gothic"/>
                <a:cs typeface="Century Gothic"/>
                <a:sym typeface="Century Gothic"/>
              </a:defRPr>
            </a:lvl2pPr>
            <a:lvl3pPr marL="1371600" marR="0" lvl="2" indent="-317500" algn="l" rtl="0">
              <a:spcBef>
                <a:spcPts val="1000"/>
              </a:spcBef>
              <a:spcAft>
                <a:spcPts val="0"/>
              </a:spcAft>
              <a:buClr>
                <a:schemeClr val="accent1"/>
              </a:buClr>
              <a:buSzPts val="1400"/>
              <a:buFont typeface="Noto Sans Symbols"/>
              <a:buChar char="🠶"/>
              <a:defRPr sz="1400" b="0" i="0" u="none" strike="noStrike" cap="none">
                <a:solidFill>
                  <a:srgbClr val="3F3F3F"/>
                </a:solidFill>
                <a:latin typeface="Century Gothic"/>
                <a:ea typeface="Century Gothic"/>
                <a:cs typeface="Century Gothic"/>
                <a:sym typeface="Century Gothic"/>
              </a:defRPr>
            </a:lvl3pPr>
            <a:lvl4pPr marL="1828800" marR="0" lvl="3"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4pPr>
            <a:lvl5pPr marL="2286000" marR="0" lvl="4"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5pPr>
            <a:lvl6pPr marL="2743200" marR="0" lvl="5"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6pPr>
            <a:lvl7pPr marL="3200400" marR="0" lvl="6"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7pPr>
            <a:lvl8pPr marL="3657600" marR="0" lvl="7"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8pPr>
            <a:lvl9pPr marL="4114800" marR="0" lvl="8" indent="-304800" algn="l" rtl="0">
              <a:spcBef>
                <a:spcPts val="1000"/>
              </a:spcBef>
              <a:spcAft>
                <a:spcPts val="0"/>
              </a:spcAft>
              <a:buClr>
                <a:schemeClr val="accent1"/>
              </a:buClr>
              <a:buSzPts val="1200"/>
              <a:buFont typeface="Noto Sans Symbols"/>
              <a:buChar char="🠶"/>
              <a:defRPr sz="1200" b="0" i="0" u="none" strike="noStrike" cap="none">
                <a:solidFill>
                  <a:srgbClr val="3F3F3F"/>
                </a:solidFill>
                <a:latin typeface="Century Gothic"/>
                <a:ea typeface="Century Gothic"/>
                <a:cs typeface="Century Gothic"/>
                <a:sym typeface="Century Gothic"/>
              </a:defRPr>
            </a:lvl9pPr>
          </a:lstStyle>
          <a:p>
            <a:endParaRPr/>
          </a:p>
        </p:txBody>
      </p:sp>
      <p:sp>
        <p:nvSpPr>
          <p:cNvPr id="39" name="Google Shape;39;p17"/>
          <p:cNvSpPr txBox="1">
            <a:spLocks noGrp="1"/>
          </p:cNvSpPr>
          <p:nvPr>
            <p:ph type="dt" idx="10"/>
          </p:nvPr>
        </p:nvSpPr>
        <p:spPr>
          <a:xfrm>
            <a:off x="10361612" y="6130437"/>
            <a:ext cx="1146283" cy="370396"/>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90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40" name="Google Shape;40;p17"/>
          <p:cNvSpPr txBox="1">
            <a:spLocks noGrp="1"/>
          </p:cNvSpPr>
          <p:nvPr>
            <p:ph type="ftr" idx="11"/>
          </p:nvPr>
        </p:nvSpPr>
        <p:spPr>
          <a:xfrm>
            <a:off x="2589212" y="6135808"/>
            <a:ext cx="7619999"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41" name="Google Shape;41;p17"/>
          <p:cNvSpPr txBox="1">
            <a:spLocks noGrp="1"/>
          </p:cNvSpPr>
          <p:nvPr>
            <p:ph type="sldNum" idx="12"/>
          </p:nvPr>
        </p:nvSpPr>
        <p:spPr>
          <a:xfrm>
            <a:off x="531812" y="787782"/>
            <a:ext cx="77976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2000" b="0" i="0" u="none" strike="noStrike" cap="none">
                <a:solidFill>
                  <a:srgbClr val="FEFFFF"/>
                </a:solidFill>
                <a:latin typeface="Century Gothic"/>
                <a:ea typeface="Century Gothic"/>
                <a:cs typeface="Century Gothic"/>
                <a:sym typeface="Century Gothic"/>
              </a:defRPr>
            </a:lvl1pPr>
            <a:lvl2pPr marL="0" marR="0" lvl="1" indent="0" algn="r" rtl="0">
              <a:spcBef>
                <a:spcPts val="0"/>
              </a:spcBef>
              <a:buNone/>
              <a:defRPr sz="2000" b="0" i="0" u="none" strike="noStrike" cap="none">
                <a:solidFill>
                  <a:srgbClr val="FEFFFF"/>
                </a:solidFill>
                <a:latin typeface="Century Gothic"/>
                <a:ea typeface="Century Gothic"/>
                <a:cs typeface="Century Gothic"/>
                <a:sym typeface="Century Gothic"/>
              </a:defRPr>
            </a:lvl2pPr>
            <a:lvl3pPr marL="0" marR="0" lvl="2" indent="0" algn="r" rtl="0">
              <a:spcBef>
                <a:spcPts val="0"/>
              </a:spcBef>
              <a:buNone/>
              <a:defRPr sz="2000" b="0" i="0" u="none" strike="noStrike" cap="none">
                <a:solidFill>
                  <a:srgbClr val="FEFFFF"/>
                </a:solidFill>
                <a:latin typeface="Century Gothic"/>
                <a:ea typeface="Century Gothic"/>
                <a:cs typeface="Century Gothic"/>
                <a:sym typeface="Century Gothic"/>
              </a:defRPr>
            </a:lvl3pPr>
            <a:lvl4pPr marL="0" marR="0" lvl="3" indent="0" algn="r" rtl="0">
              <a:spcBef>
                <a:spcPts val="0"/>
              </a:spcBef>
              <a:buNone/>
              <a:defRPr sz="2000" b="0" i="0" u="none" strike="noStrike" cap="none">
                <a:solidFill>
                  <a:srgbClr val="FEFFFF"/>
                </a:solidFill>
                <a:latin typeface="Century Gothic"/>
                <a:ea typeface="Century Gothic"/>
                <a:cs typeface="Century Gothic"/>
                <a:sym typeface="Century Gothic"/>
              </a:defRPr>
            </a:lvl4pPr>
            <a:lvl5pPr marL="0" marR="0" lvl="4" indent="0" algn="r" rtl="0">
              <a:spcBef>
                <a:spcPts val="0"/>
              </a:spcBef>
              <a:buNone/>
              <a:defRPr sz="2000" b="0" i="0" u="none" strike="noStrike" cap="none">
                <a:solidFill>
                  <a:srgbClr val="FEFFFF"/>
                </a:solidFill>
                <a:latin typeface="Century Gothic"/>
                <a:ea typeface="Century Gothic"/>
                <a:cs typeface="Century Gothic"/>
                <a:sym typeface="Century Gothic"/>
              </a:defRPr>
            </a:lvl5pPr>
            <a:lvl6pPr marL="0" marR="0" lvl="5" indent="0" algn="r" rtl="0">
              <a:spcBef>
                <a:spcPts val="0"/>
              </a:spcBef>
              <a:buNone/>
              <a:defRPr sz="2000" b="0" i="0" u="none" strike="noStrike" cap="none">
                <a:solidFill>
                  <a:srgbClr val="FEFFFF"/>
                </a:solidFill>
                <a:latin typeface="Century Gothic"/>
                <a:ea typeface="Century Gothic"/>
                <a:cs typeface="Century Gothic"/>
                <a:sym typeface="Century Gothic"/>
              </a:defRPr>
            </a:lvl6pPr>
            <a:lvl7pPr marL="0" marR="0" lvl="6" indent="0" algn="r" rtl="0">
              <a:spcBef>
                <a:spcPts val="0"/>
              </a:spcBef>
              <a:buNone/>
              <a:defRPr sz="2000" b="0" i="0" u="none" strike="noStrike" cap="none">
                <a:solidFill>
                  <a:srgbClr val="FEFFFF"/>
                </a:solidFill>
                <a:latin typeface="Century Gothic"/>
                <a:ea typeface="Century Gothic"/>
                <a:cs typeface="Century Gothic"/>
                <a:sym typeface="Century Gothic"/>
              </a:defRPr>
            </a:lvl7pPr>
            <a:lvl8pPr marL="0" marR="0" lvl="7" indent="0" algn="r" rtl="0">
              <a:spcBef>
                <a:spcPts val="0"/>
              </a:spcBef>
              <a:buNone/>
              <a:defRPr sz="2000" b="0" i="0" u="none" strike="noStrike" cap="none">
                <a:solidFill>
                  <a:srgbClr val="FEFFFF"/>
                </a:solidFill>
                <a:latin typeface="Century Gothic"/>
                <a:ea typeface="Century Gothic"/>
                <a:cs typeface="Century Gothic"/>
                <a:sym typeface="Century Gothic"/>
              </a:defRPr>
            </a:lvl8pPr>
            <a:lvl9pPr marL="0" marR="0" lvl="8" indent="0" algn="r" rtl="0">
              <a:spcBef>
                <a:spcPts val="0"/>
              </a:spcBef>
              <a:buNone/>
              <a:defRPr sz="2000" b="0" i="0" u="none" strike="noStrike" cap="none">
                <a:solidFill>
                  <a:srgbClr val="FEFFFF"/>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1"/>
          <p:cNvSpPr txBox="1">
            <a:spLocks noGrp="1"/>
          </p:cNvSpPr>
          <p:nvPr>
            <p:ph type="ctrTitle"/>
          </p:nvPr>
        </p:nvSpPr>
        <p:spPr>
          <a:xfrm>
            <a:off x="2328275" y="2187771"/>
            <a:ext cx="8915400" cy="4482000"/>
          </a:xfrm>
          <a:prstGeom prst="rect">
            <a:avLst/>
          </a:prstGeom>
          <a:noFill/>
          <a:ln>
            <a:noFill/>
          </a:ln>
        </p:spPr>
        <p:txBody>
          <a:bodyPr spcFirstLastPara="1" wrap="square" lIns="91425" tIns="45700" rIns="91425" bIns="45700" anchor="b" anchorCtr="0">
            <a:noAutofit/>
          </a:bodyPr>
          <a:lstStyle/>
          <a:p>
            <a:pPr lvl="0" algn="ctr">
              <a:lnSpc>
                <a:spcPct val="150000"/>
              </a:lnSpc>
              <a:buSzPts val="2000"/>
            </a:pPr>
            <a:r>
              <a:rPr lang="en-US" sz="4000" b="1" dirty="0">
                <a:latin typeface="Times New Roman"/>
                <a:ea typeface="Times New Roman"/>
                <a:cs typeface="Times New Roman"/>
                <a:sym typeface="Times New Roman"/>
              </a:rPr>
              <a:t>ASSIGNMENT TWO: CONFERENCE PRESENTATION</a:t>
            </a:r>
            <a:br>
              <a:rPr lang="en-US" sz="2500" dirty="0">
                <a:latin typeface="Times New Roman"/>
                <a:ea typeface="Times New Roman"/>
                <a:cs typeface="Times New Roman"/>
                <a:sym typeface="Times New Roman"/>
              </a:rPr>
            </a:br>
            <a:r>
              <a:rPr lang="en-US" sz="2500" b="1" dirty="0">
                <a:latin typeface="Times New Roman"/>
                <a:ea typeface="Times New Roman"/>
                <a:cs typeface="Times New Roman"/>
                <a:sym typeface="Times New Roman"/>
              </a:rPr>
              <a:t>PROGRAMME</a:t>
            </a:r>
            <a:r>
              <a:rPr lang="en-US" sz="2500" dirty="0">
                <a:latin typeface="Times New Roman"/>
                <a:ea typeface="Times New Roman"/>
                <a:cs typeface="Times New Roman"/>
                <a:sym typeface="Times New Roman"/>
              </a:rPr>
              <a:t>: BA INTERNATIONAL HOTEL MANAGEMENT </a:t>
            </a:r>
            <a:br>
              <a:rPr lang="en-US" sz="2500" dirty="0">
                <a:latin typeface="Times New Roman"/>
                <a:ea typeface="Times New Roman"/>
                <a:cs typeface="Times New Roman"/>
                <a:sym typeface="Times New Roman"/>
              </a:rPr>
            </a:br>
            <a:r>
              <a:rPr lang="en-US" sz="2500" b="1" dirty="0">
                <a:latin typeface="Times New Roman"/>
                <a:ea typeface="Times New Roman"/>
                <a:cs typeface="Times New Roman"/>
                <a:sym typeface="Times New Roman"/>
              </a:rPr>
              <a:t>MODULE:</a:t>
            </a:r>
            <a:r>
              <a:rPr lang="en-US" sz="2500" dirty="0">
                <a:latin typeface="Times New Roman"/>
                <a:ea typeface="Times New Roman"/>
                <a:cs typeface="Times New Roman"/>
                <a:sym typeface="Times New Roman"/>
              </a:rPr>
              <a:t> CONTEMPORARY THEMES IN THE HOTEL AND HOSPITALITY SECTOR.</a:t>
            </a:r>
            <a:br>
              <a:rPr lang="en-US" sz="2500" dirty="0">
                <a:latin typeface="Times New Roman"/>
                <a:ea typeface="Times New Roman"/>
                <a:cs typeface="Times New Roman"/>
                <a:sym typeface="Times New Roman"/>
              </a:rPr>
            </a:br>
            <a:r>
              <a:rPr lang="en-US" sz="2500" b="1" dirty="0">
                <a:latin typeface="Times New Roman"/>
                <a:ea typeface="Times New Roman"/>
                <a:cs typeface="Times New Roman"/>
                <a:sym typeface="Times New Roman"/>
              </a:rPr>
              <a:t>MODULE CODE</a:t>
            </a:r>
            <a:r>
              <a:rPr lang="en-US" sz="2500" dirty="0">
                <a:latin typeface="Times New Roman"/>
                <a:ea typeface="Times New Roman"/>
                <a:cs typeface="Times New Roman"/>
                <a:sym typeface="Times New Roman"/>
              </a:rPr>
              <a:t>: BMIH6001</a:t>
            </a:r>
            <a:br>
              <a:rPr lang="en-US" sz="2500" dirty="0">
                <a:latin typeface="Times New Roman"/>
                <a:ea typeface="Times New Roman"/>
                <a:cs typeface="Times New Roman"/>
                <a:sym typeface="Times New Roman"/>
              </a:rPr>
            </a:br>
            <a:r>
              <a:rPr lang="en-US" sz="2500" b="1" dirty="0">
                <a:latin typeface="Times New Roman"/>
                <a:ea typeface="Times New Roman"/>
                <a:cs typeface="Times New Roman"/>
                <a:sym typeface="Times New Roman"/>
              </a:rPr>
              <a:t>STUDENT NAME: Georgiana Camelia Otesanu</a:t>
            </a:r>
            <a:br>
              <a:rPr lang="en-US" sz="2500" dirty="0">
                <a:latin typeface="Times New Roman"/>
                <a:ea typeface="Times New Roman"/>
                <a:cs typeface="Times New Roman"/>
                <a:sym typeface="Times New Roman"/>
              </a:rPr>
            </a:br>
            <a:r>
              <a:rPr lang="en-US" sz="2500" b="1" dirty="0">
                <a:latin typeface="Times New Roman"/>
                <a:ea typeface="Times New Roman"/>
                <a:cs typeface="Times New Roman"/>
                <a:sym typeface="Times New Roman"/>
              </a:rPr>
              <a:t>STUDENT ID:2239363                                                        </a:t>
            </a:r>
            <a:r>
              <a:rPr lang="en-GB" sz="2400" b="1" dirty="0"/>
              <a:t>Lecturer name: Dr Ernest </a:t>
            </a:r>
            <a:r>
              <a:rPr lang="en-GB" sz="2400" b="1" dirty="0" err="1"/>
              <a:t>Balutie</a:t>
            </a:r>
            <a:r>
              <a:rPr lang="en-GB" sz="2400" b="1" dirty="0"/>
              <a:t> </a:t>
            </a:r>
            <a:r>
              <a:rPr lang="en-GB" sz="2400" b="1" dirty="0" err="1"/>
              <a:t>Wavei</a:t>
            </a:r>
            <a:r>
              <a:rPr lang="en-GB" sz="2400" b="1" dirty="0"/>
              <a:t> </a:t>
            </a:r>
            <a:br>
              <a:rPr lang="en-US" sz="2500" b="1" dirty="0">
                <a:latin typeface="Times New Roman"/>
                <a:ea typeface="Times New Roman"/>
                <a:cs typeface="Times New Roman"/>
                <a:sym typeface="Times New Roman"/>
              </a:rPr>
            </a:br>
            <a:endParaRPr sz="2500" dirty="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2"/>
          <p:cNvSpPr txBox="1">
            <a:spLocks noGrp="1"/>
          </p:cNvSpPr>
          <p:nvPr>
            <p:ph type="title"/>
          </p:nvPr>
        </p:nvSpPr>
        <p:spPr>
          <a:xfrm>
            <a:off x="1379019" y="262133"/>
            <a:ext cx="10595100" cy="1369289"/>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rgbClr val="262626"/>
              </a:buClr>
              <a:buSzPts val="2400"/>
              <a:buFont typeface="Times New Roman"/>
              <a:buNone/>
            </a:pPr>
            <a:r>
              <a:rPr lang="en-US" sz="4000" b="1" dirty="0">
                <a:latin typeface="Times New Roman"/>
                <a:ea typeface="Times New Roman"/>
                <a:cs typeface="Times New Roman"/>
                <a:sym typeface="Times New Roman"/>
              </a:rPr>
              <a:t>INTRODUCTION: CONTEMPORARY THEME </a:t>
            </a:r>
            <a:br>
              <a:rPr lang="en-US" sz="4000" dirty="0">
                <a:latin typeface="Times New Roman"/>
                <a:ea typeface="Times New Roman"/>
                <a:cs typeface="Times New Roman"/>
                <a:sym typeface="Times New Roman"/>
              </a:rPr>
            </a:br>
            <a:br>
              <a:rPr lang="en-US" sz="4000" dirty="0">
                <a:latin typeface="Times New Roman"/>
                <a:ea typeface="Times New Roman"/>
                <a:cs typeface="Times New Roman"/>
                <a:sym typeface="Times New Roman"/>
              </a:rPr>
            </a:br>
            <a:endParaRPr sz="4000" dirty="0">
              <a:latin typeface="Times New Roman"/>
              <a:ea typeface="Times New Roman"/>
              <a:cs typeface="Times New Roman"/>
              <a:sym typeface="Times New Roman"/>
            </a:endParaRPr>
          </a:p>
        </p:txBody>
      </p:sp>
      <p:sp>
        <p:nvSpPr>
          <p:cNvPr id="175" name="Google Shape;175;p2"/>
          <p:cNvSpPr txBox="1">
            <a:spLocks noGrp="1"/>
          </p:cNvSpPr>
          <p:nvPr>
            <p:ph type="body" idx="1"/>
          </p:nvPr>
        </p:nvSpPr>
        <p:spPr>
          <a:xfrm>
            <a:off x="987552" y="2133600"/>
            <a:ext cx="7434072" cy="3777622"/>
          </a:xfrm>
          <a:prstGeom prst="rect">
            <a:avLst/>
          </a:prstGeom>
          <a:noFill/>
          <a:ln>
            <a:noFill/>
          </a:ln>
        </p:spPr>
        <p:txBody>
          <a:bodyPr spcFirstLastPara="1" wrap="square" lIns="91425" tIns="45700" rIns="91425" bIns="45700" anchor="t" anchorCtr="0">
            <a:noAutofit/>
          </a:bodyPr>
          <a:lstStyle/>
          <a:p>
            <a:pPr marL="342900" algn="just">
              <a:lnSpc>
                <a:spcPct val="150000"/>
              </a:lnSpc>
              <a:spcBef>
                <a:spcPts val="0"/>
              </a:spcBef>
              <a:buSzPts val="2000"/>
              <a:buFont typeface="Arial" panose="020B0604020202020204" pitchFamily="34" charset="0"/>
              <a:buChar char="•"/>
            </a:pPr>
            <a:r>
              <a:rPr lang="en-US" sz="2000" dirty="0">
                <a:latin typeface="Times New Roman"/>
                <a:ea typeface="Times New Roman"/>
                <a:cs typeface="Times New Roman"/>
                <a:sym typeface="Times New Roman"/>
              </a:rPr>
              <a:t>AI and human collaboration in hospitality to streamline organizational operations(Maduka et al., 2024).</a:t>
            </a:r>
            <a:endParaRPr sz="2000" dirty="0">
              <a:latin typeface="Times New Roman"/>
              <a:ea typeface="Times New Roman"/>
              <a:cs typeface="Times New Roman"/>
              <a:sym typeface="Times New Roman"/>
            </a:endParaRPr>
          </a:p>
          <a:p>
            <a:pPr marL="342900" algn="just">
              <a:lnSpc>
                <a:spcPct val="150000"/>
              </a:lnSpc>
              <a:buSzPts val="2000"/>
              <a:buFont typeface="Arial" panose="020B0604020202020204" pitchFamily="34" charset="0"/>
              <a:buChar char="•"/>
            </a:pPr>
            <a:r>
              <a:rPr lang="en-US" sz="2000" dirty="0">
                <a:latin typeface="Times New Roman"/>
                <a:ea typeface="Times New Roman"/>
                <a:cs typeface="Times New Roman"/>
                <a:sym typeface="Times New Roman"/>
              </a:rPr>
              <a:t>AI helps to cater to the benefit of the use of chatbot. </a:t>
            </a:r>
            <a:endParaRPr sz="2000" dirty="0">
              <a:latin typeface="Times New Roman"/>
              <a:ea typeface="Times New Roman"/>
              <a:cs typeface="Times New Roman"/>
              <a:sym typeface="Times New Roman"/>
            </a:endParaRPr>
          </a:p>
          <a:p>
            <a:pPr marL="342900" algn="just">
              <a:lnSpc>
                <a:spcPct val="150000"/>
              </a:lnSpc>
              <a:buSzPts val="2000"/>
              <a:buFont typeface="Arial" panose="020B0604020202020204" pitchFamily="34" charset="0"/>
              <a:buChar char="•"/>
            </a:pPr>
            <a:r>
              <a:rPr lang="en-US" sz="2000" dirty="0">
                <a:latin typeface="Times New Roman"/>
                <a:ea typeface="Times New Roman"/>
                <a:cs typeface="Times New Roman"/>
                <a:sym typeface="Times New Roman"/>
              </a:rPr>
              <a:t>AI chatbots receive 24/7 inquiries to manage the customer. </a:t>
            </a:r>
            <a:endParaRPr sz="2000" dirty="0">
              <a:latin typeface="Times New Roman"/>
              <a:ea typeface="Times New Roman"/>
              <a:cs typeface="Times New Roman"/>
              <a:sym typeface="Times New Roman"/>
            </a:endParaRPr>
          </a:p>
          <a:p>
            <a:pPr marL="342900" algn="just">
              <a:lnSpc>
                <a:spcPct val="150000"/>
              </a:lnSpc>
              <a:buSzPts val="2000"/>
              <a:buFont typeface="Arial" panose="020B0604020202020204" pitchFamily="34" charset="0"/>
              <a:buChar char="•"/>
            </a:pPr>
            <a:r>
              <a:rPr lang="en-US" sz="2000" dirty="0">
                <a:latin typeface="Times New Roman"/>
                <a:ea typeface="Times New Roman"/>
                <a:cs typeface="Times New Roman"/>
                <a:sym typeface="Times New Roman"/>
              </a:rPr>
              <a:t>AI analysis helps to develop profitability and dynamic pricing in the hospitality sector. </a:t>
            </a:r>
            <a:endParaRPr sz="2000" dirty="0">
              <a:latin typeface="Times New Roman"/>
              <a:ea typeface="Times New Roman"/>
              <a:cs typeface="Times New Roman"/>
              <a:sym typeface="Times New Roman"/>
            </a:endParaRPr>
          </a:p>
          <a:p>
            <a:pPr marL="342900" lvl="0" indent="-266700" algn="just" rtl="0">
              <a:lnSpc>
                <a:spcPct val="150000"/>
              </a:lnSpc>
              <a:spcBef>
                <a:spcPts val="1000"/>
              </a:spcBef>
              <a:spcAft>
                <a:spcPts val="0"/>
              </a:spcAft>
              <a:buSzPts val="1200"/>
              <a:buNone/>
            </a:pPr>
            <a:endParaRPr sz="2000" dirty="0">
              <a:latin typeface="Times New Roman"/>
              <a:ea typeface="Times New Roman"/>
              <a:cs typeface="Times New Roman"/>
              <a:sym typeface="Times New Roman"/>
            </a:endParaRPr>
          </a:p>
        </p:txBody>
      </p:sp>
      <p:pic>
        <p:nvPicPr>
          <p:cNvPr id="176" name="Google Shape;176;p2" descr="What is AI (artificial intelligence ..."/>
          <p:cNvPicPr preferRelativeResize="0"/>
          <p:nvPr/>
        </p:nvPicPr>
        <p:blipFill rotWithShape="1">
          <a:blip r:embed="rId3">
            <a:alphaModFix/>
          </a:blip>
          <a:srcRect/>
          <a:stretch/>
        </p:blipFill>
        <p:spPr>
          <a:xfrm>
            <a:off x="8577943" y="1719942"/>
            <a:ext cx="3472543" cy="377762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3"/>
          <p:cNvSpPr txBox="1">
            <a:spLocks noGrp="1"/>
          </p:cNvSpPr>
          <p:nvPr>
            <p:ph type="title"/>
          </p:nvPr>
        </p:nvSpPr>
        <p:spPr>
          <a:xfrm>
            <a:off x="2519773" y="230918"/>
            <a:ext cx="8911687" cy="637762"/>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rgbClr val="262626"/>
              </a:buClr>
              <a:buSzPts val="2400"/>
              <a:buFont typeface="Times New Roman"/>
              <a:buNone/>
            </a:pPr>
            <a:r>
              <a:rPr lang="en-US" sz="4000" b="1" dirty="0">
                <a:latin typeface="Times New Roman"/>
                <a:ea typeface="Times New Roman"/>
                <a:cs typeface="Times New Roman"/>
                <a:sym typeface="Times New Roman"/>
              </a:rPr>
              <a:t>INDUSTRY CONTEXT</a:t>
            </a:r>
            <a:br>
              <a:rPr lang="en-US" sz="4000" dirty="0">
                <a:latin typeface="Times New Roman"/>
                <a:ea typeface="Times New Roman"/>
                <a:cs typeface="Times New Roman"/>
                <a:sym typeface="Times New Roman"/>
              </a:rPr>
            </a:br>
            <a:br>
              <a:rPr lang="en-US" sz="4000" dirty="0">
                <a:latin typeface="Times New Roman"/>
                <a:ea typeface="Times New Roman"/>
                <a:cs typeface="Times New Roman"/>
                <a:sym typeface="Times New Roman"/>
              </a:rPr>
            </a:br>
            <a:endParaRPr sz="4000" dirty="0">
              <a:latin typeface="Times New Roman"/>
              <a:ea typeface="Times New Roman"/>
              <a:cs typeface="Times New Roman"/>
              <a:sym typeface="Times New Roman"/>
            </a:endParaRPr>
          </a:p>
        </p:txBody>
      </p:sp>
      <p:sp>
        <p:nvSpPr>
          <p:cNvPr id="183" name="Google Shape;183;p3"/>
          <p:cNvSpPr txBox="1">
            <a:spLocks noGrp="1"/>
          </p:cNvSpPr>
          <p:nvPr>
            <p:ph type="body" idx="1"/>
          </p:nvPr>
        </p:nvSpPr>
        <p:spPr>
          <a:xfrm>
            <a:off x="1399032" y="1742702"/>
            <a:ext cx="7132200" cy="4036305"/>
          </a:xfrm>
          <a:prstGeom prst="rect">
            <a:avLst/>
          </a:prstGeom>
          <a:noFill/>
          <a:ln>
            <a:noFill/>
          </a:ln>
        </p:spPr>
        <p:txBody>
          <a:bodyPr spcFirstLastPara="1" wrap="square" lIns="91425" tIns="45700" rIns="91425" bIns="45700" anchor="t" anchorCtr="0">
            <a:noAutofit/>
          </a:bodyPr>
          <a:lstStyle/>
          <a:p>
            <a:pPr marL="342900" lvl="0" indent="-381000" algn="just" rtl="0">
              <a:lnSpc>
                <a:spcPct val="150000"/>
              </a:lnSpc>
              <a:spcBef>
                <a:spcPts val="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Human collaboration and AI automation are merging to deliver data processing. </a:t>
            </a:r>
            <a:endParaRPr sz="2000" dirty="0"/>
          </a:p>
          <a:p>
            <a:pPr marL="342900" lvl="0" indent="-3810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Human AI teaming is significant in an </a:t>
            </a:r>
            <a:r>
              <a:rPr lang="en-US" sz="2000" dirty="0" err="1">
                <a:latin typeface="Times New Roman"/>
                <a:ea typeface="Times New Roman"/>
                <a:cs typeface="Times New Roman"/>
                <a:sym typeface="Times New Roman"/>
              </a:rPr>
              <a:t>organisation</a:t>
            </a:r>
            <a:r>
              <a:rPr lang="en-US" sz="2000" dirty="0">
                <a:latin typeface="Times New Roman"/>
                <a:ea typeface="Times New Roman"/>
                <a:cs typeface="Times New Roman"/>
                <a:sym typeface="Times New Roman"/>
              </a:rPr>
              <a:t> to develop decision-making and productivity (Ieng </a:t>
            </a:r>
            <a:r>
              <a:rPr lang="en-US" sz="2000" i="1" dirty="0">
                <a:latin typeface="Times New Roman"/>
                <a:ea typeface="Times New Roman"/>
                <a:cs typeface="Times New Roman"/>
                <a:sym typeface="Times New Roman"/>
              </a:rPr>
              <a:t>et al., </a:t>
            </a:r>
            <a:r>
              <a:rPr lang="en-US" sz="2000" dirty="0">
                <a:latin typeface="Times New Roman"/>
                <a:ea typeface="Times New Roman"/>
                <a:cs typeface="Times New Roman"/>
                <a:sym typeface="Times New Roman"/>
              </a:rPr>
              <a:t>2024)</a:t>
            </a:r>
            <a:endParaRPr sz="2000" dirty="0"/>
          </a:p>
          <a:p>
            <a:pPr marL="342900" lvl="0" indent="-3810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AI caters vast datasets for insights; on the other hand, human give ethical oversight.</a:t>
            </a:r>
            <a:endParaRPr sz="2000" dirty="0"/>
          </a:p>
          <a:p>
            <a:pPr marL="342900" lvl="0" indent="-3810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The connection of AI automation and humans is to focus on high-value initiatives. </a:t>
            </a:r>
            <a:endParaRPr sz="2000" dirty="0"/>
          </a:p>
          <a:p>
            <a:pPr marL="342900" lvl="0" indent="-254000" algn="just" rtl="0">
              <a:lnSpc>
                <a:spcPct val="150000"/>
              </a:lnSpc>
              <a:spcBef>
                <a:spcPts val="1000"/>
              </a:spcBef>
              <a:spcAft>
                <a:spcPts val="0"/>
              </a:spcAft>
              <a:buSzPts val="1400"/>
              <a:buNone/>
            </a:pPr>
            <a:endParaRPr sz="2000" dirty="0">
              <a:latin typeface="Times New Roman"/>
              <a:ea typeface="Times New Roman"/>
              <a:cs typeface="Times New Roman"/>
              <a:sym typeface="Times New Roman"/>
            </a:endParaRPr>
          </a:p>
        </p:txBody>
      </p:sp>
      <p:pic>
        <p:nvPicPr>
          <p:cNvPr id="184" name="Google Shape;184;p3" descr="AI and Human Collaboration"/>
          <p:cNvPicPr preferRelativeResize="0"/>
          <p:nvPr/>
        </p:nvPicPr>
        <p:blipFill rotWithShape="1">
          <a:blip r:embed="rId3">
            <a:alphaModFix/>
          </a:blip>
          <a:srcRect/>
          <a:stretch/>
        </p:blipFill>
        <p:spPr>
          <a:xfrm>
            <a:off x="8752115" y="1742702"/>
            <a:ext cx="3309256" cy="421178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4"/>
          <p:cNvSpPr txBox="1">
            <a:spLocks noGrp="1"/>
          </p:cNvSpPr>
          <p:nvPr>
            <p:ph type="title"/>
          </p:nvPr>
        </p:nvSpPr>
        <p:spPr>
          <a:xfrm>
            <a:off x="621792" y="0"/>
            <a:ext cx="11282508" cy="1783080"/>
          </a:xfrm>
          <a:prstGeom prst="rect">
            <a:avLst/>
          </a:prstGeom>
          <a:noFill/>
          <a:ln>
            <a:noFill/>
          </a:ln>
        </p:spPr>
        <p:txBody>
          <a:bodyPr spcFirstLastPara="1" wrap="square" lIns="91425" tIns="45700" rIns="91425" bIns="45700" anchor="t" anchorCtr="0">
            <a:normAutofit fontScale="90000"/>
          </a:bodyPr>
          <a:lstStyle/>
          <a:p>
            <a:pPr marL="0" lvl="0" indent="0" algn="ctr" rtl="0">
              <a:spcBef>
                <a:spcPts val="0"/>
              </a:spcBef>
              <a:spcAft>
                <a:spcPts val="0"/>
              </a:spcAft>
              <a:buClr>
                <a:srgbClr val="262626"/>
              </a:buClr>
              <a:buSzPct val="54545"/>
              <a:buFont typeface="Times New Roman"/>
              <a:buNone/>
            </a:pPr>
            <a:r>
              <a:rPr lang="en-US" sz="4400" b="1" dirty="0">
                <a:latin typeface="Times New Roman"/>
                <a:ea typeface="Times New Roman"/>
                <a:cs typeface="Times New Roman"/>
                <a:sym typeface="Times New Roman"/>
              </a:rPr>
              <a:t>PROBLEM STATEMENT,  AIM AND LITERATURE REVIEW: OPERATIONAL IMPACTS</a:t>
            </a:r>
            <a:br>
              <a:rPr lang="en-US" sz="4400" dirty="0">
                <a:latin typeface="Times New Roman"/>
                <a:ea typeface="Times New Roman"/>
                <a:cs typeface="Times New Roman"/>
                <a:sym typeface="Times New Roman"/>
              </a:rPr>
            </a:br>
            <a:br>
              <a:rPr lang="en-US" sz="4400" dirty="0">
                <a:latin typeface="Times New Roman"/>
                <a:ea typeface="Times New Roman"/>
                <a:cs typeface="Times New Roman"/>
                <a:sym typeface="Times New Roman"/>
              </a:rPr>
            </a:br>
            <a:endParaRPr sz="4400" dirty="0">
              <a:latin typeface="Times New Roman"/>
              <a:ea typeface="Times New Roman"/>
              <a:cs typeface="Times New Roman"/>
              <a:sym typeface="Times New Roman"/>
            </a:endParaRPr>
          </a:p>
          <a:p>
            <a:pPr marL="0" lvl="0" indent="0" algn="ctr" rtl="0">
              <a:spcBef>
                <a:spcPts val="0"/>
              </a:spcBef>
              <a:spcAft>
                <a:spcPts val="0"/>
              </a:spcAft>
              <a:buClr>
                <a:srgbClr val="262626"/>
              </a:buClr>
              <a:buSzPct val="100000"/>
              <a:buFont typeface="Times New Roman"/>
              <a:buNone/>
            </a:pPr>
            <a:br>
              <a:rPr lang="en-US" sz="2400" dirty="0">
                <a:latin typeface="Times New Roman"/>
                <a:ea typeface="Times New Roman"/>
                <a:cs typeface="Times New Roman"/>
                <a:sym typeface="Times New Roman"/>
              </a:rPr>
            </a:br>
            <a:br>
              <a:rPr lang="en-US" sz="2400" dirty="0">
                <a:latin typeface="Times New Roman"/>
                <a:ea typeface="Times New Roman"/>
                <a:cs typeface="Times New Roman"/>
                <a:sym typeface="Times New Roman"/>
              </a:rPr>
            </a:br>
            <a:endParaRPr sz="2400" dirty="0">
              <a:latin typeface="Times New Roman"/>
              <a:ea typeface="Times New Roman"/>
              <a:cs typeface="Times New Roman"/>
              <a:sym typeface="Times New Roman"/>
            </a:endParaRPr>
          </a:p>
        </p:txBody>
      </p:sp>
      <p:sp>
        <p:nvSpPr>
          <p:cNvPr id="191" name="Google Shape;191;p4"/>
          <p:cNvSpPr txBox="1">
            <a:spLocks noGrp="1"/>
          </p:cNvSpPr>
          <p:nvPr>
            <p:ph type="body" idx="1"/>
          </p:nvPr>
        </p:nvSpPr>
        <p:spPr>
          <a:xfrm>
            <a:off x="228600" y="1860974"/>
            <a:ext cx="8943250" cy="5134185"/>
          </a:xfrm>
          <a:prstGeom prst="rect">
            <a:avLst/>
          </a:prstGeom>
          <a:noFill/>
          <a:ln>
            <a:noFill/>
          </a:ln>
        </p:spPr>
        <p:txBody>
          <a:bodyPr spcFirstLastPara="1" wrap="square" lIns="91425" tIns="45700" rIns="91425" bIns="45700" anchor="t" anchorCtr="0">
            <a:noAutofit/>
          </a:bodyPr>
          <a:lstStyle/>
          <a:p>
            <a:pPr marL="342900" lvl="0" indent="-381000" algn="just" rtl="0">
              <a:lnSpc>
                <a:spcPct val="150000"/>
              </a:lnSpc>
              <a:spcBef>
                <a:spcPts val="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This presentation aims to describe the discussion of the relationship between AI and human activity. </a:t>
            </a:r>
            <a:endParaRPr sz="2000" dirty="0"/>
          </a:p>
          <a:p>
            <a:pPr marL="342900" lvl="0" indent="-3810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This effectively discusses the significance of AI integration.</a:t>
            </a:r>
            <a:endParaRPr sz="2000" dirty="0"/>
          </a:p>
          <a:p>
            <a:pPr marL="342900" lvl="0" indent="-3810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This presentation effectively explains the difference between human activity and AI automation. </a:t>
            </a:r>
            <a:endParaRPr sz="2000" dirty="0">
              <a:latin typeface="Times New Roman"/>
              <a:ea typeface="Times New Roman"/>
              <a:cs typeface="Times New Roman"/>
              <a:sym typeface="Times New Roman"/>
            </a:endParaRPr>
          </a:p>
          <a:p>
            <a:pPr marL="342900" lvl="0" indent="-355600" algn="just" rtl="0">
              <a:lnSpc>
                <a:spcPct val="150000"/>
              </a:lnSpc>
              <a:spcBef>
                <a:spcPts val="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AI implementation in the hospitality sector applies both human activity and AI interaction (</a:t>
            </a:r>
            <a:r>
              <a:rPr lang="en-US" sz="2000" dirty="0" err="1">
                <a:latin typeface="Times New Roman"/>
                <a:ea typeface="Times New Roman"/>
                <a:cs typeface="Times New Roman"/>
                <a:sym typeface="Times New Roman"/>
              </a:rPr>
              <a:t>Blüher</a:t>
            </a:r>
            <a:r>
              <a:rPr lang="en-US" sz="2000" dirty="0">
                <a:latin typeface="Times New Roman"/>
                <a:ea typeface="Times New Roman"/>
                <a:cs typeface="Times New Roman"/>
                <a:sym typeface="Times New Roman"/>
              </a:rPr>
              <a:t> et al., 2025). </a:t>
            </a:r>
            <a:endParaRPr sz="2000" dirty="0"/>
          </a:p>
          <a:p>
            <a:pPr marL="342900" lvl="0" indent="-3556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AI is assisting in developing guests' experiences through staff augmentation. </a:t>
            </a:r>
            <a:endParaRPr sz="2000" dirty="0"/>
          </a:p>
          <a:p>
            <a:pPr marL="342900" lvl="0" indent="-3556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AI integration helps to gain sustainability goals of an organization. </a:t>
            </a:r>
            <a:endParaRPr sz="2000" dirty="0"/>
          </a:p>
          <a:p>
            <a:pPr marL="342900" lvl="0" indent="0" algn="just" rtl="0">
              <a:lnSpc>
                <a:spcPct val="150000"/>
              </a:lnSpc>
              <a:spcBef>
                <a:spcPts val="1000"/>
              </a:spcBef>
              <a:spcAft>
                <a:spcPts val="0"/>
              </a:spcAft>
              <a:buNone/>
            </a:pPr>
            <a:endParaRPr sz="2000" dirty="0">
              <a:latin typeface="Times New Roman"/>
              <a:ea typeface="Times New Roman"/>
              <a:cs typeface="Times New Roman"/>
              <a:sym typeface="Times New Roman"/>
            </a:endParaRPr>
          </a:p>
        </p:txBody>
      </p:sp>
      <p:pic>
        <p:nvPicPr>
          <p:cNvPr id="192" name="Google Shape;192;p4" descr="How Human-AI Collaboration is ..."/>
          <p:cNvPicPr preferRelativeResize="0"/>
          <p:nvPr/>
        </p:nvPicPr>
        <p:blipFill rotWithShape="1">
          <a:blip r:embed="rId3">
            <a:alphaModFix/>
          </a:blip>
          <a:srcRect/>
          <a:stretch/>
        </p:blipFill>
        <p:spPr>
          <a:xfrm>
            <a:off x="9171851" y="1981199"/>
            <a:ext cx="2922284" cy="4659087"/>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6"/>
          <p:cNvSpPr txBox="1">
            <a:spLocks noGrp="1"/>
          </p:cNvSpPr>
          <p:nvPr>
            <p:ph type="title"/>
          </p:nvPr>
        </p:nvSpPr>
        <p:spPr>
          <a:xfrm>
            <a:off x="2144869" y="394724"/>
            <a:ext cx="8911687" cy="1501131"/>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rgbClr val="262626"/>
              </a:buClr>
              <a:buSzPts val="2400"/>
              <a:buFont typeface="Times New Roman"/>
              <a:buNone/>
            </a:pPr>
            <a:r>
              <a:rPr lang="en-US" sz="4000" b="1" dirty="0">
                <a:latin typeface="Times New Roman"/>
                <a:ea typeface="Times New Roman"/>
                <a:cs typeface="Times New Roman"/>
                <a:sym typeface="Times New Roman"/>
              </a:rPr>
              <a:t> HUMAN TOUCH &amp; SERVICE QUALITY</a:t>
            </a:r>
            <a:br>
              <a:rPr lang="en-US" sz="4000" dirty="0">
                <a:latin typeface="Times New Roman"/>
                <a:ea typeface="Times New Roman"/>
                <a:cs typeface="Times New Roman"/>
                <a:sym typeface="Times New Roman"/>
              </a:rPr>
            </a:br>
            <a:br>
              <a:rPr lang="en-US" sz="4000" dirty="0">
                <a:latin typeface="Times New Roman"/>
                <a:ea typeface="Times New Roman"/>
                <a:cs typeface="Times New Roman"/>
                <a:sym typeface="Times New Roman"/>
              </a:rPr>
            </a:br>
            <a:endParaRPr sz="4000" dirty="0">
              <a:latin typeface="Times New Roman"/>
              <a:ea typeface="Times New Roman"/>
              <a:cs typeface="Times New Roman"/>
              <a:sym typeface="Times New Roman"/>
            </a:endParaRPr>
          </a:p>
        </p:txBody>
      </p:sp>
      <p:sp>
        <p:nvSpPr>
          <p:cNvPr id="199" name="Google Shape;199;p6"/>
          <p:cNvSpPr txBox="1">
            <a:spLocks noGrp="1"/>
          </p:cNvSpPr>
          <p:nvPr>
            <p:ph type="body" idx="1"/>
          </p:nvPr>
        </p:nvSpPr>
        <p:spPr>
          <a:xfrm>
            <a:off x="1170432" y="2133600"/>
            <a:ext cx="7315200" cy="4605528"/>
          </a:xfrm>
          <a:prstGeom prst="rect">
            <a:avLst/>
          </a:prstGeom>
          <a:noFill/>
          <a:ln>
            <a:noFill/>
          </a:ln>
        </p:spPr>
        <p:txBody>
          <a:bodyPr spcFirstLastPara="1" wrap="square" lIns="91425" tIns="45700" rIns="91425" bIns="45700" anchor="t" anchorCtr="0">
            <a:noAutofit/>
          </a:bodyPr>
          <a:lstStyle/>
          <a:p>
            <a:pPr marL="342900" lvl="0" algn="just" rtl="0">
              <a:lnSpc>
                <a:spcPct val="150000"/>
              </a:lnSpc>
              <a:spcBef>
                <a:spcPts val="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In the hospitality sector, the human touch is significant to offer warmth and personalized empathy. </a:t>
            </a:r>
            <a:endParaRPr sz="2000" dirty="0"/>
          </a:p>
          <a:p>
            <a:pPr marL="342900" lvl="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AI automation provides consistency and efficiency, but human employees are also essential (</a:t>
            </a:r>
            <a:r>
              <a:rPr lang="en-US" sz="2000" dirty="0" err="1">
                <a:latin typeface="Times New Roman"/>
                <a:ea typeface="Times New Roman"/>
                <a:cs typeface="Times New Roman"/>
                <a:sym typeface="Times New Roman"/>
              </a:rPr>
              <a:t>Piyumi</a:t>
            </a:r>
            <a:r>
              <a:rPr lang="en-US" sz="2000" dirty="0">
                <a:latin typeface="Times New Roman"/>
                <a:ea typeface="Times New Roman"/>
                <a:cs typeface="Times New Roman"/>
                <a:sym typeface="Times New Roman"/>
              </a:rPr>
              <a:t> </a:t>
            </a:r>
            <a:r>
              <a:rPr lang="en-US" sz="2000" dirty="0" err="1">
                <a:latin typeface="Times New Roman"/>
                <a:ea typeface="Times New Roman"/>
                <a:cs typeface="Times New Roman"/>
                <a:sym typeface="Times New Roman"/>
              </a:rPr>
              <a:t>Chamathka</a:t>
            </a:r>
            <a:r>
              <a:rPr lang="en-US" sz="2000" dirty="0">
                <a:latin typeface="Times New Roman"/>
                <a:ea typeface="Times New Roman"/>
                <a:cs typeface="Times New Roman"/>
                <a:sym typeface="Times New Roman"/>
              </a:rPr>
              <a:t>, 2024). </a:t>
            </a:r>
            <a:endParaRPr sz="2000" dirty="0"/>
          </a:p>
          <a:p>
            <a:pPr marL="342900" lvl="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Humans can made mistake while AI automation can help to reduce human errors. </a:t>
            </a:r>
            <a:endParaRPr sz="2000" dirty="0"/>
          </a:p>
          <a:p>
            <a:pPr marL="342900" lvl="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AI and robots are best used for transactional activity, routine, repetitive activity. </a:t>
            </a:r>
            <a:endParaRPr sz="2000" dirty="0"/>
          </a:p>
          <a:p>
            <a:pPr marL="342900" lvl="0" indent="-266700" algn="just" rtl="0">
              <a:lnSpc>
                <a:spcPct val="150000"/>
              </a:lnSpc>
              <a:spcBef>
                <a:spcPts val="1000"/>
              </a:spcBef>
              <a:spcAft>
                <a:spcPts val="0"/>
              </a:spcAft>
              <a:buSzPts val="1200"/>
              <a:buNone/>
            </a:pPr>
            <a:endParaRPr sz="2000" dirty="0">
              <a:latin typeface="Times New Roman"/>
              <a:ea typeface="Times New Roman"/>
              <a:cs typeface="Times New Roman"/>
              <a:sym typeface="Times New Roman"/>
            </a:endParaRPr>
          </a:p>
        </p:txBody>
      </p:sp>
      <p:pic>
        <p:nvPicPr>
          <p:cNvPr id="200" name="Google Shape;200;p6" descr="AI and Automation: Redefining the ..."/>
          <p:cNvPicPr preferRelativeResize="0"/>
          <p:nvPr/>
        </p:nvPicPr>
        <p:blipFill rotWithShape="1">
          <a:blip r:embed="rId3">
            <a:alphaModFix/>
          </a:blip>
          <a:srcRect/>
          <a:stretch/>
        </p:blipFill>
        <p:spPr>
          <a:xfrm>
            <a:off x="8795657" y="1895854"/>
            <a:ext cx="3320143" cy="446140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7"/>
          <p:cNvSpPr txBox="1">
            <a:spLocks noGrp="1"/>
          </p:cNvSpPr>
          <p:nvPr>
            <p:ph type="title"/>
          </p:nvPr>
        </p:nvSpPr>
        <p:spPr>
          <a:xfrm>
            <a:off x="832104" y="86650"/>
            <a:ext cx="10963656" cy="129565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rgbClr val="262626"/>
              </a:buClr>
              <a:buSzPts val="2400"/>
              <a:buFont typeface="Times New Roman"/>
              <a:buNone/>
            </a:pPr>
            <a:r>
              <a:rPr lang="en-US" sz="4000" b="1" dirty="0">
                <a:latin typeface="Times New Roman"/>
                <a:ea typeface="Times New Roman"/>
                <a:cs typeface="Times New Roman"/>
                <a:sym typeface="Times New Roman"/>
              </a:rPr>
              <a:t>THEORETICAL DEBATE AND METHOD OVERVIEW</a:t>
            </a:r>
            <a:br>
              <a:rPr lang="en-US" sz="4000" dirty="0">
                <a:latin typeface="Times New Roman"/>
                <a:ea typeface="Times New Roman"/>
                <a:cs typeface="Times New Roman"/>
                <a:sym typeface="Times New Roman"/>
              </a:rPr>
            </a:br>
            <a:br>
              <a:rPr lang="en-US" sz="4000" dirty="0">
                <a:latin typeface="Times New Roman"/>
                <a:ea typeface="Times New Roman"/>
                <a:cs typeface="Times New Roman"/>
                <a:sym typeface="Times New Roman"/>
              </a:rPr>
            </a:br>
            <a:endParaRPr sz="4000" dirty="0">
              <a:latin typeface="Times New Roman"/>
              <a:ea typeface="Times New Roman"/>
              <a:cs typeface="Times New Roman"/>
              <a:sym typeface="Times New Roman"/>
            </a:endParaRPr>
          </a:p>
        </p:txBody>
      </p:sp>
      <p:sp>
        <p:nvSpPr>
          <p:cNvPr id="207" name="Google Shape;207;p7"/>
          <p:cNvSpPr txBox="1">
            <a:spLocks noGrp="1"/>
          </p:cNvSpPr>
          <p:nvPr>
            <p:ph type="body" idx="1"/>
          </p:nvPr>
        </p:nvSpPr>
        <p:spPr>
          <a:xfrm>
            <a:off x="477435" y="1490472"/>
            <a:ext cx="8639133" cy="5367528"/>
          </a:xfrm>
          <a:prstGeom prst="rect">
            <a:avLst/>
          </a:prstGeom>
          <a:noFill/>
          <a:ln>
            <a:noFill/>
          </a:ln>
        </p:spPr>
        <p:txBody>
          <a:bodyPr spcFirstLastPara="1" wrap="square" lIns="91425" tIns="45700" rIns="91425" bIns="45700" anchor="t" anchorCtr="0">
            <a:noAutofit/>
          </a:bodyPr>
          <a:lstStyle/>
          <a:p>
            <a:pPr lvl="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Theoretical debates in the hospitality department effectively focus on the balancing of profit with genuine service (</a:t>
            </a:r>
            <a:r>
              <a:rPr lang="en-GB" sz="2000" dirty="0" err="1">
                <a:latin typeface="Times New Roman" panose="02020603050405020304" pitchFamily="18" charset="0"/>
                <a:cs typeface="Times New Roman" panose="02020603050405020304" pitchFamily="18" charset="0"/>
              </a:rPr>
              <a:t>Piyumi</a:t>
            </a:r>
            <a:r>
              <a:rPr lang="en-GB" sz="2000" dirty="0">
                <a:latin typeface="Times New Roman" panose="02020603050405020304" pitchFamily="18" charset="0"/>
                <a:cs typeface="Times New Roman" panose="02020603050405020304" pitchFamily="18" charset="0"/>
              </a:rPr>
              <a:t>, 2024) . </a:t>
            </a:r>
            <a:endParaRPr lang="en-IN" sz="2000"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Transition persists between developing commercial returns and managing the altruistic and authentic spirit of hosting. </a:t>
            </a:r>
            <a:endParaRPr lang="en-IN" sz="2000"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Human employees navigate d multiple backgrounds to communicate with cultural nuance. </a:t>
            </a:r>
            <a:endParaRPr lang="en-IN" sz="2000"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This research has been conducted as qualitative secondary research.</a:t>
            </a:r>
            <a:endParaRPr lang="en-IN" sz="2000"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This approach helps to provide a comprehensive analysis of research on artificial intelligence .</a:t>
            </a:r>
            <a:endParaRPr lang="en-IN" sz="2000" dirty="0">
              <a:latin typeface="Times New Roman" panose="02020603050405020304" pitchFamily="18" charset="0"/>
              <a:cs typeface="Times New Roman" panose="02020603050405020304" pitchFamily="18" charset="0"/>
            </a:endParaRPr>
          </a:p>
          <a:p>
            <a:pPr marL="342900" lvl="0" indent="-254000" algn="just" rtl="0">
              <a:lnSpc>
                <a:spcPct val="150000"/>
              </a:lnSpc>
              <a:spcBef>
                <a:spcPts val="1000"/>
              </a:spcBef>
              <a:spcAft>
                <a:spcPts val="0"/>
              </a:spcAft>
              <a:buSzPts val="1400"/>
              <a:buNone/>
            </a:pPr>
            <a:endParaRPr sz="2000" dirty="0">
              <a:latin typeface="Times New Roman" panose="02020603050405020304" pitchFamily="18" charset="0"/>
              <a:ea typeface="Times New Roman"/>
              <a:cs typeface="Times New Roman" panose="02020603050405020304" pitchFamily="18" charset="0"/>
              <a:sym typeface="Times New Roman"/>
            </a:endParaRPr>
          </a:p>
        </p:txBody>
      </p:sp>
      <p:pic>
        <p:nvPicPr>
          <p:cNvPr id="208" name="Google Shape;208;p7" descr="Theoretical Debates in Cross Cultural ..."/>
          <p:cNvPicPr preferRelativeResize="0"/>
          <p:nvPr/>
        </p:nvPicPr>
        <p:blipFill rotWithShape="1">
          <a:blip r:embed="rId3">
            <a:alphaModFix/>
          </a:blip>
          <a:srcRect/>
          <a:stretch/>
        </p:blipFill>
        <p:spPr>
          <a:xfrm>
            <a:off x="9220201" y="1490471"/>
            <a:ext cx="2723006" cy="476881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p9"/>
          <p:cNvSpPr txBox="1">
            <a:spLocks noGrp="1"/>
          </p:cNvSpPr>
          <p:nvPr>
            <p:ph type="title"/>
          </p:nvPr>
        </p:nvSpPr>
        <p:spPr>
          <a:xfrm>
            <a:off x="1485450" y="289300"/>
            <a:ext cx="10383300" cy="87540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rgbClr val="262626"/>
              </a:buClr>
              <a:buSzPts val="2400"/>
              <a:buFont typeface="Times New Roman"/>
              <a:buNone/>
            </a:pPr>
            <a:r>
              <a:rPr lang="en-US" sz="4000" b="1" dirty="0">
                <a:latin typeface="Times New Roman"/>
                <a:ea typeface="Times New Roman"/>
                <a:cs typeface="Times New Roman"/>
                <a:sym typeface="Times New Roman"/>
              </a:rPr>
              <a:t>PESTEL ANALYSIS: FRAMEWORK SUMMARY</a:t>
            </a:r>
            <a:endParaRPr sz="4000" dirty="0">
              <a:latin typeface="Times New Roman"/>
              <a:ea typeface="Times New Roman"/>
              <a:cs typeface="Times New Roman"/>
              <a:sym typeface="Times New Roman"/>
            </a:endParaRPr>
          </a:p>
        </p:txBody>
      </p:sp>
      <p:sp>
        <p:nvSpPr>
          <p:cNvPr id="215" name="Google Shape;215;p9"/>
          <p:cNvSpPr txBox="1">
            <a:spLocks noGrp="1"/>
          </p:cNvSpPr>
          <p:nvPr>
            <p:ph type="body" idx="1"/>
          </p:nvPr>
        </p:nvSpPr>
        <p:spPr>
          <a:xfrm>
            <a:off x="795528" y="1637524"/>
            <a:ext cx="8318546" cy="4827283"/>
          </a:xfrm>
          <a:prstGeom prst="rect">
            <a:avLst/>
          </a:prstGeom>
          <a:noFill/>
          <a:ln>
            <a:noFill/>
          </a:ln>
        </p:spPr>
        <p:txBody>
          <a:bodyPr spcFirstLastPara="1" wrap="square" lIns="91425" tIns="45700" rIns="91425" bIns="45700" anchor="t" anchorCtr="0">
            <a:noAutofit/>
          </a:bodyPr>
          <a:lstStyle/>
          <a:p>
            <a:pPr marL="342900" lvl="0" indent="-381000" algn="just" rtl="0">
              <a:lnSpc>
                <a:spcPct val="150000"/>
              </a:lnSpc>
              <a:spcBef>
                <a:spcPts val="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GDPR and CCPA regulations are impacted in the AI automation in the UK.</a:t>
            </a:r>
            <a:endParaRPr sz="2000" dirty="0"/>
          </a:p>
          <a:p>
            <a:pPr marL="342900" lvl="0" indent="-3810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The use of AI helps to offer a competitive marketing strategy to develop revenue growth. </a:t>
            </a:r>
            <a:endParaRPr sz="2000" dirty="0"/>
          </a:p>
          <a:p>
            <a:pPr marL="342900" lvl="0" indent="-3810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The AI-driven IoT devices can help the industry to personalize its guest experiences (Das, 2023).</a:t>
            </a:r>
            <a:endParaRPr sz="2000" dirty="0"/>
          </a:p>
          <a:p>
            <a:pPr marL="342900" lvl="0" indent="-3810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AI helps social aspects through developing customer satisfaction, catering to better servicing arrangements. </a:t>
            </a:r>
            <a:endParaRPr sz="2000" dirty="0"/>
          </a:p>
          <a:p>
            <a:pPr marL="342900" lvl="0" indent="-3810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The hotel and hospitality industry can enable AI-driven sustainability through operational enhancement.</a:t>
            </a:r>
            <a:endParaRPr sz="2000" dirty="0"/>
          </a:p>
          <a:p>
            <a:pPr marL="342900" lvl="0" indent="-254000" algn="just" rtl="0">
              <a:lnSpc>
                <a:spcPct val="150000"/>
              </a:lnSpc>
              <a:spcBef>
                <a:spcPts val="1000"/>
              </a:spcBef>
              <a:spcAft>
                <a:spcPts val="0"/>
              </a:spcAft>
              <a:buSzPts val="1400"/>
              <a:buNone/>
            </a:pPr>
            <a:endParaRPr sz="2000" dirty="0">
              <a:latin typeface="Times New Roman"/>
              <a:ea typeface="Times New Roman"/>
              <a:cs typeface="Times New Roman"/>
              <a:sym typeface="Times New Roman"/>
            </a:endParaRPr>
          </a:p>
        </p:txBody>
      </p:sp>
      <p:pic>
        <p:nvPicPr>
          <p:cNvPr id="216" name="Google Shape;216;p9" descr="PESTEL analysis. Source: the authors ..."/>
          <p:cNvPicPr preferRelativeResize="0"/>
          <p:nvPr/>
        </p:nvPicPr>
        <p:blipFill rotWithShape="1">
          <a:blip r:embed="rId3">
            <a:alphaModFix/>
          </a:blip>
          <a:srcRect/>
          <a:stretch/>
        </p:blipFill>
        <p:spPr>
          <a:xfrm>
            <a:off x="9220201" y="1447800"/>
            <a:ext cx="2895600" cy="4827283"/>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10"/>
          <p:cNvSpPr txBox="1">
            <a:spLocks noGrp="1"/>
          </p:cNvSpPr>
          <p:nvPr>
            <p:ph type="title"/>
          </p:nvPr>
        </p:nvSpPr>
        <p:spPr>
          <a:xfrm>
            <a:off x="1789902" y="386356"/>
            <a:ext cx="9922800" cy="903000"/>
          </a:xfrm>
          <a:prstGeom prst="rect">
            <a:avLst/>
          </a:prstGeom>
          <a:noFill/>
          <a:ln>
            <a:noFill/>
          </a:ln>
        </p:spPr>
        <p:txBody>
          <a:bodyPr spcFirstLastPara="1" wrap="square" lIns="91425" tIns="45700" rIns="91425" bIns="45700" anchor="t" anchorCtr="0">
            <a:noAutofit/>
          </a:bodyPr>
          <a:lstStyle/>
          <a:p>
            <a:pPr marL="0" lvl="0" indent="0" algn="ctr" rtl="0">
              <a:lnSpc>
                <a:spcPct val="200000"/>
              </a:lnSpc>
              <a:spcBef>
                <a:spcPts val="0"/>
              </a:spcBef>
              <a:spcAft>
                <a:spcPts val="0"/>
              </a:spcAft>
              <a:buClr>
                <a:srgbClr val="262626"/>
              </a:buClr>
              <a:buSzPts val="2400"/>
              <a:buFont typeface="Times New Roman"/>
              <a:buNone/>
            </a:pPr>
            <a:r>
              <a:rPr lang="en-US" sz="4000" b="1" dirty="0">
                <a:latin typeface="Times New Roman"/>
                <a:ea typeface="Times New Roman"/>
                <a:cs typeface="Times New Roman"/>
                <a:sym typeface="Times New Roman"/>
              </a:rPr>
              <a:t>POLITICAL &amp; ECONOMIC IMPACTS</a:t>
            </a:r>
            <a:br>
              <a:rPr lang="en-US" sz="4000" dirty="0">
                <a:latin typeface="Times New Roman"/>
                <a:ea typeface="Times New Roman"/>
                <a:cs typeface="Times New Roman"/>
                <a:sym typeface="Times New Roman"/>
              </a:rPr>
            </a:br>
            <a:br>
              <a:rPr lang="en-US" sz="4000" dirty="0">
                <a:latin typeface="Times New Roman"/>
                <a:ea typeface="Times New Roman"/>
                <a:cs typeface="Times New Roman"/>
                <a:sym typeface="Times New Roman"/>
              </a:rPr>
            </a:br>
            <a:endParaRPr sz="4000" dirty="0">
              <a:latin typeface="Times New Roman"/>
              <a:ea typeface="Times New Roman"/>
              <a:cs typeface="Times New Roman"/>
              <a:sym typeface="Times New Roman"/>
            </a:endParaRPr>
          </a:p>
        </p:txBody>
      </p:sp>
      <p:sp>
        <p:nvSpPr>
          <p:cNvPr id="223" name="Google Shape;223;p10"/>
          <p:cNvSpPr txBox="1">
            <a:spLocks noGrp="1"/>
          </p:cNvSpPr>
          <p:nvPr>
            <p:ph type="body" idx="1"/>
          </p:nvPr>
        </p:nvSpPr>
        <p:spPr>
          <a:xfrm>
            <a:off x="1225296" y="2133600"/>
            <a:ext cx="6693408" cy="3777622"/>
          </a:xfrm>
          <a:prstGeom prst="rect">
            <a:avLst/>
          </a:prstGeom>
          <a:noFill/>
          <a:ln>
            <a:noFill/>
          </a:ln>
        </p:spPr>
        <p:txBody>
          <a:bodyPr spcFirstLastPara="1" wrap="square" lIns="91425" tIns="45700" rIns="91425" bIns="45700" anchor="t" anchorCtr="0">
            <a:normAutofit/>
          </a:bodyPr>
          <a:lstStyle/>
          <a:p>
            <a:pPr lvl="0">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The GDP growth and inflation rate effectively monitor the use of AI integration.</a:t>
            </a:r>
            <a:endParaRPr lang="en-IN" sz="2000" dirty="0">
              <a:latin typeface="Times New Roman" panose="02020603050405020304" pitchFamily="18" charset="0"/>
              <a:cs typeface="Times New Roman" panose="02020603050405020304" pitchFamily="18" charset="0"/>
            </a:endParaRPr>
          </a:p>
          <a:p>
            <a:pPr lvl="0">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Coordinating human performance and AI makes targeted advertising (Maduka and </a:t>
            </a:r>
            <a:r>
              <a:rPr lang="en-US" sz="2000" dirty="0">
                <a:latin typeface="Times New Roman" panose="02020603050405020304" pitchFamily="18" charset="0"/>
                <a:cs typeface="Times New Roman" panose="02020603050405020304" pitchFamily="18" charset="0"/>
              </a:rPr>
              <a:t>Alheri David Ph, </a:t>
            </a:r>
            <a:r>
              <a:rPr lang="en-GB" sz="2000" dirty="0">
                <a:latin typeface="Times New Roman" panose="02020603050405020304" pitchFamily="18" charset="0"/>
                <a:cs typeface="Times New Roman" panose="02020603050405020304" pitchFamily="18" charset="0"/>
              </a:rPr>
              <a:t> 2024) . </a:t>
            </a:r>
            <a:endParaRPr lang="en-IN" sz="2000" dirty="0">
              <a:latin typeface="Times New Roman" panose="02020603050405020304" pitchFamily="18" charset="0"/>
              <a:cs typeface="Times New Roman" panose="02020603050405020304" pitchFamily="18" charset="0"/>
            </a:endParaRPr>
          </a:p>
          <a:p>
            <a:pPr lvl="0">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AI develops an organisation as well as the industry to make smarter decisions.</a:t>
            </a:r>
            <a:endParaRPr lang="en-IN" sz="2000" dirty="0">
              <a:latin typeface="Times New Roman" panose="02020603050405020304" pitchFamily="18" charset="0"/>
              <a:cs typeface="Times New Roman" panose="02020603050405020304" pitchFamily="18" charset="0"/>
            </a:endParaRPr>
          </a:p>
          <a:p>
            <a:pPr marL="342900" lvl="0" indent="-254000" algn="just" rtl="0">
              <a:lnSpc>
                <a:spcPct val="150000"/>
              </a:lnSpc>
              <a:spcBef>
                <a:spcPts val="1000"/>
              </a:spcBef>
              <a:spcAft>
                <a:spcPts val="0"/>
              </a:spcAft>
              <a:buSzPts val="1400"/>
              <a:buNone/>
            </a:pPr>
            <a:endParaRPr sz="2400" dirty="0">
              <a:latin typeface="Times New Roman" panose="02020603050405020304" pitchFamily="18" charset="0"/>
              <a:ea typeface="Times New Roman"/>
              <a:cs typeface="Times New Roman" panose="02020603050405020304" pitchFamily="18" charset="0"/>
              <a:sym typeface="Times New Roman"/>
            </a:endParaRPr>
          </a:p>
        </p:txBody>
      </p:sp>
      <p:pic>
        <p:nvPicPr>
          <p:cNvPr id="224" name="Google Shape;224;p10" descr="GDP growth signals recovery | Daily Pioneer"/>
          <p:cNvPicPr preferRelativeResize="0"/>
          <p:nvPr/>
        </p:nvPicPr>
        <p:blipFill rotWithShape="1">
          <a:blip r:embed="rId3">
            <a:alphaModFix/>
          </a:blip>
          <a:srcRect/>
          <a:stretch/>
        </p:blipFill>
        <p:spPr>
          <a:xfrm>
            <a:off x="8001000" y="1861456"/>
            <a:ext cx="4049486" cy="415834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Google Shape;230;p11"/>
          <p:cNvSpPr txBox="1">
            <a:spLocks noGrp="1"/>
          </p:cNvSpPr>
          <p:nvPr>
            <p:ph type="title"/>
          </p:nvPr>
        </p:nvSpPr>
        <p:spPr>
          <a:xfrm>
            <a:off x="1789801" y="313204"/>
            <a:ext cx="9788100" cy="143330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rgbClr val="262626"/>
              </a:buClr>
              <a:buSzPts val="2400"/>
              <a:buFont typeface="Times New Roman"/>
              <a:buNone/>
            </a:pPr>
            <a:r>
              <a:rPr lang="en-US" sz="4000" b="1" dirty="0">
                <a:latin typeface="Times New Roman"/>
                <a:ea typeface="Times New Roman"/>
                <a:cs typeface="Times New Roman"/>
                <a:sym typeface="Times New Roman"/>
              </a:rPr>
              <a:t>SOCIAL &amp; TECHNOLOGICAL IMPACTS</a:t>
            </a:r>
            <a:br>
              <a:rPr lang="en-US" sz="4000" b="1" dirty="0">
                <a:latin typeface="Times New Roman"/>
                <a:ea typeface="Times New Roman"/>
                <a:cs typeface="Times New Roman"/>
                <a:sym typeface="Times New Roman"/>
              </a:rPr>
            </a:br>
            <a:endParaRPr sz="4000" dirty="0">
              <a:latin typeface="Times New Roman"/>
              <a:ea typeface="Times New Roman"/>
              <a:cs typeface="Times New Roman"/>
              <a:sym typeface="Times New Roman"/>
            </a:endParaRPr>
          </a:p>
        </p:txBody>
      </p:sp>
      <p:sp>
        <p:nvSpPr>
          <p:cNvPr id="231" name="Google Shape;231;p11"/>
          <p:cNvSpPr txBox="1">
            <a:spLocks noGrp="1"/>
          </p:cNvSpPr>
          <p:nvPr>
            <p:ph type="body" idx="1"/>
          </p:nvPr>
        </p:nvSpPr>
        <p:spPr>
          <a:xfrm>
            <a:off x="777251" y="1831848"/>
            <a:ext cx="7614360" cy="4093464"/>
          </a:xfrm>
          <a:prstGeom prst="rect">
            <a:avLst/>
          </a:prstGeom>
          <a:noFill/>
          <a:ln>
            <a:noFill/>
          </a:ln>
        </p:spPr>
        <p:txBody>
          <a:bodyPr spcFirstLastPara="1" wrap="square" lIns="91425" tIns="45700" rIns="91425" bIns="45700" anchor="t" anchorCtr="0">
            <a:noAutofit/>
          </a:bodyPr>
          <a:lstStyle/>
          <a:p>
            <a:pPr marL="342900" lvl="0" algn="just" rtl="0">
              <a:lnSpc>
                <a:spcPct val="150000"/>
              </a:lnSpc>
              <a:spcBef>
                <a:spcPts val="0"/>
              </a:spcBef>
              <a:spcAft>
                <a:spcPts val="0"/>
              </a:spcAft>
              <a:buSzPts val="2000"/>
              <a:buFont typeface="Arial" panose="020B0604020202020204" pitchFamily="34" charset="0"/>
              <a:buChar char="•"/>
            </a:pPr>
            <a:r>
              <a:rPr lang="en-US" sz="2000" b="1" dirty="0">
                <a:latin typeface="Times New Roman"/>
                <a:ea typeface="Times New Roman"/>
                <a:cs typeface="Times New Roman"/>
                <a:sym typeface="Times New Roman"/>
              </a:rPr>
              <a:t>Social impacts: </a:t>
            </a:r>
            <a:r>
              <a:rPr lang="en-US" sz="2000" dirty="0">
                <a:latin typeface="Times New Roman"/>
                <a:ea typeface="Times New Roman"/>
                <a:cs typeface="Times New Roman"/>
                <a:sym typeface="Times New Roman"/>
              </a:rPr>
              <a:t>Includes training to provide digital literacy for upskilling the employees. </a:t>
            </a:r>
            <a:endParaRPr sz="2000" dirty="0"/>
          </a:p>
          <a:p>
            <a:pPr marL="342900" lvl="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Consequently, equipping with machine learning systems can bring a significant comprehensive advantage, enhance customer satisfaction and improve employee retention (Md et al., 2025). </a:t>
            </a:r>
            <a:endParaRPr sz="2000" dirty="0"/>
          </a:p>
          <a:p>
            <a:pPr marL="342900" lvl="0" algn="just" rtl="0">
              <a:lnSpc>
                <a:spcPct val="150000"/>
              </a:lnSpc>
              <a:spcBef>
                <a:spcPts val="1000"/>
              </a:spcBef>
              <a:spcAft>
                <a:spcPts val="0"/>
              </a:spcAft>
              <a:buSzPts val="2000"/>
              <a:buFont typeface="Arial" panose="020B0604020202020204" pitchFamily="34" charset="0"/>
              <a:buChar char="•"/>
            </a:pPr>
            <a:r>
              <a:rPr lang="en-US" sz="2000" b="1" dirty="0">
                <a:latin typeface="Times New Roman"/>
                <a:ea typeface="Times New Roman"/>
                <a:cs typeface="Times New Roman"/>
                <a:sym typeface="Times New Roman"/>
              </a:rPr>
              <a:t>Technological impacts: </a:t>
            </a:r>
            <a:r>
              <a:rPr lang="en-US" sz="2000" dirty="0">
                <a:latin typeface="Times New Roman"/>
                <a:ea typeface="Times New Roman"/>
                <a:cs typeface="Times New Roman"/>
                <a:sym typeface="Times New Roman"/>
              </a:rPr>
              <a:t>Includes technological processing with AI-integrated IoT devices to personalize automation in managing room services to streamline the guest experiences (Das, 2023). </a:t>
            </a:r>
            <a:endParaRPr sz="2000" dirty="0"/>
          </a:p>
          <a:p>
            <a:pPr marL="342900" lvl="0" indent="-254000" algn="just" rtl="0">
              <a:lnSpc>
                <a:spcPct val="150000"/>
              </a:lnSpc>
              <a:spcBef>
                <a:spcPts val="1000"/>
              </a:spcBef>
              <a:spcAft>
                <a:spcPts val="0"/>
              </a:spcAft>
              <a:buSzPts val="1400"/>
              <a:buNone/>
            </a:pPr>
            <a:endParaRPr sz="2000" dirty="0">
              <a:latin typeface="Times New Roman"/>
              <a:ea typeface="Times New Roman"/>
              <a:cs typeface="Times New Roman"/>
              <a:sym typeface="Times New Roman"/>
            </a:endParaRPr>
          </a:p>
        </p:txBody>
      </p:sp>
      <p:pic>
        <p:nvPicPr>
          <p:cNvPr id="232" name="Google Shape;232;p11" descr="Automated Lived Experience Feedback ..."/>
          <p:cNvPicPr preferRelativeResize="0"/>
          <p:nvPr/>
        </p:nvPicPr>
        <p:blipFill rotWithShape="1">
          <a:blip r:embed="rId3">
            <a:alphaModFix/>
          </a:blip>
          <a:srcRect/>
          <a:stretch/>
        </p:blipFill>
        <p:spPr>
          <a:xfrm>
            <a:off x="8556171" y="1491343"/>
            <a:ext cx="3537858" cy="47244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12"/>
          <p:cNvSpPr txBox="1">
            <a:spLocks noGrp="1"/>
          </p:cNvSpPr>
          <p:nvPr>
            <p:ph type="title"/>
          </p:nvPr>
        </p:nvSpPr>
        <p:spPr>
          <a:xfrm>
            <a:off x="1956817" y="624110"/>
            <a:ext cx="9547796" cy="1195546"/>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rgbClr val="262626"/>
              </a:buClr>
              <a:buSzPts val="2400"/>
              <a:buFont typeface="Times New Roman"/>
              <a:buNone/>
            </a:pPr>
            <a:r>
              <a:rPr lang="en-US" sz="4000" b="1" dirty="0">
                <a:latin typeface="Times New Roman"/>
                <a:ea typeface="Times New Roman"/>
                <a:cs typeface="Times New Roman"/>
                <a:sym typeface="Times New Roman"/>
              </a:rPr>
              <a:t>ENVIRONMENTAL &amp; LEGAL IMPACTS</a:t>
            </a:r>
            <a:br>
              <a:rPr lang="en-US" sz="4000" b="1" dirty="0">
                <a:latin typeface="Times New Roman"/>
                <a:ea typeface="Times New Roman"/>
                <a:cs typeface="Times New Roman"/>
                <a:sym typeface="Times New Roman"/>
              </a:rPr>
            </a:br>
            <a:endParaRPr sz="4000" dirty="0">
              <a:latin typeface="Times New Roman"/>
              <a:ea typeface="Times New Roman"/>
              <a:cs typeface="Times New Roman"/>
              <a:sym typeface="Times New Roman"/>
            </a:endParaRPr>
          </a:p>
        </p:txBody>
      </p:sp>
      <p:sp>
        <p:nvSpPr>
          <p:cNvPr id="239" name="Google Shape;239;p12"/>
          <p:cNvSpPr txBox="1">
            <a:spLocks noGrp="1"/>
          </p:cNvSpPr>
          <p:nvPr>
            <p:ph type="body" idx="1"/>
          </p:nvPr>
        </p:nvSpPr>
        <p:spPr>
          <a:xfrm>
            <a:off x="1133856" y="2133600"/>
            <a:ext cx="6153912" cy="3777622"/>
          </a:xfrm>
          <a:prstGeom prst="rect">
            <a:avLst/>
          </a:prstGeom>
          <a:noFill/>
          <a:ln>
            <a:noFill/>
          </a:ln>
        </p:spPr>
        <p:txBody>
          <a:bodyPr spcFirstLastPara="1" wrap="square" lIns="91425" tIns="45700" rIns="91425" bIns="45700" anchor="t" anchorCtr="0">
            <a:noAutofit/>
          </a:bodyPr>
          <a:lstStyle/>
          <a:p>
            <a:pPr marL="342900" lvl="0" algn="just" rtl="0">
              <a:lnSpc>
                <a:spcPct val="150000"/>
              </a:lnSpc>
              <a:spcBef>
                <a:spcPts val="0"/>
              </a:spcBef>
              <a:spcAft>
                <a:spcPts val="0"/>
              </a:spcAft>
              <a:buSzPts val="2000"/>
              <a:buFont typeface="Arial" panose="020B0604020202020204" pitchFamily="34" charset="0"/>
              <a:buChar char="•"/>
            </a:pPr>
            <a:r>
              <a:rPr lang="en-US" sz="2000" b="1" dirty="0">
                <a:latin typeface="Times New Roman"/>
                <a:ea typeface="Times New Roman"/>
                <a:cs typeface="Times New Roman"/>
                <a:sym typeface="Times New Roman"/>
              </a:rPr>
              <a:t>Environmental impacts:</a:t>
            </a:r>
            <a:r>
              <a:rPr lang="en-US" sz="2000" dirty="0">
                <a:latin typeface="Times New Roman"/>
                <a:ea typeface="Times New Roman"/>
                <a:cs typeface="Times New Roman"/>
                <a:sym typeface="Times New Roman"/>
              </a:rPr>
              <a:t> Includes the integration of AI models or tools to measure sustainability through operational tracking and real-time monitoring to trace carbon emissions and mitigate food waste.  </a:t>
            </a:r>
            <a:endParaRPr sz="2000" dirty="0"/>
          </a:p>
          <a:p>
            <a:pPr marL="342900" lvl="0" algn="just" rtl="0">
              <a:lnSpc>
                <a:spcPct val="150000"/>
              </a:lnSpc>
              <a:spcBef>
                <a:spcPts val="1000"/>
              </a:spcBef>
              <a:spcAft>
                <a:spcPts val="0"/>
              </a:spcAft>
              <a:buSzPts val="2000"/>
              <a:buFont typeface="Arial" panose="020B0604020202020204" pitchFamily="34" charset="0"/>
              <a:buChar char="•"/>
            </a:pPr>
            <a:r>
              <a:rPr lang="en-US" sz="2000" b="1" dirty="0">
                <a:latin typeface="Times New Roman"/>
                <a:ea typeface="Times New Roman"/>
                <a:cs typeface="Times New Roman"/>
                <a:sym typeface="Times New Roman"/>
              </a:rPr>
              <a:t>Legal impacts:</a:t>
            </a:r>
            <a:r>
              <a:rPr lang="en-US" sz="2000" dirty="0">
                <a:latin typeface="Times New Roman"/>
                <a:ea typeface="Times New Roman"/>
                <a:cs typeface="Times New Roman"/>
                <a:sym typeface="Times New Roman"/>
              </a:rPr>
              <a:t> Includes the adoption of AI tools to streamline real-time monitoring, optimize the pricing algorithms, and ensure fairness with rights and regulations for transparency. </a:t>
            </a:r>
            <a:endParaRPr sz="2000" dirty="0"/>
          </a:p>
          <a:p>
            <a:pPr marL="342900" lvl="0" indent="-266700" algn="just" rtl="0">
              <a:lnSpc>
                <a:spcPct val="150000"/>
              </a:lnSpc>
              <a:spcBef>
                <a:spcPts val="1000"/>
              </a:spcBef>
              <a:spcAft>
                <a:spcPts val="0"/>
              </a:spcAft>
              <a:buSzPts val="1200"/>
              <a:buNone/>
            </a:pPr>
            <a:endParaRPr sz="2000" dirty="0">
              <a:latin typeface="Times New Roman"/>
              <a:ea typeface="Times New Roman"/>
              <a:cs typeface="Times New Roman"/>
              <a:sym typeface="Times New Roman"/>
            </a:endParaRPr>
          </a:p>
        </p:txBody>
      </p:sp>
      <p:pic>
        <p:nvPicPr>
          <p:cNvPr id="240" name="Google Shape;240;p12" descr="5 Legal Issues That Every Consultant ..."/>
          <p:cNvPicPr preferRelativeResize="0"/>
          <p:nvPr/>
        </p:nvPicPr>
        <p:blipFill rotWithShape="1">
          <a:blip r:embed="rId3">
            <a:alphaModFix/>
          </a:blip>
          <a:srcRect/>
          <a:stretch/>
        </p:blipFill>
        <p:spPr>
          <a:xfrm>
            <a:off x="8033657" y="1915886"/>
            <a:ext cx="4158343" cy="399533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sp>
        <p:nvSpPr>
          <p:cNvPr id="246" name="Google Shape;246;p13"/>
          <p:cNvSpPr txBox="1">
            <a:spLocks noGrp="1"/>
          </p:cNvSpPr>
          <p:nvPr>
            <p:ph type="title"/>
          </p:nvPr>
        </p:nvSpPr>
        <p:spPr>
          <a:xfrm>
            <a:off x="1097275" y="142500"/>
            <a:ext cx="11195100" cy="72930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rgbClr val="262626"/>
              </a:buClr>
              <a:buSzPts val="2400"/>
              <a:buFont typeface="Times New Roman"/>
              <a:buNone/>
            </a:pPr>
            <a:r>
              <a:rPr lang="en-US" sz="4000" b="1" dirty="0">
                <a:latin typeface="Times New Roman"/>
                <a:ea typeface="Times New Roman"/>
                <a:cs typeface="Times New Roman"/>
                <a:sym typeface="Times New Roman"/>
              </a:rPr>
              <a:t>RECOMMENDATIONS AND CONCLUSION </a:t>
            </a:r>
            <a:endParaRPr sz="4000" dirty="0">
              <a:latin typeface="Times New Roman"/>
              <a:ea typeface="Times New Roman"/>
              <a:cs typeface="Times New Roman"/>
              <a:sym typeface="Times New Roman"/>
            </a:endParaRPr>
          </a:p>
        </p:txBody>
      </p:sp>
      <p:sp>
        <p:nvSpPr>
          <p:cNvPr id="247" name="Google Shape;247;p13"/>
          <p:cNvSpPr txBox="1">
            <a:spLocks noGrp="1"/>
          </p:cNvSpPr>
          <p:nvPr>
            <p:ph type="body" idx="1"/>
          </p:nvPr>
        </p:nvSpPr>
        <p:spPr>
          <a:xfrm>
            <a:off x="841248" y="1237800"/>
            <a:ext cx="10873580" cy="5523900"/>
          </a:xfrm>
          <a:prstGeom prst="rect">
            <a:avLst/>
          </a:prstGeom>
          <a:noFill/>
          <a:ln>
            <a:noFill/>
          </a:ln>
        </p:spPr>
        <p:txBody>
          <a:bodyPr spcFirstLastPara="1" wrap="square" lIns="91425" tIns="45700" rIns="91425" bIns="45700" anchor="t" anchorCtr="0">
            <a:noAutofit/>
          </a:bodyPr>
          <a:lstStyle/>
          <a:p>
            <a:pPr marL="342900" lvl="0" indent="-381000" algn="just" rtl="0">
              <a:lnSpc>
                <a:spcPct val="150000"/>
              </a:lnSpc>
              <a:spcBef>
                <a:spcPts val="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Implementing strategic utilization of AI in routine tasks to drive operational efficiency.</a:t>
            </a:r>
            <a:endParaRPr sz="2000" dirty="0"/>
          </a:p>
          <a:p>
            <a:pPr marL="342900" lvl="0" indent="-3810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Increasing employee training and skill development programs to upskill them in tech management.</a:t>
            </a:r>
            <a:endParaRPr sz="2000" dirty="0"/>
          </a:p>
          <a:p>
            <a:pPr marL="342900" lvl="0" indent="-3810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Ethical AI and Data Privacy Policies for mitigating cybersecurity risks </a:t>
            </a:r>
            <a:endParaRPr sz="2000" dirty="0"/>
          </a:p>
          <a:p>
            <a:pPr marL="342900" lvl="0" indent="-3810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Customer-Centric AI Implementation for enhancing guest experience</a:t>
            </a:r>
            <a:endParaRPr sz="2000" dirty="0"/>
          </a:p>
          <a:p>
            <a:pPr marL="342900" lvl="0" indent="-3810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Adopting Hybrid Service Models for automating service management.</a:t>
            </a:r>
            <a:endParaRPr sz="2000" dirty="0">
              <a:latin typeface="Times New Roman"/>
              <a:ea typeface="Times New Roman"/>
              <a:cs typeface="Times New Roman"/>
              <a:sym typeface="Times New Roman"/>
            </a:endParaRPr>
          </a:p>
          <a:p>
            <a:pPr marL="342900" lvl="0" indent="-355600" algn="just" rtl="0">
              <a:lnSpc>
                <a:spcPct val="150000"/>
              </a:lnSpc>
              <a:spcBef>
                <a:spcPts val="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Key findings involve the advantages of the hybrid human-ai collaboration model, an increase in revenue generation, and hyper-personalized business transformation.</a:t>
            </a:r>
            <a:endParaRPr sz="2000" dirty="0">
              <a:latin typeface="Times New Roman"/>
              <a:ea typeface="Times New Roman"/>
              <a:cs typeface="Times New Roman"/>
              <a:sym typeface="Times New Roman"/>
            </a:endParaRPr>
          </a:p>
          <a:p>
            <a:pPr marL="342900" lvl="0" indent="-355600" algn="just" rtl="0">
              <a:lnSpc>
                <a:spcPct val="150000"/>
              </a:lnSpc>
              <a:spcBef>
                <a:spcPts val="1000"/>
              </a:spcBef>
              <a:spcAft>
                <a:spcPts val="0"/>
              </a:spcAft>
              <a:buSzPts val="2000"/>
              <a:buFont typeface="Arial" panose="020B0604020202020204" pitchFamily="34" charset="0"/>
              <a:buChar char="•"/>
            </a:pPr>
            <a:r>
              <a:rPr lang="en-US" sz="2000" dirty="0">
                <a:latin typeface="Times New Roman"/>
                <a:ea typeface="Times New Roman"/>
                <a:cs typeface="Times New Roman"/>
                <a:sym typeface="Times New Roman"/>
              </a:rPr>
              <a:t>The conclusion involved the breakdown of the structure, including the background of the study, literature review, data collection methods, the analytical framework, discussions of key findings, and recommendations. </a:t>
            </a:r>
            <a:endParaRPr sz="2000" dirty="0">
              <a:latin typeface="Times New Roman"/>
              <a:ea typeface="Times New Roman"/>
              <a:cs typeface="Times New Roman"/>
              <a:sym typeface="Times New Roman"/>
            </a:endParaRPr>
          </a:p>
          <a:p>
            <a:pPr marL="342900" lvl="0" indent="-254000" algn="just" rtl="0">
              <a:lnSpc>
                <a:spcPct val="150000"/>
              </a:lnSpc>
              <a:spcBef>
                <a:spcPts val="1000"/>
              </a:spcBef>
              <a:spcAft>
                <a:spcPts val="0"/>
              </a:spcAft>
              <a:buSzPts val="1400"/>
              <a:buNone/>
            </a:pPr>
            <a:endParaRPr sz="2000" dirty="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15"/>
          <p:cNvSpPr txBox="1">
            <a:spLocks noGrp="1"/>
          </p:cNvSpPr>
          <p:nvPr>
            <p:ph type="title"/>
          </p:nvPr>
        </p:nvSpPr>
        <p:spPr>
          <a:xfrm>
            <a:off x="2044285" y="85740"/>
            <a:ext cx="8911800" cy="674400"/>
          </a:xfrm>
          <a:prstGeom prst="rect">
            <a:avLst/>
          </a:prstGeom>
          <a:noFill/>
          <a:ln>
            <a:noFill/>
          </a:ln>
        </p:spPr>
        <p:txBody>
          <a:bodyPr spcFirstLastPara="1" wrap="square" lIns="91425" tIns="45700" rIns="91425" bIns="45700" anchor="t" anchorCtr="0">
            <a:noAutofit/>
          </a:bodyPr>
          <a:lstStyle/>
          <a:p>
            <a:pPr marL="0" lvl="0" indent="0" algn="ctr" rtl="0">
              <a:spcBef>
                <a:spcPts val="0"/>
              </a:spcBef>
              <a:spcAft>
                <a:spcPts val="0"/>
              </a:spcAft>
              <a:buClr>
                <a:srgbClr val="262626"/>
              </a:buClr>
              <a:buSzPts val="2400"/>
              <a:buFont typeface="Times New Roman"/>
              <a:buNone/>
            </a:pPr>
            <a:r>
              <a:rPr lang="en-US" sz="4000" b="1">
                <a:latin typeface="Times New Roman"/>
                <a:ea typeface="Times New Roman"/>
                <a:cs typeface="Times New Roman"/>
                <a:sym typeface="Times New Roman"/>
              </a:rPr>
              <a:t>REFERENCES </a:t>
            </a:r>
            <a:br>
              <a:rPr lang="en-US" sz="4000" b="1">
                <a:latin typeface="Times New Roman"/>
                <a:ea typeface="Times New Roman"/>
                <a:cs typeface="Times New Roman"/>
                <a:sym typeface="Times New Roman"/>
              </a:rPr>
            </a:br>
            <a:endParaRPr sz="4000">
              <a:latin typeface="Times New Roman"/>
              <a:ea typeface="Times New Roman"/>
              <a:cs typeface="Times New Roman"/>
              <a:sym typeface="Times New Roman"/>
            </a:endParaRPr>
          </a:p>
        </p:txBody>
      </p:sp>
      <p:sp>
        <p:nvSpPr>
          <p:cNvPr id="253" name="Google Shape;253;p15"/>
          <p:cNvSpPr txBox="1">
            <a:spLocks noGrp="1"/>
          </p:cNvSpPr>
          <p:nvPr>
            <p:ph type="body" idx="1"/>
          </p:nvPr>
        </p:nvSpPr>
        <p:spPr>
          <a:xfrm>
            <a:off x="1126875" y="1232427"/>
            <a:ext cx="10746600" cy="5190900"/>
          </a:xfrm>
          <a:prstGeom prst="rect">
            <a:avLst/>
          </a:prstGeom>
          <a:noFill/>
          <a:ln>
            <a:noFill/>
          </a:ln>
        </p:spPr>
        <p:txBody>
          <a:bodyPr spcFirstLastPara="1" wrap="square" lIns="91425" tIns="45700" rIns="91425" bIns="45700" anchor="t" anchorCtr="0">
            <a:noAutofit/>
          </a:bodyPr>
          <a:lstStyle/>
          <a:p>
            <a:pPr indent="-355600">
              <a:buSzPts val="2000"/>
              <a:buFont typeface="Arial" panose="020B0604020202020204" pitchFamily="34" charset="0"/>
              <a:buChar char="•"/>
            </a:pPr>
            <a:r>
              <a:rPr lang="en-US" sz="2000" dirty="0">
                <a:latin typeface="Times New Roman"/>
                <a:ea typeface="Times New Roman"/>
                <a:cs typeface="Times New Roman"/>
                <a:sym typeface="Times New Roman"/>
              </a:rPr>
              <a:t>Md, S., Md Saiful, I. and Jannatul, F., 2025 Harnessing AI Adoption in the Workforce A Pathway to Sustainable Competitive Advantage through Intelligent Decision-Making and Skill Transformation. American Journal of Economics and Business Management, 8(3), pp.954-976.</a:t>
            </a:r>
            <a:endParaRPr sz="2000" dirty="0">
              <a:latin typeface="Times New Roman"/>
              <a:ea typeface="Times New Roman"/>
              <a:cs typeface="Times New Roman"/>
              <a:sym typeface="Times New Roman"/>
            </a:endParaRPr>
          </a:p>
          <a:p>
            <a:pPr indent="-355600">
              <a:spcBef>
                <a:spcPts val="0"/>
              </a:spcBef>
              <a:buSzPts val="2000"/>
              <a:buFont typeface="Arial" panose="020B0604020202020204" pitchFamily="34" charset="0"/>
              <a:buChar char="•"/>
            </a:pPr>
            <a:r>
              <a:rPr lang="en-US" sz="2000" dirty="0">
                <a:latin typeface="Times New Roman"/>
                <a:ea typeface="Times New Roman"/>
                <a:cs typeface="Times New Roman"/>
                <a:sym typeface="Times New Roman"/>
              </a:rPr>
              <a:t>Das, M.P., 2023. Technology and Guest experience: innovations reshaping hotel management. International Journal for Multidimensional Research Perspectives, 1(3), pp.76-95.</a:t>
            </a:r>
            <a:endParaRPr sz="2000" dirty="0">
              <a:latin typeface="Times New Roman"/>
              <a:ea typeface="Times New Roman"/>
              <a:cs typeface="Times New Roman"/>
              <a:sym typeface="Times New Roman"/>
            </a:endParaRPr>
          </a:p>
          <a:p>
            <a:pPr indent="-355600">
              <a:spcBef>
                <a:spcPts val="0"/>
              </a:spcBef>
              <a:buSzPts val="2000"/>
              <a:buFont typeface="Arial" panose="020B0604020202020204" pitchFamily="34" charset="0"/>
              <a:buChar char="•"/>
            </a:pPr>
            <a:r>
              <a:rPr lang="en-US" sz="2000" dirty="0" err="1">
                <a:latin typeface="Times New Roman"/>
                <a:ea typeface="Times New Roman"/>
                <a:cs typeface="Times New Roman"/>
                <a:sym typeface="Times New Roman"/>
              </a:rPr>
              <a:t>Piyumi</a:t>
            </a:r>
            <a:r>
              <a:rPr lang="en-US" sz="2000" dirty="0">
                <a:latin typeface="Times New Roman"/>
                <a:ea typeface="Times New Roman"/>
                <a:cs typeface="Times New Roman"/>
                <a:sym typeface="Times New Roman"/>
              </a:rPr>
              <a:t> </a:t>
            </a:r>
            <a:r>
              <a:rPr lang="en-US" sz="2000" dirty="0" err="1">
                <a:latin typeface="Times New Roman"/>
                <a:ea typeface="Times New Roman"/>
                <a:cs typeface="Times New Roman"/>
                <a:sym typeface="Times New Roman"/>
              </a:rPr>
              <a:t>Chamathka</a:t>
            </a:r>
            <a:r>
              <a:rPr lang="en-US" sz="2000" dirty="0">
                <a:latin typeface="Times New Roman"/>
                <a:ea typeface="Times New Roman"/>
                <a:cs typeface="Times New Roman"/>
                <a:sym typeface="Times New Roman"/>
              </a:rPr>
              <a:t> 2024 Navigating the Digital Maze: Keeping the Human Touch Live in the Hospitality Sector. Navigating the Digital Maze: Keeping the Human Touch Live in the Hospitality Sector, [online] 1(1), p.48.</a:t>
            </a:r>
            <a:endParaRPr sz="2000" dirty="0">
              <a:latin typeface="Times New Roman"/>
              <a:ea typeface="Times New Roman"/>
              <a:cs typeface="Times New Roman"/>
              <a:sym typeface="Times New Roman"/>
            </a:endParaRPr>
          </a:p>
          <a:p>
            <a:pPr indent="-355600">
              <a:spcBef>
                <a:spcPts val="0"/>
              </a:spcBef>
              <a:buSzPts val="2000"/>
              <a:buFont typeface="Arial" panose="020B0604020202020204" pitchFamily="34" charset="0"/>
              <a:buChar char="•"/>
            </a:pPr>
            <a:r>
              <a:rPr lang="en-US" sz="2000" dirty="0" err="1">
                <a:latin typeface="Times New Roman"/>
                <a:ea typeface="Times New Roman"/>
                <a:cs typeface="Times New Roman"/>
                <a:sym typeface="Times New Roman"/>
              </a:rPr>
              <a:t>Blüher</a:t>
            </a:r>
            <a:r>
              <a:rPr lang="en-US" sz="2000" dirty="0">
                <a:latin typeface="Times New Roman"/>
                <a:ea typeface="Times New Roman"/>
                <a:cs typeface="Times New Roman"/>
                <a:sym typeface="Times New Roman"/>
              </a:rPr>
              <a:t>, G., </a:t>
            </a:r>
            <a:r>
              <a:rPr lang="en-US" sz="2000" dirty="0" err="1">
                <a:latin typeface="Times New Roman"/>
                <a:ea typeface="Times New Roman"/>
                <a:cs typeface="Times New Roman"/>
                <a:sym typeface="Times New Roman"/>
              </a:rPr>
              <a:t>Schleth</a:t>
            </a:r>
            <a:r>
              <a:rPr lang="en-US" sz="2000" dirty="0">
                <a:latin typeface="Times New Roman"/>
                <a:ea typeface="Times New Roman"/>
                <a:cs typeface="Times New Roman"/>
                <a:sym typeface="Times New Roman"/>
              </a:rPr>
              <a:t>, H.C., </a:t>
            </a:r>
            <a:r>
              <a:rPr lang="en-US" sz="2000" dirty="0" err="1">
                <a:latin typeface="Times New Roman"/>
                <a:ea typeface="Times New Roman"/>
                <a:cs typeface="Times New Roman"/>
                <a:sym typeface="Times New Roman"/>
              </a:rPr>
              <a:t>Kanbach</a:t>
            </a:r>
            <a:r>
              <a:rPr lang="en-US" sz="2000" dirty="0">
                <a:latin typeface="Times New Roman"/>
                <a:ea typeface="Times New Roman"/>
                <a:cs typeface="Times New Roman"/>
                <a:sym typeface="Times New Roman"/>
              </a:rPr>
              <a:t>, D.K., </a:t>
            </a:r>
            <a:r>
              <a:rPr lang="en-US" sz="2000" dirty="0" err="1">
                <a:latin typeface="Times New Roman"/>
                <a:ea typeface="Times New Roman"/>
                <a:cs typeface="Times New Roman"/>
                <a:sym typeface="Times New Roman"/>
              </a:rPr>
              <a:t>Kallmuenzer</a:t>
            </a:r>
            <a:r>
              <a:rPr lang="en-US" sz="2000" dirty="0">
                <a:latin typeface="Times New Roman"/>
                <a:ea typeface="Times New Roman"/>
                <a:cs typeface="Times New Roman"/>
                <a:sym typeface="Times New Roman"/>
              </a:rPr>
              <a:t>, A. and Kraus, S., 2025 Human touch in the age of AI: Customer willingness to adopt AI-enabled hospitality services. Technology in Society, p.103115.</a:t>
            </a:r>
            <a:endParaRPr sz="2000" dirty="0">
              <a:latin typeface="Times New Roman"/>
              <a:ea typeface="Times New Roman"/>
              <a:cs typeface="Times New Roman"/>
              <a:sym typeface="Times New Roman"/>
            </a:endParaRPr>
          </a:p>
          <a:p>
            <a:pPr indent="-355600">
              <a:spcBef>
                <a:spcPts val="0"/>
              </a:spcBef>
              <a:buSzPts val="2000"/>
              <a:buFont typeface="Arial" panose="020B0604020202020204" pitchFamily="34" charset="0"/>
              <a:buChar char="•"/>
            </a:pPr>
            <a:r>
              <a:rPr lang="en-US" sz="2000" dirty="0">
                <a:latin typeface="Times New Roman"/>
                <a:ea typeface="Times New Roman"/>
                <a:cs typeface="Times New Roman"/>
                <a:sym typeface="Times New Roman"/>
              </a:rPr>
              <a:t>Ieng, S., Wu, D., Liu, G.G. and Law, R. 2024 Customizing customer journey in hotels: A focus on human touch. International Journal of Hospitality Management, 124, pp.103956–103956. </a:t>
            </a:r>
            <a:endParaRPr sz="2000" dirty="0">
              <a:latin typeface="Times New Roman"/>
              <a:ea typeface="Times New Roman"/>
              <a:cs typeface="Times New Roman"/>
              <a:sym typeface="Times New Roman"/>
            </a:endParaRPr>
          </a:p>
          <a:p>
            <a:pPr indent="-355600">
              <a:spcBef>
                <a:spcPts val="0"/>
              </a:spcBef>
              <a:buSzPts val="2000"/>
              <a:buFont typeface="Arial" panose="020B0604020202020204" pitchFamily="34" charset="0"/>
              <a:buChar char="•"/>
            </a:pPr>
            <a:r>
              <a:rPr lang="en-US" sz="2000" dirty="0">
                <a:latin typeface="Times New Roman"/>
                <a:ea typeface="Times New Roman"/>
                <a:cs typeface="Times New Roman"/>
                <a:sym typeface="Times New Roman"/>
              </a:rPr>
              <a:t>Maduka, C. and Alheri David </a:t>
            </a:r>
            <a:r>
              <a:rPr lang="en-US" sz="2000" dirty="0" err="1">
                <a:latin typeface="Times New Roman"/>
                <a:ea typeface="Times New Roman"/>
                <a:cs typeface="Times New Roman"/>
                <a:sym typeface="Times New Roman"/>
              </a:rPr>
              <a:t>Ph.D</a:t>
            </a:r>
            <a:r>
              <a:rPr lang="en-US" sz="2000" dirty="0">
                <a:latin typeface="Times New Roman"/>
                <a:ea typeface="Times New Roman"/>
                <a:cs typeface="Times New Roman"/>
                <a:sym typeface="Times New Roman"/>
              </a:rPr>
              <a:t> 2024. ARTIFICIAL INTELLIGENCE AS THE NEW EVOLVING LANDSCAPE FOR THE GLOBAL BUSINESS ENVIRONMENT.</a:t>
            </a:r>
            <a:endParaRPr sz="2000" dirty="0">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57"/>
        <p:cNvGrpSpPr/>
        <p:nvPr/>
      </p:nvGrpSpPr>
      <p:grpSpPr>
        <a:xfrm>
          <a:off x="0" y="0"/>
          <a:ext cx="0" cy="0"/>
          <a:chOff x="0" y="0"/>
          <a:chExt cx="0" cy="0"/>
        </a:xfrm>
      </p:grpSpPr>
      <p:pic>
        <p:nvPicPr>
          <p:cNvPr id="258" name="Google Shape;258;p16" descr="Thank you Images - Free Download on Freepik"/>
          <p:cNvPicPr preferRelativeResize="0"/>
          <p:nvPr/>
        </p:nvPicPr>
        <p:blipFill rotWithShape="1">
          <a:blip r:embed="rId3">
            <a:alphaModFix/>
          </a:blip>
          <a:srcRect/>
          <a:stretch/>
        </p:blipFill>
        <p:spPr>
          <a:xfrm>
            <a:off x="4096513" y="1453896"/>
            <a:ext cx="5148072" cy="2688336"/>
          </a:xfrm>
          <a:prstGeom prst="rect">
            <a:avLst/>
          </a:prstGeom>
          <a:noFill/>
          <a:ln>
            <a:noFill/>
          </a:ln>
        </p:spPr>
      </p:pic>
    </p:spTree>
  </p:cSld>
  <p:clrMapOvr>
    <a:masterClrMapping/>
  </p:clrMapOvr>
</p:sld>
</file>

<file path=ppt/theme/theme1.xml><?xml version="1.0" encoding="utf-8"?>
<a:theme xmlns:a="http://schemas.openxmlformats.org/drawingml/2006/main" name="Wisp">
  <a:themeElements>
    <a:clrScheme name="Wisp">
      <a:dk1>
        <a:srgbClr val="000000"/>
      </a:dk1>
      <a:lt1>
        <a:srgbClr val="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1176</TotalTime>
  <Words>1839</Words>
  <Application>Microsoft Office PowerPoint</Application>
  <PresentationFormat>Widescreen</PresentationFormat>
  <Paragraphs>92</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Times New Roman</vt:lpstr>
      <vt:lpstr>Calibri</vt:lpstr>
      <vt:lpstr>Arial</vt:lpstr>
      <vt:lpstr>Century Gothic</vt:lpstr>
      <vt:lpstr>Noto Sans Symbols</vt:lpstr>
      <vt:lpstr>Wisp</vt:lpstr>
      <vt:lpstr>ASSIGNMENT TWO: CONFERENCE PRESENTATION PROGRAMME: BA INTERNATIONAL HOTEL MANAGEMENT  MODULE: CONTEMPORARY THEMES IN THE HOTEL AND HOSPITALITY SECTOR. MODULE CODE: BMIH6001 STUDENT NAME: Georgiana Camelia Otesanu STUDENT ID:2239363                                                        Lecturer name: Dr Ernest Balutie Wavei  </vt:lpstr>
      <vt:lpstr>INTRODUCTION: CONTEMPORARY THEME   </vt:lpstr>
      <vt:lpstr>INDUSTRY CONTEXT  </vt:lpstr>
      <vt:lpstr>PROBLEM STATEMENT,  AIM AND LITERATURE REVIEW: OPERATIONAL IMPACTS     </vt:lpstr>
      <vt:lpstr> HUMAN TOUCH &amp; SERVICE QUALITY  </vt:lpstr>
      <vt:lpstr>THEORETICAL DEBATE AND METHOD OVERVIEW  </vt:lpstr>
      <vt:lpstr>PESTEL ANALYSIS: FRAMEWORK SUMMARY</vt:lpstr>
      <vt:lpstr>POLITICAL &amp; ECONOMIC IMPACTS  </vt:lpstr>
      <vt:lpstr>SOCIAL &amp; TECHNOLOGICAL IMPACTS </vt:lpstr>
      <vt:lpstr>ENVIRONMENTAL &amp; LEGAL IMPACTS </vt:lpstr>
      <vt:lpstr>RECOMMENDATIONS AND 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Georgiana Otesanu (2239363)</cp:lastModifiedBy>
  <cp:revision>8</cp:revision>
  <dcterms:created xsi:type="dcterms:W3CDTF">2026-02-02T14:04:48Z</dcterms:created>
  <dcterms:modified xsi:type="dcterms:W3CDTF">2026-02-25T08:49:29Z</dcterms:modified>
</cp:coreProperties>
</file>