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5"/>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8F6F3F4-FDFB-450C-B44D-2DED97A27FA4}" v="9" dt="2026-10-22T22:54:46.73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snapToObjects="1">
      <p:cViewPr varScale="1">
        <p:scale>
          <a:sx n="87" d="100"/>
          <a:sy n="87" d="100"/>
        </p:scale>
        <p:origin x="66" y="282"/>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onna Morgan" userId="2976eeec-8c10-4d1d-8ccd-09f3bd3f8366" providerId="ADAL" clId="{C4FA7F6A-747C-450E-8FF1-CF3585418D41}"/>
    <pc:docChg chg="modSld">
      <pc:chgData name="Donna Morgan" userId="2976eeec-8c10-4d1d-8ccd-09f3bd3f8366" providerId="ADAL" clId="{C4FA7F6A-747C-450E-8FF1-CF3585418D41}" dt="2026-10-22T22:54:46.738" v="10"/>
      <pc:docMkLst>
        <pc:docMk/>
      </pc:docMkLst>
      <pc:sldChg chg="modSp mod modAnim">
        <pc:chgData name="Donna Morgan" userId="2976eeec-8c10-4d1d-8ccd-09f3bd3f8366" providerId="ADAL" clId="{C4FA7F6A-747C-450E-8FF1-CF3585418D41}" dt="2026-10-22T22:11:46.908" v="4" actId="255"/>
        <pc:sldMkLst>
          <pc:docMk/>
          <pc:sldMk cId="0" sldId="257"/>
        </pc:sldMkLst>
        <pc:spChg chg="mod">
          <ac:chgData name="Donna Morgan" userId="2976eeec-8c10-4d1d-8ccd-09f3bd3f8366" providerId="ADAL" clId="{C4FA7F6A-747C-450E-8FF1-CF3585418D41}" dt="2026-10-22T22:11:46.908" v="4" actId="255"/>
          <ac:spMkLst>
            <pc:docMk/>
            <pc:sldMk cId="0" sldId="257"/>
            <ac:spMk id="5" creationId="{00000000-0000-0000-0000-000000000000}"/>
          </ac:spMkLst>
        </pc:spChg>
      </pc:sldChg>
      <pc:sldChg chg="modSp mod modAnim">
        <pc:chgData name="Donna Morgan" userId="2976eeec-8c10-4d1d-8ccd-09f3bd3f8366" providerId="ADAL" clId="{C4FA7F6A-747C-450E-8FF1-CF3585418D41}" dt="2026-10-22T22:54:46.738" v="10"/>
        <pc:sldMkLst>
          <pc:docMk/>
          <pc:sldMk cId="0" sldId="258"/>
        </pc:sldMkLst>
        <pc:spChg chg="mod">
          <ac:chgData name="Donna Morgan" userId="2976eeec-8c10-4d1d-8ccd-09f3bd3f8366" providerId="ADAL" clId="{C4FA7F6A-747C-450E-8FF1-CF3585418D41}" dt="2026-10-22T22:53:33.065" v="5" actId="255"/>
          <ac:spMkLst>
            <pc:docMk/>
            <pc:sldMk cId="0" sldId="258"/>
            <ac:spMk id="5"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7673524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After the break, explain that today is about identifying themes, not writing critical paragraphs. Students will practise with their own papers in Reading Week and learn critical writing in Week 6.</a:t>
            </a:r>
          </a:p>
        </p:txBody>
      </p:sp>
      <p:sp>
        <p:nvSpPr>
          <p:cNvPr id="4" name="Slide Number Placeholder 3"/>
          <p:cNvSpPr>
            <a:spLocks noGrp="1"/>
          </p:cNvSpPr>
          <p:nvPr>
            <p:ph type="sldNum" sz="quarter" idx="5"/>
          </p:nvPr>
        </p:nvSpPr>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This is the familiar class question from last week. Explain that most studies investigate associations, so findings cannot automatically establish causation.</a:t>
            </a:r>
          </a:p>
        </p:txBody>
      </p:sp>
      <p:sp>
        <p:nvSpPr>
          <p:cNvPr id="4" name="Slide Number Placeholder 3"/>
          <p:cNvSpPr>
            <a:spLocks noGrp="1"/>
          </p:cNvSpPr>
          <p:nvPr>
            <p:ph type="sldNum" sz="quarter" idx="5"/>
          </p:nvPr>
        </p:nvSpPr>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Do not give students the intended sleep, gender or use-pattern themes. Explain the difference between the research question and a theme. Ask whether “social media and mental health” adds anything beyond the question. Do not show examples of target themes.</a:t>
            </a:r>
          </a:p>
        </p:txBody>
      </p:sp>
      <p:sp>
        <p:nvSpPr>
          <p:cNvPr id="4" name="Slide Number Placeholder 3"/>
          <p:cNvSpPr>
            <a:spLocks noGrp="1"/>
          </p:cNvSpPr>
          <p:nvPr>
            <p:ph type="sldNum" sz="quarter" idx="5"/>
          </p:nvPr>
        </p:nvSpPr>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Briefly revisit the existing CRAAP framework only. Do not turn this into a separate appraisal task. Remind students their one cumulative CRAAP table is required in the dissertation appendix.</a:t>
            </a:r>
          </a:p>
        </p:txBody>
      </p:sp>
      <p:sp>
        <p:nvSpPr>
          <p:cNvPr id="4" name="Slide Number Placeholder 3"/>
          <p:cNvSpPr>
            <a:spLocks noGrp="1"/>
          </p:cNvSpPr>
          <p:nvPr>
            <p:ph type="sldNum" sz="quarter" idx="5"/>
          </p:nvPr>
        </p:nvSpPr>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Distribute the separate student cards. The summaries are teaching paraphrases; full papers are needed for rigorous critical appraisal. Do not point students toward preselected themes.</a:t>
            </a:r>
          </a:p>
        </p:txBody>
      </p:sp>
      <p:sp>
        <p:nvSpPr>
          <p:cNvPr id="4" name="Slide Number Placeholder 3"/>
          <p:cNvSpPr>
            <a:spLocks noGrp="1"/>
          </p:cNvSpPr>
          <p:nvPr>
            <p:ph type="sldNum" sz="quarter" idx="5"/>
          </p:nvPr>
        </p:nvSpPr>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Distribute the separate student cards. The summaries are teaching paraphrases; full papers are needed for rigorous critical appraisal. Do not point students toward preselected themes.</a:t>
            </a:r>
          </a:p>
        </p:txBody>
      </p:sp>
      <p:sp>
        <p:nvSpPr>
          <p:cNvPr id="4" name="Slide Number Placeholder 3"/>
          <p:cNvSpPr>
            <a:spLocks noGrp="1"/>
          </p:cNvSpPr>
          <p:nvPr>
            <p:ph type="sldNum" sz="quarter" idx="5"/>
          </p:nvPr>
        </p:nvSpPr>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Give time to read all nine cards. Ask only “What did this study find?” Do not ask for both outcome and main finding, and do not use critical questions.</a:t>
            </a:r>
          </a:p>
        </p:txBody>
      </p:sp>
      <p:sp>
        <p:nvSpPr>
          <p:cNvPr id="4" name="Slide Number Placeholder 3"/>
          <p:cNvSpPr>
            <a:spLocks noGrp="1"/>
          </p:cNvSpPr>
          <p:nvPr>
            <p:ph type="sldNum" sz="quarter" idx="5"/>
          </p:nvPr>
        </p:nvSpPr>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Students physically sort cards into piles according to similarities or differences. Resist naming themes. Ask neutral prompts: “Which cards are similar?” “Which are different?” “Could a card fit in more than one group?”</a:t>
            </a:r>
          </a:p>
        </p:txBody>
      </p:sp>
      <p:sp>
        <p:nvSpPr>
          <p:cNvPr id="4" name="Slide Number Placeholder 3"/>
          <p:cNvSpPr>
            <a:spLocks noGrp="1"/>
          </p:cNvSpPr>
          <p:nvPr>
            <p:ph type="sldNum" sz="quarter" idx="5"/>
          </p:nvPr>
        </p:nvSpPr>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Ask groups to name two or three patterns only if the findings support them. Do not demand three. Ask “What common idea connects these findings?” and “Which cards support that idea?”</a:t>
            </a:r>
          </a:p>
        </p:txBody>
      </p:sp>
      <p:sp>
        <p:nvSpPr>
          <p:cNvPr id="4" name="Slide Number Placeholder 3"/>
          <p:cNvSpPr>
            <a:spLocks noGrp="1"/>
          </p:cNvSpPr>
          <p:nvPr>
            <p:ph type="sldNum" sz="quarter" idx="5"/>
          </p:nvPr>
        </p:nvSpPr>
        <p:spPr/>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Invite groups to share their theme names and evidence cards. Ask where findings agree and differ. Use the private lecturer guide for possible routes, but do not require matching theme labels. Reinforce that contradictions can sit inside a theme.</a:t>
            </a:r>
          </a:p>
        </p:txBody>
      </p:sp>
      <p:sp>
        <p:nvSpPr>
          <p:cNvPr id="4" name="Slide Number Placeholder 3"/>
          <p:cNvSpPr>
            <a:spLocks noGrp="1"/>
          </p:cNvSpPr>
          <p:nvPr>
            <p:ph type="sldNum" sz="quarter" idx="5"/>
          </p:nvPr>
        </p:nvSpPr>
        <p:spPr/>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Explain the task in manageable steps: select three to five relevant papers; note what each found; compare similarities and differences; group possible themes. Continue the single cumulative CRAAP table for included literature. This is practice, not an additional summative assessment.</a:t>
            </a:r>
          </a:p>
        </p:txBody>
      </p:sp>
      <p:sp>
        <p:nvSpPr>
          <p:cNvPr id="4" name="Slide Number Placeholder 3"/>
          <p:cNvSpPr>
            <a:spLocks noGrp="1"/>
          </p:cNvSpPr>
          <p:nvPr>
            <p:ph type="sldNum" sz="quarter" idx="5"/>
          </p:nvPr>
        </p:nvSpPr>
        <p:spPr/>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Quick exit discussion. Reiterate: Week 4 identify themes; Week 5 try with own evidence; Week 6 compare, contrast, analyse, evaluate and synthesise through the handbag/backpack activity and a paragraph; Week 7 discussion chapter — so what?</a:t>
            </a:r>
          </a:p>
        </p:txBody>
      </p:sp>
      <p:sp>
        <p:nvSpPr>
          <p:cNvPr id="4" name="Slide Number Placeholder 3"/>
          <p:cNvSpPr>
            <a:spLocks noGrp="1"/>
          </p:cNvSpPr>
          <p:nvPr>
            <p:ph type="sldNum" sz="quarter" idx="5"/>
          </p:nvPr>
        </p:nvSpPr>
        <p:spPr/>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This is a lecturer reference slide; do not use it to disclose themes. The study cards provide simplified findings, not full critical appraisals.</a:t>
            </a:r>
          </a:p>
        </p:txBody>
      </p:sp>
      <p:sp>
        <p:nvSpPr>
          <p:cNvPr id="4" name="Slide Number Placeholder 3"/>
          <p:cNvSpPr>
            <a:spLocks noGrp="1"/>
          </p:cNvSpPr>
          <p:nvPr>
            <p:ph type="sldNum" sz="quarter" idx="5"/>
          </p:nvPr>
        </p:nvSpPr>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10/22/2026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10/22/2026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10/22/2026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10/22/2026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CAD085-E8A6-8845-BD4E-CB4CCA059FC4}" type="datetimeFigureOut">
              <a:rPr lang="en-US" smtClean="0"/>
              <a:t>10/22/2026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10/22/2026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10/22/2026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10/22/2026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10/22/2026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10/22/2026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10/22/2026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10/22/2026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BF9F4"/>
        </a:solidFill>
        <a:effectLst/>
      </p:bgPr>
    </p:bg>
    <p:spTree>
      <p:nvGrpSpPr>
        <p:cNvPr id="1" name=""/>
        <p:cNvGrpSpPr/>
        <p:nvPr/>
      </p:nvGrpSpPr>
      <p:grpSpPr>
        <a:xfrm>
          <a:off x="0" y="0"/>
          <a:ext cx="0" cy="0"/>
          <a:chOff x="0" y="0"/>
          <a:chExt cx="0" cy="0"/>
        </a:xfrm>
      </p:grpSpPr>
      <p:sp>
        <p:nvSpPr>
          <p:cNvPr id="2" name="Rounded Rectangle 1"/>
          <p:cNvSpPr/>
          <p:nvPr/>
        </p:nvSpPr>
        <p:spPr>
          <a:xfrm>
            <a:off x="393192" y="347472"/>
            <a:ext cx="100584" cy="411480"/>
          </a:xfrm>
          <a:prstGeom prst="roundRect">
            <a:avLst/>
          </a:prstGeom>
          <a:solidFill>
            <a:srgbClr val="7FAA9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612648" y="365760"/>
            <a:ext cx="11277295" cy="320040"/>
          </a:xfrm>
          <a:prstGeom prst="rect">
            <a:avLst/>
          </a:prstGeom>
          <a:noFill/>
        </p:spPr>
        <p:txBody>
          <a:bodyPr wrap="square" lIns="36576" tIns="18288">
            <a:spAutoFit/>
          </a:bodyPr>
          <a:lstStyle/>
          <a:p>
            <a:pPr>
              <a:spcAft>
                <a:spcPts val="900"/>
              </a:spcAft>
              <a:defRPr sz="1100" b="1">
                <a:solidFill>
                  <a:srgbClr val="5B6A69"/>
                </a:solidFill>
                <a:latin typeface="Aptos"/>
              </a:defRPr>
            </a:pPr>
            <a:r>
              <a:t>PART 2 · FROM EVIDENCE TO THEMES</a:t>
            </a:r>
          </a:p>
        </p:txBody>
      </p:sp>
      <p:sp>
        <p:nvSpPr>
          <p:cNvPr id="4" name="TextBox 3"/>
          <p:cNvSpPr txBox="1"/>
          <p:nvPr/>
        </p:nvSpPr>
        <p:spPr>
          <a:xfrm>
            <a:off x="621792" y="841248"/>
            <a:ext cx="11002975" cy="667512"/>
          </a:xfrm>
          <a:prstGeom prst="rect">
            <a:avLst/>
          </a:prstGeom>
          <a:noFill/>
        </p:spPr>
        <p:txBody>
          <a:bodyPr wrap="square" lIns="36576" tIns="18288">
            <a:spAutoFit/>
          </a:bodyPr>
          <a:lstStyle/>
          <a:p>
            <a:pPr>
              <a:spcAft>
                <a:spcPts val="900"/>
              </a:spcAft>
              <a:defRPr sz="3000" b="1">
                <a:solidFill>
                  <a:srgbClr val="2B4B49"/>
                </a:solidFill>
                <a:latin typeface="Aptos"/>
              </a:defRPr>
            </a:pPr>
            <a:r>
              <a:t>From evidence to themes</a:t>
            </a:r>
          </a:p>
        </p:txBody>
      </p:sp>
      <p:sp>
        <p:nvSpPr>
          <p:cNvPr id="5" name="TextBox 4"/>
          <p:cNvSpPr txBox="1"/>
          <p:nvPr/>
        </p:nvSpPr>
        <p:spPr>
          <a:xfrm>
            <a:off x="640080" y="1508760"/>
            <a:ext cx="10911535" cy="530352"/>
          </a:xfrm>
          <a:prstGeom prst="rect">
            <a:avLst/>
          </a:prstGeom>
          <a:noFill/>
        </p:spPr>
        <p:txBody>
          <a:bodyPr wrap="square" lIns="36576" tIns="18288">
            <a:spAutoFit/>
          </a:bodyPr>
          <a:lstStyle/>
          <a:p>
            <a:pPr>
              <a:spcAft>
                <a:spcPts val="900"/>
              </a:spcAft>
              <a:defRPr sz="1500" b="0">
                <a:solidFill>
                  <a:srgbClr val="5B6A69"/>
                </a:solidFill>
                <a:latin typeface="Aptos"/>
              </a:defRPr>
            </a:pPr>
            <a:r>
              <a:t>Today: read findings, spot similarities and differences, and name patterns.</a:t>
            </a:r>
          </a:p>
        </p:txBody>
      </p:sp>
      <p:sp>
        <p:nvSpPr>
          <p:cNvPr id="6" name="TextBox 5"/>
          <p:cNvSpPr txBox="1"/>
          <p:nvPr/>
        </p:nvSpPr>
        <p:spPr>
          <a:xfrm>
            <a:off x="11323015" y="6419088"/>
            <a:ext cx="457200" cy="228600"/>
          </a:xfrm>
          <a:prstGeom prst="rect">
            <a:avLst/>
          </a:prstGeom>
          <a:noFill/>
        </p:spPr>
        <p:txBody>
          <a:bodyPr wrap="square" lIns="36576" tIns="18288">
            <a:spAutoFit/>
          </a:bodyPr>
          <a:lstStyle/>
          <a:p>
            <a:pPr>
              <a:spcAft>
                <a:spcPts val="900"/>
              </a:spcAft>
              <a:defRPr sz="1100" b="1">
                <a:solidFill>
                  <a:srgbClr val="5B6A69"/>
                </a:solidFill>
                <a:latin typeface="Aptos"/>
              </a:defRPr>
            </a:pPr>
            <a:r>
              <a:t>01</a:t>
            </a:r>
          </a:p>
        </p:txBody>
      </p:sp>
      <p:sp>
        <p:nvSpPr>
          <p:cNvPr id="7" name="Rounded Rectangle 6"/>
          <p:cNvSpPr/>
          <p:nvPr/>
        </p:nvSpPr>
        <p:spPr>
          <a:xfrm>
            <a:off x="685800" y="2331720"/>
            <a:ext cx="3493008" cy="1920240"/>
          </a:xfrm>
          <a:prstGeom prst="roundRect">
            <a:avLst/>
          </a:prstGeom>
          <a:solidFill>
            <a:srgbClr val="E1EEE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TextBox 7"/>
          <p:cNvSpPr txBox="1"/>
          <p:nvPr/>
        </p:nvSpPr>
        <p:spPr>
          <a:xfrm>
            <a:off x="850392" y="2487168"/>
            <a:ext cx="3172968" cy="384048"/>
          </a:xfrm>
          <a:prstGeom prst="rect">
            <a:avLst/>
          </a:prstGeom>
          <a:noFill/>
        </p:spPr>
        <p:txBody>
          <a:bodyPr wrap="square" lIns="36576" tIns="18288">
            <a:spAutoFit/>
          </a:bodyPr>
          <a:lstStyle/>
          <a:p>
            <a:pPr>
              <a:spcAft>
                <a:spcPts val="900"/>
              </a:spcAft>
              <a:defRPr sz="1900" b="1">
                <a:solidFill>
                  <a:srgbClr val="2B4B49"/>
                </a:solidFill>
                <a:latin typeface="Aptos"/>
              </a:defRPr>
            </a:pPr>
            <a:r>
              <a:t>1 · READ</a:t>
            </a:r>
          </a:p>
        </p:txBody>
      </p:sp>
      <p:sp>
        <p:nvSpPr>
          <p:cNvPr id="9" name="TextBox 8"/>
          <p:cNvSpPr txBox="1"/>
          <p:nvPr/>
        </p:nvSpPr>
        <p:spPr>
          <a:xfrm>
            <a:off x="850392" y="2926079"/>
            <a:ext cx="3145536" cy="1234440"/>
          </a:xfrm>
          <a:prstGeom prst="rect">
            <a:avLst/>
          </a:prstGeom>
          <a:noFill/>
        </p:spPr>
        <p:txBody>
          <a:bodyPr wrap="square" lIns="36576" tIns="18288">
            <a:spAutoFit/>
          </a:bodyPr>
          <a:lstStyle/>
          <a:p>
            <a:pPr>
              <a:spcAft>
                <a:spcPts val="900"/>
              </a:spcAft>
              <a:defRPr sz="1800" b="0">
                <a:solidFill>
                  <a:srgbClr val="2B4B49"/>
                </a:solidFill>
                <a:latin typeface="Aptos"/>
              </a:defRPr>
            </a:pPr>
            <a:r>
              <a:t>What did each study find?</a:t>
            </a:r>
          </a:p>
        </p:txBody>
      </p:sp>
      <p:sp>
        <p:nvSpPr>
          <p:cNvPr id="10" name="Rounded Rectangle 9"/>
          <p:cNvSpPr/>
          <p:nvPr/>
        </p:nvSpPr>
        <p:spPr>
          <a:xfrm>
            <a:off x="4343400" y="2331720"/>
            <a:ext cx="3493008" cy="1920240"/>
          </a:xfrm>
          <a:prstGeom prst="roundRect">
            <a:avLst/>
          </a:prstGeom>
          <a:solidFill>
            <a:srgbClr val="E4EDF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TextBox 10"/>
          <p:cNvSpPr txBox="1"/>
          <p:nvPr/>
        </p:nvSpPr>
        <p:spPr>
          <a:xfrm>
            <a:off x="4507992" y="2487168"/>
            <a:ext cx="3172968" cy="384048"/>
          </a:xfrm>
          <a:prstGeom prst="rect">
            <a:avLst/>
          </a:prstGeom>
          <a:noFill/>
        </p:spPr>
        <p:txBody>
          <a:bodyPr wrap="square" lIns="36576" tIns="18288">
            <a:spAutoFit/>
          </a:bodyPr>
          <a:lstStyle/>
          <a:p>
            <a:pPr>
              <a:spcAft>
                <a:spcPts val="900"/>
              </a:spcAft>
              <a:defRPr sz="1900" b="1">
                <a:solidFill>
                  <a:srgbClr val="2B4B49"/>
                </a:solidFill>
                <a:latin typeface="Aptos"/>
              </a:defRPr>
            </a:pPr>
            <a:r>
              <a:t>2 · GROUP</a:t>
            </a:r>
          </a:p>
        </p:txBody>
      </p:sp>
      <p:sp>
        <p:nvSpPr>
          <p:cNvPr id="12" name="TextBox 11"/>
          <p:cNvSpPr txBox="1"/>
          <p:nvPr/>
        </p:nvSpPr>
        <p:spPr>
          <a:xfrm>
            <a:off x="4507992" y="2926079"/>
            <a:ext cx="3145536" cy="1234440"/>
          </a:xfrm>
          <a:prstGeom prst="rect">
            <a:avLst/>
          </a:prstGeom>
          <a:noFill/>
        </p:spPr>
        <p:txBody>
          <a:bodyPr wrap="square" lIns="36576" tIns="18288">
            <a:spAutoFit/>
          </a:bodyPr>
          <a:lstStyle/>
          <a:p>
            <a:pPr>
              <a:spcAft>
                <a:spcPts val="900"/>
              </a:spcAft>
              <a:defRPr sz="1800" b="0">
                <a:solidFill>
                  <a:srgbClr val="2B4B49"/>
                </a:solidFill>
                <a:latin typeface="Aptos"/>
              </a:defRPr>
            </a:pPr>
            <a:r>
              <a:t>Which findings are similar or different?</a:t>
            </a:r>
          </a:p>
        </p:txBody>
      </p:sp>
      <p:sp>
        <p:nvSpPr>
          <p:cNvPr id="13" name="Rounded Rectangle 12"/>
          <p:cNvSpPr/>
          <p:nvPr/>
        </p:nvSpPr>
        <p:spPr>
          <a:xfrm>
            <a:off x="8001000" y="2331720"/>
            <a:ext cx="3493008" cy="1920240"/>
          </a:xfrm>
          <a:prstGeom prst="roundRect">
            <a:avLst/>
          </a:prstGeom>
          <a:solidFill>
            <a:srgbClr val="F7EAE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 name="TextBox 13"/>
          <p:cNvSpPr txBox="1"/>
          <p:nvPr/>
        </p:nvSpPr>
        <p:spPr>
          <a:xfrm>
            <a:off x="8165592" y="2487168"/>
            <a:ext cx="3172968" cy="384048"/>
          </a:xfrm>
          <a:prstGeom prst="rect">
            <a:avLst/>
          </a:prstGeom>
          <a:noFill/>
        </p:spPr>
        <p:txBody>
          <a:bodyPr wrap="square" lIns="36576" tIns="18288">
            <a:spAutoFit/>
          </a:bodyPr>
          <a:lstStyle/>
          <a:p>
            <a:pPr>
              <a:spcAft>
                <a:spcPts val="900"/>
              </a:spcAft>
              <a:defRPr sz="1900" b="1">
                <a:solidFill>
                  <a:srgbClr val="2B4B49"/>
                </a:solidFill>
                <a:latin typeface="Aptos"/>
              </a:defRPr>
            </a:pPr>
            <a:r>
              <a:t>3 · NAME</a:t>
            </a:r>
          </a:p>
        </p:txBody>
      </p:sp>
      <p:sp>
        <p:nvSpPr>
          <p:cNvPr id="15" name="TextBox 14"/>
          <p:cNvSpPr txBox="1"/>
          <p:nvPr/>
        </p:nvSpPr>
        <p:spPr>
          <a:xfrm>
            <a:off x="8165592" y="2926079"/>
            <a:ext cx="3145536" cy="1234440"/>
          </a:xfrm>
          <a:prstGeom prst="rect">
            <a:avLst/>
          </a:prstGeom>
          <a:noFill/>
        </p:spPr>
        <p:txBody>
          <a:bodyPr wrap="square" lIns="36576" tIns="18288">
            <a:spAutoFit/>
          </a:bodyPr>
          <a:lstStyle/>
          <a:p>
            <a:pPr>
              <a:spcAft>
                <a:spcPts val="900"/>
              </a:spcAft>
              <a:defRPr sz="1800" b="0">
                <a:solidFill>
                  <a:srgbClr val="2B4B49"/>
                </a:solidFill>
                <a:latin typeface="Aptos"/>
              </a:defRPr>
            </a:pPr>
            <a:r>
              <a:t>What common idea links the findings?</a:t>
            </a:r>
          </a:p>
        </p:txBody>
      </p:sp>
      <p:sp>
        <p:nvSpPr>
          <p:cNvPr id="16" name="TextBox 15"/>
          <p:cNvSpPr txBox="1"/>
          <p:nvPr/>
        </p:nvSpPr>
        <p:spPr>
          <a:xfrm>
            <a:off x="777240" y="4800600"/>
            <a:ext cx="10637215" cy="777240"/>
          </a:xfrm>
          <a:prstGeom prst="rect">
            <a:avLst/>
          </a:prstGeom>
          <a:noFill/>
        </p:spPr>
        <p:txBody>
          <a:bodyPr wrap="square" lIns="36576" tIns="18288">
            <a:spAutoFit/>
          </a:bodyPr>
          <a:lstStyle/>
          <a:p>
            <a:pPr>
              <a:spcAft>
                <a:spcPts val="900"/>
              </a:spcAft>
              <a:defRPr sz="2100" b="1">
                <a:solidFill>
                  <a:srgbClr val="2B4B49"/>
                </a:solidFill>
                <a:latin typeface="Aptos"/>
              </a:defRPr>
            </a:pPr>
            <a:r>
              <a:t>We are practising how to identify possible themes — not trying to find one perfect answer.</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BF9F4"/>
        </a:solidFill>
        <a:effectLst/>
      </p:bgPr>
    </p:bg>
    <p:spTree>
      <p:nvGrpSpPr>
        <p:cNvPr id="1" name=""/>
        <p:cNvGrpSpPr/>
        <p:nvPr/>
      </p:nvGrpSpPr>
      <p:grpSpPr>
        <a:xfrm>
          <a:off x="0" y="0"/>
          <a:ext cx="0" cy="0"/>
          <a:chOff x="0" y="0"/>
          <a:chExt cx="0" cy="0"/>
        </a:xfrm>
      </p:grpSpPr>
      <p:sp>
        <p:nvSpPr>
          <p:cNvPr id="2" name="Rounded Rectangle 1"/>
          <p:cNvSpPr/>
          <p:nvPr/>
        </p:nvSpPr>
        <p:spPr>
          <a:xfrm>
            <a:off x="393192" y="347472"/>
            <a:ext cx="100584" cy="411480"/>
          </a:xfrm>
          <a:prstGeom prst="roundRect">
            <a:avLst/>
          </a:prstGeom>
          <a:solidFill>
            <a:srgbClr val="7FAA9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612648" y="365760"/>
            <a:ext cx="11277295" cy="320040"/>
          </a:xfrm>
          <a:prstGeom prst="rect">
            <a:avLst/>
          </a:prstGeom>
          <a:noFill/>
        </p:spPr>
        <p:txBody>
          <a:bodyPr wrap="square" lIns="36576" tIns="18288">
            <a:spAutoFit/>
          </a:bodyPr>
          <a:lstStyle/>
          <a:p>
            <a:pPr>
              <a:spcAft>
                <a:spcPts val="900"/>
              </a:spcAft>
              <a:defRPr sz="1100" b="1">
                <a:solidFill>
                  <a:srgbClr val="5B6A69"/>
                </a:solidFill>
                <a:latin typeface="Aptos"/>
              </a:defRPr>
            </a:pPr>
            <a:r>
              <a:t>PART 2 · FROM EVIDENCE TO THEMES</a:t>
            </a:r>
          </a:p>
        </p:txBody>
      </p:sp>
      <p:sp>
        <p:nvSpPr>
          <p:cNvPr id="4" name="TextBox 3"/>
          <p:cNvSpPr txBox="1"/>
          <p:nvPr/>
        </p:nvSpPr>
        <p:spPr>
          <a:xfrm>
            <a:off x="621792" y="841248"/>
            <a:ext cx="11002975" cy="667512"/>
          </a:xfrm>
          <a:prstGeom prst="rect">
            <a:avLst/>
          </a:prstGeom>
          <a:noFill/>
        </p:spPr>
        <p:txBody>
          <a:bodyPr wrap="square" lIns="36576" tIns="18288">
            <a:spAutoFit/>
          </a:bodyPr>
          <a:lstStyle/>
          <a:p>
            <a:pPr>
              <a:spcAft>
                <a:spcPts val="900"/>
              </a:spcAft>
              <a:defRPr sz="3000" b="1">
                <a:solidFill>
                  <a:srgbClr val="2B4B49"/>
                </a:solidFill>
                <a:latin typeface="Aptos"/>
              </a:defRPr>
            </a:pPr>
            <a:r>
              <a:t>Our shared research question</a:t>
            </a:r>
          </a:p>
        </p:txBody>
      </p:sp>
      <p:sp>
        <p:nvSpPr>
          <p:cNvPr id="5" name="TextBox 4"/>
          <p:cNvSpPr txBox="1"/>
          <p:nvPr/>
        </p:nvSpPr>
        <p:spPr>
          <a:xfrm>
            <a:off x="640080" y="1508760"/>
            <a:ext cx="10911535" cy="433965"/>
          </a:xfrm>
          <a:prstGeom prst="rect">
            <a:avLst/>
          </a:prstGeom>
          <a:noFill/>
        </p:spPr>
        <p:txBody>
          <a:bodyPr wrap="square" lIns="36576" tIns="18288">
            <a:spAutoFit/>
          </a:bodyPr>
          <a:lstStyle/>
          <a:p>
            <a:pPr>
              <a:spcAft>
                <a:spcPts val="900"/>
              </a:spcAft>
              <a:defRPr sz="1500" b="0">
                <a:solidFill>
                  <a:srgbClr val="5B6A69"/>
                </a:solidFill>
                <a:latin typeface="Aptos"/>
              </a:defRPr>
            </a:pPr>
            <a:r>
              <a:rPr sz="2400" dirty="0"/>
              <a:t>Does high social media use increase anxiety and depression in teenagers?</a:t>
            </a:r>
          </a:p>
        </p:txBody>
      </p:sp>
      <p:sp>
        <p:nvSpPr>
          <p:cNvPr id="6" name="TextBox 5"/>
          <p:cNvSpPr txBox="1"/>
          <p:nvPr/>
        </p:nvSpPr>
        <p:spPr>
          <a:xfrm>
            <a:off x="11323015" y="6419088"/>
            <a:ext cx="457200" cy="228600"/>
          </a:xfrm>
          <a:prstGeom prst="rect">
            <a:avLst/>
          </a:prstGeom>
          <a:noFill/>
        </p:spPr>
        <p:txBody>
          <a:bodyPr wrap="square" lIns="36576" tIns="18288">
            <a:spAutoFit/>
          </a:bodyPr>
          <a:lstStyle/>
          <a:p>
            <a:pPr>
              <a:spcAft>
                <a:spcPts val="900"/>
              </a:spcAft>
              <a:defRPr sz="1100" b="1">
                <a:solidFill>
                  <a:srgbClr val="5B6A69"/>
                </a:solidFill>
                <a:latin typeface="Aptos"/>
              </a:defRPr>
            </a:pPr>
            <a:r>
              <a:t>02</a:t>
            </a:r>
          </a:p>
        </p:txBody>
      </p:sp>
      <p:sp>
        <p:nvSpPr>
          <p:cNvPr id="7" name="Rounded Rectangle 6"/>
          <p:cNvSpPr/>
          <p:nvPr/>
        </p:nvSpPr>
        <p:spPr>
          <a:xfrm>
            <a:off x="731520" y="2423160"/>
            <a:ext cx="5166360" cy="2194560"/>
          </a:xfrm>
          <a:prstGeom prst="roundRect">
            <a:avLst/>
          </a:prstGeom>
          <a:solidFill>
            <a:srgbClr val="E1EEE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TextBox 7"/>
          <p:cNvSpPr txBox="1"/>
          <p:nvPr/>
        </p:nvSpPr>
        <p:spPr>
          <a:xfrm>
            <a:off x="896112" y="2578608"/>
            <a:ext cx="4846320" cy="384048"/>
          </a:xfrm>
          <a:prstGeom prst="rect">
            <a:avLst/>
          </a:prstGeom>
          <a:noFill/>
        </p:spPr>
        <p:txBody>
          <a:bodyPr wrap="square" lIns="36576" tIns="18288">
            <a:spAutoFit/>
          </a:bodyPr>
          <a:lstStyle/>
          <a:p>
            <a:pPr>
              <a:spcAft>
                <a:spcPts val="900"/>
              </a:spcAft>
              <a:defRPr sz="1900" b="1">
                <a:solidFill>
                  <a:srgbClr val="2B4B49"/>
                </a:solidFill>
                <a:latin typeface="Aptos"/>
              </a:defRPr>
            </a:pPr>
            <a:r>
              <a:rPr dirty="0"/>
              <a:t>What we can look for</a:t>
            </a:r>
          </a:p>
        </p:txBody>
      </p:sp>
      <p:sp>
        <p:nvSpPr>
          <p:cNvPr id="9" name="TextBox 8"/>
          <p:cNvSpPr txBox="1"/>
          <p:nvPr/>
        </p:nvSpPr>
        <p:spPr>
          <a:xfrm>
            <a:off x="896112" y="3017520"/>
            <a:ext cx="4818888" cy="1508760"/>
          </a:xfrm>
          <a:prstGeom prst="rect">
            <a:avLst/>
          </a:prstGeom>
          <a:noFill/>
        </p:spPr>
        <p:txBody>
          <a:bodyPr wrap="square" lIns="36576" tIns="18288">
            <a:spAutoFit/>
          </a:bodyPr>
          <a:lstStyle/>
          <a:p>
            <a:pPr>
              <a:spcAft>
                <a:spcPts val="900"/>
              </a:spcAft>
              <a:defRPr sz="1800" b="0">
                <a:solidFill>
                  <a:srgbClr val="2B4B49"/>
                </a:solidFill>
                <a:latin typeface="Aptos"/>
              </a:defRPr>
            </a:pPr>
            <a:r>
              <a:rPr dirty="0"/>
              <a:t>Similarities, differences and recurring findings across studies.</a:t>
            </a:r>
          </a:p>
        </p:txBody>
      </p:sp>
      <p:sp>
        <p:nvSpPr>
          <p:cNvPr id="10" name="Rounded Rectangle 9"/>
          <p:cNvSpPr/>
          <p:nvPr/>
        </p:nvSpPr>
        <p:spPr>
          <a:xfrm>
            <a:off x="6172200" y="2423160"/>
            <a:ext cx="5166360" cy="2194560"/>
          </a:xfrm>
          <a:prstGeom prst="roundRect">
            <a:avLst/>
          </a:prstGeom>
          <a:solidFill>
            <a:srgbClr val="F7EAE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TextBox 10"/>
          <p:cNvSpPr txBox="1"/>
          <p:nvPr/>
        </p:nvSpPr>
        <p:spPr>
          <a:xfrm>
            <a:off x="6336792" y="2578608"/>
            <a:ext cx="4846320" cy="384048"/>
          </a:xfrm>
          <a:prstGeom prst="rect">
            <a:avLst/>
          </a:prstGeom>
          <a:noFill/>
        </p:spPr>
        <p:txBody>
          <a:bodyPr wrap="square" lIns="36576" tIns="18288">
            <a:spAutoFit/>
          </a:bodyPr>
          <a:lstStyle/>
          <a:p>
            <a:pPr>
              <a:spcAft>
                <a:spcPts val="900"/>
              </a:spcAft>
              <a:defRPr sz="1900" b="1">
                <a:solidFill>
                  <a:srgbClr val="2B4B49"/>
                </a:solidFill>
                <a:latin typeface="Aptos"/>
              </a:defRPr>
            </a:pPr>
            <a:r>
              <a:rPr dirty="0"/>
              <a:t>What we must not assume</a:t>
            </a:r>
          </a:p>
        </p:txBody>
      </p:sp>
      <p:sp>
        <p:nvSpPr>
          <p:cNvPr id="12" name="TextBox 11"/>
          <p:cNvSpPr txBox="1"/>
          <p:nvPr/>
        </p:nvSpPr>
        <p:spPr>
          <a:xfrm>
            <a:off x="6336792" y="3017520"/>
            <a:ext cx="4818888" cy="1508760"/>
          </a:xfrm>
          <a:prstGeom prst="rect">
            <a:avLst/>
          </a:prstGeom>
          <a:noFill/>
        </p:spPr>
        <p:txBody>
          <a:bodyPr wrap="square" lIns="36576" tIns="18288">
            <a:spAutoFit/>
          </a:bodyPr>
          <a:lstStyle/>
          <a:p>
            <a:pPr>
              <a:spcAft>
                <a:spcPts val="900"/>
              </a:spcAft>
              <a:defRPr sz="1800" b="0">
                <a:solidFill>
                  <a:srgbClr val="2B4B49"/>
                </a:solidFill>
                <a:latin typeface="Aptos"/>
              </a:defRPr>
            </a:pPr>
            <a:r>
              <a:rPr dirty="0"/>
              <a:t>An association proves that social media caused anxiety or depression.</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9" grpId="0"/>
      <p:bldP spid="11" grpId="0"/>
      <p:bldP spid="1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BF9F4"/>
        </a:solidFill>
        <a:effectLst/>
      </p:bgPr>
    </p:bg>
    <p:spTree>
      <p:nvGrpSpPr>
        <p:cNvPr id="1" name=""/>
        <p:cNvGrpSpPr/>
        <p:nvPr/>
      </p:nvGrpSpPr>
      <p:grpSpPr>
        <a:xfrm>
          <a:off x="0" y="0"/>
          <a:ext cx="0" cy="0"/>
          <a:chOff x="0" y="0"/>
          <a:chExt cx="0" cy="0"/>
        </a:xfrm>
      </p:grpSpPr>
      <p:sp>
        <p:nvSpPr>
          <p:cNvPr id="2" name="Rounded Rectangle 1"/>
          <p:cNvSpPr/>
          <p:nvPr/>
        </p:nvSpPr>
        <p:spPr>
          <a:xfrm>
            <a:off x="393192" y="347472"/>
            <a:ext cx="100584" cy="411480"/>
          </a:xfrm>
          <a:prstGeom prst="roundRect">
            <a:avLst/>
          </a:prstGeom>
          <a:solidFill>
            <a:srgbClr val="7FAA9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612648" y="365760"/>
            <a:ext cx="11277295" cy="320040"/>
          </a:xfrm>
          <a:prstGeom prst="rect">
            <a:avLst/>
          </a:prstGeom>
          <a:noFill/>
        </p:spPr>
        <p:txBody>
          <a:bodyPr wrap="square" lIns="36576" tIns="18288">
            <a:spAutoFit/>
          </a:bodyPr>
          <a:lstStyle/>
          <a:p>
            <a:pPr>
              <a:spcAft>
                <a:spcPts val="900"/>
              </a:spcAft>
              <a:defRPr sz="1100" b="1">
                <a:solidFill>
                  <a:srgbClr val="5B6A69"/>
                </a:solidFill>
                <a:latin typeface="Aptos"/>
              </a:defRPr>
            </a:pPr>
            <a:r>
              <a:t>PART 2 · FROM EVIDENCE TO THEMES</a:t>
            </a:r>
          </a:p>
        </p:txBody>
      </p:sp>
      <p:sp>
        <p:nvSpPr>
          <p:cNvPr id="4" name="TextBox 3"/>
          <p:cNvSpPr txBox="1"/>
          <p:nvPr/>
        </p:nvSpPr>
        <p:spPr>
          <a:xfrm>
            <a:off x="621792" y="841248"/>
            <a:ext cx="11002975" cy="667512"/>
          </a:xfrm>
          <a:prstGeom prst="rect">
            <a:avLst/>
          </a:prstGeom>
          <a:noFill/>
        </p:spPr>
        <p:txBody>
          <a:bodyPr wrap="square" lIns="36576" tIns="18288">
            <a:spAutoFit/>
          </a:bodyPr>
          <a:lstStyle/>
          <a:p>
            <a:pPr>
              <a:spcAft>
                <a:spcPts val="900"/>
              </a:spcAft>
              <a:defRPr sz="3000" b="1">
                <a:solidFill>
                  <a:srgbClr val="2B4B49"/>
                </a:solidFill>
                <a:latin typeface="Aptos"/>
              </a:defRPr>
            </a:pPr>
            <a:r>
              <a:t>What is a theme?</a:t>
            </a:r>
          </a:p>
        </p:txBody>
      </p:sp>
      <p:sp>
        <p:nvSpPr>
          <p:cNvPr id="5" name="TextBox 4"/>
          <p:cNvSpPr txBox="1"/>
          <p:nvPr/>
        </p:nvSpPr>
        <p:spPr>
          <a:xfrm>
            <a:off x="640080" y="1508760"/>
            <a:ext cx="10911535" cy="372410"/>
          </a:xfrm>
          <a:prstGeom prst="rect">
            <a:avLst/>
          </a:prstGeom>
          <a:noFill/>
        </p:spPr>
        <p:txBody>
          <a:bodyPr wrap="square" lIns="36576" tIns="18288">
            <a:spAutoFit/>
          </a:bodyPr>
          <a:lstStyle/>
          <a:p>
            <a:pPr>
              <a:spcAft>
                <a:spcPts val="900"/>
              </a:spcAft>
              <a:defRPr sz="1500" b="0">
                <a:solidFill>
                  <a:srgbClr val="5B6A69"/>
                </a:solidFill>
                <a:latin typeface="Aptos"/>
              </a:defRPr>
            </a:pPr>
            <a:r>
              <a:rPr sz="2000" dirty="0"/>
              <a:t>A specific, meaningful pattern that is supported by findings from more than one study.</a:t>
            </a:r>
          </a:p>
        </p:txBody>
      </p:sp>
      <p:sp>
        <p:nvSpPr>
          <p:cNvPr id="6" name="TextBox 5"/>
          <p:cNvSpPr txBox="1"/>
          <p:nvPr/>
        </p:nvSpPr>
        <p:spPr>
          <a:xfrm>
            <a:off x="11323015" y="6419088"/>
            <a:ext cx="457200" cy="228600"/>
          </a:xfrm>
          <a:prstGeom prst="rect">
            <a:avLst/>
          </a:prstGeom>
          <a:noFill/>
        </p:spPr>
        <p:txBody>
          <a:bodyPr wrap="square" lIns="36576" tIns="18288">
            <a:spAutoFit/>
          </a:bodyPr>
          <a:lstStyle/>
          <a:p>
            <a:pPr>
              <a:spcAft>
                <a:spcPts val="900"/>
              </a:spcAft>
              <a:defRPr sz="1100" b="1">
                <a:solidFill>
                  <a:srgbClr val="5B6A69"/>
                </a:solidFill>
                <a:latin typeface="Aptos"/>
              </a:defRPr>
            </a:pPr>
            <a:r>
              <a:t>03</a:t>
            </a:r>
          </a:p>
        </p:txBody>
      </p:sp>
      <p:sp>
        <p:nvSpPr>
          <p:cNvPr id="7" name="Rounded Rectangle 6"/>
          <p:cNvSpPr/>
          <p:nvPr/>
        </p:nvSpPr>
        <p:spPr>
          <a:xfrm>
            <a:off x="731520" y="2331720"/>
            <a:ext cx="5212080" cy="2331720"/>
          </a:xfrm>
          <a:prstGeom prst="roundRect">
            <a:avLst/>
          </a:prstGeom>
          <a:solidFill>
            <a:srgbClr val="F7EAE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TextBox 7"/>
          <p:cNvSpPr txBox="1"/>
          <p:nvPr/>
        </p:nvSpPr>
        <p:spPr>
          <a:xfrm>
            <a:off x="896112" y="2487168"/>
            <a:ext cx="4892040" cy="384048"/>
          </a:xfrm>
          <a:prstGeom prst="rect">
            <a:avLst/>
          </a:prstGeom>
          <a:noFill/>
        </p:spPr>
        <p:txBody>
          <a:bodyPr wrap="square" lIns="36576" tIns="18288">
            <a:spAutoFit/>
          </a:bodyPr>
          <a:lstStyle/>
          <a:p>
            <a:pPr>
              <a:spcAft>
                <a:spcPts val="900"/>
              </a:spcAft>
              <a:defRPr sz="1900" b="1">
                <a:solidFill>
                  <a:srgbClr val="2B4B49"/>
                </a:solidFill>
                <a:latin typeface="Aptos"/>
              </a:defRPr>
            </a:pPr>
            <a:r>
              <a:rPr dirty="0"/>
              <a:t>Too broad</a:t>
            </a:r>
          </a:p>
        </p:txBody>
      </p:sp>
      <p:sp>
        <p:nvSpPr>
          <p:cNvPr id="9" name="TextBox 8"/>
          <p:cNvSpPr txBox="1"/>
          <p:nvPr/>
        </p:nvSpPr>
        <p:spPr>
          <a:xfrm>
            <a:off x="896112" y="2926079"/>
            <a:ext cx="4864608" cy="1645919"/>
          </a:xfrm>
          <a:prstGeom prst="rect">
            <a:avLst/>
          </a:prstGeom>
          <a:noFill/>
        </p:spPr>
        <p:txBody>
          <a:bodyPr wrap="square" lIns="36576" tIns="18288">
            <a:spAutoFit/>
          </a:bodyPr>
          <a:lstStyle/>
          <a:p>
            <a:pPr>
              <a:spcAft>
                <a:spcPts val="900"/>
              </a:spcAft>
              <a:defRPr sz="1800" b="0">
                <a:solidFill>
                  <a:srgbClr val="2B4B49"/>
                </a:solidFill>
                <a:latin typeface="Aptos"/>
              </a:defRPr>
            </a:pPr>
            <a:r>
              <a:rPr dirty="0"/>
              <a:t>“Social media and teenage mental health”</a:t>
            </a:r>
          </a:p>
          <a:p>
            <a:pPr>
              <a:spcAft>
                <a:spcPts val="900"/>
              </a:spcAft>
              <a:defRPr sz="1800" b="0">
                <a:solidFill>
                  <a:srgbClr val="2B4B49"/>
                </a:solidFill>
                <a:latin typeface="Aptos"/>
              </a:defRPr>
            </a:pPr>
            <a:r>
              <a:rPr dirty="0"/>
              <a:t>This mostly repeats the research question.</a:t>
            </a:r>
          </a:p>
        </p:txBody>
      </p:sp>
      <p:sp>
        <p:nvSpPr>
          <p:cNvPr id="10" name="Rounded Rectangle 9"/>
          <p:cNvSpPr/>
          <p:nvPr/>
        </p:nvSpPr>
        <p:spPr>
          <a:xfrm>
            <a:off x="6172200" y="2331720"/>
            <a:ext cx="5212080" cy="2331720"/>
          </a:xfrm>
          <a:prstGeom prst="roundRect">
            <a:avLst/>
          </a:prstGeom>
          <a:solidFill>
            <a:srgbClr val="E1EEE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TextBox 10"/>
          <p:cNvSpPr txBox="1"/>
          <p:nvPr/>
        </p:nvSpPr>
        <p:spPr>
          <a:xfrm>
            <a:off x="6336792" y="2487168"/>
            <a:ext cx="4892040" cy="384048"/>
          </a:xfrm>
          <a:prstGeom prst="rect">
            <a:avLst/>
          </a:prstGeom>
          <a:noFill/>
        </p:spPr>
        <p:txBody>
          <a:bodyPr wrap="square" lIns="36576" tIns="18288">
            <a:spAutoFit/>
          </a:bodyPr>
          <a:lstStyle/>
          <a:p>
            <a:pPr>
              <a:spcAft>
                <a:spcPts val="900"/>
              </a:spcAft>
              <a:defRPr sz="1900" b="1">
                <a:solidFill>
                  <a:srgbClr val="2B4B49"/>
                </a:solidFill>
                <a:latin typeface="Aptos"/>
              </a:defRPr>
            </a:pPr>
            <a:r>
              <a:rPr dirty="0"/>
              <a:t>More useful</a:t>
            </a:r>
          </a:p>
        </p:txBody>
      </p:sp>
      <p:sp>
        <p:nvSpPr>
          <p:cNvPr id="12" name="TextBox 11"/>
          <p:cNvSpPr txBox="1"/>
          <p:nvPr/>
        </p:nvSpPr>
        <p:spPr>
          <a:xfrm>
            <a:off x="6336792" y="2926079"/>
            <a:ext cx="4864608" cy="1645919"/>
          </a:xfrm>
          <a:prstGeom prst="rect">
            <a:avLst/>
          </a:prstGeom>
          <a:noFill/>
        </p:spPr>
        <p:txBody>
          <a:bodyPr wrap="square" lIns="36576" tIns="18288">
            <a:spAutoFit/>
          </a:bodyPr>
          <a:lstStyle/>
          <a:p>
            <a:pPr>
              <a:spcAft>
                <a:spcPts val="900"/>
              </a:spcAft>
              <a:defRPr sz="1800" b="0">
                <a:solidFill>
                  <a:srgbClr val="2B4B49"/>
                </a:solidFill>
                <a:latin typeface="Aptos"/>
              </a:defRPr>
            </a:pPr>
            <a:r>
              <a:rPr dirty="0"/>
              <a:t>A focused idea that helps explain a particular pattern in what studies found.</a:t>
            </a:r>
          </a:p>
        </p:txBody>
      </p:sp>
      <p:sp>
        <p:nvSpPr>
          <p:cNvPr id="13" name="TextBox 12"/>
          <p:cNvSpPr txBox="1"/>
          <p:nvPr/>
        </p:nvSpPr>
        <p:spPr>
          <a:xfrm>
            <a:off x="804672" y="5074920"/>
            <a:ext cx="10698480" cy="530352"/>
          </a:xfrm>
          <a:prstGeom prst="rect">
            <a:avLst/>
          </a:prstGeom>
          <a:noFill/>
        </p:spPr>
        <p:txBody>
          <a:bodyPr wrap="square" lIns="36576" tIns="18288">
            <a:spAutoFit/>
          </a:bodyPr>
          <a:lstStyle/>
          <a:p>
            <a:pPr>
              <a:spcAft>
                <a:spcPts val="900"/>
              </a:spcAft>
              <a:defRPr sz="1800" b="1">
                <a:solidFill>
                  <a:srgbClr val="2B4B49"/>
                </a:solidFill>
                <a:latin typeface="Aptos"/>
              </a:defRPr>
            </a:pPr>
            <a:r>
              <a:rPr dirty="0"/>
              <a:t>Your theme heading should tell the reader something more specific than the research question.</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2"/>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9" grpId="0"/>
      <p:bldP spid="11" grpId="0"/>
      <p:bldP spid="12" grpId="0"/>
      <p:bldP spid="13"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BF9F4"/>
        </a:solidFill>
        <a:effectLst/>
      </p:bgPr>
    </p:bg>
    <p:spTree>
      <p:nvGrpSpPr>
        <p:cNvPr id="1" name=""/>
        <p:cNvGrpSpPr/>
        <p:nvPr/>
      </p:nvGrpSpPr>
      <p:grpSpPr>
        <a:xfrm>
          <a:off x="0" y="0"/>
          <a:ext cx="0" cy="0"/>
          <a:chOff x="0" y="0"/>
          <a:chExt cx="0" cy="0"/>
        </a:xfrm>
      </p:grpSpPr>
      <p:sp>
        <p:nvSpPr>
          <p:cNvPr id="2" name="Rounded Rectangle 1"/>
          <p:cNvSpPr/>
          <p:nvPr/>
        </p:nvSpPr>
        <p:spPr>
          <a:xfrm>
            <a:off x="393192" y="347472"/>
            <a:ext cx="100584" cy="411480"/>
          </a:xfrm>
          <a:prstGeom prst="roundRect">
            <a:avLst/>
          </a:prstGeom>
          <a:solidFill>
            <a:srgbClr val="7FAA9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612648" y="365760"/>
            <a:ext cx="11277295" cy="320040"/>
          </a:xfrm>
          <a:prstGeom prst="rect">
            <a:avLst/>
          </a:prstGeom>
          <a:noFill/>
        </p:spPr>
        <p:txBody>
          <a:bodyPr wrap="square" lIns="36576" tIns="18288">
            <a:spAutoFit/>
          </a:bodyPr>
          <a:lstStyle/>
          <a:p>
            <a:pPr>
              <a:spcAft>
                <a:spcPts val="900"/>
              </a:spcAft>
              <a:defRPr sz="1100" b="1">
                <a:solidFill>
                  <a:srgbClr val="5B6A69"/>
                </a:solidFill>
                <a:latin typeface="Aptos"/>
              </a:defRPr>
            </a:pPr>
            <a:r>
              <a:t>PART 2 · FROM EVIDENCE TO THEMES</a:t>
            </a:r>
          </a:p>
        </p:txBody>
      </p:sp>
      <p:sp>
        <p:nvSpPr>
          <p:cNvPr id="4" name="TextBox 3"/>
          <p:cNvSpPr txBox="1"/>
          <p:nvPr/>
        </p:nvSpPr>
        <p:spPr>
          <a:xfrm>
            <a:off x="621792" y="841248"/>
            <a:ext cx="11002975" cy="667512"/>
          </a:xfrm>
          <a:prstGeom prst="rect">
            <a:avLst/>
          </a:prstGeom>
          <a:noFill/>
        </p:spPr>
        <p:txBody>
          <a:bodyPr wrap="square" lIns="36576" tIns="18288">
            <a:spAutoFit/>
          </a:bodyPr>
          <a:lstStyle/>
          <a:p>
            <a:pPr>
              <a:spcAft>
                <a:spcPts val="900"/>
              </a:spcAft>
              <a:defRPr sz="3000" b="1">
                <a:solidFill>
                  <a:srgbClr val="2B4B49"/>
                </a:solidFill>
                <a:latin typeface="Aptos"/>
              </a:defRPr>
            </a:pPr>
            <a:r>
              <a:t>A quick CRAAP reminder</a:t>
            </a:r>
          </a:p>
        </p:txBody>
      </p:sp>
      <p:sp>
        <p:nvSpPr>
          <p:cNvPr id="5" name="TextBox 4"/>
          <p:cNvSpPr txBox="1"/>
          <p:nvPr/>
        </p:nvSpPr>
        <p:spPr>
          <a:xfrm>
            <a:off x="640080" y="1508760"/>
            <a:ext cx="10911535" cy="530352"/>
          </a:xfrm>
          <a:prstGeom prst="rect">
            <a:avLst/>
          </a:prstGeom>
          <a:noFill/>
        </p:spPr>
        <p:txBody>
          <a:bodyPr wrap="square" lIns="36576" tIns="18288">
            <a:spAutoFit/>
          </a:bodyPr>
          <a:lstStyle/>
          <a:p>
            <a:pPr>
              <a:spcAft>
                <a:spcPts val="900"/>
              </a:spcAft>
              <a:defRPr sz="1500" b="0">
                <a:solidFill>
                  <a:srgbClr val="5B6A69"/>
                </a:solidFill>
                <a:latin typeface="Aptos"/>
              </a:defRPr>
            </a:pPr>
            <a:r>
              <a:t>We have already practised this. Today, focus on what the findings say.</a:t>
            </a:r>
          </a:p>
        </p:txBody>
      </p:sp>
      <p:sp>
        <p:nvSpPr>
          <p:cNvPr id="6" name="TextBox 5"/>
          <p:cNvSpPr txBox="1"/>
          <p:nvPr/>
        </p:nvSpPr>
        <p:spPr>
          <a:xfrm>
            <a:off x="11323015" y="6419088"/>
            <a:ext cx="457200" cy="228600"/>
          </a:xfrm>
          <a:prstGeom prst="rect">
            <a:avLst/>
          </a:prstGeom>
          <a:noFill/>
        </p:spPr>
        <p:txBody>
          <a:bodyPr wrap="square" lIns="36576" tIns="18288">
            <a:spAutoFit/>
          </a:bodyPr>
          <a:lstStyle/>
          <a:p>
            <a:pPr>
              <a:spcAft>
                <a:spcPts val="900"/>
              </a:spcAft>
              <a:defRPr sz="1100" b="1">
                <a:solidFill>
                  <a:srgbClr val="5B6A69"/>
                </a:solidFill>
                <a:latin typeface="Aptos"/>
              </a:defRPr>
            </a:pPr>
            <a:r>
              <a:t>04</a:t>
            </a:r>
          </a:p>
        </p:txBody>
      </p:sp>
      <p:sp>
        <p:nvSpPr>
          <p:cNvPr id="7" name="Rounded Rectangle 6"/>
          <p:cNvSpPr/>
          <p:nvPr/>
        </p:nvSpPr>
        <p:spPr>
          <a:xfrm>
            <a:off x="685800" y="2423160"/>
            <a:ext cx="2148840" cy="1691640"/>
          </a:xfrm>
          <a:prstGeom prst="roundRect">
            <a:avLst/>
          </a:prstGeom>
          <a:solidFill>
            <a:srgbClr val="E1EEE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TextBox 7"/>
          <p:cNvSpPr txBox="1"/>
          <p:nvPr/>
        </p:nvSpPr>
        <p:spPr>
          <a:xfrm>
            <a:off x="886968" y="2624328"/>
            <a:ext cx="1737360" cy="502920"/>
          </a:xfrm>
          <a:prstGeom prst="rect">
            <a:avLst/>
          </a:prstGeom>
          <a:noFill/>
        </p:spPr>
        <p:txBody>
          <a:bodyPr wrap="square" lIns="36576" tIns="18288">
            <a:spAutoFit/>
          </a:bodyPr>
          <a:lstStyle/>
          <a:p>
            <a:pPr>
              <a:spcAft>
                <a:spcPts val="900"/>
              </a:spcAft>
              <a:defRPr sz="2900" b="1">
                <a:solidFill>
                  <a:srgbClr val="2B4B49"/>
                </a:solidFill>
                <a:latin typeface="Aptos"/>
              </a:defRPr>
            </a:pPr>
            <a:r>
              <a:t>C</a:t>
            </a:r>
          </a:p>
        </p:txBody>
      </p:sp>
      <p:sp>
        <p:nvSpPr>
          <p:cNvPr id="9" name="TextBox 8"/>
          <p:cNvSpPr txBox="1"/>
          <p:nvPr/>
        </p:nvSpPr>
        <p:spPr>
          <a:xfrm>
            <a:off x="886968" y="3255264"/>
            <a:ext cx="1783080" cy="384048"/>
          </a:xfrm>
          <a:prstGeom prst="rect">
            <a:avLst/>
          </a:prstGeom>
          <a:noFill/>
        </p:spPr>
        <p:txBody>
          <a:bodyPr wrap="square" lIns="36576" tIns="18288">
            <a:spAutoFit/>
          </a:bodyPr>
          <a:lstStyle/>
          <a:p>
            <a:pPr>
              <a:spcAft>
                <a:spcPts val="900"/>
              </a:spcAft>
              <a:defRPr sz="1600" b="1">
                <a:solidFill>
                  <a:srgbClr val="2B4B49"/>
                </a:solidFill>
                <a:latin typeface="Aptos"/>
              </a:defRPr>
            </a:pPr>
            <a:r>
              <a:t>Currency</a:t>
            </a:r>
          </a:p>
        </p:txBody>
      </p:sp>
      <p:sp>
        <p:nvSpPr>
          <p:cNvPr id="10" name="Rounded Rectangle 9"/>
          <p:cNvSpPr/>
          <p:nvPr/>
        </p:nvSpPr>
        <p:spPr>
          <a:xfrm>
            <a:off x="3017520" y="2423160"/>
            <a:ext cx="2148840" cy="1691640"/>
          </a:xfrm>
          <a:prstGeom prst="roundRect">
            <a:avLst/>
          </a:prstGeom>
          <a:solidFill>
            <a:srgbClr val="E4EDF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TextBox 10"/>
          <p:cNvSpPr txBox="1"/>
          <p:nvPr/>
        </p:nvSpPr>
        <p:spPr>
          <a:xfrm>
            <a:off x="3218688" y="2624328"/>
            <a:ext cx="1737360" cy="502920"/>
          </a:xfrm>
          <a:prstGeom prst="rect">
            <a:avLst/>
          </a:prstGeom>
          <a:noFill/>
        </p:spPr>
        <p:txBody>
          <a:bodyPr wrap="square" lIns="36576" tIns="18288">
            <a:spAutoFit/>
          </a:bodyPr>
          <a:lstStyle/>
          <a:p>
            <a:pPr>
              <a:spcAft>
                <a:spcPts val="900"/>
              </a:spcAft>
              <a:defRPr sz="2900" b="1">
                <a:solidFill>
                  <a:srgbClr val="2B4B49"/>
                </a:solidFill>
                <a:latin typeface="Aptos"/>
              </a:defRPr>
            </a:pPr>
            <a:r>
              <a:t>R</a:t>
            </a:r>
          </a:p>
        </p:txBody>
      </p:sp>
      <p:sp>
        <p:nvSpPr>
          <p:cNvPr id="12" name="TextBox 11"/>
          <p:cNvSpPr txBox="1"/>
          <p:nvPr/>
        </p:nvSpPr>
        <p:spPr>
          <a:xfrm>
            <a:off x="3218688" y="3255264"/>
            <a:ext cx="1783080" cy="384048"/>
          </a:xfrm>
          <a:prstGeom prst="rect">
            <a:avLst/>
          </a:prstGeom>
          <a:noFill/>
        </p:spPr>
        <p:txBody>
          <a:bodyPr wrap="square" lIns="36576" tIns="18288">
            <a:spAutoFit/>
          </a:bodyPr>
          <a:lstStyle/>
          <a:p>
            <a:pPr>
              <a:spcAft>
                <a:spcPts val="900"/>
              </a:spcAft>
              <a:defRPr sz="1600" b="1">
                <a:solidFill>
                  <a:srgbClr val="2B4B49"/>
                </a:solidFill>
                <a:latin typeface="Aptos"/>
              </a:defRPr>
            </a:pPr>
            <a:r>
              <a:t>Relevance</a:t>
            </a:r>
          </a:p>
        </p:txBody>
      </p:sp>
      <p:sp>
        <p:nvSpPr>
          <p:cNvPr id="13" name="Rounded Rectangle 12"/>
          <p:cNvSpPr/>
          <p:nvPr/>
        </p:nvSpPr>
        <p:spPr>
          <a:xfrm>
            <a:off x="5349240" y="2423160"/>
            <a:ext cx="2148840" cy="1691640"/>
          </a:xfrm>
          <a:prstGeom prst="roundRect">
            <a:avLst/>
          </a:prstGeom>
          <a:solidFill>
            <a:srgbClr val="F7EAE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 name="TextBox 13"/>
          <p:cNvSpPr txBox="1"/>
          <p:nvPr/>
        </p:nvSpPr>
        <p:spPr>
          <a:xfrm>
            <a:off x="5550407" y="2624328"/>
            <a:ext cx="1737360" cy="502920"/>
          </a:xfrm>
          <a:prstGeom prst="rect">
            <a:avLst/>
          </a:prstGeom>
          <a:noFill/>
        </p:spPr>
        <p:txBody>
          <a:bodyPr wrap="square" lIns="36576" tIns="18288">
            <a:spAutoFit/>
          </a:bodyPr>
          <a:lstStyle/>
          <a:p>
            <a:pPr>
              <a:spcAft>
                <a:spcPts val="900"/>
              </a:spcAft>
              <a:defRPr sz="2900" b="1">
                <a:solidFill>
                  <a:srgbClr val="2B4B49"/>
                </a:solidFill>
                <a:latin typeface="Aptos"/>
              </a:defRPr>
            </a:pPr>
            <a:r>
              <a:t>A</a:t>
            </a:r>
          </a:p>
        </p:txBody>
      </p:sp>
      <p:sp>
        <p:nvSpPr>
          <p:cNvPr id="15" name="TextBox 14"/>
          <p:cNvSpPr txBox="1"/>
          <p:nvPr/>
        </p:nvSpPr>
        <p:spPr>
          <a:xfrm>
            <a:off x="5550407" y="3255264"/>
            <a:ext cx="1783080" cy="384048"/>
          </a:xfrm>
          <a:prstGeom prst="rect">
            <a:avLst/>
          </a:prstGeom>
          <a:noFill/>
        </p:spPr>
        <p:txBody>
          <a:bodyPr wrap="square" lIns="36576" tIns="18288">
            <a:spAutoFit/>
          </a:bodyPr>
          <a:lstStyle/>
          <a:p>
            <a:pPr>
              <a:spcAft>
                <a:spcPts val="900"/>
              </a:spcAft>
              <a:defRPr sz="1600" b="1">
                <a:solidFill>
                  <a:srgbClr val="2B4B49"/>
                </a:solidFill>
                <a:latin typeface="Aptos"/>
              </a:defRPr>
            </a:pPr>
            <a:r>
              <a:t>Authority</a:t>
            </a:r>
          </a:p>
        </p:txBody>
      </p:sp>
      <p:sp>
        <p:nvSpPr>
          <p:cNvPr id="16" name="Rounded Rectangle 15"/>
          <p:cNvSpPr/>
          <p:nvPr/>
        </p:nvSpPr>
        <p:spPr>
          <a:xfrm>
            <a:off x="7680959" y="2423160"/>
            <a:ext cx="2148840" cy="1691640"/>
          </a:xfrm>
          <a:prstGeom prst="roundRect">
            <a:avLst/>
          </a:prstGeom>
          <a:solidFill>
            <a:srgbClr val="F8EED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7" name="TextBox 16"/>
          <p:cNvSpPr txBox="1"/>
          <p:nvPr/>
        </p:nvSpPr>
        <p:spPr>
          <a:xfrm>
            <a:off x="7882127" y="2624328"/>
            <a:ext cx="1737360" cy="502920"/>
          </a:xfrm>
          <a:prstGeom prst="rect">
            <a:avLst/>
          </a:prstGeom>
          <a:noFill/>
        </p:spPr>
        <p:txBody>
          <a:bodyPr wrap="square" lIns="36576" tIns="18288">
            <a:spAutoFit/>
          </a:bodyPr>
          <a:lstStyle/>
          <a:p>
            <a:pPr>
              <a:spcAft>
                <a:spcPts val="900"/>
              </a:spcAft>
              <a:defRPr sz="2900" b="1">
                <a:solidFill>
                  <a:srgbClr val="2B4B49"/>
                </a:solidFill>
                <a:latin typeface="Aptos"/>
              </a:defRPr>
            </a:pPr>
            <a:r>
              <a:t>A</a:t>
            </a:r>
          </a:p>
        </p:txBody>
      </p:sp>
      <p:sp>
        <p:nvSpPr>
          <p:cNvPr id="18" name="TextBox 17"/>
          <p:cNvSpPr txBox="1"/>
          <p:nvPr/>
        </p:nvSpPr>
        <p:spPr>
          <a:xfrm>
            <a:off x="7882127" y="3255264"/>
            <a:ext cx="1783080" cy="384048"/>
          </a:xfrm>
          <a:prstGeom prst="rect">
            <a:avLst/>
          </a:prstGeom>
          <a:noFill/>
        </p:spPr>
        <p:txBody>
          <a:bodyPr wrap="square" lIns="36576" tIns="18288">
            <a:spAutoFit/>
          </a:bodyPr>
          <a:lstStyle/>
          <a:p>
            <a:pPr>
              <a:spcAft>
                <a:spcPts val="900"/>
              </a:spcAft>
              <a:defRPr sz="1600" b="1">
                <a:solidFill>
                  <a:srgbClr val="2B4B49"/>
                </a:solidFill>
                <a:latin typeface="Aptos"/>
              </a:defRPr>
            </a:pPr>
            <a:r>
              <a:t>Accuracy</a:t>
            </a:r>
          </a:p>
        </p:txBody>
      </p:sp>
      <p:sp>
        <p:nvSpPr>
          <p:cNvPr id="19" name="Rounded Rectangle 18"/>
          <p:cNvSpPr/>
          <p:nvPr/>
        </p:nvSpPr>
        <p:spPr>
          <a:xfrm>
            <a:off x="10012680" y="2423160"/>
            <a:ext cx="2148840" cy="1691640"/>
          </a:xfrm>
          <a:prstGeom prst="roundRect">
            <a:avLst/>
          </a:prstGeom>
          <a:solidFill>
            <a:srgbClr val="E1EEE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0" name="TextBox 19"/>
          <p:cNvSpPr txBox="1"/>
          <p:nvPr/>
        </p:nvSpPr>
        <p:spPr>
          <a:xfrm>
            <a:off x="10213848" y="2624328"/>
            <a:ext cx="1737360" cy="502920"/>
          </a:xfrm>
          <a:prstGeom prst="rect">
            <a:avLst/>
          </a:prstGeom>
          <a:noFill/>
        </p:spPr>
        <p:txBody>
          <a:bodyPr wrap="square" lIns="36576" tIns="18288">
            <a:spAutoFit/>
          </a:bodyPr>
          <a:lstStyle/>
          <a:p>
            <a:pPr>
              <a:spcAft>
                <a:spcPts val="900"/>
              </a:spcAft>
              <a:defRPr sz="2900" b="1">
                <a:solidFill>
                  <a:srgbClr val="2B4B49"/>
                </a:solidFill>
                <a:latin typeface="Aptos"/>
              </a:defRPr>
            </a:pPr>
            <a:r>
              <a:t>P</a:t>
            </a:r>
          </a:p>
        </p:txBody>
      </p:sp>
      <p:sp>
        <p:nvSpPr>
          <p:cNvPr id="21" name="TextBox 20"/>
          <p:cNvSpPr txBox="1"/>
          <p:nvPr/>
        </p:nvSpPr>
        <p:spPr>
          <a:xfrm>
            <a:off x="10213848" y="3255264"/>
            <a:ext cx="1783080" cy="384048"/>
          </a:xfrm>
          <a:prstGeom prst="rect">
            <a:avLst/>
          </a:prstGeom>
          <a:noFill/>
        </p:spPr>
        <p:txBody>
          <a:bodyPr wrap="square" lIns="36576" tIns="18288">
            <a:spAutoFit/>
          </a:bodyPr>
          <a:lstStyle/>
          <a:p>
            <a:pPr>
              <a:spcAft>
                <a:spcPts val="900"/>
              </a:spcAft>
              <a:defRPr sz="1600" b="1">
                <a:solidFill>
                  <a:srgbClr val="2B4B49"/>
                </a:solidFill>
                <a:latin typeface="Aptos"/>
              </a:defRPr>
            </a:pPr>
            <a:r>
              <a:t>Purpose</a:t>
            </a:r>
          </a:p>
        </p:txBody>
      </p:sp>
      <p:sp>
        <p:nvSpPr>
          <p:cNvPr id="22" name="TextBox 21"/>
          <p:cNvSpPr txBox="1"/>
          <p:nvPr/>
        </p:nvSpPr>
        <p:spPr>
          <a:xfrm>
            <a:off x="777240" y="4736592"/>
            <a:ext cx="10607040" cy="804672"/>
          </a:xfrm>
          <a:prstGeom prst="rect">
            <a:avLst/>
          </a:prstGeom>
          <a:noFill/>
        </p:spPr>
        <p:txBody>
          <a:bodyPr wrap="square" lIns="36576" tIns="18288">
            <a:spAutoFit/>
          </a:bodyPr>
          <a:lstStyle/>
          <a:p>
            <a:pPr>
              <a:spcAft>
                <a:spcPts val="900"/>
              </a:spcAft>
              <a:defRPr sz="2000" b="1">
                <a:solidFill>
                  <a:srgbClr val="2B4B49"/>
                </a:solidFill>
                <a:latin typeface="Aptos"/>
              </a:defRPr>
            </a:pPr>
            <a:r>
              <a:t>For this activity: read the short finding, then look across the studies for connections.</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BF9F4"/>
        </a:solidFill>
        <a:effectLst/>
      </p:bgPr>
    </p:bg>
    <p:spTree>
      <p:nvGrpSpPr>
        <p:cNvPr id="1" name=""/>
        <p:cNvGrpSpPr/>
        <p:nvPr/>
      </p:nvGrpSpPr>
      <p:grpSpPr>
        <a:xfrm>
          <a:off x="0" y="0"/>
          <a:ext cx="0" cy="0"/>
          <a:chOff x="0" y="0"/>
          <a:chExt cx="0" cy="0"/>
        </a:xfrm>
      </p:grpSpPr>
      <p:sp>
        <p:nvSpPr>
          <p:cNvPr id="2" name="Rounded Rectangle 1"/>
          <p:cNvSpPr/>
          <p:nvPr/>
        </p:nvSpPr>
        <p:spPr>
          <a:xfrm>
            <a:off x="393192" y="347472"/>
            <a:ext cx="100584" cy="411480"/>
          </a:xfrm>
          <a:prstGeom prst="roundRect">
            <a:avLst/>
          </a:prstGeom>
          <a:solidFill>
            <a:srgbClr val="7FAA9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612648" y="365760"/>
            <a:ext cx="11277295" cy="320040"/>
          </a:xfrm>
          <a:prstGeom prst="rect">
            <a:avLst/>
          </a:prstGeom>
          <a:noFill/>
        </p:spPr>
        <p:txBody>
          <a:bodyPr wrap="square" lIns="36576" tIns="18288">
            <a:spAutoFit/>
          </a:bodyPr>
          <a:lstStyle/>
          <a:p>
            <a:pPr>
              <a:spcAft>
                <a:spcPts val="900"/>
              </a:spcAft>
              <a:defRPr sz="1100" b="1">
                <a:solidFill>
                  <a:srgbClr val="5B6A69"/>
                </a:solidFill>
                <a:latin typeface="Aptos"/>
              </a:defRPr>
            </a:pPr>
            <a:r>
              <a:t>PART 2 · FROM EVIDENCE TO THEMES</a:t>
            </a:r>
          </a:p>
        </p:txBody>
      </p:sp>
      <p:sp>
        <p:nvSpPr>
          <p:cNvPr id="4" name="TextBox 3"/>
          <p:cNvSpPr txBox="1"/>
          <p:nvPr/>
        </p:nvSpPr>
        <p:spPr>
          <a:xfrm>
            <a:off x="621792" y="841248"/>
            <a:ext cx="11002975" cy="667512"/>
          </a:xfrm>
          <a:prstGeom prst="rect">
            <a:avLst/>
          </a:prstGeom>
          <a:noFill/>
        </p:spPr>
        <p:txBody>
          <a:bodyPr wrap="square" lIns="36576" tIns="18288">
            <a:spAutoFit/>
          </a:bodyPr>
          <a:lstStyle/>
          <a:p>
            <a:pPr>
              <a:spcAft>
                <a:spcPts val="900"/>
              </a:spcAft>
              <a:defRPr sz="3000" b="1">
                <a:solidFill>
                  <a:srgbClr val="2B4B49"/>
                </a:solidFill>
                <a:latin typeface="Aptos"/>
              </a:defRPr>
            </a:pPr>
            <a:r>
              <a:t>Your nine study findings · A–E</a:t>
            </a:r>
          </a:p>
        </p:txBody>
      </p:sp>
      <p:sp>
        <p:nvSpPr>
          <p:cNvPr id="5" name="TextBox 4"/>
          <p:cNvSpPr txBox="1"/>
          <p:nvPr/>
        </p:nvSpPr>
        <p:spPr>
          <a:xfrm>
            <a:off x="640080" y="1508760"/>
            <a:ext cx="10911535" cy="530352"/>
          </a:xfrm>
          <a:prstGeom prst="rect">
            <a:avLst/>
          </a:prstGeom>
          <a:noFill/>
        </p:spPr>
        <p:txBody>
          <a:bodyPr wrap="square" lIns="36576" tIns="18288">
            <a:spAutoFit/>
          </a:bodyPr>
          <a:lstStyle/>
          <a:p>
            <a:pPr>
              <a:spcAft>
                <a:spcPts val="900"/>
              </a:spcAft>
              <a:defRPr sz="1500" b="0">
                <a:solidFill>
                  <a:srgbClr val="5B6A69"/>
                </a:solidFill>
                <a:latin typeface="Aptos"/>
              </a:defRPr>
            </a:pPr>
            <a:r>
              <a:t>Each card gives a short finding. No themes are supplied.</a:t>
            </a:r>
          </a:p>
        </p:txBody>
      </p:sp>
      <p:sp>
        <p:nvSpPr>
          <p:cNvPr id="6" name="TextBox 5"/>
          <p:cNvSpPr txBox="1"/>
          <p:nvPr/>
        </p:nvSpPr>
        <p:spPr>
          <a:xfrm>
            <a:off x="11323015" y="6419088"/>
            <a:ext cx="457200" cy="228600"/>
          </a:xfrm>
          <a:prstGeom prst="rect">
            <a:avLst/>
          </a:prstGeom>
          <a:noFill/>
        </p:spPr>
        <p:txBody>
          <a:bodyPr wrap="square" lIns="36576" tIns="18288">
            <a:spAutoFit/>
          </a:bodyPr>
          <a:lstStyle/>
          <a:p>
            <a:pPr>
              <a:spcAft>
                <a:spcPts val="900"/>
              </a:spcAft>
              <a:defRPr sz="1100" b="1">
                <a:solidFill>
                  <a:srgbClr val="5B6A69"/>
                </a:solidFill>
                <a:latin typeface="Aptos"/>
              </a:defRPr>
            </a:pPr>
            <a:r>
              <a:t>05</a:t>
            </a:r>
          </a:p>
        </p:txBody>
      </p:sp>
      <p:sp>
        <p:nvSpPr>
          <p:cNvPr id="7" name="Rounded Rectangle 6"/>
          <p:cNvSpPr/>
          <p:nvPr/>
        </p:nvSpPr>
        <p:spPr>
          <a:xfrm>
            <a:off x="694944" y="2011680"/>
            <a:ext cx="10835640" cy="704088"/>
          </a:xfrm>
          <a:prstGeom prst="roundRect">
            <a:avLst/>
          </a:prstGeom>
          <a:solidFill>
            <a:srgbClr val="E1EEE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TextBox 7"/>
          <p:cNvSpPr txBox="1"/>
          <p:nvPr/>
        </p:nvSpPr>
        <p:spPr>
          <a:xfrm>
            <a:off x="896112" y="2093976"/>
            <a:ext cx="2743200" cy="274320"/>
          </a:xfrm>
          <a:prstGeom prst="rect">
            <a:avLst/>
          </a:prstGeom>
          <a:noFill/>
        </p:spPr>
        <p:txBody>
          <a:bodyPr wrap="square" lIns="36576" tIns="18288">
            <a:spAutoFit/>
          </a:bodyPr>
          <a:lstStyle/>
          <a:p>
            <a:pPr>
              <a:spcAft>
                <a:spcPts val="900"/>
              </a:spcAft>
              <a:defRPr sz="1500" b="1">
                <a:solidFill>
                  <a:srgbClr val="2B4B49"/>
                </a:solidFill>
                <a:latin typeface="Aptos"/>
              </a:defRPr>
            </a:pPr>
            <a:r>
              <a:t>A  Kelly et al. (2018)</a:t>
            </a:r>
          </a:p>
        </p:txBody>
      </p:sp>
      <p:sp>
        <p:nvSpPr>
          <p:cNvPr id="9" name="TextBox 8"/>
          <p:cNvSpPr txBox="1"/>
          <p:nvPr/>
        </p:nvSpPr>
        <p:spPr>
          <a:xfrm>
            <a:off x="3749039" y="2084832"/>
            <a:ext cx="7406640" cy="603504"/>
          </a:xfrm>
          <a:prstGeom prst="rect">
            <a:avLst/>
          </a:prstGeom>
          <a:noFill/>
        </p:spPr>
        <p:txBody>
          <a:bodyPr wrap="square" lIns="36576" tIns="18288">
            <a:spAutoFit/>
          </a:bodyPr>
          <a:lstStyle/>
          <a:p>
            <a:pPr>
              <a:spcAft>
                <a:spcPts val="900"/>
              </a:spcAft>
              <a:defRPr sz="1400" b="0">
                <a:solidFill>
                  <a:srgbClr val="2B4B49"/>
                </a:solidFill>
                <a:latin typeface="Aptos"/>
              </a:defRPr>
            </a:pPr>
            <a:r>
              <a:t>More social media use was associated with more depressive symptoms; sleep and online harassment were among factors considered.</a:t>
            </a:r>
          </a:p>
        </p:txBody>
      </p:sp>
      <p:sp>
        <p:nvSpPr>
          <p:cNvPr id="10" name="Rounded Rectangle 9"/>
          <p:cNvSpPr/>
          <p:nvPr/>
        </p:nvSpPr>
        <p:spPr>
          <a:xfrm>
            <a:off x="694944" y="2807208"/>
            <a:ext cx="10835640" cy="704088"/>
          </a:xfrm>
          <a:prstGeom prst="roundRect">
            <a:avLst/>
          </a:prstGeom>
          <a:solidFill>
            <a:srgbClr val="E4EDF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TextBox 10"/>
          <p:cNvSpPr txBox="1"/>
          <p:nvPr/>
        </p:nvSpPr>
        <p:spPr>
          <a:xfrm>
            <a:off x="896112" y="2889504"/>
            <a:ext cx="2743200" cy="274320"/>
          </a:xfrm>
          <a:prstGeom prst="rect">
            <a:avLst/>
          </a:prstGeom>
          <a:noFill/>
        </p:spPr>
        <p:txBody>
          <a:bodyPr wrap="square" lIns="36576" tIns="18288">
            <a:spAutoFit/>
          </a:bodyPr>
          <a:lstStyle/>
          <a:p>
            <a:pPr>
              <a:spcAft>
                <a:spcPts val="900"/>
              </a:spcAft>
              <a:defRPr sz="1500" b="1">
                <a:solidFill>
                  <a:srgbClr val="2B4B49"/>
                </a:solidFill>
                <a:latin typeface="Aptos"/>
              </a:defRPr>
            </a:pPr>
            <a:r>
              <a:t>B  Woods &amp; Scott (2016)</a:t>
            </a:r>
          </a:p>
        </p:txBody>
      </p:sp>
      <p:sp>
        <p:nvSpPr>
          <p:cNvPr id="12" name="TextBox 11"/>
          <p:cNvSpPr txBox="1"/>
          <p:nvPr/>
        </p:nvSpPr>
        <p:spPr>
          <a:xfrm>
            <a:off x="3749039" y="2880360"/>
            <a:ext cx="7406640" cy="603504"/>
          </a:xfrm>
          <a:prstGeom prst="rect">
            <a:avLst/>
          </a:prstGeom>
          <a:noFill/>
        </p:spPr>
        <p:txBody>
          <a:bodyPr wrap="square" lIns="36576" tIns="18288">
            <a:spAutoFit/>
          </a:bodyPr>
          <a:lstStyle/>
          <a:p>
            <a:pPr>
              <a:spcAft>
                <a:spcPts val="900"/>
              </a:spcAft>
              <a:defRPr sz="1400" b="0">
                <a:solidFill>
                  <a:srgbClr val="2B4B49"/>
                </a:solidFill>
                <a:latin typeface="Aptos"/>
              </a:defRPr>
            </a:pPr>
            <a:r>
              <a:t>Night-time social media use was associated with poorer sleep quality and higher anxiety and depression scores.</a:t>
            </a:r>
          </a:p>
        </p:txBody>
      </p:sp>
      <p:sp>
        <p:nvSpPr>
          <p:cNvPr id="13" name="Rounded Rectangle 12"/>
          <p:cNvSpPr/>
          <p:nvPr/>
        </p:nvSpPr>
        <p:spPr>
          <a:xfrm>
            <a:off x="694944" y="3602736"/>
            <a:ext cx="10835640" cy="704088"/>
          </a:xfrm>
          <a:prstGeom prst="roundRect">
            <a:avLst/>
          </a:prstGeom>
          <a:solidFill>
            <a:srgbClr val="F7EAE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 name="TextBox 13"/>
          <p:cNvSpPr txBox="1"/>
          <p:nvPr/>
        </p:nvSpPr>
        <p:spPr>
          <a:xfrm>
            <a:off x="896112" y="3685032"/>
            <a:ext cx="2743200" cy="274320"/>
          </a:xfrm>
          <a:prstGeom prst="rect">
            <a:avLst/>
          </a:prstGeom>
          <a:noFill/>
        </p:spPr>
        <p:txBody>
          <a:bodyPr wrap="square" lIns="36576" tIns="18288">
            <a:spAutoFit/>
          </a:bodyPr>
          <a:lstStyle/>
          <a:p>
            <a:pPr>
              <a:spcAft>
                <a:spcPts val="900"/>
              </a:spcAft>
              <a:defRPr sz="1500" b="1">
                <a:solidFill>
                  <a:srgbClr val="2B4B49"/>
                </a:solidFill>
                <a:latin typeface="Aptos"/>
              </a:defRPr>
            </a:pPr>
            <a:r>
              <a:t>C  Thorisdottir et al. (2019)</a:t>
            </a:r>
          </a:p>
        </p:txBody>
      </p:sp>
      <p:sp>
        <p:nvSpPr>
          <p:cNvPr id="15" name="TextBox 14"/>
          <p:cNvSpPr txBox="1"/>
          <p:nvPr/>
        </p:nvSpPr>
        <p:spPr>
          <a:xfrm>
            <a:off x="3749039" y="3675888"/>
            <a:ext cx="7406640" cy="603504"/>
          </a:xfrm>
          <a:prstGeom prst="rect">
            <a:avLst/>
          </a:prstGeom>
          <a:noFill/>
        </p:spPr>
        <p:txBody>
          <a:bodyPr wrap="square" lIns="36576" tIns="18288">
            <a:spAutoFit/>
          </a:bodyPr>
          <a:lstStyle/>
          <a:p>
            <a:pPr>
              <a:spcAft>
                <a:spcPts val="900"/>
              </a:spcAft>
              <a:defRPr sz="1400" b="0">
                <a:solidFill>
                  <a:srgbClr val="2B4B49"/>
                </a:solidFill>
                <a:latin typeface="Aptos"/>
              </a:defRPr>
            </a:pPr>
            <a:r>
              <a:t>Passive use was associated with distress; findings for active use were less consistent after adjustment.</a:t>
            </a:r>
          </a:p>
        </p:txBody>
      </p:sp>
      <p:sp>
        <p:nvSpPr>
          <p:cNvPr id="16" name="Rounded Rectangle 15"/>
          <p:cNvSpPr/>
          <p:nvPr/>
        </p:nvSpPr>
        <p:spPr>
          <a:xfrm>
            <a:off x="694944" y="4398264"/>
            <a:ext cx="10835640" cy="704088"/>
          </a:xfrm>
          <a:prstGeom prst="roundRect">
            <a:avLst/>
          </a:prstGeom>
          <a:solidFill>
            <a:srgbClr val="F8EED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7" name="TextBox 16"/>
          <p:cNvSpPr txBox="1"/>
          <p:nvPr/>
        </p:nvSpPr>
        <p:spPr>
          <a:xfrm>
            <a:off x="896112" y="4480560"/>
            <a:ext cx="2743200" cy="274320"/>
          </a:xfrm>
          <a:prstGeom prst="rect">
            <a:avLst/>
          </a:prstGeom>
          <a:noFill/>
        </p:spPr>
        <p:txBody>
          <a:bodyPr wrap="square" lIns="36576" tIns="18288">
            <a:spAutoFit/>
          </a:bodyPr>
          <a:lstStyle/>
          <a:p>
            <a:pPr>
              <a:spcAft>
                <a:spcPts val="900"/>
              </a:spcAft>
              <a:defRPr sz="1500" b="1">
                <a:solidFill>
                  <a:srgbClr val="2B4B49"/>
                </a:solidFill>
                <a:latin typeface="Aptos"/>
              </a:defRPr>
            </a:pPr>
            <a:r>
              <a:t>D  Orben &amp; Przybylski (2019)</a:t>
            </a:r>
          </a:p>
        </p:txBody>
      </p:sp>
      <p:sp>
        <p:nvSpPr>
          <p:cNvPr id="18" name="TextBox 17"/>
          <p:cNvSpPr txBox="1"/>
          <p:nvPr/>
        </p:nvSpPr>
        <p:spPr>
          <a:xfrm>
            <a:off x="3749039" y="4471416"/>
            <a:ext cx="7406640" cy="603504"/>
          </a:xfrm>
          <a:prstGeom prst="rect">
            <a:avLst/>
          </a:prstGeom>
          <a:noFill/>
        </p:spPr>
        <p:txBody>
          <a:bodyPr wrap="square" lIns="36576" tIns="18288">
            <a:spAutoFit/>
          </a:bodyPr>
          <a:lstStyle/>
          <a:p>
            <a:pPr>
              <a:spcAft>
                <a:spcPts val="900"/>
              </a:spcAft>
              <a:defRPr sz="1400" b="0">
                <a:solidFill>
                  <a:srgbClr val="2B4B49"/>
                </a:solidFill>
                <a:latin typeface="Aptos"/>
              </a:defRPr>
            </a:pPr>
            <a:r>
              <a:t>Digital technology use showed a very small negative association with adolescent wellbeing.</a:t>
            </a:r>
          </a:p>
        </p:txBody>
      </p:sp>
      <p:sp>
        <p:nvSpPr>
          <p:cNvPr id="19" name="Rounded Rectangle 18"/>
          <p:cNvSpPr/>
          <p:nvPr/>
        </p:nvSpPr>
        <p:spPr>
          <a:xfrm>
            <a:off x="694944" y="5193792"/>
            <a:ext cx="10835640" cy="704088"/>
          </a:xfrm>
          <a:prstGeom prst="roundRect">
            <a:avLst/>
          </a:prstGeom>
          <a:solidFill>
            <a:srgbClr val="E1EEE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0" name="TextBox 19"/>
          <p:cNvSpPr txBox="1"/>
          <p:nvPr/>
        </p:nvSpPr>
        <p:spPr>
          <a:xfrm>
            <a:off x="896112" y="5276088"/>
            <a:ext cx="2743200" cy="274320"/>
          </a:xfrm>
          <a:prstGeom prst="rect">
            <a:avLst/>
          </a:prstGeom>
          <a:noFill/>
        </p:spPr>
        <p:txBody>
          <a:bodyPr wrap="square" lIns="36576" tIns="18288">
            <a:spAutoFit/>
          </a:bodyPr>
          <a:lstStyle/>
          <a:p>
            <a:pPr>
              <a:spcAft>
                <a:spcPts val="900"/>
              </a:spcAft>
              <a:defRPr sz="1500" b="1">
                <a:solidFill>
                  <a:srgbClr val="2B4B49"/>
                </a:solidFill>
                <a:latin typeface="Aptos"/>
              </a:defRPr>
            </a:pPr>
            <a:r>
              <a:t>E  Fardouly et al. (2020)</a:t>
            </a:r>
          </a:p>
        </p:txBody>
      </p:sp>
      <p:sp>
        <p:nvSpPr>
          <p:cNvPr id="21" name="TextBox 20"/>
          <p:cNvSpPr txBox="1"/>
          <p:nvPr/>
        </p:nvSpPr>
        <p:spPr>
          <a:xfrm>
            <a:off x="3749039" y="5266944"/>
            <a:ext cx="7406640" cy="603504"/>
          </a:xfrm>
          <a:prstGeom prst="rect">
            <a:avLst/>
          </a:prstGeom>
          <a:noFill/>
        </p:spPr>
        <p:txBody>
          <a:bodyPr wrap="square" lIns="36576" tIns="18288">
            <a:spAutoFit/>
          </a:bodyPr>
          <a:lstStyle/>
          <a:p>
            <a:pPr>
              <a:spcAft>
                <a:spcPts val="900"/>
              </a:spcAft>
              <a:defRPr sz="1400" b="0">
                <a:solidFill>
                  <a:srgbClr val="2B4B49"/>
                </a:solidFill>
                <a:latin typeface="Aptos"/>
              </a:defRPr>
            </a:pPr>
            <a:r>
              <a:t>Appearance comparison was linked with mental-health measures; some outcomes did not differ between users and non-users.</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BF9F4"/>
        </a:solidFill>
        <a:effectLst/>
      </p:bgPr>
    </p:bg>
    <p:spTree>
      <p:nvGrpSpPr>
        <p:cNvPr id="1" name=""/>
        <p:cNvGrpSpPr/>
        <p:nvPr/>
      </p:nvGrpSpPr>
      <p:grpSpPr>
        <a:xfrm>
          <a:off x="0" y="0"/>
          <a:ext cx="0" cy="0"/>
          <a:chOff x="0" y="0"/>
          <a:chExt cx="0" cy="0"/>
        </a:xfrm>
      </p:grpSpPr>
      <p:sp>
        <p:nvSpPr>
          <p:cNvPr id="2" name="Rounded Rectangle 1"/>
          <p:cNvSpPr/>
          <p:nvPr/>
        </p:nvSpPr>
        <p:spPr>
          <a:xfrm>
            <a:off x="393192" y="347472"/>
            <a:ext cx="100584" cy="411480"/>
          </a:xfrm>
          <a:prstGeom prst="roundRect">
            <a:avLst/>
          </a:prstGeom>
          <a:solidFill>
            <a:srgbClr val="7FAA9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612648" y="365760"/>
            <a:ext cx="11277295" cy="320040"/>
          </a:xfrm>
          <a:prstGeom prst="rect">
            <a:avLst/>
          </a:prstGeom>
          <a:noFill/>
        </p:spPr>
        <p:txBody>
          <a:bodyPr wrap="square" lIns="36576" tIns="18288">
            <a:spAutoFit/>
          </a:bodyPr>
          <a:lstStyle/>
          <a:p>
            <a:pPr>
              <a:spcAft>
                <a:spcPts val="900"/>
              </a:spcAft>
              <a:defRPr sz="1100" b="1">
                <a:solidFill>
                  <a:srgbClr val="5B6A69"/>
                </a:solidFill>
                <a:latin typeface="Aptos"/>
              </a:defRPr>
            </a:pPr>
            <a:r>
              <a:t>PART 2 · FROM EVIDENCE TO THEMES</a:t>
            </a:r>
          </a:p>
        </p:txBody>
      </p:sp>
      <p:sp>
        <p:nvSpPr>
          <p:cNvPr id="4" name="TextBox 3"/>
          <p:cNvSpPr txBox="1"/>
          <p:nvPr/>
        </p:nvSpPr>
        <p:spPr>
          <a:xfrm>
            <a:off x="621792" y="841248"/>
            <a:ext cx="11002975" cy="667512"/>
          </a:xfrm>
          <a:prstGeom prst="rect">
            <a:avLst/>
          </a:prstGeom>
          <a:noFill/>
        </p:spPr>
        <p:txBody>
          <a:bodyPr wrap="square" lIns="36576" tIns="18288">
            <a:spAutoFit/>
          </a:bodyPr>
          <a:lstStyle/>
          <a:p>
            <a:pPr>
              <a:spcAft>
                <a:spcPts val="900"/>
              </a:spcAft>
              <a:defRPr sz="3000" b="1">
                <a:solidFill>
                  <a:srgbClr val="2B4B49"/>
                </a:solidFill>
                <a:latin typeface="Aptos"/>
              </a:defRPr>
            </a:pPr>
            <a:r>
              <a:t>Your nine study findings · F–I</a:t>
            </a:r>
          </a:p>
        </p:txBody>
      </p:sp>
      <p:sp>
        <p:nvSpPr>
          <p:cNvPr id="5" name="TextBox 4"/>
          <p:cNvSpPr txBox="1"/>
          <p:nvPr/>
        </p:nvSpPr>
        <p:spPr>
          <a:xfrm>
            <a:off x="640080" y="1508760"/>
            <a:ext cx="10911535" cy="530352"/>
          </a:xfrm>
          <a:prstGeom prst="rect">
            <a:avLst/>
          </a:prstGeom>
          <a:noFill/>
        </p:spPr>
        <p:txBody>
          <a:bodyPr wrap="square" lIns="36576" tIns="18288">
            <a:spAutoFit/>
          </a:bodyPr>
          <a:lstStyle/>
          <a:p>
            <a:pPr>
              <a:spcAft>
                <a:spcPts val="900"/>
              </a:spcAft>
              <a:defRPr sz="1500" b="0">
                <a:solidFill>
                  <a:srgbClr val="5B6A69"/>
                </a:solidFill>
                <a:latin typeface="Aptos"/>
              </a:defRPr>
            </a:pPr>
            <a:r>
              <a:t>Each card gives a short finding. No themes are supplied.</a:t>
            </a:r>
          </a:p>
        </p:txBody>
      </p:sp>
      <p:sp>
        <p:nvSpPr>
          <p:cNvPr id="6" name="TextBox 5"/>
          <p:cNvSpPr txBox="1"/>
          <p:nvPr/>
        </p:nvSpPr>
        <p:spPr>
          <a:xfrm>
            <a:off x="11323015" y="6419088"/>
            <a:ext cx="457200" cy="228600"/>
          </a:xfrm>
          <a:prstGeom prst="rect">
            <a:avLst/>
          </a:prstGeom>
          <a:noFill/>
        </p:spPr>
        <p:txBody>
          <a:bodyPr wrap="square" lIns="36576" tIns="18288">
            <a:spAutoFit/>
          </a:bodyPr>
          <a:lstStyle/>
          <a:p>
            <a:pPr>
              <a:spcAft>
                <a:spcPts val="900"/>
              </a:spcAft>
              <a:defRPr sz="1100" b="1">
                <a:solidFill>
                  <a:srgbClr val="5B6A69"/>
                </a:solidFill>
                <a:latin typeface="Aptos"/>
              </a:defRPr>
            </a:pPr>
            <a:r>
              <a:t>06</a:t>
            </a:r>
          </a:p>
        </p:txBody>
      </p:sp>
      <p:sp>
        <p:nvSpPr>
          <p:cNvPr id="7" name="Rounded Rectangle 6"/>
          <p:cNvSpPr/>
          <p:nvPr/>
        </p:nvSpPr>
        <p:spPr>
          <a:xfrm>
            <a:off x="694944" y="2011680"/>
            <a:ext cx="10835640" cy="877824"/>
          </a:xfrm>
          <a:prstGeom prst="roundRect">
            <a:avLst/>
          </a:prstGeom>
          <a:solidFill>
            <a:srgbClr val="E1EEE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TextBox 7"/>
          <p:cNvSpPr txBox="1"/>
          <p:nvPr/>
        </p:nvSpPr>
        <p:spPr>
          <a:xfrm>
            <a:off x="896112" y="2093976"/>
            <a:ext cx="2743200" cy="274320"/>
          </a:xfrm>
          <a:prstGeom prst="rect">
            <a:avLst/>
          </a:prstGeom>
          <a:noFill/>
        </p:spPr>
        <p:txBody>
          <a:bodyPr wrap="square" lIns="36576" tIns="18288">
            <a:spAutoFit/>
          </a:bodyPr>
          <a:lstStyle/>
          <a:p>
            <a:pPr>
              <a:spcAft>
                <a:spcPts val="900"/>
              </a:spcAft>
              <a:defRPr sz="1500" b="1">
                <a:solidFill>
                  <a:srgbClr val="2B4B49"/>
                </a:solidFill>
                <a:latin typeface="Aptos"/>
              </a:defRPr>
            </a:pPr>
            <a:r>
              <a:t>F  Fredrick et al. (2022)</a:t>
            </a:r>
          </a:p>
        </p:txBody>
      </p:sp>
      <p:sp>
        <p:nvSpPr>
          <p:cNvPr id="9" name="TextBox 8"/>
          <p:cNvSpPr txBox="1"/>
          <p:nvPr/>
        </p:nvSpPr>
        <p:spPr>
          <a:xfrm>
            <a:off x="3749039" y="2084832"/>
            <a:ext cx="7406640" cy="603504"/>
          </a:xfrm>
          <a:prstGeom prst="rect">
            <a:avLst/>
          </a:prstGeom>
          <a:noFill/>
        </p:spPr>
        <p:txBody>
          <a:bodyPr wrap="square" lIns="36576" tIns="18288">
            <a:spAutoFit/>
          </a:bodyPr>
          <a:lstStyle/>
          <a:p>
            <a:pPr>
              <a:spcAft>
                <a:spcPts val="900"/>
              </a:spcAft>
              <a:defRPr sz="1400" b="0">
                <a:solidFill>
                  <a:srgbClr val="2B4B49"/>
                </a:solidFill>
                <a:latin typeface="Aptos"/>
              </a:defRPr>
            </a:pPr>
            <a:r>
              <a:t>Active use was linked to fewer depressive symptoms for girls, but more cybervictimisation for boys.</a:t>
            </a:r>
          </a:p>
        </p:txBody>
      </p:sp>
      <p:sp>
        <p:nvSpPr>
          <p:cNvPr id="10" name="Rounded Rectangle 9"/>
          <p:cNvSpPr/>
          <p:nvPr/>
        </p:nvSpPr>
        <p:spPr>
          <a:xfrm>
            <a:off x="694944" y="2999232"/>
            <a:ext cx="10835640" cy="877824"/>
          </a:xfrm>
          <a:prstGeom prst="roundRect">
            <a:avLst/>
          </a:prstGeom>
          <a:solidFill>
            <a:srgbClr val="E4EDF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TextBox 10"/>
          <p:cNvSpPr txBox="1"/>
          <p:nvPr/>
        </p:nvSpPr>
        <p:spPr>
          <a:xfrm>
            <a:off x="896112" y="3081528"/>
            <a:ext cx="2743200" cy="274320"/>
          </a:xfrm>
          <a:prstGeom prst="rect">
            <a:avLst/>
          </a:prstGeom>
          <a:noFill/>
        </p:spPr>
        <p:txBody>
          <a:bodyPr wrap="square" lIns="36576" tIns="18288">
            <a:spAutoFit/>
          </a:bodyPr>
          <a:lstStyle/>
          <a:p>
            <a:pPr>
              <a:spcAft>
                <a:spcPts val="900"/>
              </a:spcAft>
              <a:defRPr sz="1500" b="1">
                <a:solidFill>
                  <a:srgbClr val="2B4B49"/>
                </a:solidFill>
                <a:latin typeface="Aptos"/>
              </a:defRPr>
            </a:pPr>
            <a:r>
              <a:t>G  Riehm et al. (2019)</a:t>
            </a:r>
          </a:p>
        </p:txBody>
      </p:sp>
      <p:sp>
        <p:nvSpPr>
          <p:cNvPr id="12" name="TextBox 11"/>
          <p:cNvSpPr txBox="1"/>
          <p:nvPr/>
        </p:nvSpPr>
        <p:spPr>
          <a:xfrm>
            <a:off x="3749039" y="3072384"/>
            <a:ext cx="7406640" cy="603504"/>
          </a:xfrm>
          <a:prstGeom prst="rect">
            <a:avLst/>
          </a:prstGeom>
          <a:noFill/>
        </p:spPr>
        <p:txBody>
          <a:bodyPr wrap="square" lIns="36576" tIns="18288">
            <a:spAutoFit/>
          </a:bodyPr>
          <a:lstStyle/>
          <a:p>
            <a:pPr>
              <a:spcAft>
                <a:spcPts val="900"/>
              </a:spcAft>
              <a:defRPr sz="1400" b="0">
                <a:solidFill>
                  <a:srgbClr val="2B4B49"/>
                </a:solidFill>
                <a:latin typeface="Aptos"/>
              </a:defRPr>
            </a:pPr>
            <a:r>
              <a:t>Higher daily social media use was associated with later internalising difficulties in adolescents.</a:t>
            </a:r>
          </a:p>
        </p:txBody>
      </p:sp>
      <p:sp>
        <p:nvSpPr>
          <p:cNvPr id="13" name="Rounded Rectangle 12"/>
          <p:cNvSpPr/>
          <p:nvPr/>
        </p:nvSpPr>
        <p:spPr>
          <a:xfrm>
            <a:off x="694944" y="3986784"/>
            <a:ext cx="10835640" cy="877824"/>
          </a:xfrm>
          <a:prstGeom prst="roundRect">
            <a:avLst/>
          </a:prstGeom>
          <a:solidFill>
            <a:srgbClr val="F7EAE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 name="TextBox 13"/>
          <p:cNvSpPr txBox="1"/>
          <p:nvPr/>
        </p:nvSpPr>
        <p:spPr>
          <a:xfrm>
            <a:off x="896112" y="4069080"/>
            <a:ext cx="2743200" cy="274320"/>
          </a:xfrm>
          <a:prstGeom prst="rect">
            <a:avLst/>
          </a:prstGeom>
          <a:noFill/>
        </p:spPr>
        <p:txBody>
          <a:bodyPr wrap="square" lIns="36576" tIns="18288">
            <a:spAutoFit/>
          </a:bodyPr>
          <a:lstStyle/>
          <a:p>
            <a:pPr>
              <a:spcAft>
                <a:spcPts val="900"/>
              </a:spcAft>
              <a:defRPr sz="1500" b="1">
                <a:solidFill>
                  <a:srgbClr val="2B4B49"/>
                </a:solidFill>
                <a:latin typeface="Aptos"/>
              </a:defRPr>
            </a:pPr>
            <a:r>
              <a:t>H  Viner et al. (2019)</a:t>
            </a:r>
          </a:p>
        </p:txBody>
      </p:sp>
      <p:sp>
        <p:nvSpPr>
          <p:cNvPr id="15" name="TextBox 14"/>
          <p:cNvSpPr txBox="1"/>
          <p:nvPr/>
        </p:nvSpPr>
        <p:spPr>
          <a:xfrm>
            <a:off x="3749039" y="4059936"/>
            <a:ext cx="7406640" cy="603504"/>
          </a:xfrm>
          <a:prstGeom prst="rect">
            <a:avLst/>
          </a:prstGeom>
          <a:noFill/>
        </p:spPr>
        <p:txBody>
          <a:bodyPr wrap="square" lIns="36576" tIns="18288">
            <a:spAutoFit/>
          </a:bodyPr>
          <a:lstStyle/>
          <a:p>
            <a:pPr>
              <a:spcAft>
                <a:spcPts val="900"/>
              </a:spcAft>
              <a:defRPr sz="1400" b="0">
                <a:solidFill>
                  <a:srgbClr val="2B4B49"/>
                </a:solidFill>
                <a:latin typeface="Aptos"/>
              </a:defRPr>
            </a:pPr>
            <a:r>
              <a:t>Cyberbullying, sleep and physical activity helped explain some links between frequent use and poorer wellbeing.</a:t>
            </a:r>
          </a:p>
        </p:txBody>
      </p:sp>
      <p:sp>
        <p:nvSpPr>
          <p:cNvPr id="16" name="Rounded Rectangle 15"/>
          <p:cNvSpPr/>
          <p:nvPr/>
        </p:nvSpPr>
        <p:spPr>
          <a:xfrm>
            <a:off x="694944" y="4974336"/>
            <a:ext cx="10835640" cy="877824"/>
          </a:xfrm>
          <a:prstGeom prst="roundRect">
            <a:avLst/>
          </a:prstGeom>
          <a:solidFill>
            <a:srgbClr val="F8EED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7" name="TextBox 16"/>
          <p:cNvSpPr txBox="1"/>
          <p:nvPr/>
        </p:nvSpPr>
        <p:spPr>
          <a:xfrm>
            <a:off x="896112" y="5056632"/>
            <a:ext cx="2743200" cy="274320"/>
          </a:xfrm>
          <a:prstGeom prst="rect">
            <a:avLst/>
          </a:prstGeom>
          <a:noFill/>
        </p:spPr>
        <p:txBody>
          <a:bodyPr wrap="square" lIns="36576" tIns="18288">
            <a:spAutoFit/>
          </a:bodyPr>
          <a:lstStyle/>
          <a:p>
            <a:pPr>
              <a:spcAft>
                <a:spcPts val="900"/>
              </a:spcAft>
              <a:defRPr sz="1500" b="1">
                <a:solidFill>
                  <a:srgbClr val="2B4B49"/>
                </a:solidFill>
                <a:latin typeface="Aptos"/>
              </a:defRPr>
            </a:pPr>
            <a:r>
              <a:t>I  Coyne et al. (2020)</a:t>
            </a:r>
          </a:p>
        </p:txBody>
      </p:sp>
      <p:sp>
        <p:nvSpPr>
          <p:cNvPr id="18" name="TextBox 17"/>
          <p:cNvSpPr txBox="1"/>
          <p:nvPr/>
        </p:nvSpPr>
        <p:spPr>
          <a:xfrm>
            <a:off x="3749039" y="5047488"/>
            <a:ext cx="7406640" cy="603504"/>
          </a:xfrm>
          <a:prstGeom prst="rect">
            <a:avLst/>
          </a:prstGeom>
          <a:noFill/>
        </p:spPr>
        <p:txBody>
          <a:bodyPr wrap="square" lIns="36576" tIns="18288">
            <a:spAutoFit/>
          </a:bodyPr>
          <a:lstStyle/>
          <a:p>
            <a:pPr>
              <a:spcAft>
                <a:spcPts val="900"/>
              </a:spcAft>
              <a:defRPr sz="1400" b="0">
                <a:solidFill>
                  <a:srgbClr val="2B4B49"/>
                </a:solidFill>
                <a:latin typeface="Aptos"/>
              </a:defRPr>
            </a:pPr>
            <a:r>
              <a:t>Over eight years, social media time was not associated with within-person changes in anxiety or depression.</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BF9F4"/>
        </a:solidFill>
        <a:effectLst/>
      </p:bgPr>
    </p:bg>
    <p:spTree>
      <p:nvGrpSpPr>
        <p:cNvPr id="1" name=""/>
        <p:cNvGrpSpPr/>
        <p:nvPr/>
      </p:nvGrpSpPr>
      <p:grpSpPr>
        <a:xfrm>
          <a:off x="0" y="0"/>
          <a:ext cx="0" cy="0"/>
          <a:chOff x="0" y="0"/>
          <a:chExt cx="0" cy="0"/>
        </a:xfrm>
      </p:grpSpPr>
      <p:sp>
        <p:nvSpPr>
          <p:cNvPr id="2" name="Rounded Rectangle 1"/>
          <p:cNvSpPr/>
          <p:nvPr/>
        </p:nvSpPr>
        <p:spPr>
          <a:xfrm>
            <a:off x="393192" y="347472"/>
            <a:ext cx="100584" cy="411480"/>
          </a:xfrm>
          <a:prstGeom prst="roundRect">
            <a:avLst/>
          </a:prstGeom>
          <a:solidFill>
            <a:srgbClr val="7FAA9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612648" y="365760"/>
            <a:ext cx="11277295" cy="320040"/>
          </a:xfrm>
          <a:prstGeom prst="rect">
            <a:avLst/>
          </a:prstGeom>
          <a:noFill/>
        </p:spPr>
        <p:txBody>
          <a:bodyPr wrap="square" lIns="36576" tIns="18288">
            <a:spAutoFit/>
          </a:bodyPr>
          <a:lstStyle/>
          <a:p>
            <a:pPr>
              <a:spcAft>
                <a:spcPts val="900"/>
              </a:spcAft>
              <a:defRPr sz="1100" b="1">
                <a:solidFill>
                  <a:srgbClr val="5B6A69"/>
                </a:solidFill>
                <a:latin typeface="Aptos"/>
              </a:defRPr>
            </a:pPr>
            <a:r>
              <a:t>PART 2 · FROM EVIDENCE TO THEMES</a:t>
            </a:r>
          </a:p>
        </p:txBody>
      </p:sp>
      <p:sp>
        <p:nvSpPr>
          <p:cNvPr id="4" name="TextBox 3"/>
          <p:cNvSpPr txBox="1"/>
          <p:nvPr/>
        </p:nvSpPr>
        <p:spPr>
          <a:xfrm>
            <a:off x="621792" y="841248"/>
            <a:ext cx="11002975" cy="667512"/>
          </a:xfrm>
          <a:prstGeom prst="rect">
            <a:avLst/>
          </a:prstGeom>
          <a:noFill/>
        </p:spPr>
        <p:txBody>
          <a:bodyPr wrap="square" lIns="36576" tIns="18288">
            <a:spAutoFit/>
          </a:bodyPr>
          <a:lstStyle/>
          <a:p>
            <a:pPr>
              <a:spcAft>
                <a:spcPts val="900"/>
              </a:spcAft>
              <a:defRPr sz="3000" b="1">
                <a:solidFill>
                  <a:srgbClr val="2B4B49"/>
                </a:solidFill>
                <a:latin typeface="Aptos"/>
              </a:defRPr>
            </a:pPr>
            <a:r>
              <a:t>Step 1 — Read</a:t>
            </a:r>
          </a:p>
        </p:txBody>
      </p:sp>
      <p:sp>
        <p:nvSpPr>
          <p:cNvPr id="5" name="TextBox 4"/>
          <p:cNvSpPr txBox="1"/>
          <p:nvPr/>
        </p:nvSpPr>
        <p:spPr>
          <a:xfrm>
            <a:off x="640080" y="1508760"/>
            <a:ext cx="10911535" cy="530352"/>
          </a:xfrm>
          <a:prstGeom prst="rect">
            <a:avLst/>
          </a:prstGeom>
          <a:noFill/>
        </p:spPr>
        <p:txBody>
          <a:bodyPr wrap="square" lIns="36576" tIns="18288">
            <a:spAutoFit/>
          </a:bodyPr>
          <a:lstStyle/>
          <a:p>
            <a:pPr>
              <a:spcAft>
                <a:spcPts val="900"/>
              </a:spcAft>
              <a:defRPr sz="1500" b="0">
                <a:solidFill>
                  <a:srgbClr val="5B6A69"/>
                </a:solidFill>
                <a:latin typeface="Aptos"/>
              </a:defRPr>
            </a:pPr>
            <a:r>
              <a:t>Individually · 10 minutes</a:t>
            </a:r>
          </a:p>
        </p:txBody>
      </p:sp>
      <p:sp>
        <p:nvSpPr>
          <p:cNvPr id="6" name="TextBox 5"/>
          <p:cNvSpPr txBox="1"/>
          <p:nvPr/>
        </p:nvSpPr>
        <p:spPr>
          <a:xfrm>
            <a:off x="11323015" y="6419088"/>
            <a:ext cx="457200" cy="228600"/>
          </a:xfrm>
          <a:prstGeom prst="rect">
            <a:avLst/>
          </a:prstGeom>
          <a:noFill/>
        </p:spPr>
        <p:txBody>
          <a:bodyPr wrap="square" lIns="36576" tIns="18288">
            <a:spAutoFit/>
          </a:bodyPr>
          <a:lstStyle/>
          <a:p>
            <a:pPr>
              <a:spcAft>
                <a:spcPts val="900"/>
              </a:spcAft>
              <a:defRPr sz="1100" b="1">
                <a:solidFill>
                  <a:srgbClr val="5B6A69"/>
                </a:solidFill>
                <a:latin typeface="Aptos"/>
              </a:defRPr>
            </a:pPr>
            <a:r>
              <a:t>07</a:t>
            </a:r>
          </a:p>
        </p:txBody>
      </p:sp>
      <p:sp>
        <p:nvSpPr>
          <p:cNvPr id="7" name="Rounded Rectangle 6"/>
          <p:cNvSpPr/>
          <p:nvPr/>
        </p:nvSpPr>
        <p:spPr>
          <a:xfrm>
            <a:off x="868680" y="2331720"/>
            <a:ext cx="10469880" cy="2148840"/>
          </a:xfrm>
          <a:prstGeom prst="roundRect">
            <a:avLst/>
          </a:prstGeom>
          <a:solidFill>
            <a:srgbClr val="E1EEE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TextBox 7"/>
          <p:cNvSpPr txBox="1"/>
          <p:nvPr/>
        </p:nvSpPr>
        <p:spPr>
          <a:xfrm>
            <a:off x="1033271" y="2487168"/>
            <a:ext cx="10149840" cy="384048"/>
          </a:xfrm>
          <a:prstGeom prst="rect">
            <a:avLst/>
          </a:prstGeom>
          <a:noFill/>
        </p:spPr>
        <p:txBody>
          <a:bodyPr wrap="square" lIns="36576" tIns="18288">
            <a:spAutoFit/>
          </a:bodyPr>
          <a:lstStyle/>
          <a:p>
            <a:pPr>
              <a:spcAft>
                <a:spcPts val="900"/>
              </a:spcAft>
              <a:defRPr sz="1900" b="1">
                <a:solidFill>
                  <a:srgbClr val="2B4B49"/>
                </a:solidFill>
                <a:latin typeface="Aptos"/>
              </a:defRPr>
            </a:pPr>
            <a:r>
              <a:t>Your task</a:t>
            </a:r>
          </a:p>
        </p:txBody>
      </p:sp>
      <p:sp>
        <p:nvSpPr>
          <p:cNvPr id="9" name="TextBox 8"/>
          <p:cNvSpPr txBox="1"/>
          <p:nvPr/>
        </p:nvSpPr>
        <p:spPr>
          <a:xfrm>
            <a:off x="1033271" y="2926079"/>
            <a:ext cx="10122407" cy="1463040"/>
          </a:xfrm>
          <a:prstGeom prst="rect">
            <a:avLst/>
          </a:prstGeom>
          <a:noFill/>
        </p:spPr>
        <p:txBody>
          <a:bodyPr wrap="square" lIns="36576" tIns="18288">
            <a:spAutoFit/>
          </a:bodyPr>
          <a:lstStyle/>
          <a:p>
            <a:pPr>
              <a:spcAft>
                <a:spcPts val="900"/>
              </a:spcAft>
              <a:defRPr sz="2200" b="0">
                <a:solidFill>
                  <a:srgbClr val="2B4B49"/>
                </a:solidFill>
                <a:latin typeface="Aptos"/>
              </a:defRPr>
            </a:pPr>
            <a:r>
              <a:t>Read each card carefully.</a:t>
            </a:r>
          </a:p>
          <a:p>
            <a:pPr>
              <a:spcAft>
                <a:spcPts val="900"/>
              </a:spcAft>
              <a:defRPr sz="2200" b="0">
                <a:solidFill>
                  <a:srgbClr val="2B4B49"/>
                </a:solidFill>
                <a:latin typeface="Aptos"/>
              </a:defRPr>
            </a:pPr>
            <a:r>
              <a:t>Make sure you understand what the study found.</a:t>
            </a:r>
          </a:p>
        </p:txBody>
      </p:sp>
      <p:sp>
        <p:nvSpPr>
          <p:cNvPr id="10" name="TextBox 9"/>
          <p:cNvSpPr txBox="1"/>
          <p:nvPr/>
        </p:nvSpPr>
        <p:spPr>
          <a:xfrm>
            <a:off x="932688" y="4919472"/>
            <a:ext cx="10149840" cy="685800"/>
          </a:xfrm>
          <a:prstGeom prst="rect">
            <a:avLst/>
          </a:prstGeom>
          <a:noFill/>
        </p:spPr>
        <p:txBody>
          <a:bodyPr wrap="square" lIns="36576" tIns="18288">
            <a:spAutoFit/>
          </a:bodyPr>
          <a:lstStyle/>
          <a:p>
            <a:pPr>
              <a:spcAft>
                <a:spcPts val="900"/>
              </a:spcAft>
              <a:defRPr sz="1900" b="1">
                <a:solidFill>
                  <a:srgbClr val="2B4B49"/>
                </a:solidFill>
                <a:latin typeface="Aptos"/>
              </a:defRPr>
            </a:pPr>
            <a:r>
              <a:t>If something is unclear, ask — understanding the findings comes first.</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BF9F4"/>
        </a:solidFill>
        <a:effectLst/>
      </p:bgPr>
    </p:bg>
    <p:spTree>
      <p:nvGrpSpPr>
        <p:cNvPr id="1" name=""/>
        <p:cNvGrpSpPr/>
        <p:nvPr/>
      </p:nvGrpSpPr>
      <p:grpSpPr>
        <a:xfrm>
          <a:off x="0" y="0"/>
          <a:ext cx="0" cy="0"/>
          <a:chOff x="0" y="0"/>
          <a:chExt cx="0" cy="0"/>
        </a:xfrm>
      </p:grpSpPr>
      <p:sp>
        <p:nvSpPr>
          <p:cNvPr id="2" name="Rounded Rectangle 1"/>
          <p:cNvSpPr/>
          <p:nvPr/>
        </p:nvSpPr>
        <p:spPr>
          <a:xfrm>
            <a:off x="393192" y="347472"/>
            <a:ext cx="100584" cy="411480"/>
          </a:xfrm>
          <a:prstGeom prst="roundRect">
            <a:avLst/>
          </a:prstGeom>
          <a:solidFill>
            <a:srgbClr val="7FAA9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612648" y="365760"/>
            <a:ext cx="11277295" cy="320040"/>
          </a:xfrm>
          <a:prstGeom prst="rect">
            <a:avLst/>
          </a:prstGeom>
          <a:noFill/>
        </p:spPr>
        <p:txBody>
          <a:bodyPr wrap="square" lIns="36576" tIns="18288">
            <a:spAutoFit/>
          </a:bodyPr>
          <a:lstStyle/>
          <a:p>
            <a:pPr>
              <a:spcAft>
                <a:spcPts val="900"/>
              </a:spcAft>
              <a:defRPr sz="1100" b="1">
                <a:solidFill>
                  <a:srgbClr val="5B6A69"/>
                </a:solidFill>
                <a:latin typeface="Aptos"/>
              </a:defRPr>
            </a:pPr>
            <a:r>
              <a:t>PART 2 · FROM EVIDENCE TO THEMES</a:t>
            </a:r>
          </a:p>
        </p:txBody>
      </p:sp>
      <p:sp>
        <p:nvSpPr>
          <p:cNvPr id="4" name="TextBox 3"/>
          <p:cNvSpPr txBox="1"/>
          <p:nvPr/>
        </p:nvSpPr>
        <p:spPr>
          <a:xfrm>
            <a:off x="621792" y="841248"/>
            <a:ext cx="11002975" cy="667512"/>
          </a:xfrm>
          <a:prstGeom prst="rect">
            <a:avLst/>
          </a:prstGeom>
          <a:noFill/>
        </p:spPr>
        <p:txBody>
          <a:bodyPr wrap="square" lIns="36576" tIns="18288">
            <a:spAutoFit/>
          </a:bodyPr>
          <a:lstStyle/>
          <a:p>
            <a:pPr>
              <a:spcAft>
                <a:spcPts val="900"/>
              </a:spcAft>
              <a:defRPr sz="3000" b="1">
                <a:solidFill>
                  <a:srgbClr val="2B4B49"/>
                </a:solidFill>
                <a:latin typeface="Aptos"/>
              </a:defRPr>
            </a:pPr>
            <a:r>
              <a:t>Step 2 — Compare and contrast</a:t>
            </a:r>
          </a:p>
        </p:txBody>
      </p:sp>
      <p:sp>
        <p:nvSpPr>
          <p:cNvPr id="5" name="TextBox 4"/>
          <p:cNvSpPr txBox="1"/>
          <p:nvPr/>
        </p:nvSpPr>
        <p:spPr>
          <a:xfrm>
            <a:off x="640080" y="1508760"/>
            <a:ext cx="10911535" cy="530352"/>
          </a:xfrm>
          <a:prstGeom prst="rect">
            <a:avLst/>
          </a:prstGeom>
          <a:noFill/>
        </p:spPr>
        <p:txBody>
          <a:bodyPr wrap="square" lIns="36576" tIns="18288">
            <a:spAutoFit/>
          </a:bodyPr>
          <a:lstStyle/>
          <a:p>
            <a:pPr>
              <a:spcAft>
                <a:spcPts val="900"/>
              </a:spcAft>
              <a:defRPr sz="1500" b="0">
                <a:solidFill>
                  <a:srgbClr val="5B6A69"/>
                </a:solidFill>
                <a:latin typeface="Aptos"/>
              </a:defRPr>
            </a:pPr>
            <a:r>
              <a:t>Small groups · 20 minutes · Move the cards around</a:t>
            </a:r>
          </a:p>
        </p:txBody>
      </p:sp>
      <p:sp>
        <p:nvSpPr>
          <p:cNvPr id="6" name="TextBox 5"/>
          <p:cNvSpPr txBox="1"/>
          <p:nvPr/>
        </p:nvSpPr>
        <p:spPr>
          <a:xfrm>
            <a:off x="11323015" y="6419088"/>
            <a:ext cx="457200" cy="228600"/>
          </a:xfrm>
          <a:prstGeom prst="rect">
            <a:avLst/>
          </a:prstGeom>
          <a:noFill/>
        </p:spPr>
        <p:txBody>
          <a:bodyPr wrap="square" lIns="36576" tIns="18288">
            <a:spAutoFit/>
          </a:bodyPr>
          <a:lstStyle/>
          <a:p>
            <a:pPr>
              <a:spcAft>
                <a:spcPts val="900"/>
              </a:spcAft>
              <a:defRPr sz="1100" b="1">
                <a:solidFill>
                  <a:srgbClr val="5B6A69"/>
                </a:solidFill>
                <a:latin typeface="Aptos"/>
              </a:defRPr>
            </a:pPr>
            <a:r>
              <a:t>08</a:t>
            </a:r>
          </a:p>
        </p:txBody>
      </p:sp>
      <p:sp>
        <p:nvSpPr>
          <p:cNvPr id="7" name="Rounded Rectangle 6"/>
          <p:cNvSpPr/>
          <p:nvPr/>
        </p:nvSpPr>
        <p:spPr>
          <a:xfrm>
            <a:off x="758952" y="2267712"/>
            <a:ext cx="5193792" cy="2240280"/>
          </a:xfrm>
          <a:prstGeom prst="roundRect">
            <a:avLst/>
          </a:prstGeom>
          <a:solidFill>
            <a:srgbClr val="E1EEE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TextBox 7"/>
          <p:cNvSpPr txBox="1"/>
          <p:nvPr/>
        </p:nvSpPr>
        <p:spPr>
          <a:xfrm>
            <a:off x="923544" y="2423160"/>
            <a:ext cx="4873752" cy="384048"/>
          </a:xfrm>
          <a:prstGeom prst="rect">
            <a:avLst/>
          </a:prstGeom>
          <a:noFill/>
        </p:spPr>
        <p:txBody>
          <a:bodyPr wrap="square" lIns="36576" tIns="18288">
            <a:spAutoFit/>
          </a:bodyPr>
          <a:lstStyle/>
          <a:p>
            <a:pPr>
              <a:spcAft>
                <a:spcPts val="900"/>
              </a:spcAft>
              <a:defRPr sz="1900" b="1">
                <a:solidFill>
                  <a:srgbClr val="2B4B49"/>
                </a:solidFill>
                <a:latin typeface="Aptos"/>
              </a:defRPr>
            </a:pPr>
            <a:r>
              <a:t>COMPARE</a:t>
            </a:r>
          </a:p>
        </p:txBody>
      </p:sp>
      <p:sp>
        <p:nvSpPr>
          <p:cNvPr id="9" name="TextBox 8"/>
          <p:cNvSpPr txBox="1"/>
          <p:nvPr/>
        </p:nvSpPr>
        <p:spPr>
          <a:xfrm>
            <a:off x="923544" y="2862072"/>
            <a:ext cx="4846320" cy="1554480"/>
          </a:xfrm>
          <a:prstGeom prst="rect">
            <a:avLst/>
          </a:prstGeom>
          <a:noFill/>
        </p:spPr>
        <p:txBody>
          <a:bodyPr wrap="square" lIns="36576" tIns="18288">
            <a:spAutoFit/>
          </a:bodyPr>
          <a:lstStyle/>
          <a:p>
            <a:pPr>
              <a:spcAft>
                <a:spcPts val="900"/>
              </a:spcAft>
              <a:defRPr sz="2100" b="0">
                <a:solidFill>
                  <a:srgbClr val="2B4B49"/>
                </a:solidFill>
                <a:latin typeface="Aptos"/>
              </a:defRPr>
            </a:pPr>
            <a:r>
              <a:t>Which studies found something similar?</a:t>
            </a:r>
          </a:p>
        </p:txBody>
      </p:sp>
      <p:sp>
        <p:nvSpPr>
          <p:cNvPr id="10" name="Rounded Rectangle 9"/>
          <p:cNvSpPr/>
          <p:nvPr/>
        </p:nvSpPr>
        <p:spPr>
          <a:xfrm>
            <a:off x="6190488" y="2267712"/>
            <a:ext cx="5193792" cy="2240280"/>
          </a:xfrm>
          <a:prstGeom prst="roundRect">
            <a:avLst/>
          </a:prstGeom>
          <a:solidFill>
            <a:srgbClr val="E4EDF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TextBox 10"/>
          <p:cNvSpPr txBox="1"/>
          <p:nvPr/>
        </p:nvSpPr>
        <p:spPr>
          <a:xfrm>
            <a:off x="6355079" y="2423160"/>
            <a:ext cx="4873752" cy="384048"/>
          </a:xfrm>
          <a:prstGeom prst="rect">
            <a:avLst/>
          </a:prstGeom>
          <a:noFill/>
        </p:spPr>
        <p:txBody>
          <a:bodyPr wrap="square" lIns="36576" tIns="18288">
            <a:spAutoFit/>
          </a:bodyPr>
          <a:lstStyle/>
          <a:p>
            <a:pPr>
              <a:spcAft>
                <a:spcPts val="900"/>
              </a:spcAft>
              <a:defRPr sz="1900" b="1">
                <a:solidFill>
                  <a:srgbClr val="2B4B49"/>
                </a:solidFill>
                <a:latin typeface="Aptos"/>
              </a:defRPr>
            </a:pPr>
            <a:r>
              <a:t>CONTRAST</a:t>
            </a:r>
          </a:p>
        </p:txBody>
      </p:sp>
      <p:sp>
        <p:nvSpPr>
          <p:cNvPr id="12" name="TextBox 11"/>
          <p:cNvSpPr txBox="1"/>
          <p:nvPr/>
        </p:nvSpPr>
        <p:spPr>
          <a:xfrm>
            <a:off x="6355079" y="2862072"/>
            <a:ext cx="4846320" cy="1554480"/>
          </a:xfrm>
          <a:prstGeom prst="rect">
            <a:avLst/>
          </a:prstGeom>
          <a:noFill/>
        </p:spPr>
        <p:txBody>
          <a:bodyPr wrap="square" lIns="36576" tIns="18288">
            <a:spAutoFit/>
          </a:bodyPr>
          <a:lstStyle/>
          <a:p>
            <a:pPr>
              <a:spcAft>
                <a:spcPts val="900"/>
              </a:spcAft>
              <a:defRPr sz="2100" b="0">
                <a:solidFill>
                  <a:srgbClr val="2B4B49"/>
                </a:solidFill>
                <a:latin typeface="Aptos"/>
              </a:defRPr>
            </a:pPr>
            <a:r>
              <a:t>Which studies found something different?</a:t>
            </a:r>
          </a:p>
        </p:txBody>
      </p:sp>
      <p:sp>
        <p:nvSpPr>
          <p:cNvPr id="13" name="TextBox 12"/>
          <p:cNvSpPr txBox="1"/>
          <p:nvPr/>
        </p:nvSpPr>
        <p:spPr>
          <a:xfrm>
            <a:off x="886968" y="5001768"/>
            <a:ext cx="10561320" cy="585216"/>
          </a:xfrm>
          <a:prstGeom prst="rect">
            <a:avLst/>
          </a:prstGeom>
          <a:noFill/>
        </p:spPr>
        <p:txBody>
          <a:bodyPr wrap="square" lIns="36576" tIns="18288">
            <a:spAutoFit/>
          </a:bodyPr>
          <a:lstStyle/>
          <a:p>
            <a:pPr>
              <a:spcAft>
                <a:spcPts val="900"/>
              </a:spcAft>
              <a:defRPr sz="1900" b="1">
                <a:solidFill>
                  <a:srgbClr val="2B4B49"/>
                </a:solidFill>
                <a:latin typeface="Aptos"/>
              </a:defRPr>
            </a:pPr>
            <a:r>
              <a:t>A study may connect with more than one group. That is absolutely fine.</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BF9F4"/>
        </a:solidFill>
        <a:effectLst/>
      </p:bgPr>
    </p:bg>
    <p:spTree>
      <p:nvGrpSpPr>
        <p:cNvPr id="1" name=""/>
        <p:cNvGrpSpPr/>
        <p:nvPr/>
      </p:nvGrpSpPr>
      <p:grpSpPr>
        <a:xfrm>
          <a:off x="0" y="0"/>
          <a:ext cx="0" cy="0"/>
          <a:chOff x="0" y="0"/>
          <a:chExt cx="0" cy="0"/>
        </a:xfrm>
      </p:grpSpPr>
      <p:sp>
        <p:nvSpPr>
          <p:cNvPr id="2" name="Rounded Rectangle 1"/>
          <p:cNvSpPr/>
          <p:nvPr/>
        </p:nvSpPr>
        <p:spPr>
          <a:xfrm>
            <a:off x="393192" y="347472"/>
            <a:ext cx="100584" cy="411480"/>
          </a:xfrm>
          <a:prstGeom prst="roundRect">
            <a:avLst/>
          </a:prstGeom>
          <a:solidFill>
            <a:srgbClr val="7FAA9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612648" y="365760"/>
            <a:ext cx="11277295" cy="320040"/>
          </a:xfrm>
          <a:prstGeom prst="rect">
            <a:avLst/>
          </a:prstGeom>
          <a:noFill/>
        </p:spPr>
        <p:txBody>
          <a:bodyPr wrap="square" lIns="36576" tIns="18288">
            <a:spAutoFit/>
          </a:bodyPr>
          <a:lstStyle/>
          <a:p>
            <a:pPr>
              <a:spcAft>
                <a:spcPts val="900"/>
              </a:spcAft>
              <a:defRPr sz="1100" b="1">
                <a:solidFill>
                  <a:srgbClr val="5B6A69"/>
                </a:solidFill>
                <a:latin typeface="Aptos"/>
              </a:defRPr>
            </a:pPr>
            <a:r>
              <a:t>PART 2 · FROM EVIDENCE TO THEMES</a:t>
            </a:r>
          </a:p>
        </p:txBody>
      </p:sp>
      <p:sp>
        <p:nvSpPr>
          <p:cNvPr id="4" name="TextBox 3"/>
          <p:cNvSpPr txBox="1"/>
          <p:nvPr/>
        </p:nvSpPr>
        <p:spPr>
          <a:xfrm>
            <a:off x="621792" y="841248"/>
            <a:ext cx="11002975" cy="667512"/>
          </a:xfrm>
          <a:prstGeom prst="rect">
            <a:avLst/>
          </a:prstGeom>
          <a:noFill/>
        </p:spPr>
        <p:txBody>
          <a:bodyPr wrap="square" lIns="36576" tIns="18288">
            <a:spAutoFit/>
          </a:bodyPr>
          <a:lstStyle/>
          <a:p>
            <a:pPr>
              <a:spcAft>
                <a:spcPts val="900"/>
              </a:spcAft>
              <a:defRPr sz="3000" b="1">
                <a:solidFill>
                  <a:srgbClr val="2B4B49"/>
                </a:solidFill>
                <a:latin typeface="Aptos"/>
              </a:defRPr>
            </a:pPr>
            <a:r>
              <a:t>Step 3 — Identify possible themes</a:t>
            </a:r>
          </a:p>
        </p:txBody>
      </p:sp>
      <p:sp>
        <p:nvSpPr>
          <p:cNvPr id="5" name="TextBox 4"/>
          <p:cNvSpPr txBox="1"/>
          <p:nvPr/>
        </p:nvSpPr>
        <p:spPr>
          <a:xfrm>
            <a:off x="640080" y="1508760"/>
            <a:ext cx="10911535" cy="530352"/>
          </a:xfrm>
          <a:prstGeom prst="rect">
            <a:avLst/>
          </a:prstGeom>
          <a:noFill/>
        </p:spPr>
        <p:txBody>
          <a:bodyPr wrap="square" lIns="36576" tIns="18288">
            <a:spAutoFit/>
          </a:bodyPr>
          <a:lstStyle/>
          <a:p>
            <a:pPr>
              <a:spcAft>
                <a:spcPts val="900"/>
              </a:spcAft>
              <a:defRPr sz="1500" b="0">
                <a:solidFill>
                  <a:srgbClr val="5B6A69"/>
                </a:solidFill>
                <a:latin typeface="Aptos"/>
              </a:defRPr>
            </a:pPr>
            <a:r>
              <a:t>In groups · 20 minutes</a:t>
            </a:r>
          </a:p>
        </p:txBody>
      </p:sp>
      <p:sp>
        <p:nvSpPr>
          <p:cNvPr id="6" name="TextBox 5"/>
          <p:cNvSpPr txBox="1"/>
          <p:nvPr/>
        </p:nvSpPr>
        <p:spPr>
          <a:xfrm>
            <a:off x="11323015" y="6419088"/>
            <a:ext cx="457200" cy="228600"/>
          </a:xfrm>
          <a:prstGeom prst="rect">
            <a:avLst/>
          </a:prstGeom>
          <a:noFill/>
        </p:spPr>
        <p:txBody>
          <a:bodyPr wrap="square" lIns="36576" tIns="18288">
            <a:spAutoFit/>
          </a:bodyPr>
          <a:lstStyle/>
          <a:p>
            <a:pPr>
              <a:spcAft>
                <a:spcPts val="900"/>
              </a:spcAft>
              <a:defRPr sz="1100" b="1">
                <a:solidFill>
                  <a:srgbClr val="5B6A69"/>
                </a:solidFill>
                <a:latin typeface="Aptos"/>
              </a:defRPr>
            </a:pPr>
            <a:r>
              <a:t>09</a:t>
            </a:r>
          </a:p>
        </p:txBody>
      </p:sp>
      <p:sp>
        <p:nvSpPr>
          <p:cNvPr id="7" name="Rounded Rectangle 6"/>
          <p:cNvSpPr/>
          <p:nvPr/>
        </p:nvSpPr>
        <p:spPr>
          <a:xfrm>
            <a:off x="822960" y="2176272"/>
            <a:ext cx="10515600" cy="2606040"/>
          </a:xfrm>
          <a:prstGeom prst="roundRect">
            <a:avLst/>
          </a:prstGeom>
          <a:solidFill>
            <a:srgbClr val="E1EEE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TextBox 7"/>
          <p:cNvSpPr txBox="1"/>
          <p:nvPr/>
        </p:nvSpPr>
        <p:spPr>
          <a:xfrm>
            <a:off x="987552" y="2331720"/>
            <a:ext cx="10195560" cy="384048"/>
          </a:xfrm>
          <a:prstGeom prst="rect">
            <a:avLst/>
          </a:prstGeom>
          <a:noFill/>
        </p:spPr>
        <p:txBody>
          <a:bodyPr wrap="square" lIns="36576" tIns="18288">
            <a:spAutoFit/>
          </a:bodyPr>
          <a:lstStyle/>
          <a:p>
            <a:pPr>
              <a:spcAft>
                <a:spcPts val="900"/>
              </a:spcAft>
              <a:defRPr sz="1900" b="1">
                <a:solidFill>
                  <a:srgbClr val="2B4B49"/>
                </a:solidFill>
                <a:latin typeface="Aptos"/>
              </a:defRPr>
            </a:pPr>
            <a:r>
              <a:t>For each group of cards, discuss:</a:t>
            </a:r>
          </a:p>
        </p:txBody>
      </p:sp>
      <p:sp>
        <p:nvSpPr>
          <p:cNvPr id="9" name="TextBox 8"/>
          <p:cNvSpPr txBox="1"/>
          <p:nvPr/>
        </p:nvSpPr>
        <p:spPr>
          <a:xfrm>
            <a:off x="987552" y="2770632"/>
            <a:ext cx="10168128" cy="1920240"/>
          </a:xfrm>
          <a:prstGeom prst="rect">
            <a:avLst/>
          </a:prstGeom>
          <a:noFill/>
        </p:spPr>
        <p:txBody>
          <a:bodyPr wrap="square" lIns="36576" tIns="18288">
            <a:spAutoFit/>
          </a:bodyPr>
          <a:lstStyle/>
          <a:p>
            <a:pPr>
              <a:spcAft>
                <a:spcPts val="900"/>
              </a:spcAft>
              <a:defRPr sz="2000" b="0">
                <a:solidFill>
                  <a:srgbClr val="2B4B49"/>
                </a:solidFill>
                <a:latin typeface="Aptos"/>
              </a:defRPr>
            </a:pPr>
            <a:r>
              <a:t>1. What is the shared idea?</a:t>
            </a:r>
          </a:p>
          <a:p>
            <a:pPr>
              <a:spcAft>
                <a:spcPts val="900"/>
              </a:spcAft>
              <a:defRPr sz="2000" b="0">
                <a:solidFill>
                  <a:srgbClr val="2B4B49"/>
                </a:solidFill>
                <a:latin typeface="Aptos"/>
              </a:defRPr>
            </a:pPr>
            <a:r>
              <a:t>2. What would be a useful theme heading?</a:t>
            </a:r>
          </a:p>
          <a:p>
            <a:pPr>
              <a:spcAft>
                <a:spcPts val="900"/>
              </a:spcAft>
              <a:defRPr sz="2000" b="0">
                <a:solidFill>
                  <a:srgbClr val="2B4B49"/>
                </a:solidFill>
                <a:latin typeface="Aptos"/>
              </a:defRPr>
            </a:pPr>
            <a:r>
              <a:t>3. Which study cards support it?</a:t>
            </a:r>
          </a:p>
        </p:txBody>
      </p:sp>
      <p:sp>
        <p:nvSpPr>
          <p:cNvPr id="10" name="TextBox 9"/>
          <p:cNvSpPr txBox="1"/>
          <p:nvPr/>
        </p:nvSpPr>
        <p:spPr>
          <a:xfrm>
            <a:off x="960120" y="5120640"/>
            <a:ext cx="10287000" cy="512064"/>
          </a:xfrm>
          <a:prstGeom prst="rect">
            <a:avLst/>
          </a:prstGeom>
          <a:noFill/>
        </p:spPr>
        <p:txBody>
          <a:bodyPr wrap="square" lIns="36576" tIns="18288">
            <a:spAutoFit/>
          </a:bodyPr>
          <a:lstStyle/>
          <a:p>
            <a:pPr>
              <a:spcAft>
                <a:spcPts val="900"/>
              </a:spcAft>
              <a:defRPr sz="1900" b="1">
                <a:solidFill>
                  <a:srgbClr val="2B4B49"/>
                </a:solidFill>
                <a:latin typeface="Aptos"/>
              </a:defRPr>
            </a:pPr>
            <a:r>
              <a:t>Two well-supported themes are better than three forced themes.</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BF9F4"/>
        </a:solidFill>
        <a:effectLst/>
      </p:bgPr>
    </p:bg>
    <p:spTree>
      <p:nvGrpSpPr>
        <p:cNvPr id="1" name=""/>
        <p:cNvGrpSpPr/>
        <p:nvPr/>
      </p:nvGrpSpPr>
      <p:grpSpPr>
        <a:xfrm>
          <a:off x="0" y="0"/>
          <a:ext cx="0" cy="0"/>
          <a:chOff x="0" y="0"/>
          <a:chExt cx="0" cy="0"/>
        </a:xfrm>
      </p:grpSpPr>
      <p:sp>
        <p:nvSpPr>
          <p:cNvPr id="2" name="Rounded Rectangle 1"/>
          <p:cNvSpPr/>
          <p:nvPr/>
        </p:nvSpPr>
        <p:spPr>
          <a:xfrm>
            <a:off x="393192" y="347472"/>
            <a:ext cx="100584" cy="411480"/>
          </a:xfrm>
          <a:prstGeom prst="roundRect">
            <a:avLst/>
          </a:prstGeom>
          <a:solidFill>
            <a:srgbClr val="7FAA9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612648" y="365760"/>
            <a:ext cx="11277295" cy="320040"/>
          </a:xfrm>
          <a:prstGeom prst="rect">
            <a:avLst/>
          </a:prstGeom>
          <a:noFill/>
        </p:spPr>
        <p:txBody>
          <a:bodyPr wrap="square" lIns="36576" tIns="18288">
            <a:spAutoFit/>
          </a:bodyPr>
          <a:lstStyle/>
          <a:p>
            <a:pPr>
              <a:spcAft>
                <a:spcPts val="900"/>
              </a:spcAft>
              <a:defRPr sz="1100" b="1">
                <a:solidFill>
                  <a:srgbClr val="5B6A69"/>
                </a:solidFill>
                <a:latin typeface="Aptos"/>
              </a:defRPr>
            </a:pPr>
            <a:r>
              <a:t>PART 2 · FROM EVIDENCE TO THEMES</a:t>
            </a:r>
          </a:p>
        </p:txBody>
      </p:sp>
      <p:sp>
        <p:nvSpPr>
          <p:cNvPr id="4" name="TextBox 3"/>
          <p:cNvSpPr txBox="1"/>
          <p:nvPr/>
        </p:nvSpPr>
        <p:spPr>
          <a:xfrm>
            <a:off x="621792" y="841248"/>
            <a:ext cx="11002975" cy="667512"/>
          </a:xfrm>
          <a:prstGeom prst="rect">
            <a:avLst/>
          </a:prstGeom>
          <a:noFill/>
        </p:spPr>
        <p:txBody>
          <a:bodyPr wrap="square" lIns="36576" tIns="18288">
            <a:spAutoFit/>
          </a:bodyPr>
          <a:lstStyle/>
          <a:p>
            <a:pPr>
              <a:spcAft>
                <a:spcPts val="900"/>
              </a:spcAft>
              <a:defRPr sz="3000" b="1">
                <a:solidFill>
                  <a:srgbClr val="2B4B49"/>
                </a:solidFill>
                <a:latin typeface="Aptos"/>
              </a:defRPr>
            </a:pPr>
            <a:r>
              <a:t>Step 4 — Share your themes</a:t>
            </a:r>
          </a:p>
        </p:txBody>
      </p:sp>
      <p:sp>
        <p:nvSpPr>
          <p:cNvPr id="5" name="TextBox 4"/>
          <p:cNvSpPr txBox="1"/>
          <p:nvPr/>
        </p:nvSpPr>
        <p:spPr>
          <a:xfrm>
            <a:off x="640080" y="1508760"/>
            <a:ext cx="10911535" cy="530352"/>
          </a:xfrm>
          <a:prstGeom prst="rect">
            <a:avLst/>
          </a:prstGeom>
          <a:noFill/>
        </p:spPr>
        <p:txBody>
          <a:bodyPr wrap="square" lIns="36576" tIns="18288">
            <a:spAutoFit/>
          </a:bodyPr>
          <a:lstStyle/>
          <a:p>
            <a:pPr>
              <a:spcAft>
                <a:spcPts val="900"/>
              </a:spcAft>
              <a:defRPr sz="1500" b="0">
                <a:solidFill>
                  <a:srgbClr val="5B6A69"/>
                </a:solidFill>
                <a:latin typeface="Aptos"/>
              </a:defRPr>
            </a:pPr>
            <a:r>
              <a:t>Whole-class discussion · 20 minutes</a:t>
            </a:r>
          </a:p>
        </p:txBody>
      </p:sp>
      <p:sp>
        <p:nvSpPr>
          <p:cNvPr id="6" name="TextBox 5"/>
          <p:cNvSpPr txBox="1"/>
          <p:nvPr/>
        </p:nvSpPr>
        <p:spPr>
          <a:xfrm>
            <a:off x="11323015" y="6419088"/>
            <a:ext cx="457200" cy="228600"/>
          </a:xfrm>
          <a:prstGeom prst="rect">
            <a:avLst/>
          </a:prstGeom>
          <a:noFill/>
        </p:spPr>
        <p:txBody>
          <a:bodyPr wrap="square" lIns="36576" tIns="18288">
            <a:spAutoFit/>
          </a:bodyPr>
          <a:lstStyle/>
          <a:p>
            <a:pPr>
              <a:spcAft>
                <a:spcPts val="900"/>
              </a:spcAft>
              <a:defRPr sz="1100" b="1">
                <a:solidFill>
                  <a:srgbClr val="5B6A69"/>
                </a:solidFill>
                <a:latin typeface="Aptos"/>
              </a:defRPr>
            </a:pPr>
            <a:r>
              <a:t>10</a:t>
            </a:r>
          </a:p>
        </p:txBody>
      </p:sp>
      <p:sp>
        <p:nvSpPr>
          <p:cNvPr id="7" name="Rounded Rectangle 6"/>
          <p:cNvSpPr/>
          <p:nvPr/>
        </p:nvSpPr>
        <p:spPr>
          <a:xfrm>
            <a:off x="713232" y="2240280"/>
            <a:ext cx="3520440" cy="2304288"/>
          </a:xfrm>
          <a:prstGeom prst="roundRect">
            <a:avLst/>
          </a:prstGeom>
          <a:solidFill>
            <a:srgbClr val="E1EEE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TextBox 7"/>
          <p:cNvSpPr txBox="1"/>
          <p:nvPr/>
        </p:nvSpPr>
        <p:spPr>
          <a:xfrm>
            <a:off x="877824" y="2395728"/>
            <a:ext cx="3200400" cy="384048"/>
          </a:xfrm>
          <a:prstGeom prst="rect">
            <a:avLst/>
          </a:prstGeom>
          <a:noFill/>
        </p:spPr>
        <p:txBody>
          <a:bodyPr wrap="square" lIns="36576" tIns="18288">
            <a:spAutoFit/>
          </a:bodyPr>
          <a:lstStyle/>
          <a:p>
            <a:pPr>
              <a:spcAft>
                <a:spcPts val="900"/>
              </a:spcAft>
              <a:defRPr sz="1900" b="1">
                <a:solidFill>
                  <a:srgbClr val="2B4B49"/>
                </a:solidFill>
                <a:latin typeface="Aptos"/>
              </a:defRPr>
            </a:pPr>
            <a:r>
              <a:t>NAME</a:t>
            </a:r>
          </a:p>
        </p:txBody>
      </p:sp>
      <p:sp>
        <p:nvSpPr>
          <p:cNvPr id="9" name="TextBox 8"/>
          <p:cNvSpPr txBox="1"/>
          <p:nvPr/>
        </p:nvSpPr>
        <p:spPr>
          <a:xfrm>
            <a:off x="877824" y="2834640"/>
            <a:ext cx="3172968" cy="1618488"/>
          </a:xfrm>
          <a:prstGeom prst="rect">
            <a:avLst/>
          </a:prstGeom>
          <a:noFill/>
        </p:spPr>
        <p:txBody>
          <a:bodyPr wrap="square" lIns="36576" tIns="18288">
            <a:spAutoFit/>
          </a:bodyPr>
          <a:lstStyle/>
          <a:p>
            <a:pPr>
              <a:spcAft>
                <a:spcPts val="900"/>
              </a:spcAft>
              <a:defRPr sz="1900" b="0">
                <a:solidFill>
                  <a:srgbClr val="2B4B49"/>
                </a:solidFill>
                <a:latin typeface="Aptos"/>
              </a:defRPr>
            </a:pPr>
            <a:r>
              <a:t>What did you call your theme?</a:t>
            </a:r>
          </a:p>
        </p:txBody>
      </p:sp>
      <p:sp>
        <p:nvSpPr>
          <p:cNvPr id="10" name="Rounded Rectangle 9"/>
          <p:cNvSpPr/>
          <p:nvPr/>
        </p:nvSpPr>
        <p:spPr>
          <a:xfrm>
            <a:off x="4343400" y="2240280"/>
            <a:ext cx="3520440" cy="2304288"/>
          </a:xfrm>
          <a:prstGeom prst="roundRect">
            <a:avLst/>
          </a:prstGeom>
          <a:solidFill>
            <a:srgbClr val="E4EDF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TextBox 10"/>
          <p:cNvSpPr txBox="1"/>
          <p:nvPr/>
        </p:nvSpPr>
        <p:spPr>
          <a:xfrm>
            <a:off x="4507992" y="2395728"/>
            <a:ext cx="3200400" cy="384048"/>
          </a:xfrm>
          <a:prstGeom prst="rect">
            <a:avLst/>
          </a:prstGeom>
          <a:noFill/>
        </p:spPr>
        <p:txBody>
          <a:bodyPr wrap="square" lIns="36576" tIns="18288">
            <a:spAutoFit/>
          </a:bodyPr>
          <a:lstStyle/>
          <a:p>
            <a:pPr>
              <a:spcAft>
                <a:spcPts val="900"/>
              </a:spcAft>
              <a:defRPr sz="1900" b="1">
                <a:solidFill>
                  <a:srgbClr val="2B4B49"/>
                </a:solidFill>
                <a:latin typeface="Aptos"/>
              </a:defRPr>
            </a:pPr>
            <a:r>
              <a:t>SHOW</a:t>
            </a:r>
          </a:p>
        </p:txBody>
      </p:sp>
      <p:sp>
        <p:nvSpPr>
          <p:cNvPr id="12" name="TextBox 11"/>
          <p:cNvSpPr txBox="1"/>
          <p:nvPr/>
        </p:nvSpPr>
        <p:spPr>
          <a:xfrm>
            <a:off x="4507992" y="2834640"/>
            <a:ext cx="3172968" cy="1618488"/>
          </a:xfrm>
          <a:prstGeom prst="rect">
            <a:avLst/>
          </a:prstGeom>
          <a:noFill/>
        </p:spPr>
        <p:txBody>
          <a:bodyPr wrap="square" lIns="36576" tIns="18288">
            <a:spAutoFit/>
          </a:bodyPr>
          <a:lstStyle/>
          <a:p>
            <a:pPr>
              <a:spcAft>
                <a:spcPts val="900"/>
              </a:spcAft>
              <a:defRPr sz="1900" b="0">
                <a:solidFill>
                  <a:srgbClr val="2B4B49"/>
                </a:solidFill>
                <a:latin typeface="Aptos"/>
              </a:defRPr>
            </a:pPr>
            <a:r>
              <a:t>Which cards led you to it?</a:t>
            </a:r>
          </a:p>
        </p:txBody>
      </p:sp>
      <p:sp>
        <p:nvSpPr>
          <p:cNvPr id="13" name="Rounded Rectangle 12"/>
          <p:cNvSpPr/>
          <p:nvPr/>
        </p:nvSpPr>
        <p:spPr>
          <a:xfrm>
            <a:off x="7973568" y="2240280"/>
            <a:ext cx="3520440" cy="2304288"/>
          </a:xfrm>
          <a:prstGeom prst="roundRect">
            <a:avLst/>
          </a:prstGeom>
          <a:solidFill>
            <a:srgbClr val="F7EAE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 name="TextBox 13"/>
          <p:cNvSpPr txBox="1"/>
          <p:nvPr/>
        </p:nvSpPr>
        <p:spPr>
          <a:xfrm>
            <a:off x="8138160" y="2395728"/>
            <a:ext cx="3200400" cy="384048"/>
          </a:xfrm>
          <a:prstGeom prst="rect">
            <a:avLst/>
          </a:prstGeom>
          <a:noFill/>
        </p:spPr>
        <p:txBody>
          <a:bodyPr wrap="square" lIns="36576" tIns="18288">
            <a:spAutoFit/>
          </a:bodyPr>
          <a:lstStyle/>
          <a:p>
            <a:pPr>
              <a:spcAft>
                <a:spcPts val="900"/>
              </a:spcAft>
              <a:defRPr sz="1900" b="1">
                <a:solidFill>
                  <a:srgbClr val="2B4B49"/>
                </a:solidFill>
                <a:latin typeface="Aptos"/>
              </a:defRPr>
            </a:pPr>
            <a:r>
              <a:t>EXPLAIN</a:t>
            </a:r>
          </a:p>
        </p:txBody>
      </p:sp>
      <p:sp>
        <p:nvSpPr>
          <p:cNvPr id="15" name="TextBox 14"/>
          <p:cNvSpPr txBox="1"/>
          <p:nvPr/>
        </p:nvSpPr>
        <p:spPr>
          <a:xfrm>
            <a:off x="8138160" y="2834640"/>
            <a:ext cx="3172968" cy="1618488"/>
          </a:xfrm>
          <a:prstGeom prst="rect">
            <a:avLst/>
          </a:prstGeom>
          <a:noFill/>
        </p:spPr>
        <p:txBody>
          <a:bodyPr wrap="square" lIns="36576" tIns="18288">
            <a:spAutoFit/>
          </a:bodyPr>
          <a:lstStyle/>
          <a:p>
            <a:pPr>
              <a:spcAft>
                <a:spcPts val="900"/>
              </a:spcAft>
              <a:defRPr sz="1900" b="0">
                <a:solidFill>
                  <a:srgbClr val="2B4B49"/>
                </a:solidFill>
                <a:latin typeface="Aptos"/>
              </a:defRPr>
            </a:pPr>
            <a:r>
              <a:t>What is similar or different?</a:t>
            </a:r>
          </a:p>
        </p:txBody>
      </p:sp>
      <p:sp>
        <p:nvSpPr>
          <p:cNvPr id="16" name="TextBox 15"/>
          <p:cNvSpPr txBox="1"/>
          <p:nvPr/>
        </p:nvSpPr>
        <p:spPr>
          <a:xfrm>
            <a:off x="896112" y="5047488"/>
            <a:ext cx="10607040" cy="640080"/>
          </a:xfrm>
          <a:prstGeom prst="rect">
            <a:avLst/>
          </a:prstGeom>
          <a:noFill/>
        </p:spPr>
        <p:txBody>
          <a:bodyPr wrap="square" lIns="36576" tIns="18288">
            <a:spAutoFit/>
          </a:bodyPr>
          <a:lstStyle/>
          <a:p>
            <a:pPr>
              <a:spcAft>
                <a:spcPts val="900"/>
              </a:spcAft>
              <a:defRPr sz="1800" b="1">
                <a:solidFill>
                  <a:srgbClr val="2B4B49"/>
                </a:solidFill>
                <a:latin typeface="Aptos"/>
              </a:defRPr>
            </a:pPr>
            <a:r>
              <a:t>Different groupings can be reasonable when they are supported by the findings.</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BF9F4"/>
        </a:solidFill>
        <a:effectLst/>
      </p:bgPr>
    </p:bg>
    <p:spTree>
      <p:nvGrpSpPr>
        <p:cNvPr id="1" name=""/>
        <p:cNvGrpSpPr/>
        <p:nvPr/>
      </p:nvGrpSpPr>
      <p:grpSpPr>
        <a:xfrm>
          <a:off x="0" y="0"/>
          <a:ext cx="0" cy="0"/>
          <a:chOff x="0" y="0"/>
          <a:chExt cx="0" cy="0"/>
        </a:xfrm>
      </p:grpSpPr>
      <p:sp>
        <p:nvSpPr>
          <p:cNvPr id="2" name="Rounded Rectangle 1"/>
          <p:cNvSpPr/>
          <p:nvPr/>
        </p:nvSpPr>
        <p:spPr>
          <a:xfrm>
            <a:off x="393192" y="347472"/>
            <a:ext cx="100584" cy="411480"/>
          </a:xfrm>
          <a:prstGeom prst="roundRect">
            <a:avLst/>
          </a:prstGeom>
          <a:solidFill>
            <a:srgbClr val="7FAA9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612648" y="365760"/>
            <a:ext cx="11277295" cy="320040"/>
          </a:xfrm>
          <a:prstGeom prst="rect">
            <a:avLst/>
          </a:prstGeom>
          <a:noFill/>
        </p:spPr>
        <p:txBody>
          <a:bodyPr wrap="square" lIns="36576" tIns="18288">
            <a:spAutoFit/>
          </a:bodyPr>
          <a:lstStyle/>
          <a:p>
            <a:pPr>
              <a:spcAft>
                <a:spcPts val="900"/>
              </a:spcAft>
              <a:defRPr sz="1100" b="1">
                <a:solidFill>
                  <a:srgbClr val="5B6A69"/>
                </a:solidFill>
                <a:latin typeface="Aptos"/>
              </a:defRPr>
            </a:pPr>
            <a:r>
              <a:t>PART 2 · FROM EVIDENCE TO THEMES</a:t>
            </a:r>
          </a:p>
        </p:txBody>
      </p:sp>
      <p:sp>
        <p:nvSpPr>
          <p:cNvPr id="4" name="TextBox 3"/>
          <p:cNvSpPr txBox="1"/>
          <p:nvPr/>
        </p:nvSpPr>
        <p:spPr>
          <a:xfrm>
            <a:off x="621792" y="841248"/>
            <a:ext cx="11002975" cy="667512"/>
          </a:xfrm>
          <a:prstGeom prst="rect">
            <a:avLst/>
          </a:prstGeom>
          <a:noFill/>
        </p:spPr>
        <p:txBody>
          <a:bodyPr wrap="square" lIns="36576" tIns="18288">
            <a:spAutoFit/>
          </a:bodyPr>
          <a:lstStyle/>
          <a:p>
            <a:pPr>
              <a:spcAft>
                <a:spcPts val="900"/>
              </a:spcAft>
              <a:defRPr sz="3000" b="1">
                <a:solidFill>
                  <a:srgbClr val="2B4B49"/>
                </a:solidFill>
                <a:latin typeface="Aptos"/>
              </a:defRPr>
            </a:pPr>
            <a:r>
              <a:t>Reading Week — try it with your own research</a:t>
            </a:r>
          </a:p>
        </p:txBody>
      </p:sp>
      <p:sp>
        <p:nvSpPr>
          <p:cNvPr id="5" name="TextBox 4"/>
          <p:cNvSpPr txBox="1"/>
          <p:nvPr/>
        </p:nvSpPr>
        <p:spPr>
          <a:xfrm>
            <a:off x="640080" y="1508760"/>
            <a:ext cx="10911535" cy="530352"/>
          </a:xfrm>
          <a:prstGeom prst="rect">
            <a:avLst/>
          </a:prstGeom>
          <a:noFill/>
        </p:spPr>
        <p:txBody>
          <a:bodyPr wrap="square" lIns="36576" tIns="18288">
            <a:spAutoFit/>
          </a:bodyPr>
          <a:lstStyle/>
          <a:p>
            <a:pPr>
              <a:spcAft>
                <a:spcPts val="900"/>
              </a:spcAft>
              <a:defRPr sz="1500" b="0">
                <a:solidFill>
                  <a:srgbClr val="5B6A69"/>
                </a:solidFill>
                <a:latin typeface="Aptos"/>
              </a:defRPr>
            </a:pPr>
            <a:r>
              <a:t>Week 5 · Independent work</a:t>
            </a:r>
          </a:p>
        </p:txBody>
      </p:sp>
      <p:sp>
        <p:nvSpPr>
          <p:cNvPr id="6" name="TextBox 5"/>
          <p:cNvSpPr txBox="1"/>
          <p:nvPr/>
        </p:nvSpPr>
        <p:spPr>
          <a:xfrm>
            <a:off x="11323015" y="6419088"/>
            <a:ext cx="457200" cy="228600"/>
          </a:xfrm>
          <a:prstGeom prst="rect">
            <a:avLst/>
          </a:prstGeom>
          <a:noFill/>
        </p:spPr>
        <p:txBody>
          <a:bodyPr wrap="square" lIns="36576" tIns="18288">
            <a:spAutoFit/>
          </a:bodyPr>
          <a:lstStyle/>
          <a:p>
            <a:pPr>
              <a:spcAft>
                <a:spcPts val="900"/>
              </a:spcAft>
              <a:defRPr sz="1100" b="1">
                <a:solidFill>
                  <a:srgbClr val="5B6A69"/>
                </a:solidFill>
                <a:latin typeface="Aptos"/>
              </a:defRPr>
            </a:pPr>
            <a:r>
              <a:t>11</a:t>
            </a:r>
          </a:p>
        </p:txBody>
      </p:sp>
      <p:sp>
        <p:nvSpPr>
          <p:cNvPr id="7" name="Rounded Rectangle 6"/>
          <p:cNvSpPr/>
          <p:nvPr/>
        </p:nvSpPr>
        <p:spPr>
          <a:xfrm>
            <a:off x="777240" y="2212848"/>
            <a:ext cx="10652760" cy="2834640"/>
          </a:xfrm>
          <a:prstGeom prst="roundRect">
            <a:avLst/>
          </a:prstGeom>
          <a:solidFill>
            <a:srgbClr val="E1EEE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TextBox 7"/>
          <p:cNvSpPr txBox="1"/>
          <p:nvPr/>
        </p:nvSpPr>
        <p:spPr>
          <a:xfrm>
            <a:off x="941832" y="2368296"/>
            <a:ext cx="10332720" cy="384048"/>
          </a:xfrm>
          <a:prstGeom prst="rect">
            <a:avLst/>
          </a:prstGeom>
          <a:noFill/>
        </p:spPr>
        <p:txBody>
          <a:bodyPr wrap="square" lIns="36576" tIns="18288">
            <a:spAutoFit/>
          </a:bodyPr>
          <a:lstStyle/>
          <a:p>
            <a:pPr>
              <a:spcAft>
                <a:spcPts val="900"/>
              </a:spcAft>
              <a:defRPr sz="1900" b="1">
                <a:solidFill>
                  <a:srgbClr val="2B4B49"/>
                </a:solidFill>
                <a:latin typeface="Aptos"/>
              </a:defRPr>
            </a:pPr>
            <a:r>
              <a:t>Your task for next week</a:t>
            </a:r>
          </a:p>
        </p:txBody>
      </p:sp>
      <p:sp>
        <p:nvSpPr>
          <p:cNvPr id="9" name="TextBox 8"/>
          <p:cNvSpPr txBox="1"/>
          <p:nvPr/>
        </p:nvSpPr>
        <p:spPr>
          <a:xfrm>
            <a:off x="941832" y="2807208"/>
            <a:ext cx="10305288" cy="2148840"/>
          </a:xfrm>
          <a:prstGeom prst="rect">
            <a:avLst/>
          </a:prstGeom>
          <a:noFill/>
        </p:spPr>
        <p:txBody>
          <a:bodyPr wrap="square" lIns="36576" tIns="18288">
            <a:spAutoFit/>
          </a:bodyPr>
          <a:lstStyle/>
          <a:p>
            <a:pPr>
              <a:spcAft>
                <a:spcPts val="900"/>
              </a:spcAft>
              <a:defRPr sz="1900" b="0">
                <a:solidFill>
                  <a:srgbClr val="2B4B49"/>
                </a:solidFill>
                <a:latin typeface="Aptos"/>
              </a:defRPr>
            </a:pPr>
            <a:r>
              <a:t>1. Choose 3–5 papers relevant to your question.</a:t>
            </a:r>
          </a:p>
          <a:p>
            <a:pPr>
              <a:spcAft>
                <a:spcPts val="900"/>
              </a:spcAft>
              <a:defRPr sz="1900" b="0">
                <a:solidFill>
                  <a:srgbClr val="2B4B49"/>
                </a:solidFill>
                <a:latin typeface="Aptos"/>
              </a:defRPr>
            </a:pPr>
            <a:r>
              <a:t>2. Note what each study found.</a:t>
            </a:r>
          </a:p>
          <a:p>
            <a:pPr>
              <a:spcAft>
                <a:spcPts val="900"/>
              </a:spcAft>
              <a:defRPr sz="1900" b="0">
                <a:solidFill>
                  <a:srgbClr val="2B4B49"/>
                </a:solidFill>
                <a:latin typeface="Aptos"/>
              </a:defRPr>
            </a:pPr>
            <a:r>
              <a:t>3. Identify similarities and differences.</a:t>
            </a:r>
          </a:p>
          <a:p>
            <a:pPr>
              <a:spcAft>
                <a:spcPts val="900"/>
              </a:spcAft>
              <a:defRPr sz="1900" b="0">
                <a:solidFill>
                  <a:srgbClr val="2B4B49"/>
                </a:solidFill>
                <a:latin typeface="Aptos"/>
              </a:defRPr>
            </a:pPr>
            <a:r>
              <a:t>4. Suggest possible themes from those findings.</a:t>
            </a:r>
          </a:p>
          <a:p>
            <a:pPr>
              <a:spcAft>
                <a:spcPts val="900"/>
              </a:spcAft>
              <a:defRPr sz="1900" b="0">
                <a:solidFill>
                  <a:srgbClr val="2B4B49"/>
                </a:solidFill>
                <a:latin typeface="Aptos"/>
              </a:defRPr>
            </a:pPr>
            <a:r>
              <a:t>5. Continue your cumulative CRAAP table.</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BF9F4"/>
        </a:solidFill>
        <a:effectLst/>
      </p:bgPr>
    </p:bg>
    <p:spTree>
      <p:nvGrpSpPr>
        <p:cNvPr id="1" name=""/>
        <p:cNvGrpSpPr/>
        <p:nvPr/>
      </p:nvGrpSpPr>
      <p:grpSpPr>
        <a:xfrm>
          <a:off x="0" y="0"/>
          <a:ext cx="0" cy="0"/>
          <a:chOff x="0" y="0"/>
          <a:chExt cx="0" cy="0"/>
        </a:xfrm>
      </p:grpSpPr>
      <p:sp>
        <p:nvSpPr>
          <p:cNvPr id="2" name="Rounded Rectangle 1"/>
          <p:cNvSpPr/>
          <p:nvPr/>
        </p:nvSpPr>
        <p:spPr>
          <a:xfrm>
            <a:off x="393192" y="347472"/>
            <a:ext cx="100584" cy="411480"/>
          </a:xfrm>
          <a:prstGeom prst="roundRect">
            <a:avLst/>
          </a:prstGeom>
          <a:solidFill>
            <a:srgbClr val="7FAA9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612648" y="365760"/>
            <a:ext cx="11277295" cy="320040"/>
          </a:xfrm>
          <a:prstGeom prst="rect">
            <a:avLst/>
          </a:prstGeom>
          <a:noFill/>
        </p:spPr>
        <p:txBody>
          <a:bodyPr wrap="square" lIns="36576" tIns="18288">
            <a:spAutoFit/>
          </a:bodyPr>
          <a:lstStyle/>
          <a:p>
            <a:pPr>
              <a:spcAft>
                <a:spcPts val="900"/>
              </a:spcAft>
              <a:defRPr sz="1100" b="1">
                <a:solidFill>
                  <a:srgbClr val="5B6A69"/>
                </a:solidFill>
                <a:latin typeface="Aptos"/>
              </a:defRPr>
            </a:pPr>
            <a:r>
              <a:t>PART 2 · FROM EVIDENCE TO THEMES</a:t>
            </a:r>
          </a:p>
        </p:txBody>
      </p:sp>
      <p:sp>
        <p:nvSpPr>
          <p:cNvPr id="4" name="TextBox 3"/>
          <p:cNvSpPr txBox="1"/>
          <p:nvPr/>
        </p:nvSpPr>
        <p:spPr>
          <a:xfrm>
            <a:off x="621792" y="841248"/>
            <a:ext cx="11002975" cy="667512"/>
          </a:xfrm>
          <a:prstGeom prst="rect">
            <a:avLst/>
          </a:prstGeom>
          <a:noFill/>
        </p:spPr>
        <p:txBody>
          <a:bodyPr wrap="square" lIns="36576" tIns="18288">
            <a:spAutoFit/>
          </a:bodyPr>
          <a:lstStyle/>
          <a:p>
            <a:pPr>
              <a:spcAft>
                <a:spcPts val="900"/>
              </a:spcAft>
              <a:defRPr sz="3000" b="1">
                <a:solidFill>
                  <a:srgbClr val="2B4B49"/>
                </a:solidFill>
                <a:latin typeface="Aptos"/>
              </a:defRPr>
            </a:pPr>
            <a:r>
              <a:t>Before you leave …</a:t>
            </a:r>
          </a:p>
        </p:txBody>
      </p:sp>
      <p:sp>
        <p:nvSpPr>
          <p:cNvPr id="5" name="TextBox 4"/>
          <p:cNvSpPr txBox="1"/>
          <p:nvPr/>
        </p:nvSpPr>
        <p:spPr>
          <a:xfrm>
            <a:off x="640080" y="1508760"/>
            <a:ext cx="10911535" cy="530352"/>
          </a:xfrm>
          <a:prstGeom prst="rect">
            <a:avLst/>
          </a:prstGeom>
          <a:noFill/>
        </p:spPr>
        <p:txBody>
          <a:bodyPr wrap="square" lIns="36576" tIns="18288">
            <a:spAutoFit/>
          </a:bodyPr>
          <a:lstStyle/>
          <a:p>
            <a:pPr>
              <a:spcAft>
                <a:spcPts val="900"/>
              </a:spcAft>
              <a:defRPr sz="1500" b="0">
                <a:solidFill>
                  <a:srgbClr val="5B6A69"/>
                </a:solidFill>
                <a:latin typeface="Aptos"/>
              </a:defRPr>
            </a:pPr>
            <a:r>
              <a:t>What makes a theme different from a topic?</a:t>
            </a:r>
          </a:p>
        </p:txBody>
      </p:sp>
      <p:sp>
        <p:nvSpPr>
          <p:cNvPr id="6" name="TextBox 5"/>
          <p:cNvSpPr txBox="1"/>
          <p:nvPr/>
        </p:nvSpPr>
        <p:spPr>
          <a:xfrm>
            <a:off x="11323015" y="6419088"/>
            <a:ext cx="457200" cy="228600"/>
          </a:xfrm>
          <a:prstGeom prst="rect">
            <a:avLst/>
          </a:prstGeom>
          <a:noFill/>
        </p:spPr>
        <p:txBody>
          <a:bodyPr wrap="square" lIns="36576" tIns="18288">
            <a:spAutoFit/>
          </a:bodyPr>
          <a:lstStyle/>
          <a:p>
            <a:pPr>
              <a:spcAft>
                <a:spcPts val="900"/>
              </a:spcAft>
              <a:defRPr sz="1100" b="1">
                <a:solidFill>
                  <a:srgbClr val="5B6A69"/>
                </a:solidFill>
                <a:latin typeface="Aptos"/>
              </a:defRPr>
            </a:pPr>
            <a:r>
              <a:t>12</a:t>
            </a:r>
          </a:p>
        </p:txBody>
      </p:sp>
      <p:sp>
        <p:nvSpPr>
          <p:cNvPr id="7" name="Rounded Rectangle 6"/>
          <p:cNvSpPr/>
          <p:nvPr/>
        </p:nvSpPr>
        <p:spPr>
          <a:xfrm>
            <a:off x="822960" y="2377440"/>
            <a:ext cx="5212080" cy="2148840"/>
          </a:xfrm>
          <a:prstGeom prst="roundRect">
            <a:avLst/>
          </a:prstGeom>
          <a:solidFill>
            <a:srgbClr val="E1EEE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TextBox 7"/>
          <p:cNvSpPr txBox="1"/>
          <p:nvPr/>
        </p:nvSpPr>
        <p:spPr>
          <a:xfrm>
            <a:off x="987552" y="2532888"/>
            <a:ext cx="4892040" cy="384048"/>
          </a:xfrm>
          <a:prstGeom prst="rect">
            <a:avLst/>
          </a:prstGeom>
          <a:noFill/>
        </p:spPr>
        <p:txBody>
          <a:bodyPr wrap="square" lIns="36576" tIns="18288">
            <a:spAutoFit/>
          </a:bodyPr>
          <a:lstStyle/>
          <a:p>
            <a:pPr>
              <a:spcAft>
                <a:spcPts val="900"/>
              </a:spcAft>
              <a:defRPr sz="1900" b="1">
                <a:solidFill>
                  <a:srgbClr val="2B4B49"/>
                </a:solidFill>
                <a:latin typeface="Aptos"/>
              </a:defRPr>
            </a:pPr>
            <a:r>
              <a:t>Today</a:t>
            </a:r>
          </a:p>
        </p:txBody>
      </p:sp>
      <p:sp>
        <p:nvSpPr>
          <p:cNvPr id="9" name="TextBox 8"/>
          <p:cNvSpPr txBox="1"/>
          <p:nvPr/>
        </p:nvSpPr>
        <p:spPr>
          <a:xfrm>
            <a:off x="987552" y="2971800"/>
            <a:ext cx="4864608" cy="1463040"/>
          </a:xfrm>
          <a:prstGeom prst="rect">
            <a:avLst/>
          </a:prstGeom>
          <a:noFill/>
        </p:spPr>
        <p:txBody>
          <a:bodyPr wrap="square" lIns="36576" tIns="18288">
            <a:spAutoFit/>
          </a:bodyPr>
          <a:lstStyle/>
          <a:p>
            <a:pPr>
              <a:spcAft>
                <a:spcPts val="900"/>
              </a:spcAft>
              <a:defRPr sz="2000" b="0">
                <a:solidFill>
                  <a:srgbClr val="2B4B49"/>
                </a:solidFill>
                <a:latin typeface="Aptos"/>
              </a:defRPr>
            </a:pPr>
            <a:r>
              <a:t>I can spot similarities and differences and suggest a theme.</a:t>
            </a:r>
          </a:p>
        </p:txBody>
      </p:sp>
      <p:sp>
        <p:nvSpPr>
          <p:cNvPr id="10" name="Rounded Rectangle 9"/>
          <p:cNvSpPr/>
          <p:nvPr/>
        </p:nvSpPr>
        <p:spPr>
          <a:xfrm>
            <a:off x="6217920" y="2377440"/>
            <a:ext cx="5212080" cy="2148840"/>
          </a:xfrm>
          <a:prstGeom prst="roundRect">
            <a:avLst/>
          </a:prstGeom>
          <a:solidFill>
            <a:srgbClr val="E4EDF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TextBox 10"/>
          <p:cNvSpPr txBox="1"/>
          <p:nvPr/>
        </p:nvSpPr>
        <p:spPr>
          <a:xfrm>
            <a:off x="6382512" y="2532888"/>
            <a:ext cx="4892040" cy="384048"/>
          </a:xfrm>
          <a:prstGeom prst="rect">
            <a:avLst/>
          </a:prstGeom>
          <a:noFill/>
        </p:spPr>
        <p:txBody>
          <a:bodyPr wrap="square" lIns="36576" tIns="18288">
            <a:spAutoFit/>
          </a:bodyPr>
          <a:lstStyle/>
          <a:p>
            <a:pPr>
              <a:spcAft>
                <a:spcPts val="900"/>
              </a:spcAft>
              <a:defRPr sz="1900" b="1">
                <a:solidFill>
                  <a:srgbClr val="2B4B49"/>
                </a:solidFill>
                <a:latin typeface="Aptos"/>
              </a:defRPr>
            </a:pPr>
            <a:r>
              <a:t>Next week</a:t>
            </a:r>
          </a:p>
        </p:txBody>
      </p:sp>
      <p:sp>
        <p:nvSpPr>
          <p:cNvPr id="12" name="TextBox 11"/>
          <p:cNvSpPr txBox="1"/>
          <p:nvPr/>
        </p:nvSpPr>
        <p:spPr>
          <a:xfrm>
            <a:off x="6382512" y="2971800"/>
            <a:ext cx="4864608" cy="1463040"/>
          </a:xfrm>
          <a:prstGeom prst="rect">
            <a:avLst/>
          </a:prstGeom>
          <a:noFill/>
        </p:spPr>
        <p:txBody>
          <a:bodyPr wrap="square" lIns="36576" tIns="18288">
            <a:spAutoFit/>
          </a:bodyPr>
          <a:lstStyle/>
          <a:p>
            <a:pPr>
              <a:spcAft>
                <a:spcPts val="900"/>
              </a:spcAft>
              <a:defRPr sz="2000" b="0">
                <a:solidFill>
                  <a:srgbClr val="2B4B49"/>
                </a:solidFill>
                <a:latin typeface="Aptos"/>
              </a:defRPr>
            </a:pPr>
            <a:r>
              <a:t>I will try the same process with my own studies.</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FBF9F4"/>
        </a:solidFill>
        <a:effectLst/>
      </p:bgPr>
    </p:bg>
    <p:spTree>
      <p:nvGrpSpPr>
        <p:cNvPr id="1" name=""/>
        <p:cNvGrpSpPr/>
        <p:nvPr/>
      </p:nvGrpSpPr>
      <p:grpSpPr>
        <a:xfrm>
          <a:off x="0" y="0"/>
          <a:ext cx="0" cy="0"/>
          <a:chOff x="0" y="0"/>
          <a:chExt cx="0" cy="0"/>
        </a:xfrm>
      </p:grpSpPr>
      <p:sp>
        <p:nvSpPr>
          <p:cNvPr id="2" name="Rounded Rectangle 1"/>
          <p:cNvSpPr/>
          <p:nvPr/>
        </p:nvSpPr>
        <p:spPr>
          <a:xfrm>
            <a:off x="393192" y="347472"/>
            <a:ext cx="100584" cy="411480"/>
          </a:xfrm>
          <a:prstGeom prst="roundRect">
            <a:avLst/>
          </a:prstGeom>
          <a:solidFill>
            <a:srgbClr val="7FAA9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612648" y="365760"/>
            <a:ext cx="11277295" cy="320040"/>
          </a:xfrm>
          <a:prstGeom prst="rect">
            <a:avLst/>
          </a:prstGeom>
          <a:noFill/>
        </p:spPr>
        <p:txBody>
          <a:bodyPr wrap="square" lIns="36576" tIns="18288">
            <a:spAutoFit/>
          </a:bodyPr>
          <a:lstStyle/>
          <a:p>
            <a:pPr>
              <a:spcAft>
                <a:spcPts val="900"/>
              </a:spcAft>
              <a:defRPr sz="1100" b="1">
                <a:solidFill>
                  <a:srgbClr val="5B6A69"/>
                </a:solidFill>
                <a:latin typeface="Aptos"/>
              </a:defRPr>
            </a:pPr>
            <a:r>
              <a:t>LECTURER REFERENCE · NOT AN ACTIVITY SLIDE</a:t>
            </a:r>
          </a:p>
        </p:txBody>
      </p:sp>
      <p:sp>
        <p:nvSpPr>
          <p:cNvPr id="4" name="TextBox 3"/>
          <p:cNvSpPr txBox="1"/>
          <p:nvPr/>
        </p:nvSpPr>
        <p:spPr>
          <a:xfrm>
            <a:off x="621792" y="841248"/>
            <a:ext cx="11002975" cy="667512"/>
          </a:xfrm>
          <a:prstGeom prst="rect">
            <a:avLst/>
          </a:prstGeom>
          <a:noFill/>
        </p:spPr>
        <p:txBody>
          <a:bodyPr wrap="square" lIns="36576" tIns="18288">
            <a:spAutoFit/>
          </a:bodyPr>
          <a:lstStyle/>
          <a:p>
            <a:pPr>
              <a:spcAft>
                <a:spcPts val="900"/>
              </a:spcAft>
              <a:defRPr sz="3000" b="1">
                <a:solidFill>
                  <a:srgbClr val="2B4B49"/>
                </a:solidFill>
                <a:latin typeface="Aptos"/>
              </a:defRPr>
            </a:pPr>
            <a:r>
              <a:t>Sources for the teaching cards</a:t>
            </a:r>
          </a:p>
        </p:txBody>
      </p:sp>
      <p:sp>
        <p:nvSpPr>
          <p:cNvPr id="5" name="TextBox 4"/>
          <p:cNvSpPr txBox="1"/>
          <p:nvPr/>
        </p:nvSpPr>
        <p:spPr>
          <a:xfrm>
            <a:off x="640080" y="1508760"/>
            <a:ext cx="10911535" cy="530352"/>
          </a:xfrm>
          <a:prstGeom prst="rect">
            <a:avLst/>
          </a:prstGeom>
          <a:noFill/>
        </p:spPr>
        <p:txBody>
          <a:bodyPr wrap="square" lIns="36576" tIns="18288">
            <a:spAutoFit/>
          </a:bodyPr>
          <a:lstStyle/>
          <a:p>
            <a:pPr>
              <a:spcAft>
                <a:spcPts val="900"/>
              </a:spcAft>
              <a:defRPr sz="1500" b="0">
                <a:solidFill>
                  <a:srgbClr val="5B6A69"/>
                </a:solidFill>
                <a:latin typeface="Aptos"/>
              </a:defRPr>
            </a:pPr>
            <a:r>
              <a:t>Short paraphrases of published studies. Consult full texts before academic use.</a:t>
            </a:r>
          </a:p>
        </p:txBody>
      </p:sp>
      <p:sp>
        <p:nvSpPr>
          <p:cNvPr id="6" name="TextBox 5"/>
          <p:cNvSpPr txBox="1"/>
          <p:nvPr/>
        </p:nvSpPr>
        <p:spPr>
          <a:xfrm>
            <a:off x="11323015" y="6419088"/>
            <a:ext cx="457200" cy="228600"/>
          </a:xfrm>
          <a:prstGeom prst="rect">
            <a:avLst/>
          </a:prstGeom>
          <a:noFill/>
        </p:spPr>
        <p:txBody>
          <a:bodyPr wrap="square" lIns="36576" tIns="18288">
            <a:spAutoFit/>
          </a:bodyPr>
          <a:lstStyle/>
          <a:p>
            <a:pPr>
              <a:spcAft>
                <a:spcPts val="900"/>
              </a:spcAft>
              <a:defRPr sz="1100" b="1">
                <a:solidFill>
                  <a:srgbClr val="5B6A69"/>
                </a:solidFill>
                <a:latin typeface="Aptos"/>
              </a:defRPr>
            </a:pPr>
            <a:r>
              <a:t>13</a:t>
            </a:r>
          </a:p>
        </p:txBody>
      </p:sp>
      <p:sp>
        <p:nvSpPr>
          <p:cNvPr id="7" name="TextBox 6"/>
          <p:cNvSpPr txBox="1"/>
          <p:nvPr/>
        </p:nvSpPr>
        <p:spPr>
          <a:xfrm>
            <a:off x="804672" y="1965960"/>
            <a:ext cx="10607040" cy="365760"/>
          </a:xfrm>
          <a:prstGeom prst="rect">
            <a:avLst/>
          </a:prstGeom>
          <a:noFill/>
        </p:spPr>
        <p:txBody>
          <a:bodyPr wrap="square" lIns="36576" tIns="18288">
            <a:spAutoFit/>
          </a:bodyPr>
          <a:lstStyle/>
          <a:p>
            <a:pPr>
              <a:spcAft>
                <a:spcPts val="900"/>
              </a:spcAft>
              <a:defRPr sz="1300" b="0">
                <a:solidFill>
                  <a:srgbClr val="2B4B49"/>
                </a:solidFill>
                <a:latin typeface="Aptos"/>
              </a:defRPr>
            </a:pPr>
            <a:r>
              <a:t>A. Kelly et al. (2018) — 10.1016/j.eclinm.2018.12.005</a:t>
            </a:r>
          </a:p>
        </p:txBody>
      </p:sp>
      <p:sp>
        <p:nvSpPr>
          <p:cNvPr id="8" name="TextBox 7"/>
          <p:cNvSpPr txBox="1"/>
          <p:nvPr/>
        </p:nvSpPr>
        <p:spPr>
          <a:xfrm>
            <a:off x="804672" y="2395728"/>
            <a:ext cx="10607040" cy="365760"/>
          </a:xfrm>
          <a:prstGeom prst="rect">
            <a:avLst/>
          </a:prstGeom>
          <a:noFill/>
        </p:spPr>
        <p:txBody>
          <a:bodyPr wrap="square" lIns="36576" tIns="18288">
            <a:spAutoFit/>
          </a:bodyPr>
          <a:lstStyle/>
          <a:p>
            <a:pPr>
              <a:spcAft>
                <a:spcPts val="900"/>
              </a:spcAft>
              <a:defRPr sz="1300" b="0">
                <a:solidFill>
                  <a:srgbClr val="2B4B49"/>
                </a:solidFill>
                <a:latin typeface="Aptos"/>
              </a:defRPr>
            </a:pPr>
            <a:r>
              <a:t>B. Woods &amp; Scott (2016) — 10.1016/j.adolescence.2016.05.008</a:t>
            </a:r>
          </a:p>
        </p:txBody>
      </p:sp>
      <p:sp>
        <p:nvSpPr>
          <p:cNvPr id="9" name="TextBox 8"/>
          <p:cNvSpPr txBox="1"/>
          <p:nvPr/>
        </p:nvSpPr>
        <p:spPr>
          <a:xfrm>
            <a:off x="804672" y="2825496"/>
            <a:ext cx="10607040" cy="365760"/>
          </a:xfrm>
          <a:prstGeom prst="rect">
            <a:avLst/>
          </a:prstGeom>
          <a:noFill/>
        </p:spPr>
        <p:txBody>
          <a:bodyPr wrap="square" lIns="36576" tIns="18288">
            <a:spAutoFit/>
          </a:bodyPr>
          <a:lstStyle/>
          <a:p>
            <a:pPr>
              <a:spcAft>
                <a:spcPts val="900"/>
              </a:spcAft>
              <a:defRPr sz="1300" b="0">
                <a:solidFill>
                  <a:srgbClr val="2B4B49"/>
                </a:solidFill>
                <a:latin typeface="Aptos"/>
              </a:defRPr>
            </a:pPr>
            <a:r>
              <a:t>C. Thorisdottir et al. (2019) — 10.1089/cyber.2019.0079</a:t>
            </a:r>
          </a:p>
        </p:txBody>
      </p:sp>
      <p:sp>
        <p:nvSpPr>
          <p:cNvPr id="10" name="TextBox 9"/>
          <p:cNvSpPr txBox="1"/>
          <p:nvPr/>
        </p:nvSpPr>
        <p:spPr>
          <a:xfrm>
            <a:off x="804672" y="3255263"/>
            <a:ext cx="10607040" cy="365760"/>
          </a:xfrm>
          <a:prstGeom prst="rect">
            <a:avLst/>
          </a:prstGeom>
          <a:noFill/>
        </p:spPr>
        <p:txBody>
          <a:bodyPr wrap="square" lIns="36576" tIns="18288">
            <a:spAutoFit/>
          </a:bodyPr>
          <a:lstStyle/>
          <a:p>
            <a:pPr>
              <a:spcAft>
                <a:spcPts val="900"/>
              </a:spcAft>
              <a:defRPr sz="1300" b="0">
                <a:solidFill>
                  <a:srgbClr val="2B4B49"/>
                </a:solidFill>
                <a:latin typeface="Aptos"/>
              </a:defRPr>
            </a:pPr>
            <a:r>
              <a:t>D. Orben &amp; Przybylski (2019) — 10.1038/s41562-018-0506-1</a:t>
            </a:r>
          </a:p>
        </p:txBody>
      </p:sp>
      <p:sp>
        <p:nvSpPr>
          <p:cNvPr id="11" name="TextBox 10"/>
          <p:cNvSpPr txBox="1"/>
          <p:nvPr/>
        </p:nvSpPr>
        <p:spPr>
          <a:xfrm>
            <a:off x="804672" y="3685031"/>
            <a:ext cx="10607040" cy="365760"/>
          </a:xfrm>
          <a:prstGeom prst="rect">
            <a:avLst/>
          </a:prstGeom>
          <a:noFill/>
        </p:spPr>
        <p:txBody>
          <a:bodyPr wrap="square" lIns="36576" tIns="18288">
            <a:spAutoFit/>
          </a:bodyPr>
          <a:lstStyle/>
          <a:p>
            <a:pPr>
              <a:spcAft>
                <a:spcPts val="900"/>
              </a:spcAft>
              <a:defRPr sz="1300" b="0">
                <a:solidFill>
                  <a:srgbClr val="2B4B49"/>
                </a:solidFill>
                <a:latin typeface="Aptos"/>
              </a:defRPr>
            </a:pPr>
            <a:r>
              <a:t>E. Fardouly et al. (2020) — 10.1002/jclp.22936</a:t>
            </a:r>
          </a:p>
        </p:txBody>
      </p:sp>
      <p:sp>
        <p:nvSpPr>
          <p:cNvPr id="12" name="TextBox 11"/>
          <p:cNvSpPr txBox="1"/>
          <p:nvPr/>
        </p:nvSpPr>
        <p:spPr>
          <a:xfrm>
            <a:off x="804672" y="4114800"/>
            <a:ext cx="10607040" cy="365760"/>
          </a:xfrm>
          <a:prstGeom prst="rect">
            <a:avLst/>
          </a:prstGeom>
          <a:noFill/>
        </p:spPr>
        <p:txBody>
          <a:bodyPr wrap="square" lIns="36576" tIns="18288">
            <a:spAutoFit/>
          </a:bodyPr>
          <a:lstStyle/>
          <a:p>
            <a:pPr>
              <a:spcAft>
                <a:spcPts val="900"/>
              </a:spcAft>
              <a:defRPr sz="1300" b="0">
                <a:solidFill>
                  <a:srgbClr val="2B4B49"/>
                </a:solidFill>
                <a:latin typeface="Aptos"/>
              </a:defRPr>
            </a:pPr>
            <a:r>
              <a:t>F. Fredrick et al. (2022) — PMID: 35066709</a:t>
            </a:r>
          </a:p>
        </p:txBody>
      </p:sp>
      <p:sp>
        <p:nvSpPr>
          <p:cNvPr id="13" name="TextBox 12"/>
          <p:cNvSpPr txBox="1"/>
          <p:nvPr/>
        </p:nvSpPr>
        <p:spPr>
          <a:xfrm>
            <a:off x="804672" y="4544568"/>
            <a:ext cx="10607040" cy="365760"/>
          </a:xfrm>
          <a:prstGeom prst="rect">
            <a:avLst/>
          </a:prstGeom>
          <a:noFill/>
        </p:spPr>
        <p:txBody>
          <a:bodyPr wrap="square" lIns="36576" tIns="18288">
            <a:spAutoFit/>
          </a:bodyPr>
          <a:lstStyle/>
          <a:p>
            <a:pPr>
              <a:spcAft>
                <a:spcPts val="900"/>
              </a:spcAft>
              <a:defRPr sz="1300" b="0">
                <a:solidFill>
                  <a:srgbClr val="2B4B49"/>
                </a:solidFill>
                <a:latin typeface="Aptos"/>
              </a:defRPr>
            </a:pPr>
            <a:r>
              <a:t>G. Riehm et al. (2019) — 10.1001/jamapsychiatry.2019.2325</a:t>
            </a:r>
          </a:p>
        </p:txBody>
      </p:sp>
      <p:sp>
        <p:nvSpPr>
          <p:cNvPr id="14" name="TextBox 13"/>
          <p:cNvSpPr txBox="1"/>
          <p:nvPr/>
        </p:nvSpPr>
        <p:spPr>
          <a:xfrm>
            <a:off x="804672" y="4974336"/>
            <a:ext cx="10607040" cy="365760"/>
          </a:xfrm>
          <a:prstGeom prst="rect">
            <a:avLst/>
          </a:prstGeom>
          <a:noFill/>
        </p:spPr>
        <p:txBody>
          <a:bodyPr wrap="square" lIns="36576" tIns="18288">
            <a:spAutoFit/>
          </a:bodyPr>
          <a:lstStyle/>
          <a:p>
            <a:pPr>
              <a:spcAft>
                <a:spcPts val="900"/>
              </a:spcAft>
              <a:defRPr sz="1300" b="0">
                <a:solidFill>
                  <a:srgbClr val="2B4B49"/>
                </a:solidFill>
                <a:latin typeface="Aptos"/>
              </a:defRPr>
            </a:pPr>
            <a:r>
              <a:t>H. Viner et al. (2019) — 10.1016/S2352-4642(19)30186-5</a:t>
            </a:r>
          </a:p>
        </p:txBody>
      </p:sp>
      <p:sp>
        <p:nvSpPr>
          <p:cNvPr id="15" name="TextBox 14"/>
          <p:cNvSpPr txBox="1"/>
          <p:nvPr/>
        </p:nvSpPr>
        <p:spPr>
          <a:xfrm>
            <a:off x="804672" y="5404104"/>
            <a:ext cx="10607040" cy="365760"/>
          </a:xfrm>
          <a:prstGeom prst="rect">
            <a:avLst/>
          </a:prstGeom>
          <a:noFill/>
        </p:spPr>
        <p:txBody>
          <a:bodyPr wrap="square" lIns="36576" tIns="18288">
            <a:spAutoFit/>
          </a:bodyPr>
          <a:lstStyle/>
          <a:p>
            <a:pPr>
              <a:spcAft>
                <a:spcPts val="900"/>
              </a:spcAft>
              <a:defRPr sz="1300" b="0">
                <a:solidFill>
                  <a:srgbClr val="2B4B49"/>
                </a:solidFill>
                <a:latin typeface="Aptos"/>
              </a:defRPr>
            </a:pPr>
            <a:r>
              <a:rPr dirty="0"/>
              <a:t>I. Coyne et al. (2020) — 10.1016/j.chb.2019.106160</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57</TotalTime>
  <Words>1499</Words>
  <Application>Microsoft Office PowerPoint</Application>
  <PresentationFormat>Widescreen</PresentationFormat>
  <Paragraphs>151</Paragraphs>
  <Slides>13</Slides>
  <Notes>13</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13</vt:i4>
      </vt:variant>
    </vt:vector>
  </HeadingPairs>
  <TitlesOfParts>
    <vt:vector size="16" baseType="lpstr">
      <vt:lpstr>Arial</vt:lpstr>
      <vt:lpstr>Calibri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Donna Morgan</dc:creator>
  <cp:keywords/>
  <dc:description>generated using python-pptx</dc:description>
  <cp:lastModifiedBy>Donna Morgan</cp:lastModifiedBy>
  <cp:revision>1</cp:revision>
  <dcterms:created xsi:type="dcterms:W3CDTF">2013-01-27T09:14:16Z</dcterms:created>
  <dcterms:modified xsi:type="dcterms:W3CDTF">2026-10-22T22:59:08Z</dcterms:modified>
  <cp:category/>
</cp:coreProperties>
</file>