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7" r:id="rId1"/>
  </p:sldMasterIdLst>
  <p:notesMasterIdLst>
    <p:notesMasterId r:id="rId27"/>
  </p:notesMasterIdLst>
  <p:sldIdLst>
    <p:sldId id="256" r:id="rId2"/>
    <p:sldId id="456" r:id="rId3"/>
    <p:sldId id="458" r:id="rId4"/>
    <p:sldId id="459" r:id="rId5"/>
    <p:sldId id="457" r:id="rId6"/>
    <p:sldId id="391" r:id="rId7"/>
    <p:sldId id="434" r:id="rId8"/>
    <p:sldId id="392" r:id="rId9"/>
    <p:sldId id="395" r:id="rId10"/>
    <p:sldId id="396" r:id="rId11"/>
    <p:sldId id="397" r:id="rId12"/>
    <p:sldId id="398" r:id="rId13"/>
    <p:sldId id="433" r:id="rId14"/>
    <p:sldId id="399" r:id="rId15"/>
    <p:sldId id="400" r:id="rId16"/>
    <p:sldId id="410" r:id="rId17"/>
    <p:sldId id="401" r:id="rId18"/>
    <p:sldId id="402" r:id="rId19"/>
    <p:sldId id="454" r:id="rId20"/>
    <p:sldId id="451" r:id="rId21"/>
    <p:sldId id="435" r:id="rId22"/>
    <p:sldId id="461" r:id="rId23"/>
    <p:sldId id="315" r:id="rId24"/>
    <p:sldId id="455" r:id="rId25"/>
    <p:sldId id="46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867" autoAdjust="0"/>
    <p:restoredTop sz="94655" autoAdjust="0"/>
  </p:normalViewPr>
  <p:slideViewPr>
    <p:cSldViewPr snapToGrid="0">
      <p:cViewPr varScale="1">
        <p:scale>
          <a:sx n="73" d="100"/>
          <a:sy n="73" d="100"/>
        </p:scale>
        <p:origin x="138" y="72"/>
      </p:cViewPr>
      <p:guideLst/>
    </p:cSldViewPr>
  </p:slideViewPr>
  <p:notesTextViewPr>
    <p:cViewPr>
      <p:scale>
        <a:sx n="1" d="1"/>
        <a:sy n="1" d="1"/>
      </p:scale>
      <p:origin x="0" y="0"/>
    </p:cViewPr>
  </p:notesTextViewPr>
  <p:sorterViewPr>
    <p:cViewPr>
      <p:scale>
        <a:sx n="70" d="100"/>
        <a:sy n="70" d="100"/>
      </p:scale>
      <p:origin x="0" y="-7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4408BD-1CA6-46DA-A6EC-4E6DB9DB9966}" type="datetimeFigureOut">
              <a:rPr lang="en-GB" smtClean="0"/>
              <a:t>21/03/2019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E1F0CB-AC4F-463F-A400-B6079113F21F}" type="slidenum">
              <a:rPr lang="en-GB" smtClean="0"/>
              <a:t>‹#›</a:t>
            </a:fld>
            <a:endParaRPr lang="en-GB"/>
          </a:p>
        </p:txBody>
      </p:sp>
    </p:spTree>
    <p:extLst>
      <p:ext uri="{BB962C8B-B14F-4D97-AF65-F5344CB8AC3E}">
        <p14:creationId xmlns:p14="http://schemas.microsoft.com/office/powerpoint/2010/main" val="2879207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humanmetrics.com/personality/communication-strategies-for-different-types" TargetMode="External"/><Relationship Id="rId2" Type="http://schemas.openxmlformats.org/officeDocument/2006/relationships/slide" Target="../slides/slide19.xml"/><Relationship Id="rId1" Type="http://schemas.openxmlformats.org/officeDocument/2006/relationships/notesMaster" Target="../notesMasters/notesMaster1.xml"/><Relationship Id="rId5" Type="http://schemas.openxmlformats.org/officeDocument/2006/relationships/hyperlink" Target="http://today-magazine.com/dealing-different-personality-types-workplace/" TargetMode="External"/><Relationship Id="rId4" Type="http://schemas.openxmlformats.org/officeDocument/2006/relationships/hyperlink" Target="https://www.creativecircle.com/blog/managing-different-personalities-work/"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E1F0CB-AC4F-463F-A400-B6079113F21F}" type="slidenum">
              <a:rPr lang="en-GB" smtClean="0"/>
              <a:t>1</a:t>
            </a:fld>
            <a:endParaRPr lang="en-GB"/>
          </a:p>
        </p:txBody>
      </p:sp>
    </p:spTree>
    <p:extLst>
      <p:ext uri="{BB962C8B-B14F-4D97-AF65-F5344CB8AC3E}">
        <p14:creationId xmlns:p14="http://schemas.microsoft.com/office/powerpoint/2010/main" val="1821851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Note: Social intelligence increases the development of Interpersonal  social skills.</a:t>
            </a:r>
          </a:p>
          <a:p>
            <a:endParaRPr lang="en-GB" dirty="0"/>
          </a:p>
        </p:txBody>
      </p:sp>
      <p:sp>
        <p:nvSpPr>
          <p:cNvPr id="4" name="Slide Number Placeholder 3"/>
          <p:cNvSpPr>
            <a:spLocks noGrp="1"/>
          </p:cNvSpPr>
          <p:nvPr>
            <p:ph type="sldNum" sz="quarter" idx="10"/>
          </p:nvPr>
        </p:nvSpPr>
        <p:spPr/>
        <p:txBody>
          <a:bodyPr/>
          <a:lstStyle/>
          <a:p>
            <a:fld id="{EFE1F0CB-AC4F-463F-A400-B6079113F21F}" type="slidenum">
              <a:rPr lang="en-GB" smtClean="0"/>
              <a:t>4</a:t>
            </a:fld>
            <a:endParaRPr lang="en-GB"/>
          </a:p>
        </p:txBody>
      </p:sp>
    </p:spTree>
    <p:extLst>
      <p:ext uri="{BB962C8B-B14F-4D97-AF65-F5344CB8AC3E}">
        <p14:creationId xmlns:p14="http://schemas.microsoft.com/office/powerpoint/2010/main" val="3362662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Social intelligence in addition to being aware of yours and others emotions and</a:t>
            </a:r>
            <a:r>
              <a:rPr lang="en-GB" baseline="0" dirty="0" smtClean="0"/>
              <a:t> </a:t>
            </a:r>
            <a:r>
              <a:rPr lang="en-GB" dirty="0" smtClean="0"/>
              <a:t> developing empathy </a:t>
            </a:r>
            <a:r>
              <a:rPr lang="en-GB" dirty="0" smtClean="0"/>
              <a:t>and </a:t>
            </a:r>
            <a:r>
              <a:rPr lang="en-GB" dirty="0" smtClean="0"/>
              <a:t>understanding, SI also includes e.g. awareness</a:t>
            </a:r>
            <a:r>
              <a:rPr lang="en-GB" baseline="0" dirty="0" smtClean="0"/>
              <a:t> of intrinsic strengths, preferences and behaviour.</a:t>
            </a:r>
            <a:endParaRPr lang="en-GB" dirty="0"/>
          </a:p>
        </p:txBody>
      </p:sp>
      <p:sp>
        <p:nvSpPr>
          <p:cNvPr id="4" name="Slide Number Placeholder 3"/>
          <p:cNvSpPr>
            <a:spLocks noGrp="1"/>
          </p:cNvSpPr>
          <p:nvPr>
            <p:ph type="sldNum" sz="quarter" idx="10"/>
          </p:nvPr>
        </p:nvSpPr>
        <p:spPr/>
        <p:txBody>
          <a:bodyPr/>
          <a:lstStyle/>
          <a:p>
            <a:fld id="{EFE1F0CB-AC4F-463F-A400-B6079113F21F}" type="slidenum">
              <a:rPr lang="en-GB" smtClean="0"/>
              <a:t>5</a:t>
            </a:fld>
            <a:endParaRPr lang="en-GB"/>
          </a:p>
        </p:txBody>
      </p:sp>
    </p:spTree>
    <p:extLst>
      <p:ext uri="{BB962C8B-B14F-4D97-AF65-F5344CB8AC3E}">
        <p14:creationId xmlns:p14="http://schemas.microsoft.com/office/powerpoint/2010/main" val="40960928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Ref: http://www.briancullen.net/training/wp-content/uploads/Profiles-MBTI.jpg </a:t>
            </a:r>
          </a:p>
        </p:txBody>
      </p:sp>
      <p:sp>
        <p:nvSpPr>
          <p:cNvPr id="624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DE5CF2B2-A7FF-4D37-A3E7-27AF4810700C}" type="slidenum">
              <a:rPr lang="en-GB" altLang="en-US" smtClean="0"/>
              <a:pPr/>
              <a:t>17</a:t>
            </a:fld>
            <a:endParaRPr lang="en-GB" altLang="en-US" smtClean="0"/>
          </a:p>
        </p:txBody>
      </p:sp>
    </p:spTree>
    <p:extLst>
      <p:ext uri="{BB962C8B-B14F-4D97-AF65-F5344CB8AC3E}">
        <p14:creationId xmlns:p14="http://schemas.microsoft.com/office/powerpoint/2010/main" val="36183606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Note: </a:t>
            </a:r>
            <a:r>
              <a:rPr lang="en-GB" dirty="0" smtClean="0">
                <a:hlinkClick r:id="rId3"/>
              </a:rPr>
              <a:t>http://</a:t>
            </a:r>
            <a:r>
              <a:rPr lang="en-GB" smtClean="0">
                <a:hlinkClick r:id="rId3"/>
              </a:rPr>
              <a:t>www.humanmetrics.com/personality/communication-strategies-for-different-types</a:t>
            </a:r>
            <a:r>
              <a:rPr lang="en-GB" smtClean="0"/>
              <a:t> </a:t>
            </a:r>
            <a:r>
              <a:rPr lang="en-GB" smtClean="0"/>
              <a:t/>
            </a:r>
            <a:br>
              <a:rPr lang="en-GB" smtClean="0"/>
            </a:br>
            <a:r>
              <a:rPr lang="en-GB" smtClean="0">
                <a:hlinkClick r:id="rId4"/>
              </a:rPr>
              <a:t>https</a:t>
            </a:r>
            <a:r>
              <a:rPr lang="en-GB" dirty="0" smtClean="0">
                <a:hlinkClick r:id="rId4"/>
              </a:rPr>
              <a:t>://www.creativecircle.com/blog/managing-different-personalities-work</a:t>
            </a:r>
            <a:r>
              <a:rPr lang="en-GB" smtClean="0">
                <a:hlinkClick r:id="rId4"/>
              </a:rPr>
              <a:t>/</a:t>
            </a:r>
            <a:r>
              <a:rPr lang="en-GB" smtClean="0"/>
              <a:t>   </a:t>
            </a:r>
            <a:r>
              <a:rPr lang="en-GB" smtClean="0"/>
              <a:t/>
            </a:r>
            <a:br>
              <a:rPr lang="en-GB" smtClean="0"/>
            </a:br>
            <a:r>
              <a:rPr lang="en-GB" smtClean="0">
                <a:hlinkClick r:id="rId5"/>
              </a:rPr>
              <a:t>http</a:t>
            </a:r>
            <a:r>
              <a:rPr lang="en-GB" dirty="0" smtClean="0">
                <a:hlinkClick r:id="rId5"/>
              </a:rPr>
              <a:t>://today-magazine.com/dealing-different-personality-types-workplace/</a:t>
            </a:r>
            <a:r>
              <a:rPr lang="en-GB" dirty="0" smtClean="0"/>
              <a:t> </a:t>
            </a:r>
          </a:p>
          <a:p>
            <a:endParaRPr lang="en-GB" dirty="0"/>
          </a:p>
        </p:txBody>
      </p:sp>
      <p:sp>
        <p:nvSpPr>
          <p:cNvPr id="4" name="Slide Number Placeholder 3"/>
          <p:cNvSpPr>
            <a:spLocks noGrp="1"/>
          </p:cNvSpPr>
          <p:nvPr>
            <p:ph type="sldNum" sz="quarter" idx="10"/>
          </p:nvPr>
        </p:nvSpPr>
        <p:spPr/>
        <p:txBody>
          <a:bodyPr/>
          <a:lstStyle/>
          <a:p>
            <a:fld id="{EFE1F0CB-AC4F-463F-A400-B6079113F21F}" type="slidenum">
              <a:rPr lang="en-GB" smtClean="0"/>
              <a:t>19</a:t>
            </a:fld>
            <a:endParaRPr lang="en-GB"/>
          </a:p>
        </p:txBody>
      </p:sp>
    </p:spTree>
    <p:extLst>
      <p:ext uri="{BB962C8B-B14F-4D97-AF65-F5344CB8AC3E}">
        <p14:creationId xmlns:p14="http://schemas.microsoft.com/office/powerpoint/2010/main" val="42187259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Bg: http://infed.org/mobi/howard-gardner-multiple-intelligences-and-education/</a:t>
            </a:r>
          </a:p>
          <a:p>
            <a:r>
              <a:rPr lang="en-GB" dirty="0" smtClean="0"/>
              <a:t>http://www.businessballs.com/howardgardnermultipleintelligences.htm</a:t>
            </a:r>
          </a:p>
          <a:p>
            <a:r>
              <a:rPr lang="en-GB" dirty="0" smtClean="0"/>
              <a:t>http://www.tecweb.org/styles/gardner.html</a:t>
            </a:r>
            <a:endParaRPr lang="en-GB" dirty="0"/>
          </a:p>
        </p:txBody>
      </p:sp>
      <p:sp>
        <p:nvSpPr>
          <p:cNvPr id="4" name="Slide Number Placeholder 3"/>
          <p:cNvSpPr>
            <a:spLocks noGrp="1"/>
          </p:cNvSpPr>
          <p:nvPr>
            <p:ph type="sldNum" sz="quarter" idx="10"/>
          </p:nvPr>
        </p:nvSpPr>
        <p:spPr/>
        <p:txBody>
          <a:bodyPr/>
          <a:lstStyle/>
          <a:p>
            <a:fld id="{EFE1F0CB-AC4F-463F-A400-B6079113F21F}" type="slidenum">
              <a:rPr lang="en-GB" smtClean="0"/>
              <a:t>22</a:t>
            </a:fld>
            <a:endParaRPr lang="en-GB"/>
          </a:p>
        </p:txBody>
      </p:sp>
    </p:spTree>
    <p:extLst>
      <p:ext uri="{BB962C8B-B14F-4D97-AF65-F5344CB8AC3E}">
        <p14:creationId xmlns:p14="http://schemas.microsoft.com/office/powerpoint/2010/main" val="29586981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21/03/2019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699969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21/03/2019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685883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DE81C76-8E97-4A9C-880D-EB8A295FC595}" type="datetimeFigureOut">
              <a:rPr lang="en-GB" smtClean="0"/>
              <a:t>21/03/2019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019819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DE81C76-8E97-4A9C-880D-EB8A295FC595}" type="datetimeFigureOut">
              <a:rPr lang="en-GB" smtClean="0"/>
              <a:t>21/03/2019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9403623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DE81C76-8E97-4A9C-880D-EB8A295FC595}" type="datetimeFigureOut">
              <a:rPr lang="en-GB" smtClean="0"/>
              <a:t>21/03/2019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340736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DE81C76-8E97-4A9C-880D-EB8A295FC595}" type="datetimeFigureOut">
              <a:rPr lang="en-GB" smtClean="0"/>
              <a:t>21/03/2019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0383102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E81C76-8E97-4A9C-880D-EB8A295FC595}" type="datetimeFigureOut">
              <a:rPr lang="en-GB" smtClean="0"/>
              <a:t>21/03/2019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8452513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21/03/2019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1762355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21/03/2019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812482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21/03/2019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0036862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21/03/2019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672634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E81C76-8E97-4A9C-880D-EB8A295FC595}" type="datetimeFigureOut">
              <a:rPr lang="en-GB" smtClean="0"/>
              <a:t>21/03/2019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3A7962-2399-43FD-9FF8-7E1071DDBD97}" type="slidenum">
              <a:rPr lang="en-GB" smtClean="0"/>
              <a:t>‹#›</a:t>
            </a:fld>
            <a:endParaRPr lang="en-GB"/>
          </a:p>
        </p:txBody>
      </p:sp>
    </p:spTree>
    <p:extLst>
      <p:ext uri="{BB962C8B-B14F-4D97-AF65-F5344CB8AC3E}">
        <p14:creationId xmlns:p14="http://schemas.microsoft.com/office/powerpoint/2010/main" val="2757116472"/>
      </p:ext>
    </p:extLst>
  </p:cSld>
  <p:clrMap bg1="lt1" tx1="dk1" bg2="lt2" tx2="dk2" accent1="accent1" accent2="accent2" accent3="accent3" accent4="accent4" accent5="accent5" accent6="accent6" hlink="hlink" folHlink="folHlink"/>
  <p:sldLayoutIdLst>
    <p:sldLayoutId id="2147483958" r:id="rId1"/>
    <p:sldLayoutId id="2147483959" r:id="rId2"/>
    <p:sldLayoutId id="2147483960" r:id="rId3"/>
    <p:sldLayoutId id="2147483961" r:id="rId4"/>
    <p:sldLayoutId id="2147483962" r:id="rId5"/>
    <p:sldLayoutId id="2147483963" r:id="rId6"/>
    <p:sldLayoutId id="2147483964" r:id="rId7"/>
    <p:sldLayoutId id="2147483965" r:id="rId8"/>
    <p:sldLayoutId id="2147483966" r:id="rId9"/>
    <p:sldLayoutId id="2147483967" r:id="rId10"/>
    <p:sldLayoutId id="214748396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belbin.com/about/belbin-team-roles/" TargetMode="External"/><Relationship Id="rId2" Type="http://schemas.openxmlformats.org/officeDocument/2006/relationships/hyperlink" Target="http://www.123test.com/team-roles-tes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123test.com/team-roles-tes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16personalities.com/free-personality-test" TargetMode="External"/><Relationship Id="rId2" Type="http://schemas.openxmlformats.org/officeDocument/2006/relationships/hyperlink" Target="http://www.mypersonality.info/basic-vs-pro/personality-type-test"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img09.deviantart.net/b9bc/i/2012/179/3/a/mbti_chart_chibis_by_ri_m-d51reh5.jpg"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viacharacter.org/www/Character-Strengths-Survey" TargetMode="External"/><Relationship Id="rId7" Type="http://schemas.openxmlformats.org/officeDocument/2006/relationships/hyperlink" Target="https://www.123test.com/disc-personality-test/" TargetMode="External"/><Relationship Id="rId2" Type="http://schemas.openxmlformats.org/officeDocument/2006/relationships/hyperlink" Target="https://mypersonality.info/multiple-intelligences/" TargetMode="External"/><Relationship Id="rId1" Type="http://schemas.openxmlformats.org/officeDocument/2006/relationships/slideLayout" Target="../slideLayouts/slideLayout2.xml"/><Relationship Id="rId6" Type="http://schemas.openxmlformats.org/officeDocument/2006/relationships/hyperlink" Target="https://tinyurl.com/y3mmc8mo" TargetMode="External"/><Relationship Id="rId5" Type="http://schemas.openxmlformats.org/officeDocument/2006/relationships/hyperlink" Target="https://www.discprofile.com/what-is-disc/overview/" TargetMode="External"/><Relationship Id="rId4" Type="http://schemas.openxmlformats.org/officeDocument/2006/relationships/hyperlink" Target="https://365tests.com/personality-tests/free-color-personality-test/"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sysomos.com/2015/04/15/social-intelligence-for-your-entire-company-hr/" TargetMode="External"/><Relationship Id="rId2" Type="http://schemas.openxmlformats.org/officeDocument/2006/relationships/hyperlink" Target="https://www.skillsportal.co.za/content/4-reasons-why-social-intelligence-matters-work" TargetMode="External"/><Relationship Id="rId1" Type="http://schemas.openxmlformats.org/officeDocument/2006/relationships/slideLayout" Target="../slideLayouts/slideLayout2.xml"/><Relationship Id="rId5" Type="http://schemas.openxmlformats.org/officeDocument/2006/relationships/hyperlink" Target="https://www.tempositions.com/2013/08/15/emotional-social-intelligence-rejuvenating-hr-career-relationship-management/" TargetMode="External"/><Relationship Id="rId4" Type="http://schemas.openxmlformats.org/officeDocument/2006/relationships/hyperlink" Target="https://www.success.com/how-to-connect-with-different-personality-types/"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74710" y="1202644"/>
            <a:ext cx="7397087" cy="2100111"/>
          </a:xfrm>
        </p:spPr>
        <p:txBody>
          <a:bodyPr>
            <a:normAutofit/>
          </a:bodyPr>
          <a:lstStyle/>
          <a:p>
            <a:r>
              <a:rPr lang="en-GB" sz="7200" b="1" u="sng" dirty="0" smtClean="0"/>
              <a:t>Social Intelligence</a:t>
            </a:r>
            <a:endParaRPr lang="en-GB" sz="7200" b="1" u="sng" dirty="0"/>
          </a:p>
        </p:txBody>
      </p:sp>
      <p:sp>
        <p:nvSpPr>
          <p:cNvPr id="6" name="Subtitle 5"/>
          <p:cNvSpPr>
            <a:spLocks noGrp="1"/>
          </p:cNvSpPr>
          <p:nvPr>
            <p:ph type="subTitle" idx="1"/>
          </p:nvPr>
        </p:nvSpPr>
        <p:spPr/>
        <p:txBody>
          <a:bodyPr/>
          <a:lstStyle/>
          <a:p>
            <a:r>
              <a:rPr lang="en-GB" dirty="0" smtClean="0"/>
              <a:t>L6 MPAC</a:t>
            </a:r>
            <a:endParaRPr lang="en-GB" dirty="0"/>
          </a:p>
        </p:txBody>
      </p:sp>
    </p:spTree>
    <p:extLst>
      <p:ext uri="{BB962C8B-B14F-4D97-AF65-F5344CB8AC3E}">
        <p14:creationId xmlns:p14="http://schemas.microsoft.com/office/powerpoint/2010/main" val="9873843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Introduction</a:t>
            </a:r>
            <a:endParaRPr lang="en-GB" b="1" u="sng" dirty="0"/>
          </a:p>
        </p:txBody>
      </p:sp>
      <p:sp>
        <p:nvSpPr>
          <p:cNvPr id="3" name="Content Placeholder 2"/>
          <p:cNvSpPr>
            <a:spLocks noGrp="1"/>
          </p:cNvSpPr>
          <p:nvPr>
            <p:ph idx="1"/>
          </p:nvPr>
        </p:nvSpPr>
        <p:spPr/>
        <p:txBody>
          <a:bodyPr>
            <a:normAutofit lnSpcReduction="10000"/>
          </a:bodyPr>
          <a:lstStyle/>
          <a:p>
            <a:r>
              <a:rPr lang="en-GB" dirty="0" smtClean="0"/>
              <a:t>Personality / Team role / Behaviour questionnaires are a </a:t>
            </a:r>
            <a:r>
              <a:rPr lang="en-GB" dirty="0"/>
              <a:t>powerful </a:t>
            </a:r>
            <a:r>
              <a:rPr lang="en-GB" dirty="0" smtClean="0"/>
              <a:t>tool </a:t>
            </a:r>
            <a:r>
              <a:rPr lang="en-GB" dirty="0"/>
              <a:t>designed to </a:t>
            </a:r>
            <a:r>
              <a:rPr lang="en-GB" dirty="0" smtClean="0"/>
              <a:t>help you understand yourself and other people and are commonly used in workplaces today as a Training and development tools to improve </a:t>
            </a:r>
            <a:r>
              <a:rPr lang="en-GB" dirty="0"/>
              <a:t>work productivity, </a:t>
            </a:r>
            <a:r>
              <a:rPr lang="en-GB" dirty="0" smtClean="0"/>
              <a:t>team-working </a:t>
            </a:r>
            <a:r>
              <a:rPr lang="en-GB" dirty="0"/>
              <a:t>and communication</a:t>
            </a:r>
            <a:r>
              <a:rPr lang="en-GB" dirty="0" smtClean="0"/>
              <a:t>.</a:t>
            </a:r>
          </a:p>
          <a:p>
            <a:r>
              <a:rPr lang="en-GB" dirty="0" smtClean="0"/>
              <a:t>A greater understanding of yourself and your strengths and weakness can increase your self-confidence and help to </a:t>
            </a:r>
            <a:r>
              <a:rPr lang="en-GB" dirty="0"/>
              <a:t>clarify </a:t>
            </a:r>
            <a:r>
              <a:rPr lang="en-GB" dirty="0" smtClean="0"/>
              <a:t>and identify fulfilling career paths.</a:t>
            </a:r>
          </a:p>
          <a:p>
            <a:r>
              <a:rPr lang="en-GB" dirty="0" smtClean="0"/>
              <a:t>Team leaders / Managers / employers can use the results to </a:t>
            </a:r>
            <a:r>
              <a:rPr lang="en-GB" dirty="0"/>
              <a:t>help each person into roles where they will </a:t>
            </a:r>
            <a:r>
              <a:rPr lang="en-GB" dirty="0" smtClean="0"/>
              <a:t>thrive, </a:t>
            </a:r>
            <a:r>
              <a:rPr lang="en-GB" dirty="0"/>
              <a:t>be fulfilled and most benefit the Organisation</a:t>
            </a:r>
            <a:r>
              <a:rPr lang="en-GB" dirty="0" smtClean="0"/>
              <a:t>.</a:t>
            </a:r>
            <a:endParaRPr lang="en-GB" dirty="0"/>
          </a:p>
          <a:p>
            <a:endParaRPr lang="en-GB" dirty="0"/>
          </a:p>
          <a:p>
            <a:endParaRPr lang="en-GB" dirty="0"/>
          </a:p>
        </p:txBody>
      </p:sp>
    </p:spTree>
    <p:extLst>
      <p:ext uri="{BB962C8B-B14F-4D97-AF65-F5344CB8AC3E}">
        <p14:creationId xmlns:p14="http://schemas.microsoft.com/office/powerpoint/2010/main" val="22054856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Social Intelligence</a:t>
            </a:r>
            <a:endParaRPr lang="en-GB" b="1" u="sng" dirty="0"/>
          </a:p>
        </p:txBody>
      </p:sp>
      <p:sp>
        <p:nvSpPr>
          <p:cNvPr id="3" name="Content Placeholder 2"/>
          <p:cNvSpPr>
            <a:spLocks noGrp="1"/>
          </p:cNvSpPr>
          <p:nvPr>
            <p:ph idx="1"/>
          </p:nvPr>
        </p:nvSpPr>
        <p:spPr/>
        <p:txBody>
          <a:bodyPr/>
          <a:lstStyle/>
          <a:p>
            <a:pPr marL="0" indent="0">
              <a:buNone/>
            </a:pPr>
            <a:r>
              <a:rPr lang="en-GB" dirty="0" smtClean="0"/>
              <a:t>Q. What is </a:t>
            </a:r>
            <a:r>
              <a:rPr lang="en-GB" dirty="0"/>
              <a:t>S</a:t>
            </a:r>
            <a:r>
              <a:rPr lang="en-GB" dirty="0" smtClean="0"/>
              <a:t>ocial intelligence? Research document and cite your answers.</a:t>
            </a:r>
          </a:p>
        </p:txBody>
      </p:sp>
    </p:spTree>
    <p:extLst>
      <p:ext uri="{BB962C8B-B14F-4D97-AF65-F5344CB8AC3E}">
        <p14:creationId xmlns:p14="http://schemas.microsoft.com/office/powerpoint/2010/main" val="829392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Benefits</a:t>
            </a:r>
            <a:endParaRPr lang="en-GB" b="1" u="sng" dirty="0"/>
          </a:p>
        </p:txBody>
      </p:sp>
      <p:sp>
        <p:nvSpPr>
          <p:cNvPr id="3" name="Content Placeholder 2"/>
          <p:cNvSpPr>
            <a:spLocks noGrp="1"/>
          </p:cNvSpPr>
          <p:nvPr>
            <p:ph idx="1"/>
          </p:nvPr>
        </p:nvSpPr>
        <p:spPr/>
        <p:txBody>
          <a:bodyPr/>
          <a:lstStyle/>
          <a:p>
            <a:pPr marL="0" indent="0">
              <a:buNone/>
            </a:pPr>
            <a:r>
              <a:rPr lang="en-GB" dirty="0" smtClean="0"/>
              <a:t>Q. What are the benefits of developing </a:t>
            </a:r>
            <a:r>
              <a:rPr lang="en-GB" dirty="0" smtClean="0"/>
              <a:t>our </a:t>
            </a:r>
            <a:r>
              <a:rPr lang="en-GB" dirty="0" smtClean="0"/>
              <a:t>Social intelligence? Personally and in the workplace.</a:t>
            </a:r>
            <a:endParaRPr lang="en-GB" dirty="0"/>
          </a:p>
        </p:txBody>
      </p:sp>
    </p:spTree>
    <p:extLst>
      <p:ext uri="{BB962C8B-B14F-4D97-AF65-F5344CB8AC3E}">
        <p14:creationId xmlns:p14="http://schemas.microsoft.com/office/powerpoint/2010/main" val="30894195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Social and Emotional intelligence</a:t>
            </a:r>
          </a:p>
        </p:txBody>
      </p:sp>
      <p:sp>
        <p:nvSpPr>
          <p:cNvPr id="3" name="Content Placeholder 2"/>
          <p:cNvSpPr>
            <a:spLocks noGrp="1"/>
          </p:cNvSpPr>
          <p:nvPr>
            <p:ph idx="1"/>
          </p:nvPr>
        </p:nvSpPr>
        <p:spPr/>
        <p:txBody>
          <a:bodyPr/>
          <a:lstStyle/>
          <a:p>
            <a:r>
              <a:rPr lang="en-GB" dirty="0" smtClean="0"/>
              <a:t>Q. What is the difference between Social and Emotional intelligence? Reflect, then research and document your </a:t>
            </a:r>
            <a:r>
              <a:rPr lang="en-GB" dirty="0"/>
              <a:t>answers</a:t>
            </a:r>
            <a:r>
              <a:rPr lang="en-GB" dirty="0" smtClean="0"/>
              <a:t>.</a:t>
            </a:r>
            <a:endParaRPr lang="en-GB" dirty="0"/>
          </a:p>
        </p:txBody>
      </p:sp>
    </p:spTree>
    <p:extLst>
      <p:ext uri="{BB962C8B-B14F-4D97-AF65-F5344CB8AC3E}">
        <p14:creationId xmlns:p14="http://schemas.microsoft.com/office/powerpoint/2010/main" val="1176071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a:defRPr/>
            </a:pPr>
            <a:r>
              <a:rPr lang="en-GB" b="1" u="sng" dirty="0" smtClean="0"/>
              <a:t>Belbin’s Team Role theory</a:t>
            </a:r>
            <a:endParaRPr lang="en-US" b="1" u="sng" dirty="0" smtClean="0"/>
          </a:p>
        </p:txBody>
      </p:sp>
      <p:sp>
        <p:nvSpPr>
          <p:cNvPr id="51202" name="Rectangle 3"/>
          <p:cNvSpPr>
            <a:spLocks noGrp="1" noChangeArrowheads="1"/>
          </p:cNvSpPr>
          <p:nvPr>
            <p:ph idx="1"/>
          </p:nvPr>
        </p:nvSpPr>
        <p:spPr/>
        <p:txBody>
          <a:bodyPr/>
          <a:lstStyle/>
          <a:p>
            <a:pPr marL="0" indent="0">
              <a:buNone/>
            </a:pPr>
            <a:r>
              <a:rPr lang="en-US" altLang="en-US" dirty="0" smtClean="0"/>
              <a:t>Research </a:t>
            </a:r>
            <a:r>
              <a:rPr lang="en-US" altLang="en-US" dirty="0"/>
              <a:t>document &amp; </a:t>
            </a:r>
            <a:r>
              <a:rPr lang="en-US" altLang="en-US" dirty="0" smtClean="0"/>
              <a:t>cite:</a:t>
            </a:r>
            <a:endParaRPr lang="en-US" altLang="en-US" dirty="0"/>
          </a:p>
          <a:p>
            <a:pPr eaLnBrk="1" hangingPunct="1"/>
            <a:r>
              <a:rPr lang="en-US" altLang="en-US" dirty="0" smtClean="0"/>
              <a:t>Q. What is </a:t>
            </a:r>
            <a:r>
              <a:rPr lang="en-US" altLang="en-US" b="1" dirty="0" smtClean="0"/>
              <a:t>Belbin’s Team Role theory</a:t>
            </a:r>
            <a:r>
              <a:rPr lang="en-US" altLang="en-US" dirty="0" smtClean="0"/>
              <a:t>?</a:t>
            </a:r>
          </a:p>
          <a:p>
            <a:pPr eaLnBrk="1" hangingPunct="1"/>
            <a:r>
              <a:rPr lang="en-US" altLang="en-US" dirty="0" smtClean="0"/>
              <a:t>Q. What are the </a:t>
            </a:r>
            <a:r>
              <a:rPr lang="en-US" altLang="en-US" b="1" dirty="0" smtClean="0"/>
              <a:t>9 Team roles</a:t>
            </a:r>
            <a:r>
              <a:rPr lang="en-US" altLang="en-US" dirty="0" smtClean="0"/>
              <a:t>?</a:t>
            </a:r>
          </a:p>
          <a:p>
            <a:pPr eaLnBrk="1" hangingPunct="1"/>
            <a:r>
              <a:rPr lang="en-US" altLang="en-US" dirty="0" smtClean="0"/>
              <a:t>Q. Which role do you think </a:t>
            </a:r>
            <a:r>
              <a:rPr lang="en-US" altLang="en-US" b="1" dirty="0" smtClean="0"/>
              <a:t>YOU</a:t>
            </a:r>
            <a:r>
              <a:rPr lang="en-US" altLang="en-US" dirty="0" smtClean="0"/>
              <a:t> are?</a:t>
            </a:r>
          </a:p>
        </p:txBody>
      </p:sp>
    </p:spTree>
    <p:extLst>
      <p:ext uri="{BB962C8B-B14F-4D97-AF65-F5344CB8AC3E}">
        <p14:creationId xmlns:p14="http://schemas.microsoft.com/office/powerpoint/2010/main" val="1685691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896203" y="352425"/>
            <a:ext cx="8229600" cy="801537"/>
          </a:xfrm>
        </p:spPr>
        <p:txBody>
          <a:bodyPr/>
          <a:lstStyle/>
          <a:p>
            <a:pPr>
              <a:defRPr/>
            </a:pPr>
            <a:r>
              <a:rPr lang="en-GB" sz="2400" dirty="0" err="1" smtClean="0"/>
              <a:t>Bg</a:t>
            </a:r>
            <a:r>
              <a:rPr lang="en-GB" sz="2400" dirty="0" smtClean="0"/>
              <a:t>: </a:t>
            </a:r>
            <a:r>
              <a:rPr lang="en-GB" b="1" u="sng" dirty="0" smtClean="0"/>
              <a:t>Belbin Team Role Theory</a:t>
            </a:r>
          </a:p>
        </p:txBody>
      </p:sp>
      <p:sp>
        <p:nvSpPr>
          <p:cNvPr id="34818" name="Content Placeholder 2"/>
          <p:cNvSpPr>
            <a:spLocks noGrp="1"/>
          </p:cNvSpPr>
          <p:nvPr>
            <p:ph idx="1"/>
          </p:nvPr>
        </p:nvSpPr>
        <p:spPr>
          <a:xfrm>
            <a:off x="423081" y="1199440"/>
            <a:ext cx="10645253" cy="1202566"/>
          </a:xfrm>
        </p:spPr>
        <p:txBody>
          <a:bodyPr>
            <a:noAutofit/>
          </a:bodyPr>
          <a:lstStyle/>
          <a:p>
            <a:pPr>
              <a:lnSpc>
                <a:spcPts val="2160"/>
              </a:lnSpc>
              <a:spcBef>
                <a:spcPts val="0"/>
              </a:spcBef>
              <a:spcAft>
                <a:spcPts val="0"/>
              </a:spcAft>
            </a:pPr>
            <a:r>
              <a:rPr lang="en-GB" altLang="en-US" sz="2400" b="1" dirty="0" smtClean="0"/>
              <a:t>Dr </a:t>
            </a:r>
            <a:r>
              <a:rPr lang="en-GB" altLang="en-US" sz="2400" b="1" dirty="0"/>
              <a:t>Meredith Belbin </a:t>
            </a:r>
            <a:r>
              <a:rPr lang="en-GB" altLang="en-US" sz="2400" dirty="0"/>
              <a:t>and his research team at Henley Management College </a:t>
            </a:r>
            <a:r>
              <a:rPr lang="en-GB" altLang="en-US" sz="2400" dirty="0" smtClean="0"/>
              <a:t>revealed </a:t>
            </a:r>
            <a:r>
              <a:rPr lang="en-GB" altLang="en-US" sz="2400" dirty="0"/>
              <a:t>different individuals displayed different Team </a:t>
            </a:r>
            <a:r>
              <a:rPr lang="en-GB" altLang="en-US" sz="2400" dirty="0" smtClean="0"/>
              <a:t>Roles. A </a:t>
            </a:r>
            <a:r>
              <a:rPr lang="en-GB" altLang="en-US" sz="2400" dirty="0"/>
              <a:t>Team Role came to be defined </a:t>
            </a:r>
            <a:r>
              <a:rPr lang="en-GB" altLang="en-US" sz="2400" dirty="0" smtClean="0"/>
              <a:t>as “</a:t>
            </a:r>
            <a:r>
              <a:rPr lang="en-GB" altLang="en-US" sz="2400" dirty="0"/>
              <a:t>A tendency to behave, contribute and interrelate with others in a particular way.” </a:t>
            </a:r>
            <a:endParaRPr lang="en-GB" altLang="en-US" sz="2400" dirty="0" smtClean="0"/>
          </a:p>
          <a:p>
            <a:pPr>
              <a:lnSpc>
                <a:spcPts val="2160"/>
              </a:lnSpc>
              <a:spcBef>
                <a:spcPts val="0"/>
              </a:spcBef>
              <a:spcAft>
                <a:spcPts val="0"/>
              </a:spcAft>
            </a:pPr>
            <a:r>
              <a:rPr lang="en-GB" altLang="en-US" sz="2400" dirty="0"/>
              <a:t>It was found </a:t>
            </a:r>
            <a:r>
              <a:rPr lang="en-GB" altLang="en-US" sz="2400" dirty="0" smtClean="0"/>
              <a:t>that the most </a:t>
            </a:r>
            <a:r>
              <a:rPr lang="en-GB" altLang="en-US" sz="2400" b="1" dirty="0" smtClean="0"/>
              <a:t>Successful Teams </a:t>
            </a:r>
            <a:r>
              <a:rPr lang="en-GB" altLang="en-US" sz="2400" dirty="0" smtClean="0"/>
              <a:t>contain a </a:t>
            </a:r>
            <a:r>
              <a:rPr lang="en-GB" altLang="en-US" sz="2400" b="1" dirty="0" smtClean="0"/>
              <a:t>mixture</a:t>
            </a:r>
            <a:r>
              <a:rPr lang="en-GB" altLang="en-US" sz="2400" dirty="0" smtClean="0"/>
              <a:t> of Team roles.</a:t>
            </a:r>
          </a:p>
          <a:p>
            <a:pPr>
              <a:lnSpc>
                <a:spcPts val="2160"/>
              </a:lnSpc>
              <a:spcBef>
                <a:spcPts val="0"/>
              </a:spcBef>
              <a:spcAft>
                <a:spcPts val="0"/>
              </a:spcAft>
              <a:defRPr/>
            </a:pPr>
            <a:r>
              <a:rPr lang="en-GB" sz="2400" dirty="0"/>
              <a:t>Each team role is associated with typical behavioural and interpersonal strengths and characteristic </a:t>
            </a:r>
            <a:r>
              <a:rPr lang="en-GB" sz="2400" dirty="0" smtClean="0"/>
              <a:t>weaknesses.</a:t>
            </a:r>
            <a:r>
              <a:rPr lang="en-GB" sz="2400" dirty="0"/>
              <a:t>  Belbin called the </a:t>
            </a:r>
            <a:r>
              <a:rPr lang="en-GB" sz="2400" dirty="0" smtClean="0"/>
              <a:t>weaknesses </a:t>
            </a:r>
            <a:r>
              <a:rPr lang="en-GB" sz="2400" dirty="0"/>
              <a:t>of team-roles “allowable</a:t>
            </a:r>
            <a:r>
              <a:rPr lang="en-GB" sz="2400" dirty="0" smtClean="0"/>
              <a:t>”.</a:t>
            </a:r>
          </a:p>
          <a:p>
            <a:pPr marL="0" indent="0">
              <a:lnSpc>
                <a:spcPts val="2160"/>
              </a:lnSpc>
              <a:spcBef>
                <a:spcPts val="0"/>
              </a:spcBef>
              <a:spcAft>
                <a:spcPts val="0"/>
              </a:spcAft>
              <a:buNone/>
              <a:defRPr/>
            </a:pPr>
            <a:endParaRPr lang="en-GB" sz="2400" dirty="0"/>
          </a:p>
          <a:p>
            <a:pPr marL="109537" indent="0">
              <a:lnSpc>
                <a:spcPts val="2160"/>
              </a:lnSpc>
              <a:spcBef>
                <a:spcPts val="0"/>
              </a:spcBef>
              <a:spcAft>
                <a:spcPts val="0"/>
              </a:spcAft>
              <a:buNone/>
              <a:defRPr/>
            </a:pPr>
            <a:r>
              <a:rPr lang="en-GB" sz="2400" b="1" dirty="0" smtClean="0"/>
              <a:t>Belbin </a:t>
            </a:r>
            <a:r>
              <a:rPr lang="en-GB" sz="2400" b="1" dirty="0"/>
              <a:t>identified 9 team roles and he categorised those roles into 3 groups:</a:t>
            </a:r>
          </a:p>
          <a:p>
            <a:pPr marL="566737" indent="-457200">
              <a:lnSpc>
                <a:spcPts val="2160"/>
              </a:lnSpc>
              <a:spcBef>
                <a:spcPts val="0"/>
              </a:spcBef>
              <a:spcAft>
                <a:spcPts val="0"/>
              </a:spcAft>
              <a:buFont typeface="+mj-lt"/>
              <a:buAutoNum type="arabicPeriod"/>
              <a:defRPr/>
            </a:pPr>
            <a:r>
              <a:rPr lang="en-GB" sz="2400" b="1" dirty="0"/>
              <a:t>People Oriented </a:t>
            </a:r>
            <a:r>
              <a:rPr lang="en-GB" sz="2400" dirty="0"/>
              <a:t>(Communicators) - Co-ordinator, Team-worker and Resource Investigator </a:t>
            </a:r>
          </a:p>
          <a:p>
            <a:pPr marL="566737" indent="-457200">
              <a:lnSpc>
                <a:spcPts val="2160"/>
              </a:lnSpc>
              <a:spcBef>
                <a:spcPts val="0"/>
              </a:spcBef>
              <a:spcAft>
                <a:spcPts val="0"/>
              </a:spcAft>
              <a:buFont typeface="+mj-lt"/>
              <a:buAutoNum type="arabicPeriod"/>
              <a:defRPr/>
            </a:pPr>
            <a:r>
              <a:rPr lang="en-GB" sz="2400" b="1" dirty="0"/>
              <a:t>Thought Oriented </a:t>
            </a:r>
            <a:r>
              <a:rPr lang="en-GB" sz="2400" dirty="0"/>
              <a:t>(Planners, Designers) - Plant, Monitor Evaluator and Specialist </a:t>
            </a:r>
          </a:p>
          <a:p>
            <a:pPr marL="566737" indent="-457200">
              <a:lnSpc>
                <a:spcPts val="2160"/>
              </a:lnSpc>
              <a:spcBef>
                <a:spcPts val="0"/>
              </a:spcBef>
              <a:spcAft>
                <a:spcPts val="0"/>
              </a:spcAft>
              <a:buFont typeface="+mj-lt"/>
              <a:buAutoNum type="arabicPeriod"/>
              <a:defRPr/>
            </a:pPr>
            <a:r>
              <a:rPr lang="en-GB" sz="2400" b="1" dirty="0"/>
              <a:t>Action Oriented</a:t>
            </a:r>
            <a:r>
              <a:rPr lang="en-GB" sz="2400" dirty="0"/>
              <a:t> (Implementers) - Shaper, Implementer and Completer Finisher</a:t>
            </a:r>
            <a:r>
              <a:rPr lang="en-GB" sz="2400" dirty="0" smtClean="0"/>
              <a:t>.</a:t>
            </a:r>
          </a:p>
          <a:p>
            <a:pPr marL="109537" indent="0">
              <a:lnSpc>
                <a:spcPts val="2160"/>
              </a:lnSpc>
              <a:spcBef>
                <a:spcPts val="0"/>
              </a:spcBef>
              <a:spcAft>
                <a:spcPts val="0"/>
              </a:spcAft>
              <a:buNone/>
              <a:defRPr/>
            </a:pPr>
            <a:endParaRPr lang="en-GB" altLang="en-US" sz="1000" dirty="0"/>
          </a:p>
          <a:p>
            <a:pPr marL="450850" indent="-342900">
              <a:lnSpc>
                <a:spcPts val="2160"/>
              </a:lnSpc>
              <a:spcBef>
                <a:spcPts val="0"/>
              </a:spcBef>
            </a:pPr>
            <a:r>
              <a:rPr lang="en-GB" altLang="en-US" sz="2400" dirty="0" smtClean="0"/>
              <a:t>Team Role test: </a:t>
            </a:r>
            <a:r>
              <a:rPr lang="en-GB" altLang="en-US" sz="2400" dirty="0" smtClean="0">
                <a:hlinkClick r:id="rId2"/>
              </a:rPr>
              <a:t>http://www.123test.com/team-roles-test/</a:t>
            </a:r>
            <a:r>
              <a:rPr lang="en-GB" altLang="en-US" sz="2400" dirty="0" smtClean="0"/>
              <a:t> - based on Belbin Self-Perception Inventory questionnaire.</a:t>
            </a:r>
          </a:p>
          <a:p>
            <a:pPr marL="450850" indent="-342900">
              <a:lnSpc>
                <a:spcPts val="2160"/>
              </a:lnSpc>
              <a:spcBef>
                <a:spcPts val="0"/>
              </a:spcBef>
            </a:pPr>
            <a:r>
              <a:rPr lang="en-GB" sz="2400" dirty="0" smtClean="0"/>
              <a:t>Review Belbin’s 9 Team roles: </a:t>
            </a:r>
            <a:r>
              <a:rPr lang="en-GB" sz="2400" dirty="0">
                <a:hlinkClick r:id="rId3"/>
              </a:rPr>
              <a:t>http://www.belbin.com/about/belbin-team-roles/</a:t>
            </a:r>
            <a:endParaRPr lang="en-GB" sz="2400" dirty="0"/>
          </a:p>
          <a:p>
            <a:pPr marL="107950" indent="0">
              <a:lnSpc>
                <a:spcPts val="2160"/>
              </a:lnSpc>
              <a:spcBef>
                <a:spcPts val="0"/>
              </a:spcBef>
              <a:spcAft>
                <a:spcPts val="0"/>
              </a:spcAft>
              <a:buNone/>
            </a:pPr>
            <a:endParaRPr lang="en-GB" altLang="en-US" sz="2400" dirty="0" smtClean="0"/>
          </a:p>
          <a:p>
            <a:pPr>
              <a:lnSpc>
                <a:spcPts val="2160"/>
              </a:lnSpc>
              <a:spcBef>
                <a:spcPts val="0"/>
              </a:spcBef>
              <a:spcAft>
                <a:spcPts val="0"/>
              </a:spcAft>
            </a:pPr>
            <a:endParaRPr lang="en-GB" altLang="en-US" sz="2400" dirty="0" smtClean="0"/>
          </a:p>
        </p:txBody>
      </p:sp>
      <p:sp>
        <p:nvSpPr>
          <p:cNvPr id="34820" name="TextBox 3"/>
          <p:cNvSpPr txBox="1">
            <a:spLocks noChangeArrowheads="1"/>
          </p:cNvSpPr>
          <p:nvPr/>
        </p:nvSpPr>
        <p:spPr bwMode="auto">
          <a:xfrm>
            <a:off x="0" y="6611937"/>
            <a:ext cx="2871788"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1000" dirty="0"/>
              <a:t>(1) http://www.belbin.com/rte.asp?id=8</a:t>
            </a:r>
          </a:p>
        </p:txBody>
      </p:sp>
    </p:spTree>
    <p:extLst>
      <p:ext uri="{BB962C8B-B14F-4D97-AF65-F5344CB8AC3E}">
        <p14:creationId xmlns:p14="http://schemas.microsoft.com/office/powerpoint/2010/main" val="166375332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818691" y="133350"/>
            <a:ext cx="8229600" cy="1143000"/>
          </a:xfrm>
        </p:spPr>
        <p:txBody>
          <a:bodyPr/>
          <a:lstStyle/>
          <a:p>
            <a:pPr>
              <a:defRPr/>
            </a:pPr>
            <a:r>
              <a:rPr lang="en-GB" sz="2400" dirty="0"/>
              <a:t>Bg: </a:t>
            </a:r>
            <a:r>
              <a:rPr lang="en-GB" b="1" u="sng" dirty="0" smtClean="0"/>
              <a:t>Belbin Team Role Theory</a:t>
            </a:r>
          </a:p>
        </p:txBody>
      </p:sp>
      <p:sp>
        <p:nvSpPr>
          <p:cNvPr id="52226" name="Content Placeholder 2"/>
          <p:cNvSpPr>
            <a:spLocks noGrp="1"/>
          </p:cNvSpPr>
          <p:nvPr>
            <p:ph idx="1"/>
          </p:nvPr>
        </p:nvSpPr>
        <p:spPr>
          <a:xfrm>
            <a:off x="553302" y="1241868"/>
            <a:ext cx="11170124" cy="3588090"/>
          </a:xfrm>
        </p:spPr>
        <p:txBody>
          <a:bodyPr>
            <a:noAutofit/>
          </a:bodyPr>
          <a:lstStyle/>
          <a:p>
            <a:pPr eaLnBrk="1" hangingPunct="1"/>
            <a:r>
              <a:rPr lang="en-GB" altLang="en-US" sz="2400" dirty="0"/>
              <a:t>Ever wondered why some teams just seem to work and others don’t?</a:t>
            </a:r>
            <a:br>
              <a:rPr lang="en-GB" altLang="en-US" sz="2400" dirty="0"/>
            </a:br>
            <a:r>
              <a:rPr lang="en-GB" altLang="en-US" sz="2400" dirty="0" smtClean="0"/>
              <a:t>In </a:t>
            </a:r>
            <a:r>
              <a:rPr lang="en-GB" altLang="en-US" sz="2400" dirty="0"/>
              <a:t>the 1970s, </a:t>
            </a:r>
            <a:r>
              <a:rPr lang="en-GB" altLang="en-US" sz="2400" b="1" dirty="0"/>
              <a:t>Dr Meredith Belbin </a:t>
            </a:r>
            <a:r>
              <a:rPr lang="en-GB" altLang="en-US" sz="2400" dirty="0"/>
              <a:t>and his research team at Henley Management College set about observing teams, with a view to finding out where and how these differences come about. </a:t>
            </a:r>
            <a:endParaRPr lang="en-GB" altLang="en-US" sz="2400" dirty="0" smtClean="0"/>
          </a:p>
          <a:p>
            <a:pPr eaLnBrk="1" hangingPunct="1"/>
            <a:r>
              <a:rPr lang="en-GB" altLang="en-US" sz="2400" dirty="0" smtClean="0"/>
              <a:t>They </a:t>
            </a:r>
            <a:r>
              <a:rPr lang="en-GB" altLang="en-US" sz="2400" dirty="0"/>
              <a:t>wanted to control the dynamics of teams to discover if – and how – problems could be pre-empted and avoided. As the research progressed, the research revealed that the difference between success and failure for a team was not dependent on factors such as intellect, but more on </a:t>
            </a:r>
            <a:r>
              <a:rPr lang="en-GB" altLang="en-US" sz="2400" b="1" dirty="0"/>
              <a:t>behaviour</a:t>
            </a:r>
            <a:r>
              <a:rPr lang="en-GB" altLang="en-US" sz="2400" dirty="0"/>
              <a:t>. </a:t>
            </a:r>
            <a:endParaRPr lang="en-GB" altLang="en-US" sz="2400" dirty="0" smtClean="0"/>
          </a:p>
          <a:p>
            <a:pPr eaLnBrk="1" hangingPunct="1"/>
            <a:r>
              <a:rPr lang="en-GB" altLang="en-US" sz="2400" dirty="0" smtClean="0"/>
              <a:t>The </a:t>
            </a:r>
            <a:r>
              <a:rPr lang="en-GB" altLang="en-US" sz="2400" dirty="0"/>
              <a:t>research team began to identify </a:t>
            </a:r>
            <a:r>
              <a:rPr lang="en-GB" altLang="en-US" sz="2400" b="1" dirty="0"/>
              <a:t>separate clusters of behaviour</a:t>
            </a:r>
            <a:r>
              <a:rPr lang="en-GB" altLang="en-US" sz="2400" dirty="0"/>
              <a:t>, each of which formed distinct team </a:t>
            </a:r>
            <a:r>
              <a:rPr lang="en-GB" altLang="en-US" sz="2400" dirty="0" smtClean="0"/>
              <a:t>contribution </a:t>
            </a:r>
            <a:r>
              <a:rPr lang="en-GB" altLang="en-US" sz="2400" dirty="0"/>
              <a:t>or </a:t>
            </a:r>
            <a:r>
              <a:rPr lang="en-GB" altLang="en-US" sz="2400" b="1" dirty="0"/>
              <a:t>“Team </a:t>
            </a:r>
            <a:r>
              <a:rPr lang="en-GB" altLang="en-US" sz="2400" b="1" dirty="0" smtClean="0"/>
              <a:t>Role”.  </a:t>
            </a:r>
            <a:r>
              <a:rPr lang="en-GB" altLang="en-US" sz="2400" dirty="0"/>
              <a:t>(</a:t>
            </a:r>
            <a:r>
              <a:rPr lang="en-GB" altLang="en-US" sz="2400" dirty="0" smtClean="0"/>
              <a:t>1)</a:t>
            </a:r>
          </a:p>
          <a:p>
            <a:pPr eaLnBrk="1" hangingPunct="1"/>
            <a:r>
              <a:rPr lang="en-GB" altLang="en-US" sz="2400" b="1" dirty="0" smtClean="0"/>
              <a:t>A ‘Team Role’ </a:t>
            </a:r>
            <a:r>
              <a:rPr lang="en-GB" altLang="en-US" sz="2400" b="1" dirty="0"/>
              <a:t>came to be defined as: </a:t>
            </a:r>
            <a:r>
              <a:rPr lang="en-GB" altLang="en-US" sz="2400" dirty="0" smtClean="0"/>
              <a:t>“</a:t>
            </a:r>
            <a:r>
              <a:rPr lang="en-GB" altLang="en-US" sz="2400" dirty="0"/>
              <a:t>A tendency to behave, contribute and interrelate with others in a particular way.” </a:t>
            </a:r>
            <a:endParaRPr lang="en-GB" altLang="en-US" sz="2400" dirty="0" smtClean="0"/>
          </a:p>
          <a:p>
            <a:pPr eaLnBrk="1" hangingPunct="1"/>
            <a:r>
              <a:rPr lang="en-GB" altLang="en-US" sz="2400" dirty="0" smtClean="0"/>
              <a:t>It </a:t>
            </a:r>
            <a:r>
              <a:rPr lang="en-GB" altLang="en-US" sz="2400" dirty="0"/>
              <a:t>was found that different individuals displayed </a:t>
            </a:r>
            <a:r>
              <a:rPr lang="en-GB" altLang="en-US" sz="2400" dirty="0" smtClean="0"/>
              <a:t>different </a:t>
            </a:r>
            <a:r>
              <a:rPr lang="en-GB" altLang="en-US" sz="2400" dirty="0"/>
              <a:t>Team Roles to varying degrees.</a:t>
            </a:r>
          </a:p>
        </p:txBody>
      </p:sp>
      <p:sp>
        <p:nvSpPr>
          <p:cNvPr id="52228" name="TextBox 3"/>
          <p:cNvSpPr txBox="1">
            <a:spLocks noChangeArrowheads="1"/>
          </p:cNvSpPr>
          <p:nvPr/>
        </p:nvSpPr>
        <p:spPr bwMode="auto">
          <a:xfrm>
            <a:off x="0" y="6611937"/>
            <a:ext cx="2871788"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1000" dirty="0"/>
              <a:t>(1) http://www.belbin.com/rte.asp?id=8</a:t>
            </a:r>
          </a:p>
        </p:txBody>
      </p:sp>
    </p:spTree>
    <p:extLst>
      <p:ext uri="{BB962C8B-B14F-4D97-AF65-F5344CB8AC3E}">
        <p14:creationId xmlns:p14="http://schemas.microsoft.com/office/powerpoint/2010/main" val="355308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779585" y="405895"/>
            <a:ext cx="8229600" cy="764704"/>
          </a:xfrm>
          <a:prstGeom prst="rect">
            <a:avLst/>
          </a:prstGeom>
        </p:spPr>
        <p:txBody>
          <a:bodyPr anchor="ctr">
            <a:normAutofit/>
            <a:scene3d>
              <a:camera prst="orthographicFront"/>
              <a:lightRig rig="soft" dir="t"/>
            </a:scene3d>
            <a:sp3d prstMaterial="softEdge">
              <a:bevelT w="25400" h="25400"/>
            </a:sp3d>
          </a:bodyPr>
          <a:lstStyle/>
          <a:p>
            <a:pPr>
              <a:defRPr/>
            </a:pPr>
            <a:r>
              <a:rPr lang="en-GB" sz="2800" dirty="0"/>
              <a:t>Bg: </a:t>
            </a:r>
            <a:r>
              <a:rPr lang="en-GB" sz="2800" b="1" u="sng" dirty="0">
                <a:ea typeface="Verdana" pitchFamily="34" charset="0"/>
                <a:cs typeface="Verdana" pitchFamily="34" charset="0"/>
              </a:rPr>
              <a:t>Action Oriented Roles: </a:t>
            </a:r>
          </a:p>
        </p:txBody>
      </p:sp>
      <p:sp>
        <p:nvSpPr>
          <p:cNvPr id="5" name="Rectangle 3"/>
          <p:cNvSpPr>
            <a:spLocks noGrp="1" noChangeArrowheads="1"/>
          </p:cNvSpPr>
          <p:nvPr>
            <p:ph idx="1"/>
          </p:nvPr>
        </p:nvSpPr>
        <p:spPr>
          <a:xfrm>
            <a:off x="779585" y="1116007"/>
            <a:ext cx="10632830" cy="5040313"/>
          </a:xfrm>
        </p:spPr>
        <p:txBody>
          <a:bodyPr rtlCol="0">
            <a:noAutofit/>
          </a:bodyPr>
          <a:lstStyle/>
          <a:p>
            <a:pPr marL="365760" indent="-256032">
              <a:spcAft>
                <a:spcPts val="0"/>
              </a:spcAft>
              <a:buNone/>
              <a:defRPr/>
            </a:pPr>
            <a:r>
              <a:rPr lang="en-GB" sz="2000" b="1" dirty="0"/>
              <a:t>1. Shaper (SH)</a:t>
            </a:r>
            <a:r>
              <a:rPr lang="en-GB" sz="2000" dirty="0"/>
              <a:t> </a:t>
            </a:r>
          </a:p>
          <a:p>
            <a:pPr marL="365760" indent="-256032">
              <a:spcAft>
                <a:spcPts val="0"/>
              </a:spcAft>
              <a:buFont typeface="Arial" pitchFamily="34" charset="0"/>
              <a:buChar char="•"/>
              <a:defRPr/>
            </a:pPr>
            <a:r>
              <a:rPr lang="en-GB" sz="2000" dirty="0"/>
              <a:t>Shapers are people who challenge the team to improve. They are dynamic and </a:t>
            </a:r>
            <a:r>
              <a:rPr lang="en-GB" sz="2000" b="1" dirty="0"/>
              <a:t>usually extroverted people who enjoy stimulating others</a:t>
            </a:r>
            <a:r>
              <a:rPr lang="en-GB" sz="2000" dirty="0"/>
              <a:t>, questioning norms, and finding the best approaches to problems. Shapers often see obstacles as exciting challenges and they tend to have the courage to push on when others feel like quitting.  Their </a:t>
            </a:r>
            <a:r>
              <a:rPr lang="en-GB" sz="2000" b="1" dirty="0"/>
              <a:t>potential weaknesses may be that they’re argumentative</a:t>
            </a:r>
            <a:r>
              <a:rPr lang="en-GB" sz="2000" dirty="0"/>
              <a:t>, and that they may offend people’s feelings.</a:t>
            </a:r>
          </a:p>
          <a:p>
            <a:pPr marL="365760" indent="-256032">
              <a:spcAft>
                <a:spcPts val="0"/>
              </a:spcAft>
              <a:buNone/>
              <a:defRPr/>
            </a:pPr>
            <a:r>
              <a:rPr lang="en-GB" sz="2000" b="1" dirty="0"/>
              <a:t>2. Implementer (IMP)</a:t>
            </a:r>
            <a:r>
              <a:rPr lang="en-GB" sz="2000" dirty="0"/>
              <a:t> </a:t>
            </a:r>
          </a:p>
          <a:p>
            <a:pPr marL="365760" indent="-256032">
              <a:spcAft>
                <a:spcPts val="0"/>
              </a:spcAft>
              <a:buFont typeface="Arial" pitchFamily="34" charset="0"/>
              <a:buChar char="•"/>
              <a:defRPr/>
            </a:pPr>
            <a:r>
              <a:rPr lang="en-GB" sz="2000" dirty="0"/>
              <a:t>Implementers are the people who get things done. They turn the team’s ideas and concepts into </a:t>
            </a:r>
            <a:r>
              <a:rPr lang="en-GB" sz="2000" b="1" dirty="0"/>
              <a:t>practical actions and plans</a:t>
            </a:r>
            <a:r>
              <a:rPr lang="en-GB" sz="2000" dirty="0"/>
              <a:t>. They are typically </a:t>
            </a:r>
            <a:r>
              <a:rPr lang="en-GB" sz="2000" b="1" dirty="0"/>
              <a:t>conservative, disciplined people </a:t>
            </a:r>
            <a:r>
              <a:rPr lang="en-GB" sz="2000" dirty="0"/>
              <a:t>who work systematically and efficiently and are </a:t>
            </a:r>
            <a:r>
              <a:rPr lang="en-GB" sz="2000" b="1" dirty="0"/>
              <a:t>very well organized</a:t>
            </a:r>
            <a:r>
              <a:rPr lang="en-GB" sz="2000" dirty="0"/>
              <a:t>. These are the people who you can count on to get the job done.  On the downside, Implementers </a:t>
            </a:r>
            <a:r>
              <a:rPr lang="en-GB" sz="2000" b="1" dirty="0"/>
              <a:t>may be inflexible </a:t>
            </a:r>
            <a:r>
              <a:rPr lang="en-GB" sz="2000" dirty="0"/>
              <a:t>and somewhat </a:t>
            </a:r>
            <a:r>
              <a:rPr lang="en-GB" sz="2000" b="1" dirty="0"/>
              <a:t>resistant to change.</a:t>
            </a:r>
          </a:p>
          <a:p>
            <a:pPr marL="365760" indent="-256032">
              <a:spcAft>
                <a:spcPts val="0"/>
              </a:spcAft>
              <a:buNone/>
              <a:defRPr/>
            </a:pPr>
            <a:r>
              <a:rPr lang="en-GB" sz="2000" b="1" dirty="0"/>
              <a:t>3. Completer Finisher (CF)</a:t>
            </a:r>
            <a:r>
              <a:rPr lang="en-GB" sz="2000" dirty="0"/>
              <a:t> </a:t>
            </a:r>
          </a:p>
          <a:p>
            <a:pPr marL="365760" indent="-256032">
              <a:spcAft>
                <a:spcPts val="0"/>
              </a:spcAft>
              <a:buFont typeface="Arial" pitchFamily="34" charset="0"/>
              <a:buChar char="•"/>
              <a:defRPr/>
            </a:pPr>
            <a:r>
              <a:rPr lang="en-GB" sz="2000" b="1" dirty="0"/>
              <a:t>Completer–Finishers are the people who see that projects are completed thoroughly</a:t>
            </a:r>
            <a:r>
              <a:rPr lang="en-GB" sz="2000" dirty="0"/>
              <a:t>. They ensure there have been no errors or omissions and they pay attention to the smallest of details. They are very concerned with deadlines and will push the team to make sure the job is completed on time. They are described as</a:t>
            </a:r>
            <a:r>
              <a:rPr lang="en-GB" sz="2000" b="1" dirty="0"/>
              <a:t> perfectionists </a:t>
            </a:r>
            <a:r>
              <a:rPr lang="en-GB" sz="2000" dirty="0"/>
              <a:t>who are orderly, conscientious, and anxious.  However, a Completer-Finisher </a:t>
            </a:r>
            <a:r>
              <a:rPr lang="en-GB" sz="2000" b="1" dirty="0"/>
              <a:t>may worry unnecessarily and find it hard to delegate</a:t>
            </a:r>
            <a:r>
              <a:rPr lang="en-GB" sz="2000" dirty="0"/>
              <a:t>.</a:t>
            </a:r>
          </a:p>
          <a:p>
            <a:pPr marL="476250" indent="-476250">
              <a:spcAft>
                <a:spcPts val="0"/>
              </a:spcAft>
              <a:buFont typeface="Arial" pitchFamily="34" charset="0"/>
              <a:buChar char="•"/>
              <a:defRPr/>
            </a:pPr>
            <a:endParaRPr lang="en-GB" sz="2000" dirty="0"/>
          </a:p>
        </p:txBody>
      </p:sp>
    </p:spTree>
    <p:extLst>
      <p:ext uri="{BB962C8B-B14F-4D97-AF65-F5344CB8AC3E}">
        <p14:creationId xmlns:p14="http://schemas.microsoft.com/office/powerpoint/2010/main" val="1756897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extBox 4"/>
          <p:cNvSpPr txBox="1">
            <a:spLocks noChangeArrowheads="1"/>
          </p:cNvSpPr>
          <p:nvPr/>
        </p:nvSpPr>
        <p:spPr bwMode="auto">
          <a:xfrm>
            <a:off x="429072" y="292999"/>
            <a:ext cx="11103285" cy="7232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2000" dirty="0">
                <a:latin typeface="+mn-lt"/>
              </a:rPr>
              <a:t>Bg: </a:t>
            </a:r>
            <a:r>
              <a:rPr lang="en-GB" altLang="en-US" sz="2800" b="1" u="sng" dirty="0">
                <a:latin typeface="+mn-lt"/>
              </a:rPr>
              <a:t>People Oriented Roles:</a:t>
            </a:r>
          </a:p>
          <a:p>
            <a:r>
              <a:rPr lang="en-GB" altLang="en-US" sz="2000" b="1" dirty="0" smtClean="0">
                <a:latin typeface="+mn-lt"/>
              </a:rPr>
              <a:t>4</a:t>
            </a:r>
            <a:r>
              <a:rPr lang="en-GB" altLang="en-US" sz="2000" b="1" dirty="0">
                <a:latin typeface="+mn-lt"/>
              </a:rPr>
              <a:t>. Coordinator (CO)</a:t>
            </a:r>
            <a:r>
              <a:rPr lang="en-GB" altLang="en-US" sz="2000" dirty="0">
                <a:latin typeface="+mn-lt"/>
              </a:rPr>
              <a:t> </a:t>
            </a:r>
          </a:p>
          <a:p>
            <a:r>
              <a:rPr lang="en-GB" altLang="en-US" sz="2000" dirty="0">
                <a:latin typeface="+mn-lt"/>
              </a:rPr>
              <a:t>Coordinators are the ones who </a:t>
            </a:r>
            <a:r>
              <a:rPr lang="en-GB" altLang="en-US" sz="2000" b="1" dirty="0">
                <a:latin typeface="+mn-lt"/>
              </a:rPr>
              <a:t>take on the traditional team–leader role </a:t>
            </a:r>
            <a:r>
              <a:rPr lang="en-GB" altLang="en-US" sz="2000" dirty="0">
                <a:latin typeface="+mn-lt"/>
              </a:rPr>
              <a:t>and have also been referred to as the chairmen. </a:t>
            </a:r>
            <a:r>
              <a:rPr lang="en-GB" altLang="en-US" sz="2000" b="1" dirty="0">
                <a:latin typeface="+mn-lt"/>
              </a:rPr>
              <a:t>They guide the team </a:t>
            </a:r>
            <a:r>
              <a:rPr lang="en-GB" altLang="en-US" sz="2000" dirty="0">
                <a:latin typeface="+mn-lt"/>
              </a:rPr>
              <a:t>to what they perceive are the objectives. They are often </a:t>
            </a:r>
            <a:r>
              <a:rPr lang="en-GB" altLang="en-US" sz="2000" b="1" dirty="0">
                <a:latin typeface="+mn-lt"/>
              </a:rPr>
              <a:t>excellent listeners </a:t>
            </a:r>
            <a:r>
              <a:rPr lang="en-GB" altLang="en-US" sz="2000" dirty="0">
                <a:latin typeface="+mn-lt"/>
              </a:rPr>
              <a:t>and they are </a:t>
            </a:r>
            <a:r>
              <a:rPr lang="en-GB" altLang="en-US" sz="2000" b="1" dirty="0">
                <a:latin typeface="+mn-lt"/>
              </a:rPr>
              <a:t>naturally able to recognize the value that each team members brings to the table</a:t>
            </a:r>
            <a:r>
              <a:rPr lang="en-GB" altLang="en-US" sz="2000" dirty="0">
                <a:latin typeface="+mn-lt"/>
              </a:rPr>
              <a:t>. They are </a:t>
            </a:r>
            <a:r>
              <a:rPr lang="en-GB" altLang="en-US" sz="2000" b="1" dirty="0">
                <a:latin typeface="+mn-lt"/>
              </a:rPr>
              <a:t>calm and good-natured and delegate tasks very effectively</a:t>
            </a:r>
            <a:r>
              <a:rPr lang="en-GB" altLang="en-US" sz="2000" dirty="0">
                <a:latin typeface="+mn-lt"/>
              </a:rPr>
              <a:t>.  Their potential weaknesses are that they </a:t>
            </a:r>
            <a:r>
              <a:rPr lang="en-GB" altLang="en-US" sz="2000" b="1" dirty="0">
                <a:latin typeface="+mn-lt"/>
              </a:rPr>
              <a:t>may delegate away too much personal responsibility</a:t>
            </a:r>
            <a:r>
              <a:rPr lang="en-GB" altLang="en-US" sz="2000" dirty="0">
                <a:latin typeface="+mn-lt"/>
              </a:rPr>
              <a:t>, and may tend to be manipulative.</a:t>
            </a:r>
            <a:br>
              <a:rPr lang="en-GB" altLang="en-US" sz="2000" dirty="0">
                <a:latin typeface="+mn-lt"/>
              </a:rPr>
            </a:br>
            <a:r>
              <a:rPr lang="en-GB" altLang="en-US" sz="2000" dirty="0">
                <a:latin typeface="+mn-lt"/>
              </a:rPr>
              <a:t> </a:t>
            </a:r>
            <a:br>
              <a:rPr lang="en-GB" altLang="en-US" sz="2000" dirty="0">
                <a:latin typeface="+mn-lt"/>
              </a:rPr>
            </a:br>
            <a:r>
              <a:rPr lang="en-GB" altLang="en-US" sz="2000" b="1" dirty="0">
                <a:latin typeface="+mn-lt"/>
              </a:rPr>
              <a:t>5. Team Worker (TW)</a:t>
            </a:r>
            <a:r>
              <a:rPr lang="en-GB" altLang="en-US" sz="2000" dirty="0">
                <a:latin typeface="+mn-lt"/>
              </a:rPr>
              <a:t> </a:t>
            </a:r>
          </a:p>
          <a:p>
            <a:r>
              <a:rPr lang="en-GB" altLang="en-US" sz="2000" dirty="0">
                <a:latin typeface="+mn-lt"/>
              </a:rPr>
              <a:t>Team Workers are the people who </a:t>
            </a:r>
            <a:r>
              <a:rPr lang="en-GB" altLang="en-US" sz="2000" b="1" dirty="0">
                <a:latin typeface="+mn-lt"/>
              </a:rPr>
              <a:t>provide support and make sure the team is working together. </a:t>
            </a:r>
            <a:r>
              <a:rPr lang="en-GB" altLang="en-US" sz="2000" dirty="0">
                <a:latin typeface="+mn-lt"/>
              </a:rPr>
              <a:t>These people fill the role of n</a:t>
            </a:r>
            <a:r>
              <a:rPr lang="en-GB" altLang="en-US" sz="2000" b="1" dirty="0">
                <a:latin typeface="+mn-lt"/>
              </a:rPr>
              <a:t>egotiators within the team and they are diplomatic,</a:t>
            </a:r>
            <a:r>
              <a:rPr lang="en-GB" altLang="en-US" sz="2000" dirty="0">
                <a:latin typeface="+mn-lt"/>
              </a:rPr>
              <a:t> and perceptive. These tend to be popular people who are very capable in their own right but who prioritize team cohesion and helping people getting along.  Their weaknesses may be a tendency to be indecisive, and maintain </a:t>
            </a:r>
            <a:r>
              <a:rPr lang="en-GB" altLang="en-US" sz="2000" b="1" dirty="0">
                <a:latin typeface="+mn-lt"/>
              </a:rPr>
              <a:t>uncommitted positions during discussions and decision-making</a:t>
            </a:r>
            <a:r>
              <a:rPr lang="en-GB" altLang="en-US" sz="2000" dirty="0">
                <a:latin typeface="+mn-lt"/>
              </a:rPr>
              <a:t>.</a:t>
            </a:r>
            <a:br>
              <a:rPr lang="en-GB" altLang="en-US" sz="2000" dirty="0">
                <a:latin typeface="+mn-lt"/>
              </a:rPr>
            </a:br>
            <a:endParaRPr lang="en-GB" altLang="en-US" sz="2000" dirty="0">
              <a:latin typeface="+mn-lt"/>
            </a:endParaRPr>
          </a:p>
          <a:p>
            <a:r>
              <a:rPr lang="en-GB" altLang="en-US" sz="2000" b="1" dirty="0">
                <a:latin typeface="+mn-lt"/>
              </a:rPr>
              <a:t>6. Resource Investigator (RI)</a:t>
            </a:r>
            <a:r>
              <a:rPr lang="en-GB" altLang="en-US" sz="2000" dirty="0">
                <a:latin typeface="+mn-lt"/>
              </a:rPr>
              <a:t> </a:t>
            </a:r>
          </a:p>
          <a:p>
            <a:r>
              <a:rPr lang="en-GB" altLang="en-US" sz="2000" dirty="0">
                <a:latin typeface="+mn-lt"/>
              </a:rPr>
              <a:t>Resource Investigators are </a:t>
            </a:r>
            <a:r>
              <a:rPr lang="en-GB" altLang="en-US" sz="2000" b="1" dirty="0">
                <a:latin typeface="+mn-lt"/>
              </a:rPr>
              <a:t>innovative and curious</a:t>
            </a:r>
            <a:r>
              <a:rPr lang="en-GB" altLang="en-US" sz="2000" dirty="0">
                <a:latin typeface="+mn-lt"/>
              </a:rPr>
              <a:t>. They explore available options, develop contacts, and </a:t>
            </a:r>
            <a:r>
              <a:rPr lang="en-GB" altLang="en-US" sz="2000" b="1" dirty="0">
                <a:latin typeface="+mn-lt"/>
              </a:rPr>
              <a:t>negotiate for resources on behalf of the team</a:t>
            </a:r>
            <a:r>
              <a:rPr lang="en-GB" altLang="en-US" sz="2000" dirty="0">
                <a:latin typeface="+mn-lt"/>
              </a:rPr>
              <a:t>. They identify and work with external stakeholders to help the team accomplish its objective. They are outgoing and are often extroverted, meaning that others are often receptive to them and their ideas.  On the downside, </a:t>
            </a:r>
            <a:r>
              <a:rPr lang="en-GB" altLang="en-US" sz="2000" b="1" dirty="0">
                <a:latin typeface="+mn-lt"/>
              </a:rPr>
              <a:t>they may lose enthusiasm quickly, and are often overly optimistic.</a:t>
            </a:r>
          </a:p>
          <a:p>
            <a:endParaRPr lang="en-GB" altLang="en-US" sz="2000" dirty="0"/>
          </a:p>
        </p:txBody>
      </p:sp>
    </p:spTree>
    <p:extLst>
      <p:ext uri="{BB962C8B-B14F-4D97-AF65-F5344CB8AC3E}">
        <p14:creationId xmlns:p14="http://schemas.microsoft.com/office/powerpoint/2010/main" val="686457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Box 6"/>
          <p:cNvSpPr txBox="1">
            <a:spLocks noChangeArrowheads="1"/>
          </p:cNvSpPr>
          <p:nvPr/>
        </p:nvSpPr>
        <p:spPr bwMode="auto">
          <a:xfrm>
            <a:off x="221273" y="352425"/>
            <a:ext cx="11338381" cy="66479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2000" dirty="0">
                <a:latin typeface="+mn-lt"/>
              </a:rPr>
              <a:t>Bg: </a:t>
            </a:r>
            <a:r>
              <a:rPr lang="en-GB" altLang="en-US" sz="2800" b="1" u="sng" dirty="0">
                <a:latin typeface="+mn-lt"/>
              </a:rPr>
              <a:t>Thought Oriented Roles:</a:t>
            </a:r>
          </a:p>
          <a:p>
            <a:r>
              <a:rPr lang="en-GB" altLang="en-US" sz="2000" b="1" dirty="0" smtClean="0">
                <a:latin typeface="+mn-lt"/>
              </a:rPr>
              <a:t>7</a:t>
            </a:r>
            <a:r>
              <a:rPr lang="en-GB" altLang="en-US" sz="2000" b="1" dirty="0">
                <a:latin typeface="+mn-lt"/>
              </a:rPr>
              <a:t>. Plant (PL)</a:t>
            </a:r>
            <a:r>
              <a:rPr lang="en-GB" altLang="en-US" sz="2000" dirty="0">
                <a:latin typeface="+mn-lt"/>
              </a:rPr>
              <a:t> </a:t>
            </a:r>
          </a:p>
          <a:p>
            <a:r>
              <a:rPr lang="en-GB" altLang="en-US" sz="2000" dirty="0">
                <a:latin typeface="+mn-lt"/>
              </a:rPr>
              <a:t>The Plant is the creative </a:t>
            </a:r>
            <a:r>
              <a:rPr lang="en-GB" altLang="en-US" sz="2000" b="1" dirty="0">
                <a:latin typeface="+mn-lt"/>
              </a:rPr>
              <a:t>innovator who comes up with new ideas and approaches</a:t>
            </a:r>
            <a:r>
              <a:rPr lang="en-GB" altLang="en-US" sz="2000" dirty="0">
                <a:latin typeface="+mn-lt"/>
              </a:rPr>
              <a:t>. They </a:t>
            </a:r>
            <a:r>
              <a:rPr lang="en-GB" altLang="en-US" sz="2000" b="1" dirty="0">
                <a:latin typeface="+mn-lt"/>
              </a:rPr>
              <a:t>thrive on praise </a:t>
            </a:r>
            <a:r>
              <a:rPr lang="en-GB" altLang="en-US" sz="2000" dirty="0">
                <a:latin typeface="+mn-lt"/>
              </a:rPr>
              <a:t>but criticism is especially hard for them to deal with. Plants are often introverted and prefer to work apart from the team. </a:t>
            </a:r>
            <a:r>
              <a:rPr lang="en-GB" altLang="en-US" sz="2000" b="1" dirty="0">
                <a:latin typeface="+mn-lt"/>
              </a:rPr>
              <a:t>Because their ideas are so novel, they can be impractical at times. </a:t>
            </a:r>
            <a:r>
              <a:rPr lang="en-GB" altLang="en-US" sz="2000" dirty="0">
                <a:latin typeface="+mn-lt"/>
              </a:rPr>
              <a:t>They may also be poor communicators and can </a:t>
            </a:r>
            <a:r>
              <a:rPr lang="en-GB" altLang="en-US" sz="2000" b="1" dirty="0">
                <a:latin typeface="+mn-lt"/>
              </a:rPr>
              <a:t>tend to ignore given parameters and constraints.</a:t>
            </a:r>
            <a:r>
              <a:rPr lang="en-GB" altLang="en-US" sz="2000" dirty="0">
                <a:latin typeface="+mn-lt"/>
              </a:rPr>
              <a:t/>
            </a:r>
            <a:br>
              <a:rPr lang="en-GB" altLang="en-US" sz="2000" dirty="0">
                <a:latin typeface="+mn-lt"/>
              </a:rPr>
            </a:br>
            <a:r>
              <a:rPr lang="en-GB" altLang="en-US" sz="2000" dirty="0">
                <a:latin typeface="+mn-lt"/>
              </a:rPr>
              <a:t> </a:t>
            </a:r>
            <a:br>
              <a:rPr lang="en-GB" altLang="en-US" sz="2000" dirty="0">
                <a:latin typeface="+mn-lt"/>
              </a:rPr>
            </a:br>
            <a:r>
              <a:rPr lang="en-GB" altLang="en-US" sz="2000" b="1" dirty="0">
                <a:latin typeface="+mn-lt"/>
              </a:rPr>
              <a:t>8. Monitor – Evaluator (ME)</a:t>
            </a:r>
            <a:r>
              <a:rPr lang="en-GB" altLang="en-US" sz="2000" dirty="0">
                <a:latin typeface="+mn-lt"/>
              </a:rPr>
              <a:t> </a:t>
            </a:r>
          </a:p>
          <a:p>
            <a:r>
              <a:rPr lang="en-GB" altLang="en-US" sz="2000" b="1" dirty="0">
                <a:latin typeface="+mn-lt"/>
              </a:rPr>
              <a:t>Monitor-Evaluators are best at </a:t>
            </a:r>
            <a:r>
              <a:rPr lang="en-GB" altLang="en-US" sz="2000" b="1" dirty="0" err="1">
                <a:latin typeface="+mn-lt"/>
              </a:rPr>
              <a:t>analyzing</a:t>
            </a:r>
            <a:r>
              <a:rPr lang="en-GB" altLang="en-US" sz="2000" b="1" dirty="0">
                <a:latin typeface="+mn-lt"/>
              </a:rPr>
              <a:t> and evaluating ideas that other people (often Plants) come up with. </a:t>
            </a:r>
            <a:r>
              <a:rPr lang="en-GB" altLang="en-US" sz="2000" dirty="0">
                <a:latin typeface="+mn-lt"/>
              </a:rPr>
              <a:t>These people are shrewd and objective and they </a:t>
            </a:r>
            <a:r>
              <a:rPr lang="en-GB" altLang="en-US" sz="2000" b="1" dirty="0">
                <a:latin typeface="+mn-lt"/>
              </a:rPr>
              <a:t>carefully weigh the pros and cons of all the options before coming to a decision. </a:t>
            </a:r>
            <a:r>
              <a:rPr lang="en-GB" altLang="en-US" sz="2000" dirty="0">
                <a:latin typeface="+mn-lt"/>
              </a:rPr>
              <a:t> Monitor-Evaluators are </a:t>
            </a:r>
            <a:r>
              <a:rPr lang="en-GB" altLang="en-US" sz="2000" b="1" dirty="0">
                <a:latin typeface="+mn-lt"/>
              </a:rPr>
              <a:t>critical thinkers </a:t>
            </a:r>
            <a:r>
              <a:rPr lang="en-GB" altLang="en-US" sz="2000" dirty="0">
                <a:latin typeface="+mn-lt"/>
              </a:rPr>
              <a:t>and very strategic in their approach. They are </a:t>
            </a:r>
            <a:r>
              <a:rPr lang="en-GB" altLang="en-US" sz="2000" b="1" dirty="0">
                <a:latin typeface="+mn-lt"/>
              </a:rPr>
              <a:t>often perceived as detached or unemotional</a:t>
            </a:r>
            <a:r>
              <a:rPr lang="en-GB" altLang="en-US" sz="2000" dirty="0">
                <a:latin typeface="+mn-lt"/>
              </a:rPr>
              <a:t>. Sometimes they are </a:t>
            </a:r>
            <a:r>
              <a:rPr lang="en-GB" altLang="en-US" sz="2000" b="1" dirty="0">
                <a:latin typeface="+mn-lt"/>
              </a:rPr>
              <a:t>poor motivators </a:t>
            </a:r>
            <a:r>
              <a:rPr lang="en-GB" altLang="en-US" sz="2000" dirty="0">
                <a:latin typeface="+mn-lt"/>
              </a:rPr>
              <a:t>who react to events rather than instigating them</a:t>
            </a:r>
          </a:p>
          <a:p>
            <a:endParaRPr lang="en-GB" altLang="en-US" sz="2000" b="1" dirty="0">
              <a:latin typeface="+mn-lt"/>
            </a:endParaRPr>
          </a:p>
          <a:p>
            <a:r>
              <a:rPr lang="en-GB" altLang="en-US" sz="2000" b="1" dirty="0">
                <a:latin typeface="+mn-lt"/>
              </a:rPr>
              <a:t>9. Specialist (SP)</a:t>
            </a:r>
            <a:r>
              <a:rPr lang="en-GB" altLang="en-US" sz="2000" dirty="0">
                <a:latin typeface="+mn-lt"/>
              </a:rPr>
              <a:t> </a:t>
            </a:r>
          </a:p>
          <a:p>
            <a:r>
              <a:rPr lang="en-GB" altLang="en-US" sz="2000" dirty="0">
                <a:latin typeface="+mn-lt"/>
              </a:rPr>
              <a:t>Specialists are </a:t>
            </a:r>
            <a:r>
              <a:rPr lang="en-GB" altLang="en-US" sz="2000" b="1" dirty="0">
                <a:latin typeface="+mn-lt"/>
              </a:rPr>
              <a:t>people who have specialized knowledge that is needed to get the job done</a:t>
            </a:r>
            <a:r>
              <a:rPr lang="en-GB" altLang="en-US" sz="2000" dirty="0">
                <a:latin typeface="+mn-lt"/>
              </a:rPr>
              <a:t>. They pride themselves on their skills and abilities, and they work to maintain their professional status. </a:t>
            </a:r>
            <a:r>
              <a:rPr lang="en-GB" altLang="en-US" sz="2000" b="1" dirty="0">
                <a:latin typeface="+mn-lt"/>
              </a:rPr>
              <a:t>Their job within the team is to be an expert in the area, and they commit themselves fully to their field of expertise</a:t>
            </a:r>
            <a:r>
              <a:rPr lang="en-GB" altLang="en-US" sz="2000" dirty="0">
                <a:latin typeface="+mn-lt"/>
              </a:rPr>
              <a:t>.  This may </a:t>
            </a:r>
            <a:r>
              <a:rPr lang="en-GB" altLang="en-US" sz="2000" b="1" dirty="0">
                <a:latin typeface="+mn-lt"/>
              </a:rPr>
              <a:t>limit their contribution, and lead to a preoccupation with technicalities</a:t>
            </a:r>
            <a:r>
              <a:rPr lang="en-GB" altLang="en-US" sz="2000" dirty="0">
                <a:latin typeface="+mn-lt"/>
              </a:rPr>
              <a:t> at the expense of the bigger picture.</a:t>
            </a:r>
          </a:p>
          <a:p>
            <a:endParaRPr lang="en-GB" altLang="en-US" dirty="0"/>
          </a:p>
        </p:txBody>
      </p:sp>
    </p:spTree>
    <p:extLst>
      <p:ext uri="{BB962C8B-B14F-4D97-AF65-F5344CB8AC3E}">
        <p14:creationId xmlns:p14="http://schemas.microsoft.com/office/powerpoint/2010/main" val="31059425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extBox 5"/>
          <p:cNvSpPr txBox="1">
            <a:spLocks noChangeArrowheads="1"/>
          </p:cNvSpPr>
          <p:nvPr/>
        </p:nvSpPr>
        <p:spPr bwMode="auto">
          <a:xfrm>
            <a:off x="357553" y="1165478"/>
            <a:ext cx="11338577" cy="594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marL="285750" indent="-285750">
              <a:buFont typeface="Arial" panose="020B0604020202020204" pitchFamily="34" charset="0"/>
              <a:buChar char="•"/>
            </a:pPr>
            <a:r>
              <a:rPr lang="en-GB" altLang="en-US" b="1" dirty="0"/>
              <a:t>Balance is </a:t>
            </a:r>
            <a:r>
              <a:rPr lang="en-GB" altLang="en-US" b="1" dirty="0" smtClean="0"/>
              <a:t>key:</a:t>
            </a:r>
            <a:endParaRPr lang="en-GB" altLang="en-US" b="1" dirty="0"/>
          </a:p>
          <a:p>
            <a:r>
              <a:rPr lang="en-GB" altLang="en-US" dirty="0"/>
              <a:t>Whilst some Team Roles were more “high profile” and some team members shouted more loudly than others, </a:t>
            </a:r>
            <a:r>
              <a:rPr lang="en-GB" altLang="en-US" b="1" dirty="0"/>
              <a:t>each of the behaviours </a:t>
            </a:r>
            <a:r>
              <a:rPr lang="en-GB" altLang="en-US" b="1" dirty="0" smtClean="0"/>
              <a:t>are EQUALLY </a:t>
            </a:r>
            <a:r>
              <a:rPr lang="en-GB" altLang="en-US" b="1" dirty="0"/>
              <a:t>essential </a:t>
            </a:r>
            <a:r>
              <a:rPr lang="en-GB" altLang="en-US" dirty="0"/>
              <a:t>in getting the team successfully from start to finish. The key </a:t>
            </a:r>
            <a:r>
              <a:rPr lang="en-GB" altLang="en-US" dirty="0" smtClean="0"/>
              <a:t>to the most successful Teams was </a:t>
            </a:r>
            <a:r>
              <a:rPr lang="en-GB" altLang="en-US" b="1" dirty="0" smtClean="0"/>
              <a:t>BALANCE</a:t>
            </a:r>
            <a:r>
              <a:rPr lang="en-GB" altLang="en-US" dirty="0" smtClean="0"/>
              <a:t>. </a:t>
            </a:r>
            <a:endParaRPr lang="en-GB" altLang="en-US" dirty="0"/>
          </a:p>
          <a:p>
            <a:r>
              <a:rPr lang="en-GB" altLang="en-US" dirty="0"/>
              <a:t>For example, Meredith Belbin found that a team with no Plant struggled to come up with the initial spark of an idea with which to push forward. However, once too many Plants were in the team, bad ideas concealed good ones and non-starters were given too much airtime. </a:t>
            </a:r>
            <a:br>
              <a:rPr lang="en-GB" altLang="en-US" dirty="0"/>
            </a:br>
            <a:endParaRPr lang="en-GB" altLang="en-US" dirty="0"/>
          </a:p>
          <a:p>
            <a:pPr marL="285750" indent="-285750">
              <a:buFont typeface="Arial" panose="020B0604020202020204" pitchFamily="34" charset="0"/>
              <a:buChar char="•"/>
            </a:pPr>
            <a:r>
              <a:rPr lang="en-GB" altLang="en-US" b="1" dirty="0"/>
              <a:t>Strengths and allowable weaknesses</a:t>
            </a:r>
          </a:p>
          <a:p>
            <a:r>
              <a:rPr lang="en-GB" altLang="en-US" dirty="0"/>
              <a:t>As well as the strength or contribution they provided, each Team Role was also found to have an “allowable weakness”: a flipside of the behavioural characteristics, which is allowable in the team because of the strength which goes with it. For example, the unorthodox Plant could be forgetful or scatty. </a:t>
            </a:r>
            <a:r>
              <a:rPr lang="en-GB" altLang="en-US" dirty="0" err="1"/>
              <a:t>Teamworkers</a:t>
            </a:r>
            <a:r>
              <a:rPr lang="en-GB" altLang="en-US" dirty="0"/>
              <a:t>, concerned with the welfare and morale of the team, found it difficult to make decisions. Shapers risked becoming aggressive and bad-humoured in their attempts to get things done.</a:t>
            </a:r>
            <a:br>
              <a:rPr lang="en-GB" altLang="en-US" dirty="0"/>
            </a:br>
            <a:endParaRPr lang="en-GB" altLang="en-US" dirty="0"/>
          </a:p>
          <a:p>
            <a:pPr marL="285750" indent="-285750">
              <a:buFont typeface="Arial" panose="020B0604020202020204" pitchFamily="34" charset="0"/>
              <a:buChar char="•"/>
            </a:pPr>
            <a:r>
              <a:rPr lang="en-GB" altLang="en-US" b="1" dirty="0"/>
              <a:t>How do I find out my Team Role preferences?</a:t>
            </a:r>
          </a:p>
          <a:p>
            <a:r>
              <a:rPr lang="en-GB" altLang="en-US" dirty="0"/>
              <a:t>To find out which of the 9 Belbin Team Roles you have an affinity towards, and which ones you don’t, you need to </a:t>
            </a:r>
            <a:r>
              <a:rPr lang="en-GB" altLang="en-US" dirty="0" smtClean="0"/>
              <a:t>complete </a:t>
            </a:r>
            <a:r>
              <a:rPr lang="en-GB" altLang="en-US" dirty="0"/>
              <a:t>a Belbin Self-Perception </a:t>
            </a:r>
            <a:r>
              <a:rPr lang="en-GB" altLang="en-US" dirty="0" smtClean="0"/>
              <a:t>Inventory. This </a:t>
            </a:r>
            <a:r>
              <a:rPr lang="en-GB" altLang="en-US" dirty="0"/>
              <a:t>is a questionnaire that takes about 20 minutes to complete.</a:t>
            </a:r>
          </a:p>
          <a:p>
            <a:endParaRPr lang="en-GB" altLang="en-US" sz="2000" dirty="0"/>
          </a:p>
        </p:txBody>
      </p:sp>
      <p:sp>
        <p:nvSpPr>
          <p:cNvPr id="5" name="Title 1"/>
          <p:cNvSpPr>
            <a:spLocks noGrp="1"/>
          </p:cNvSpPr>
          <p:nvPr>
            <p:ph type="title"/>
          </p:nvPr>
        </p:nvSpPr>
        <p:spPr>
          <a:xfrm>
            <a:off x="527714" y="304081"/>
            <a:ext cx="8229600" cy="801537"/>
          </a:xfrm>
        </p:spPr>
        <p:txBody>
          <a:bodyPr/>
          <a:lstStyle/>
          <a:p>
            <a:pPr>
              <a:defRPr/>
            </a:pPr>
            <a:r>
              <a:rPr lang="en-GB" sz="2400" dirty="0" err="1" smtClean="0"/>
              <a:t>Bg</a:t>
            </a:r>
            <a:r>
              <a:rPr lang="en-GB" sz="2400" dirty="0" smtClean="0"/>
              <a:t>: </a:t>
            </a:r>
            <a:r>
              <a:rPr lang="en-GB" b="1" u="sng" dirty="0" smtClean="0"/>
              <a:t>Belbin Team Role Theory</a:t>
            </a:r>
          </a:p>
        </p:txBody>
      </p:sp>
    </p:spTree>
    <p:extLst>
      <p:ext uri="{BB962C8B-B14F-4D97-AF65-F5344CB8AC3E}">
        <p14:creationId xmlns:p14="http://schemas.microsoft.com/office/powerpoint/2010/main" val="28327223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smtClean="0"/>
              <a:t>Activity: </a:t>
            </a:r>
            <a:r>
              <a:rPr lang="en-US" altLang="en-US" b="1" u="sng" dirty="0"/>
              <a:t>Belbin’s Team </a:t>
            </a:r>
            <a:r>
              <a:rPr lang="en-US" altLang="en-US" b="1" u="sng" dirty="0" smtClean="0"/>
              <a:t>Roles</a:t>
            </a:r>
            <a:endParaRPr lang="en-GB" b="1" u="sng" dirty="0"/>
          </a:p>
        </p:txBody>
      </p:sp>
      <p:sp>
        <p:nvSpPr>
          <p:cNvPr id="3" name="Content Placeholder 2"/>
          <p:cNvSpPr>
            <a:spLocks noGrp="1"/>
          </p:cNvSpPr>
          <p:nvPr>
            <p:ph idx="1"/>
          </p:nvPr>
        </p:nvSpPr>
        <p:spPr/>
        <p:txBody>
          <a:bodyPr>
            <a:normAutofit/>
          </a:bodyPr>
          <a:lstStyle/>
          <a:p>
            <a:pPr marL="0" indent="0">
              <a:buNone/>
            </a:pPr>
            <a:r>
              <a:rPr lang="en-GB" dirty="0" smtClean="0"/>
              <a:t>To discover your Belbin role try this similar and simplified version of:</a:t>
            </a:r>
          </a:p>
          <a:p>
            <a:r>
              <a:rPr lang="en-GB" b="1" dirty="0" smtClean="0"/>
              <a:t>Belbin’s Teams role </a:t>
            </a:r>
            <a:r>
              <a:rPr lang="en-GB" dirty="0" smtClean="0"/>
              <a:t>test</a:t>
            </a:r>
            <a:r>
              <a:rPr lang="en-GB" dirty="0"/>
              <a:t>: </a:t>
            </a:r>
            <a:r>
              <a:rPr lang="en-GB" dirty="0" smtClean="0">
                <a:hlinkClick r:id="rId2"/>
              </a:rPr>
              <a:t>https</a:t>
            </a:r>
            <a:r>
              <a:rPr lang="en-GB" dirty="0">
                <a:hlinkClick r:id="rId2"/>
              </a:rPr>
              <a:t>://www.123test.com/team-roles-test</a:t>
            </a:r>
            <a:r>
              <a:rPr lang="en-GB" dirty="0" smtClean="0">
                <a:hlinkClick r:id="rId2"/>
              </a:rPr>
              <a:t>/</a:t>
            </a:r>
            <a:endParaRPr lang="en-GB" dirty="0" smtClean="0"/>
          </a:p>
        </p:txBody>
      </p:sp>
    </p:spTree>
    <p:extLst>
      <p:ext uri="{BB962C8B-B14F-4D97-AF65-F5344CB8AC3E}">
        <p14:creationId xmlns:p14="http://schemas.microsoft.com/office/powerpoint/2010/main" val="39257493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a:defRPr/>
            </a:pPr>
            <a:r>
              <a:rPr lang="en-GB" b="1" u="sng" dirty="0" smtClean="0"/>
              <a:t>Myers–Briggs Type Indicator</a:t>
            </a:r>
            <a:endParaRPr lang="en-US" b="1" u="sng" dirty="0" smtClean="0"/>
          </a:p>
        </p:txBody>
      </p:sp>
      <p:sp>
        <p:nvSpPr>
          <p:cNvPr id="59394" name="Rectangle 3"/>
          <p:cNvSpPr>
            <a:spLocks noGrp="1" noChangeArrowheads="1"/>
          </p:cNvSpPr>
          <p:nvPr>
            <p:ph idx="1"/>
          </p:nvPr>
        </p:nvSpPr>
        <p:spPr/>
        <p:txBody>
          <a:bodyPr>
            <a:normAutofit/>
          </a:bodyPr>
          <a:lstStyle/>
          <a:p>
            <a:pPr marL="0" indent="0" eaLnBrk="1" hangingPunct="1">
              <a:buNone/>
            </a:pPr>
            <a:r>
              <a:rPr lang="en-GB" altLang="en-US" dirty="0" smtClean="0"/>
              <a:t>Research document &amp; cite:</a:t>
            </a:r>
          </a:p>
          <a:p>
            <a:r>
              <a:rPr lang="en-US" altLang="en-US" dirty="0" smtClean="0"/>
              <a:t>Q</a:t>
            </a:r>
            <a:r>
              <a:rPr lang="en-US" altLang="en-US" dirty="0"/>
              <a:t>. What </a:t>
            </a:r>
            <a:r>
              <a:rPr lang="en-US" altLang="en-US" dirty="0" smtClean="0"/>
              <a:t>is</a:t>
            </a:r>
            <a:r>
              <a:rPr lang="en-GB" altLang="en-US" b="1" dirty="0"/>
              <a:t> Myers–Briggs Type Indicator</a:t>
            </a:r>
            <a:r>
              <a:rPr lang="en-GB" altLang="en-US" dirty="0"/>
              <a:t> (</a:t>
            </a:r>
            <a:r>
              <a:rPr lang="en-GB" altLang="en-US" b="1" dirty="0"/>
              <a:t>MBTI</a:t>
            </a:r>
            <a:r>
              <a:rPr lang="en-GB" altLang="en-US" dirty="0"/>
              <a:t>)?</a:t>
            </a:r>
            <a:r>
              <a:rPr lang="en-US" altLang="en-US" dirty="0" smtClean="0"/>
              <a:t>?</a:t>
            </a:r>
            <a:endParaRPr lang="en-US" altLang="en-US" dirty="0"/>
          </a:p>
          <a:p>
            <a:r>
              <a:rPr lang="en-US" altLang="en-US" dirty="0"/>
              <a:t>Q. What are the </a:t>
            </a:r>
            <a:r>
              <a:rPr lang="en-US" altLang="en-US" b="1" dirty="0" smtClean="0"/>
              <a:t>16 </a:t>
            </a:r>
            <a:r>
              <a:rPr lang="en-US" altLang="en-US" b="1" dirty="0" smtClean="0"/>
              <a:t>MBTI roles</a:t>
            </a:r>
            <a:r>
              <a:rPr lang="en-US" altLang="en-US" dirty="0" smtClean="0"/>
              <a:t>?</a:t>
            </a:r>
            <a:endParaRPr lang="en-US" altLang="en-US" dirty="0"/>
          </a:p>
          <a:p>
            <a:r>
              <a:rPr lang="en-US" altLang="en-US" dirty="0"/>
              <a:t>Q. Which </a:t>
            </a:r>
            <a:r>
              <a:rPr lang="en-US" altLang="en-US" dirty="0" smtClean="0"/>
              <a:t>MBTI role </a:t>
            </a:r>
            <a:r>
              <a:rPr lang="en-US" altLang="en-US" dirty="0"/>
              <a:t>do </a:t>
            </a:r>
            <a:r>
              <a:rPr lang="en-US" altLang="en-US" b="1" dirty="0"/>
              <a:t>YOU</a:t>
            </a:r>
            <a:r>
              <a:rPr lang="en-US" altLang="en-US" dirty="0"/>
              <a:t> think you are?</a:t>
            </a:r>
          </a:p>
          <a:p>
            <a:endParaRPr lang="en-GB" dirty="0"/>
          </a:p>
          <a:p>
            <a:pPr eaLnBrk="1" hangingPunct="1"/>
            <a:endParaRPr lang="en-GB" altLang="en-US" dirty="0" smtClean="0"/>
          </a:p>
        </p:txBody>
      </p:sp>
    </p:spTree>
    <p:extLst>
      <p:ext uri="{BB962C8B-B14F-4D97-AF65-F5344CB8AC3E}">
        <p14:creationId xmlns:p14="http://schemas.microsoft.com/office/powerpoint/2010/main" val="28262106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85278" y="388535"/>
            <a:ext cx="8784976" cy="1143000"/>
          </a:xfrm>
        </p:spPr>
        <p:txBody>
          <a:bodyPr>
            <a:normAutofit/>
          </a:bodyPr>
          <a:lstStyle/>
          <a:p>
            <a:pPr algn="ctr">
              <a:defRPr/>
            </a:pPr>
            <a:r>
              <a:rPr lang="en-GB" sz="2000" dirty="0"/>
              <a:t>Bg: </a:t>
            </a:r>
            <a:r>
              <a:rPr lang="en-GB" b="1" u="sng" dirty="0" smtClean="0"/>
              <a:t>Myers-Briggs Type Indicator MBTI</a:t>
            </a:r>
            <a:endParaRPr lang="en-GB" b="1" u="sng" dirty="0"/>
          </a:p>
        </p:txBody>
      </p:sp>
      <p:sp>
        <p:nvSpPr>
          <p:cNvPr id="60418" name="Content Placeholder 1"/>
          <p:cNvSpPr>
            <a:spLocks noGrp="1"/>
          </p:cNvSpPr>
          <p:nvPr>
            <p:ph idx="1"/>
          </p:nvPr>
        </p:nvSpPr>
        <p:spPr>
          <a:xfrm>
            <a:off x="762700" y="1531535"/>
            <a:ext cx="10264691" cy="4525963"/>
          </a:xfrm>
        </p:spPr>
        <p:txBody>
          <a:bodyPr>
            <a:normAutofit/>
          </a:bodyPr>
          <a:lstStyle/>
          <a:p>
            <a:r>
              <a:rPr lang="en-GB" altLang="en-US" sz="2400" dirty="0"/>
              <a:t>The </a:t>
            </a:r>
            <a:r>
              <a:rPr lang="en-GB" altLang="en-US" sz="2400" b="1" dirty="0"/>
              <a:t>Myers–Briggs Type Indicator</a:t>
            </a:r>
            <a:r>
              <a:rPr lang="en-GB" altLang="en-US" sz="2400" dirty="0"/>
              <a:t> (</a:t>
            </a:r>
            <a:r>
              <a:rPr lang="en-GB" altLang="en-US" sz="2400" b="1" dirty="0"/>
              <a:t>MBTI</a:t>
            </a:r>
            <a:r>
              <a:rPr lang="en-GB" altLang="en-US" sz="2400" dirty="0"/>
              <a:t>) is an introspective self-report questionnaire designed to indicate psychological preferences in how people perceive the world and make decisions.</a:t>
            </a:r>
            <a:endParaRPr lang="en-GB" altLang="en-US" sz="2400" baseline="30000" dirty="0"/>
          </a:p>
          <a:p>
            <a:r>
              <a:rPr lang="en-GB" altLang="en-US" sz="2400" dirty="0"/>
              <a:t>The MBTI was constructed by </a:t>
            </a:r>
            <a:r>
              <a:rPr lang="en-GB" altLang="en-US" sz="2400" b="1" dirty="0"/>
              <a:t>Katharine Cook Briggs</a:t>
            </a:r>
            <a:r>
              <a:rPr lang="en-GB" altLang="en-US" sz="2400" dirty="0"/>
              <a:t> and her daughter </a:t>
            </a:r>
            <a:r>
              <a:rPr lang="en-GB" altLang="en-US" sz="2400" b="1" dirty="0"/>
              <a:t>Isabel Briggs Myers</a:t>
            </a:r>
            <a:r>
              <a:rPr lang="en-GB" altLang="en-US" sz="2400" dirty="0"/>
              <a:t>. </a:t>
            </a:r>
          </a:p>
          <a:p>
            <a:r>
              <a:rPr lang="en-GB" altLang="en-US" sz="2400" dirty="0"/>
              <a:t>It is based on the typological theory proposed by </a:t>
            </a:r>
            <a:r>
              <a:rPr lang="en-GB" altLang="en-US" sz="2400" b="1" dirty="0"/>
              <a:t>Carl Jung </a:t>
            </a:r>
            <a:r>
              <a:rPr lang="en-GB" altLang="en-US" sz="2400" dirty="0"/>
              <a:t>who had speculated that there are four principal psychological functions by which humans experience the </a:t>
            </a:r>
            <a:r>
              <a:rPr lang="en-GB" altLang="en-US" sz="2400" dirty="0" smtClean="0"/>
              <a:t>world: </a:t>
            </a:r>
            <a:r>
              <a:rPr lang="en-GB" altLang="en-US" sz="2400" b="1" dirty="0"/>
              <a:t>sensation</a:t>
            </a:r>
            <a:r>
              <a:rPr lang="en-GB" altLang="en-US" sz="2400" dirty="0"/>
              <a:t>, </a:t>
            </a:r>
            <a:r>
              <a:rPr lang="en-GB" altLang="en-US" sz="2400" b="1" dirty="0"/>
              <a:t>intuition</a:t>
            </a:r>
            <a:r>
              <a:rPr lang="en-GB" altLang="en-US" sz="2400" dirty="0"/>
              <a:t>, </a:t>
            </a:r>
            <a:r>
              <a:rPr lang="en-GB" altLang="en-US" sz="2400" b="1" dirty="0"/>
              <a:t>feeling</a:t>
            </a:r>
            <a:r>
              <a:rPr lang="en-GB" altLang="en-US" sz="2400" dirty="0"/>
              <a:t>, </a:t>
            </a:r>
            <a:r>
              <a:rPr lang="en-GB" altLang="en-US" sz="2400" b="1" dirty="0"/>
              <a:t>and thinking </a:t>
            </a:r>
            <a:r>
              <a:rPr lang="en-GB" altLang="en-US" sz="2400" dirty="0"/>
              <a:t>– and that one of these four functions is dominant for a person most of the time.</a:t>
            </a:r>
            <a:endParaRPr lang="en-GB" altLang="en-US" sz="2400" baseline="30000" dirty="0"/>
          </a:p>
          <a:p>
            <a:r>
              <a:rPr lang="en-GB" altLang="en-US" sz="2400" dirty="0"/>
              <a:t>The underlying assumption of the MBTI is that we all have specific preferences in the way we construe our experiences, and these preferences underlie our interests, needs, values, and motivation.</a:t>
            </a:r>
          </a:p>
          <a:p>
            <a:endParaRPr lang="en-US" altLang="en-US" sz="2400" dirty="0"/>
          </a:p>
        </p:txBody>
      </p:sp>
    </p:spTree>
    <p:extLst>
      <p:ext uri="{BB962C8B-B14F-4D97-AF65-F5344CB8AC3E}">
        <p14:creationId xmlns:p14="http://schemas.microsoft.com/office/powerpoint/2010/main" val="18368135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smtClean="0"/>
              <a:t>Activity: MBTI Self-Discovery Survey</a:t>
            </a:r>
            <a:endParaRPr lang="en-GB" b="1" u="sng" dirty="0"/>
          </a:p>
        </p:txBody>
      </p:sp>
      <p:sp>
        <p:nvSpPr>
          <p:cNvPr id="3" name="Content Placeholder 2"/>
          <p:cNvSpPr>
            <a:spLocks noGrp="1"/>
          </p:cNvSpPr>
          <p:nvPr>
            <p:ph idx="1"/>
          </p:nvPr>
        </p:nvSpPr>
        <p:spPr/>
        <p:txBody>
          <a:bodyPr/>
          <a:lstStyle/>
          <a:p>
            <a:r>
              <a:rPr lang="en-GB" dirty="0"/>
              <a:t>To discover your </a:t>
            </a:r>
            <a:r>
              <a:rPr lang="en-GB" dirty="0" smtClean="0"/>
              <a:t>MBTI role, </a:t>
            </a:r>
            <a:r>
              <a:rPr lang="en-GB" dirty="0"/>
              <a:t>try this similar and simplified version </a:t>
            </a:r>
            <a:r>
              <a:rPr lang="en-GB" dirty="0" smtClean="0"/>
              <a:t>of</a:t>
            </a:r>
            <a:r>
              <a:rPr lang="en-GB" dirty="0"/>
              <a:t> </a:t>
            </a:r>
            <a:r>
              <a:rPr lang="en-GB" dirty="0" smtClean="0"/>
              <a:t>the Myers-Briggs </a:t>
            </a:r>
            <a:r>
              <a:rPr lang="en-GB" dirty="0" err="1" smtClean="0"/>
              <a:t>MBTi</a:t>
            </a:r>
            <a:r>
              <a:rPr lang="en-GB" dirty="0"/>
              <a:t> </a:t>
            </a:r>
            <a:r>
              <a:rPr lang="en-GB" dirty="0" smtClean="0"/>
              <a:t>questionnaire to identify your Strengths and </a:t>
            </a:r>
            <a:r>
              <a:rPr lang="en-GB" altLang="en-US" dirty="0" smtClean="0"/>
              <a:t>Positive Characteristics: </a:t>
            </a:r>
            <a:r>
              <a:rPr lang="en-GB" altLang="en-US" dirty="0">
                <a:hlinkClick r:id="rId2"/>
              </a:rPr>
              <a:t>http://</a:t>
            </a:r>
            <a:r>
              <a:rPr lang="en-GB" altLang="en-US" dirty="0" smtClean="0">
                <a:hlinkClick r:id="rId2"/>
              </a:rPr>
              <a:t>www.mypersonality.info/basic-vs-pro/personality-type-test</a:t>
            </a:r>
            <a:r>
              <a:rPr lang="en-GB" altLang="en-US" dirty="0"/>
              <a:t> </a:t>
            </a:r>
            <a:r>
              <a:rPr lang="en-GB" altLang="en-US" dirty="0" smtClean="0"/>
              <a:t>or </a:t>
            </a:r>
            <a:r>
              <a:rPr lang="en-GB" dirty="0">
                <a:hlinkClick r:id="rId3"/>
              </a:rPr>
              <a:t>https://</a:t>
            </a:r>
            <a:r>
              <a:rPr lang="en-GB" dirty="0" smtClean="0">
                <a:hlinkClick r:id="rId3"/>
              </a:rPr>
              <a:t>www.16personalities.com/free-personality-test</a:t>
            </a:r>
            <a:r>
              <a:rPr lang="en-GB" dirty="0" smtClean="0"/>
              <a:t>.</a:t>
            </a:r>
            <a:endParaRPr lang="en-GB" altLang="en-US" dirty="0" smtClean="0"/>
          </a:p>
          <a:p>
            <a:pPr lvl="1"/>
            <a:r>
              <a:rPr lang="en-GB" altLang="en-US" dirty="0" smtClean="0"/>
              <a:t>Note: Professional survey: please find an Accredited MBTI Professional via the MBTI website. Duration: the actual survey takes approx. 1 hour to complete.</a:t>
            </a:r>
            <a:endParaRPr lang="en-GB" altLang="en-US" dirty="0"/>
          </a:p>
        </p:txBody>
      </p:sp>
    </p:spTree>
    <p:extLst>
      <p:ext uri="{BB962C8B-B14F-4D97-AF65-F5344CB8AC3E}">
        <p14:creationId xmlns:p14="http://schemas.microsoft.com/office/powerpoint/2010/main" val="241707439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http://www.briancullen.net/training/wp-content/uploads/Profiles-MBTI.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7251" y="514764"/>
            <a:ext cx="7825641" cy="5870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608286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Content Placeholder 3">
            <a:hlinkClick r:id="rId2"/>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98146" y="352425"/>
            <a:ext cx="8234601" cy="5822121"/>
          </a:xfrm>
        </p:spPr>
      </p:pic>
      <p:pic>
        <p:nvPicPr>
          <p:cNvPr id="7" name="Picture 2" descr="http://www.clker.com/cliparts/U/2/w/h/l/f/mouse-pointer-hi.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21193012">
            <a:off x="9502584" y="3140071"/>
            <a:ext cx="2167245" cy="23478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76735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Team Management &amp; resolution</a:t>
            </a:r>
            <a:endParaRPr lang="en-GB" b="1" u="sng" dirty="0"/>
          </a:p>
        </p:txBody>
      </p:sp>
      <p:sp>
        <p:nvSpPr>
          <p:cNvPr id="3" name="Content Placeholder 2"/>
          <p:cNvSpPr>
            <a:spLocks noGrp="1"/>
          </p:cNvSpPr>
          <p:nvPr>
            <p:ph idx="1"/>
          </p:nvPr>
        </p:nvSpPr>
        <p:spPr/>
        <p:txBody>
          <a:bodyPr/>
          <a:lstStyle/>
          <a:p>
            <a:pPr marL="0" indent="0">
              <a:buNone/>
            </a:pPr>
            <a:r>
              <a:rPr lang="en-GB" dirty="0" smtClean="0"/>
              <a:t>1. What MBTI personality </a:t>
            </a:r>
            <a:r>
              <a:rPr lang="en-GB" dirty="0"/>
              <a:t>types get on easiest? </a:t>
            </a:r>
            <a:endParaRPr lang="en-GB" dirty="0" smtClean="0"/>
          </a:p>
          <a:p>
            <a:pPr marL="0" indent="0">
              <a:buNone/>
            </a:pPr>
            <a:endParaRPr lang="en-GB" dirty="0"/>
          </a:p>
          <a:p>
            <a:pPr marL="0" indent="0">
              <a:buNone/>
            </a:pPr>
            <a:r>
              <a:rPr lang="en-GB" dirty="0" smtClean="0"/>
              <a:t>2. How can you </a:t>
            </a:r>
            <a:r>
              <a:rPr lang="en-GB" dirty="0"/>
              <a:t>help different personality </a:t>
            </a:r>
            <a:r>
              <a:rPr lang="en-GB" dirty="0" smtClean="0"/>
              <a:t>types to get </a:t>
            </a:r>
            <a:r>
              <a:rPr lang="en-GB" dirty="0"/>
              <a:t>on </a:t>
            </a:r>
            <a:r>
              <a:rPr lang="en-GB" dirty="0" smtClean="0"/>
              <a:t>better in </a:t>
            </a:r>
            <a:r>
              <a:rPr lang="en-GB" dirty="0"/>
              <a:t>the </a:t>
            </a:r>
            <a:r>
              <a:rPr lang="en-GB" dirty="0" smtClean="0"/>
              <a:t>workplace?</a:t>
            </a:r>
            <a:r>
              <a:rPr lang="en-GB" dirty="0"/>
              <a:t> </a:t>
            </a:r>
            <a:r>
              <a:rPr lang="en-GB" dirty="0" smtClean="0"/>
              <a:t>Research and document your answers.</a:t>
            </a:r>
            <a:endParaRPr lang="en-GB" dirty="0"/>
          </a:p>
        </p:txBody>
      </p:sp>
    </p:spTree>
    <p:extLst>
      <p:ext uri="{BB962C8B-B14F-4D97-AF65-F5344CB8AC3E}">
        <p14:creationId xmlns:p14="http://schemas.microsoft.com/office/powerpoint/2010/main" val="312042093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3405" y="352425"/>
            <a:ext cx="10515600" cy="1325563"/>
          </a:xfrm>
        </p:spPr>
        <p:txBody>
          <a:bodyPr>
            <a:normAutofit/>
          </a:bodyPr>
          <a:lstStyle/>
          <a:p>
            <a:r>
              <a:rPr lang="en-GB" b="1" u="sng" dirty="0" smtClean="0">
                <a:latin typeface="Arial" panose="020B0604020202020204" pitchFamily="34" charset="0"/>
                <a:cs typeface="Arial" panose="020B0604020202020204" pitchFamily="34" charset="0"/>
              </a:rPr>
              <a:t>7 </a:t>
            </a:r>
            <a:r>
              <a:rPr lang="en-GB" b="1" u="sng" dirty="0">
                <a:latin typeface="Arial" panose="020B0604020202020204" pitchFamily="34" charset="0"/>
                <a:cs typeface="Arial" panose="020B0604020202020204" pitchFamily="34" charset="0"/>
              </a:rPr>
              <a:t>Habits of Highly </a:t>
            </a:r>
            <a:r>
              <a:rPr lang="en-GB" b="1" u="sng" dirty="0" smtClean="0">
                <a:latin typeface="Arial" panose="020B0604020202020204" pitchFamily="34" charset="0"/>
                <a:cs typeface="Arial" panose="020B0604020202020204" pitchFamily="34" charset="0"/>
              </a:rPr>
              <a:t>Effective People</a:t>
            </a:r>
            <a:endParaRPr lang="en-GB" b="1" u="sng" dirty="0">
              <a:latin typeface="Arial" panose="020B0604020202020204" pitchFamily="34" charset="0"/>
              <a:cs typeface="Arial" panose="020B0604020202020204" pitchFamily="34" charset="0"/>
            </a:endParaRPr>
          </a:p>
        </p:txBody>
      </p:sp>
      <p:sp>
        <p:nvSpPr>
          <p:cNvPr id="4" name="Content Placeholder 3"/>
          <p:cNvSpPr>
            <a:spLocks noGrp="1"/>
          </p:cNvSpPr>
          <p:nvPr>
            <p:ph idx="1"/>
          </p:nvPr>
        </p:nvSpPr>
        <p:spPr>
          <a:xfrm>
            <a:off x="691486" y="1677988"/>
            <a:ext cx="9899177" cy="1383969"/>
          </a:xfrm>
          <a:prstGeom prst="rect">
            <a:avLst/>
          </a:prstGeom>
        </p:spPr>
        <p:txBody>
          <a:bodyPr wrap="square">
            <a:spAutoFit/>
          </a:bodyPr>
          <a:lstStyle/>
          <a:p>
            <a:pPr marL="514350" indent="-514350">
              <a:buFont typeface="+mj-lt"/>
              <a:buAutoNum type="arabicPeriod"/>
            </a:pPr>
            <a:r>
              <a:rPr lang="en-GB" dirty="0">
                <a:solidFill>
                  <a:schemeClr val="tx1"/>
                </a:solidFill>
              </a:rPr>
              <a:t>Q. Research discover and </a:t>
            </a:r>
            <a:r>
              <a:rPr lang="en-GB" dirty="0" smtClean="0">
                <a:solidFill>
                  <a:schemeClr val="tx1"/>
                </a:solidFill>
              </a:rPr>
              <a:t>document </a:t>
            </a:r>
            <a:r>
              <a:rPr lang="en-GB" b="1" dirty="0" smtClean="0">
                <a:solidFill>
                  <a:schemeClr val="tx1"/>
                </a:solidFill>
              </a:rPr>
              <a:t>Covey's </a:t>
            </a:r>
            <a:r>
              <a:rPr lang="en-GB" b="1" dirty="0">
                <a:solidFill>
                  <a:schemeClr val="tx1"/>
                </a:solidFill>
              </a:rPr>
              <a:t>7 Habits of Highly Effective </a:t>
            </a:r>
            <a:r>
              <a:rPr lang="en-GB" b="1" dirty="0" smtClean="0">
                <a:solidFill>
                  <a:schemeClr val="tx1"/>
                </a:solidFill>
              </a:rPr>
              <a:t>People</a:t>
            </a:r>
            <a:r>
              <a:rPr lang="en-GB" dirty="0" smtClean="0">
                <a:solidFill>
                  <a:schemeClr val="tx1"/>
                </a:solidFill>
              </a:rPr>
              <a:t>? </a:t>
            </a:r>
          </a:p>
          <a:p>
            <a:pPr marL="514350" indent="-514350">
              <a:buFont typeface="+mj-lt"/>
              <a:buAutoNum type="arabicPeriod"/>
            </a:pPr>
            <a:r>
              <a:rPr lang="en-GB" dirty="0" smtClean="0"/>
              <a:t>When prompted share findings.</a:t>
            </a:r>
            <a:endParaRPr lang="en-GB" dirty="0" smtClean="0">
              <a:solidFill>
                <a:schemeClr val="tx1"/>
              </a:solidFill>
            </a:endParaRPr>
          </a:p>
        </p:txBody>
      </p:sp>
    </p:spTree>
    <p:extLst>
      <p:ext uri="{BB962C8B-B14F-4D97-AF65-F5344CB8AC3E}">
        <p14:creationId xmlns:p14="http://schemas.microsoft.com/office/powerpoint/2010/main" val="39361434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smtClean="0"/>
              <a:t>If time - Others to try:</a:t>
            </a:r>
            <a:endParaRPr lang="en-GB" b="1" u="sng" dirty="0"/>
          </a:p>
        </p:txBody>
      </p:sp>
      <p:sp>
        <p:nvSpPr>
          <p:cNvPr id="3" name="Content Placeholder 2"/>
          <p:cNvSpPr>
            <a:spLocks noGrp="1"/>
          </p:cNvSpPr>
          <p:nvPr>
            <p:ph idx="1"/>
          </p:nvPr>
        </p:nvSpPr>
        <p:spPr/>
        <p:txBody>
          <a:bodyPr>
            <a:normAutofit/>
          </a:bodyPr>
          <a:lstStyle/>
          <a:p>
            <a:r>
              <a:rPr lang="en-GB" b="1" dirty="0" smtClean="0"/>
              <a:t>Gardner's Multiple intelligence survey - </a:t>
            </a:r>
            <a:r>
              <a:rPr lang="en-GB" dirty="0"/>
              <a:t>Similar and simplified </a:t>
            </a:r>
            <a:r>
              <a:rPr lang="en-GB" dirty="0" smtClean="0"/>
              <a:t>version</a:t>
            </a:r>
            <a:br>
              <a:rPr lang="en-GB" dirty="0" smtClean="0"/>
            </a:br>
            <a:r>
              <a:rPr lang="en-GB" dirty="0" smtClean="0">
                <a:hlinkClick r:id="rId2"/>
              </a:rPr>
              <a:t>https</a:t>
            </a:r>
            <a:r>
              <a:rPr lang="en-GB" dirty="0">
                <a:hlinkClick r:id="rId2"/>
              </a:rPr>
              <a:t>://mypersonality.info/multiple-intelligences/</a:t>
            </a:r>
            <a:r>
              <a:rPr lang="en-GB" dirty="0"/>
              <a:t> </a:t>
            </a:r>
          </a:p>
          <a:p>
            <a:r>
              <a:rPr lang="en-GB" b="1" dirty="0" smtClean="0"/>
              <a:t>VIA Character Strengths questionnaire:</a:t>
            </a:r>
            <a:r>
              <a:rPr lang="en-GB" dirty="0"/>
              <a:t/>
            </a:r>
            <a:br>
              <a:rPr lang="en-GB" dirty="0"/>
            </a:br>
            <a:r>
              <a:rPr lang="en-GB" dirty="0">
                <a:hlinkClick r:id="rId3"/>
              </a:rPr>
              <a:t>http://</a:t>
            </a:r>
            <a:r>
              <a:rPr lang="en-GB" dirty="0" smtClean="0">
                <a:hlinkClick r:id="rId3"/>
              </a:rPr>
              <a:t>www.viacharacter.org/www/Character-Strengths-Survey</a:t>
            </a:r>
            <a:r>
              <a:rPr lang="en-GB" dirty="0" smtClean="0"/>
              <a:t> </a:t>
            </a:r>
          </a:p>
          <a:p>
            <a:r>
              <a:rPr lang="en-GB" b="1" dirty="0" err="1" smtClean="0"/>
              <a:t>Color</a:t>
            </a:r>
            <a:r>
              <a:rPr lang="en-GB" b="1" dirty="0" smtClean="0"/>
              <a:t> Personality Test </a:t>
            </a:r>
            <a:r>
              <a:rPr lang="en-GB" dirty="0" smtClean="0"/>
              <a:t>to identify your Strengths &amp; Weaknesses</a:t>
            </a:r>
            <a:br>
              <a:rPr lang="en-GB" dirty="0" smtClean="0"/>
            </a:br>
            <a:r>
              <a:rPr lang="en-GB" dirty="0">
                <a:hlinkClick r:id="rId4"/>
              </a:rPr>
              <a:t>https://365tests.com/personality-tests/free-color-personality-test</a:t>
            </a:r>
            <a:r>
              <a:rPr lang="en-GB" dirty="0" smtClean="0">
                <a:hlinkClick r:id="rId4"/>
              </a:rPr>
              <a:t>/</a:t>
            </a:r>
            <a:r>
              <a:rPr lang="en-GB" dirty="0" smtClean="0"/>
              <a:t> *</a:t>
            </a:r>
            <a:endParaRPr lang="en-GB" b="1" dirty="0" smtClean="0"/>
          </a:p>
          <a:p>
            <a:r>
              <a:rPr lang="en-GB" b="1" dirty="0" smtClean="0"/>
              <a:t>DISC Personality </a:t>
            </a:r>
            <a:r>
              <a:rPr lang="en-GB" b="1" dirty="0"/>
              <a:t>test:</a:t>
            </a:r>
            <a:br>
              <a:rPr lang="en-GB" b="1" dirty="0"/>
            </a:br>
            <a:r>
              <a:rPr lang="en-GB" b="1" dirty="0" smtClean="0"/>
              <a:t>Overview: </a:t>
            </a:r>
            <a:r>
              <a:rPr lang="en-GB" dirty="0" smtClean="0">
                <a:hlinkClick r:id="rId5"/>
              </a:rPr>
              <a:t>https</a:t>
            </a:r>
            <a:r>
              <a:rPr lang="en-GB" dirty="0">
                <a:hlinkClick r:id="rId5"/>
              </a:rPr>
              <a:t>://www.discprofile.com/what-is-disc/overview</a:t>
            </a:r>
            <a:r>
              <a:rPr lang="en-GB" dirty="0" smtClean="0">
                <a:hlinkClick r:id="rId5"/>
              </a:rPr>
              <a:t>/</a:t>
            </a:r>
            <a:r>
              <a:rPr lang="en-GB" b="1" dirty="0" smtClean="0"/>
              <a:t/>
            </a:r>
            <a:br>
              <a:rPr lang="en-GB" b="1" dirty="0" smtClean="0"/>
            </a:br>
            <a:r>
              <a:rPr lang="en-GB" b="1" dirty="0"/>
              <a:t>Video overview: </a:t>
            </a:r>
            <a:r>
              <a:rPr lang="en-GB" dirty="0">
                <a:hlinkClick r:id="rId6"/>
              </a:rPr>
              <a:t>https://</a:t>
            </a:r>
            <a:r>
              <a:rPr lang="en-GB" dirty="0" smtClean="0">
                <a:hlinkClick r:id="rId6"/>
              </a:rPr>
              <a:t>tinyurl.com/y3mmc8mo</a:t>
            </a:r>
            <a:r>
              <a:rPr lang="en-GB" dirty="0"/>
              <a:t/>
            </a:r>
            <a:br>
              <a:rPr lang="en-GB" dirty="0"/>
            </a:br>
            <a:r>
              <a:rPr lang="en-GB" dirty="0" smtClean="0"/>
              <a:t>&gt; </a:t>
            </a:r>
            <a:r>
              <a:rPr lang="en-GB" dirty="0" smtClean="0">
                <a:hlinkClick r:id="rId7"/>
              </a:rPr>
              <a:t>https</a:t>
            </a:r>
            <a:r>
              <a:rPr lang="en-GB" dirty="0">
                <a:hlinkClick r:id="rId7"/>
              </a:rPr>
              <a:t>://www.123test.com/disc-personality-test</a:t>
            </a:r>
            <a:r>
              <a:rPr lang="en-GB" dirty="0" smtClean="0">
                <a:hlinkClick r:id="rId7"/>
              </a:rPr>
              <a:t>/</a:t>
            </a:r>
            <a:endParaRPr lang="en-GB" dirty="0" smtClean="0"/>
          </a:p>
        </p:txBody>
      </p:sp>
    </p:spTree>
    <p:extLst>
      <p:ext uri="{BB962C8B-B14F-4D97-AF65-F5344CB8AC3E}">
        <p14:creationId xmlns:p14="http://schemas.microsoft.com/office/powerpoint/2010/main" val="36552963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Bg</a:t>
            </a:r>
            <a:r>
              <a:rPr lang="en-GB" dirty="0" smtClean="0"/>
              <a:t>: </a:t>
            </a:r>
            <a:r>
              <a:rPr lang="en-GB" b="1" u="sng" dirty="0" smtClean="0"/>
              <a:t>Gardner (Multiple intelligences)</a:t>
            </a:r>
            <a:endParaRPr lang="en-GB" sz="2000" b="1" u="sng" dirty="0"/>
          </a:p>
        </p:txBody>
      </p:sp>
      <p:graphicFrame>
        <p:nvGraphicFramePr>
          <p:cNvPr id="4" name="Content Placeholder 3"/>
          <p:cNvGraphicFramePr>
            <a:graphicFrameLocks noGrp="1"/>
          </p:cNvGraphicFramePr>
          <p:nvPr>
            <p:ph idx="1"/>
            <p:extLst/>
          </p:nvPr>
        </p:nvGraphicFramePr>
        <p:xfrm>
          <a:off x="2612121" y="2645357"/>
          <a:ext cx="7213416" cy="3317872"/>
        </p:xfrm>
        <a:graphic>
          <a:graphicData uri="http://schemas.openxmlformats.org/drawingml/2006/table">
            <a:tbl>
              <a:tblPr/>
              <a:tblGrid>
                <a:gridCol w="3606708">
                  <a:extLst>
                    <a:ext uri="{9D8B030D-6E8A-4147-A177-3AD203B41FA5}">
                      <a16:colId xmlns:a16="http://schemas.microsoft.com/office/drawing/2014/main" val="20000"/>
                    </a:ext>
                  </a:extLst>
                </a:gridCol>
                <a:gridCol w="3606708">
                  <a:extLst>
                    <a:ext uri="{9D8B030D-6E8A-4147-A177-3AD203B41FA5}">
                      <a16:colId xmlns:a16="http://schemas.microsoft.com/office/drawing/2014/main" val="20001"/>
                    </a:ext>
                  </a:extLst>
                </a:gridCol>
              </a:tblGrid>
              <a:tr h="414734">
                <a:tc>
                  <a:txBody>
                    <a:bodyPr/>
                    <a:lstStyle/>
                    <a:p>
                      <a:pPr fontAlgn="t"/>
                      <a:r>
                        <a:rPr lang="en-GB" sz="1700" b="1" u="sng" dirty="0">
                          <a:effectLst/>
                        </a:rPr>
                        <a:t>intelligence type</a:t>
                      </a:r>
                      <a:endParaRPr lang="en-GB" sz="1700" u="sng" dirty="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b="1" u="sng" dirty="0">
                          <a:effectLst/>
                        </a:rPr>
                        <a:t>capability and perception</a:t>
                      </a:r>
                      <a:endParaRPr lang="en-GB" sz="1700" u="sng" dirty="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414734">
                <a:tc>
                  <a:txBody>
                    <a:bodyPr/>
                    <a:lstStyle/>
                    <a:p>
                      <a:pPr fontAlgn="t"/>
                      <a:r>
                        <a:rPr lang="en-GB" sz="1700" b="1">
                          <a:effectLst/>
                        </a:rPr>
                        <a:t>Linguistic</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words and language</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14734">
                <a:tc>
                  <a:txBody>
                    <a:bodyPr/>
                    <a:lstStyle/>
                    <a:p>
                      <a:pPr fontAlgn="t"/>
                      <a:r>
                        <a:rPr lang="en-GB" sz="1700" b="1">
                          <a:effectLst/>
                        </a:rPr>
                        <a:t>Logical-Mathematical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logic and numbers</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14734">
                <a:tc>
                  <a:txBody>
                    <a:bodyPr/>
                    <a:lstStyle/>
                    <a:p>
                      <a:pPr fontAlgn="t"/>
                      <a:r>
                        <a:rPr lang="en-GB" sz="1700" b="1">
                          <a:effectLst/>
                        </a:rPr>
                        <a:t>Musical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music, sound, rhythm</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14734">
                <a:tc>
                  <a:txBody>
                    <a:bodyPr/>
                    <a:lstStyle/>
                    <a:p>
                      <a:pPr fontAlgn="t"/>
                      <a:r>
                        <a:rPr lang="en-GB" sz="1700" b="1">
                          <a:effectLst/>
                        </a:rPr>
                        <a:t>Bodily-Kinesthetic </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dirty="0">
                          <a:effectLst/>
                        </a:rPr>
                        <a:t>body movement control</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414734">
                <a:tc>
                  <a:txBody>
                    <a:bodyPr/>
                    <a:lstStyle/>
                    <a:p>
                      <a:pPr fontAlgn="t"/>
                      <a:r>
                        <a:rPr lang="en-GB" sz="1700" b="1">
                          <a:effectLst/>
                        </a:rPr>
                        <a:t>Spatial-Visual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images and space</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14734">
                <a:tc>
                  <a:txBody>
                    <a:bodyPr/>
                    <a:lstStyle/>
                    <a:p>
                      <a:pPr fontAlgn="t"/>
                      <a:r>
                        <a:rPr lang="en-GB" sz="1700" b="1">
                          <a:effectLst/>
                        </a:rPr>
                        <a:t>Interpersonal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other people's feelings</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414734">
                <a:tc>
                  <a:txBody>
                    <a:bodyPr/>
                    <a:lstStyle/>
                    <a:p>
                      <a:pPr fontAlgn="t"/>
                      <a:r>
                        <a:rPr lang="en-GB" sz="1700" b="1">
                          <a:effectLst/>
                        </a:rPr>
                        <a:t>Intrapersonal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dirty="0">
                          <a:effectLst/>
                        </a:rPr>
                        <a:t>self-awareness</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bl>
          </a:graphicData>
        </a:graphic>
      </p:graphicFrame>
      <p:sp>
        <p:nvSpPr>
          <p:cNvPr id="3" name="TextBox 2"/>
          <p:cNvSpPr txBox="1"/>
          <p:nvPr/>
        </p:nvSpPr>
        <p:spPr>
          <a:xfrm>
            <a:off x="838199" y="1445028"/>
            <a:ext cx="9820701" cy="1200329"/>
          </a:xfrm>
          <a:prstGeom prst="rect">
            <a:avLst/>
          </a:prstGeom>
          <a:noFill/>
        </p:spPr>
        <p:txBody>
          <a:bodyPr wrap="square" rtlCol="0">
            <a:spAutoFit/>
          </a:bodyPr>
          <a:lstStyle/>
          <a:p>
            <a:r>
              <a:rPr lang="en-GB" sz="2400" dirty="0"/>
              <a:t>Gardner’s research states that we have multiple intelligences and whereas we ALL posses ALL aspects individuals differ in the strength of each intelligences – we each have a unique ‘intelligence profile’.</a:t>
            </a:r>
          </a:p>
        </p:txBody>
      </p:sp>
    </p:spTree>
    <p:extLst>
      <p:ext uri="{BB962C8B-B14F-4D97-AF65-F5344CB8AC3E}">
        <p14:creationId xmlns:p14="http://schemas.microsoft.com/office/powerpoint/2010/main" val="193891829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4707334" y="2566213"/>
            <a:ext cx="3427909" cy="1541763"/>
          </a:xfrm>
          <a:prstGeom prst="rect">
            <a:avLst/>
          </a:prstGeom>
          <a:noFill/>
        </p:spPr>
      </p:pic>
    </p:spTree>
    <p:extLst>
      <p:ext uri="{BB962C8B-B14F-4D97-AF65-F5344CB8AC3E}">
        <p14:creationId xmlns:p14="http://schemas.microsoft.com/office/powerpoint/2010/main" val="406881894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reading:</a:t>
            </a:r>
            <a:endParaRPr lang="en-GB" dirty="0"/>
          </a:p>
        </p:txBody>
      </p:sp>
      <p:sp>
        <p:nvSpPr>
          <p:cNvPr id="3" name="Content Placeholder 2"/>
          <p:cNvSpPr>
            <a:spLocks noGrp="1"/>
          </p:cNvSpPr>
          <p:nvPr>
            <p:ph idx="1"/>
          </p:nvPr>
        </p:nvSpPr>
        <p:spPr/>
        <p:txBody>
          <a:bodyPr>
            <a:normAutofit fontScale="92500" lnSpcReduction="10000"/>
          </a:bodyPr>
          <a:lstStyle/>
          <a:p>
            <a:r>
              <a:rPr lang="en-GB" dirty="0"/>
              <a:t>4 Reasons why social intelligence matters at work</a:t>
            </a:r>
            <a:br>
              <a:rPr lang="en-GB" dirty="0"/>
            </a:br>
            <a:r>
              <a:rPr lang="en-GB" dirty="0">
                <a:hlinkClick r:id="rId2"/>
              </a:rPr>
              <a:t>https://</a:t>
            </a:r>
            <a:r>
              <a:rPr lang="en-GB" dirty="0" smtClean="0">
                <a:hlinkClick r:id="rId2"/>
              </a:rPr>
              <a:t>www.skillsportal.co.za/content/4-reasons-why-social-intelligence-matters-work</a:t>
            </a:r>
            <a:r>
              <a:rPr lang="en-GB" dirty="0" smtClean="0"/>
              <a:t> </a:t>
            </a:r>
          </a:p>
          <a:p>
            <a:r>
              <a:rPr lang="en-GB" dirty="0" smtClean="0"/>
              <a:t>How </a:t>
            </a:r>
            <a:r>
              <a:rPr lang="en-GB" dirty="0"/>
              <a:t>social intelligence benefits Human Resources</a:t>
            </a:r>
            <a:br>
              <a:rPr lang="en-GB" dirty="0"/>
            </a:br>
            <a:r>
              <a:rPr lang="en-GB" dirty="0">
                <a:hlinkClick r:id="rId3"/>
              </a:rPr>
              <a:t>https://sysomos.com/2015/04/15/social-intelligence-for-your-entire-company-hr</a:t>
            </a:r>
            <a:r>
              <a:rPr lang="en-GB" dirty="0" smtClean="0">
                <a:hlinkClick r:id="rId3"/>
              </a:rPr>
              <a:t>/</a:t>
            </a:r>
            <a:r>
              <a:rPr lang="en-GB" dirty="0" smtClean="0"/>
              <a:t> </a:t>
            </a:r>
          </a:p>
          <a:p>
            <a:r>
              <a:rPr lang="en-GB" dirty="0"/>
              <a:t>How to Connect With Different Personality Types</a:t>
            </a:r>
            <a:br>
              <a:rPr lang="en-GB" dirty="0"/>
            </a:br>
            <a:r>
              <a:rPr lang="en-GB" dirty="0">
                <a:hlinkClick r:id="rId4"/>
              </a:rPr>
              <a:t>https://www.success.com/how-to-connect-with-different-personality-types</a:t>
            </a:r>
            <a:r>
              <a:rPr lang="en-GB" dirty="0" smtClean="0">
                <a:hlinkClick r:id="rId4"/>
              </a:rPr>
              <a:t>/</a:t>
            </a:r>
            <a:r>
              <a:rPr lang="en-GB" dirty="0" smtClean="0"/>
              <a:t> </a:t>
            </a:r>
          </a:p>
          <a:p>
            <a:r>
              <a:rPr lang="en-GB" dirty="0"/>
              <a:t>Emotional &amp; Social Intelligence</a:t>
            </a:r>
            <a:br>
              <a:rPr lang="en-GB" dirty="0"/>
            </a:br>
            <a:r>
              <a:rPr lang="en-GB" dirty="0">
                <a:hlinkClick r:id="rId5"/>
              </a:rPr>
              <a:t>https://www.tempositions.com/2013/08/15/emotional-social-intelligence-rejuvenating-hr-career-relationship-management</a:t>
            </a:r>
            <a:r>
              <a:rPr lang="en-GB" dirty="0" smtClean="0">
                <a:hlinkClick r:id="rId5"/>
              </a:rPr>
              <a:t>/</a:t>
            </a:r>
            <a:r>
              <a:rPr lang="en-GB" dirty="0" smtClean="0"/>
              <a:t> </a:t>
            </a:r>
          </a:p>
          <a:p>
            <a:endParaRPr lang="en-GB" dirty="0"/>
          </a:p>
          <a:p>
            <a:endParaRPr lang="en-GB" dirty="0"/>
          </a:p>
        </p:txBody>
      </p:sp>
    </p:spTree>
    <p:extLst>
      <p:ext uri="{BB962C8B-B14F-4D97-AF65-F5344CB8AC3E}">
        <p14:creationId xmlns:p14="http://schemas.microsoft.com/office/powerpoint/2010/main" val="21123893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a:bodyPr>
          <a:lstStyle/>
          <a:p>
            <a:pPr>
              <a:defRPr/>
            </a:pPr>
            <a:r>
              <a:rPr lang="en-GB" b="1" dirty="0"/>
              <a:t>If interested - </a:t>
            </a:r>
            <a:r>
              <a:rPr lang="en-US" altLang="en-US" b="1" dirty="0" smtClean="0"/>
              <a:t>Others to consider:</a:t>
            </a:r>
            <a:r>
              <a:rPr lang="en-US" altLang="en-US" dirty="0" smtClean="0"/>
              <a:t/>
            </a:r>
            <a:br>
              <a:rPr lang="en-US" altLang="en-US" dirty="0" smtClean="0"/>
            </a:br>
            <a:r>
              <a:rPr lang="en-US" altLang="en-US" b="1" u="sng" dirty="0" smtClean="0"/>
              <a:t>Gardner’s </a:t>
            </a:r>
            <a:r>
              <a:rPr lang="en-US" altLang="en-US" b="1" u="sng" dirty="0"/>
              <a:t>Theory of Multiple Intelligence</a:t>
            </a:r>
            <a:endParaRPr lang="en-US" b="1" u="sng" dirty="0" smtClean="0"/>
          </a:p>
        </p:txBody>
      </p:sp>
      <p:sp>
        <p:nvSpPr>
          <p:cNvPr id="59394" name="Rectangle 3"/>
          <p:cNvSpPr>
            <a:spLocks noGrp="1" noChangeArrowheads="1"/>
          </p:cNvSpPr>
          <p:nvPr>
            <p:ph idx="1"/>
          </p:nvPr>
        </p:nvSpPr>
        <p:spPr/>
        <p:txBody>
          <a:bodyPr>
            <a:normAutofit/>
          </a:bodyPr>
          <a:lstStyle/>
          <a:p>
            <a:pPr marL="0" indent="0" eaLnBrk="1" hangingPunct="1">
              <a:buNone/>
            </a:pPr>
            <a:r>
              <a:rPr lang="en-GB" altLang="en-US" dirty="0" smtClean="0"/>
              <a:t>Research document &amp; cite:</a:t>
            </a:r>
          </a:p>
          <a:p>
            <a:r>
              <a:rPr lang="en-US" altLang="en-US" dirty="0" smtClean="0"/>
              <a:t>Q</a:t>
            </a:r>
            <a:r>
              <a:rPr lang="en-US" altLang="en-US" dirty="0"/>
              <a:t>. What </a:t>
            </a:r>
            <a:r>
              <a:rPr lang="en-US" altLang="en-US" dirty="0" smtClean="0"/>
              <a:t>is </a:t>
            </a:r>
            <a:r>
              <a:rPr lang="en-US" altLang="en-US" b="1" dirty="0" smtClean="0"/>
              <a:t>Gardner’s Theory of Multiple Intelligences</a:t>
            </a:r>
            <a:r>
              <a:rPr lang="en-US" altLang="en-US" dirty="0" smtClean="0"/>
              <a:t>?</a:t>
            </a:r>
            <a:endParaRPr lang="en-US" altLang="en-US" dirty="0"/>
          </a:p>
          <a:p>
            <a:r>
              <a:rPr lang="en-US" altLang="en-US" dirty="0"/>
              <a:t>Q. </a:t>
            </a:r>
            <a:r>
              <a:rPr lang="en-US" altLang="en-US" dirty="0" smtClean="0"/>
              <a:t>What is </a:t>
            </a:r>
            <a:r>
              <a:rPr lang="en-US" altLang="en-US" b="1" dirty="0" smtClean="0"/>
              <a:t>your intelligence profile &amp; Strongest intelligence</a:t>
            </a:r>
            <a:r>
              <a:rPr lang="en-US" altLang="en-US" dirty="0" smtClean="0"/>
              <a:t>?</a:t>
            </a:r>
            <a:endParaRPr lang="en-US" altLang="en-US" dirty="0"/>
          </a:p>
          <a:p>
            <a:endParaRPr lang="en-GB" dirty="0"/>
          </a:p>
          <a:p>
            <a:pPr eaLnBrk="1" hangingPunct="1"/>
            <a:endParaRPr lang="en-GB" altLang="en-US" dirty="0" smtClean="0"/>
          </a:p>
        </p:txBody>
      </p:sp>
    </p:spTree>
    <p:extLst>
      <p:ext uri="{BB962C8B-B14F-4D97-AF65-F5344CB8AC3E}">
        <p14:creationId xmlns:p14="http://schemas.microsoft.com/office/powerpoint/2010/main" val="118819119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1249</TotalTime>
  <Words>863</Words>
  <Application>Microsoft Office PowerPoint</Application>
  <PresentationFormat>Widescreen</PresentationFormat>
  <Paragraphs>133</Paragraphs>
  <Slides>25</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Verdana</vt:lpstr>
      <vt:lpstr>Office Theme</vt:lpstr>
      <vt:lpstr>Social Intelligence</vt:lpstr>
      <vt:lpstr>Introduction</vt:lpstr>
      <vt:lpstr>Social Intelligence</vt:lpstr>
      <vt:lpstr>Benefits</vt:lpstr>
      <vt:lpstr>Social and Emotional intelligence</vt:lpstr>
      <vt:lpstr>Belbin’s Team Role theory</vt:lpstr>
      <vt:lpstr>Bg: Belbin Team Role Theory</vt:lpstr>
      <vt:lpstr>Bg: Belbin Team Role Theory</vt:lpstr>
      <vt:lpstr>PowerPoint Presentation</vt:lpstr>
      <vt:lpstr>PowerPoint Presentation</vt:lpstr>
      <vt:lpstr>PowerPoint Presentation</vt:lpstr>
      <vt:lpstr>Bg: Belbin Team Role Theory</vt:lpstr>
      <vt:lpstr>Activity: Belbin’s Team Roles</vt:lpstr>
      <vt:lpstr>Myers–Briggs Type Indicator</vt:lpstr>
      <vt:lpstr>Bg: Myers-Briggs Type Indicator MBTI</vt:lpstr>
      <vt:lpstr>Activity: MBTI Self-Discovery Survey</vt:lpstr>
      <vt:lpstr>PowerPoint Presentation</vt:lpstr>
      <vt:lpstr>PowerPoint Presentation</vt:lpstr>
      <vt:lpstr>Team Management &amp; resolution</vt:lpstr>
      <vt:lpstr>7 Habits of Highly Effective People</vt:lpstr>
      <vt:lpstr>If time - Others to try:</vt:lpstr>
      <vt:lpstr>Bg: Gardner (Multiple intelligences)</vt:lpstr>
      <vt:lpstr>PowerPoint Presentation</vt:lpstr>
      <vt:lpstr>Further reading:</vt:lpstr>
      <vt:lpstr>If interested - Others to consider: Gardner’s Theory of Multiple Intelligence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dc:title>
  <dc:creator>james williams</dc:creator>
  <cp:lastModifiedBy>James Williams</cp:lastModifiedBy>
  <cp:revision>112</cp:revision>
  <dcterms:created xsi:type="dcterms:W3CDTF">2015-11-30T12:26:37Z</dcterms:created>
  <dcterms:modified xsi:type="dcterms:W3CDTF">2019-03-21T16:13:10Z</dcterms:modified>
</cp:coreProperties>
</file>