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70" r:id="rId3"/>
    <p:sldId id="271" r:id="rId4"/>
    <p:sldId id="258" r:id="rId5"/>
    <p:sldId id="259" r:id="rId6"/>
    <p:sldId id="260" r:id="rId7"/>
    <p:sldId id="272" r:id="rId8"/>
    <p:sldId id="274" r:id="rId9"/>
    <p:sldId id="275" r:id="rId10"/>
    <p:sldId id="276" r:id="rId11"/>
    <p:sldId id="277" r:id="rId12"/>
    <p:sldId id="278" r:id="rId13"/>
    <p:sldId id="273" r:id="rId14"/>
    <p:sldId id="263" r:id="rId15"/>
    <p:sldId id="265" r:id="rId16"/>
    <p:sldId id="264" r:id="rId17"/>
    <p:sldId id="266" r:id="rId18"/>
    <p:sldId id="279" r:id="rId19"/>
    <p:sldId id="280" r:id="rId20"/>
    <p:sldId id="281" r:id="rId21"/>
    <p:sldId id="261" r:id="rId22"/>
    <p:sldId id="262" r:id="rId23"/>
    <p:sldId id="269" r:id="rId24"/>
    <p:sldId id="282" r:id="rId25"/>
    <p:sldId id="283"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AA45F9-35FD-4B44-9962-CC6DFE0AF265}" type="doc">
      <dgm:prSet loTypeId="urn:microsoft.com/office/officeart/2011/layout/CircleProcess" loCatId="process" qsTypeId="urn:microsoft.com/office/officeart/2005/8/quickstyle/simple1" qsCatId="simple" csTypeId="urn:microsoft.com/office/officeart/2005/8/colors/accent4_3" csCatId="accent4" phldr="1"/>
      <dgm:spPr/>
      <dgm:t>
        <a:bodyPr/>
        <a:lstStyle/>
        <a:p>
          <a:endParaRPr lang="en-GB"/>
        </a:p>
      </dgm:t>
    </dgm:pt>
    <dgm:pt modelId="{C0772170-2B9D-4C04-A080-8FFEA061CC0E}">
      <dgm:prSet phldrT="[Text]"/>
      <dgm:spPr/>
      <dgm:t>
        <a:bodyPr/>
        <a:lstStyle/>
        <a:p>
          <a:r>
            <a:rPr lang="en-GB" dirty="0"/>
            <a:t>Central Govt</a:t>
          </a:r>
        </a:p>
      </dgm:t>
    </dgm:pt>
    <dgm:pt modelId="{EEB3AF94-B33C-499B-9B40-BD795C858450}" type="parTrans" cxnId="{2BF1011F-7EE7-4185-B374-528FFFB31366}">
      <dgm:prSet/>
      <dgm:spPr/>
      <dgm:t>
        <a:bodyPr/>
        <a:lstStyle/>
        <a:p>
          <a:endParaRPr lang="en-GB"/>
        </a:p>
      </dgm:t>
    </dgm:pt>
    <dgm:pt modelId="{B070A390-168C-48D8-8F39-6082B643A513}" type="sibTrans" cxnId="{2BF1011F-7EE7-4185-B374-528FFFB31366}">
      <dgm:prSet/>
      <dgm:spPr/>
      <dgm:t>
        <a:bodyPr/>
        <a:lstStyle/>
        <a:p>
          <a:endParaRPr lang="en-GB"/>
        </a:p>
      </dgm:t>
    </dgm:pt>
    <dgm:pt modelId="{D614CC06-6B16-4A1B-AE83-032EABBBE5C6}">
      <dgm:prSet phldrT="[Text]"/>
      <dgm:spPr/>
      <dgm:t>
        <a:bodyPr/>
        <a:lstStyle/>
        <a:p>
          <a:r>
            <a:rPr lang="en-GB" dirty="0"/>
            <a:t>Welsh Govt</a:t>
          </a:r>
        </a:p>
      </dgm:t>
    </dgm:pt>
    <dgm:pt modelId="{2643C599-8493-4CD3-B3FA-1CA52972B58B}" type="parTrans" cxnId="{854AF354-2A8C-4755-9E0B-C3A355382A80}">
      <dgm:prSet/>
      <dgm:spPr/>
      <dgm:t>
        <a:bodyPr/>
        <a:lstStyle/>
        <a:p>
          <a:endParaRPr lang="en-GB"/>
        </a:p>
      </dgm:t>
    </dgm:pt>
    <dgm:pt modelId="{AAFE17B7-3F5F-414D-9992-36B0B64D95D4}" type="sibTrans" cxnId="{854AF354-2A8C-4755-9E0B-C3A355382A80}">
      <dgm:prSet/>
      <dgm:spPr/>
      <dgm:t>
        <a:bodyPr/>
        <a:lstStyle/>
        <a:p>
          <a:endParaRPr lang="en-GB"/>
        </a:p>
      </dgm:t>
    </dgm:pt>
    <dgm:pt modelId="{1310E82C-6816-40AF-93F3-F5C47C19855D}">
      <dgm:prSet phldrT="[Text]"/>
      <dgm:spPr/>
      <dgm:t>
        <a:bodyPr/>
        <a:lstStyle/>
        <a:p>
          <a:r>
            <a:rPr lang="en-GB" dirty="0"/>
            <a:t>Local Govt</a:t>
          </a:r>
        </a:p>
      </dgm:t>
    </dgm:pt>
    <dgm:pt modelId="{D185F691-6169-4EE5-BF26-B4F43BCC3A5A}" type="parTrans" cxnId="{02118365-F32C-4C1D-97A6-6C3DC1595607}">
      <dgm:prSet/>
      <dgm:spPr/>
      <dgm:t>
        <a:bodyPr/>
        <a:lstStyle/>
        <a:p>
          <a:endParaRPr lang="en-GB"/>
        </a:p>
      </dgm:t>
    </dgm:pt>
    <dgm:pt modelId="{9D49BD02-DD84-42D1-AE1B-419DEBA38582}" type="sibTrans" cxnId="{02118365-F32C-4C1D-97A6-6C3DC1595607}">
      <dgm:prSet/>
      <dgm:spPr/>
      <dgm:t>
        <a:bodyPr/>
        <a:lstStyle/>
        <a:p>
          <a:endParaRPr lang="en-GB"/>
        </a:p>
      </dgm:t>
    </dgm:pt>
    <dgm:pt modelId="{8509180C-1901-4ACF-95FE-32020018B264}" type="pres">
      <dgm:prSet presAssocID="{3DAA45F9-35FD-4B44-9962-CC6DFE0AF265}" presName="Name0" presStyleCnt="0">
        <dgm:presLayoutVars>
          <dgm:chMax val="11"/>
          <dgm:chPref val="11"/>
          <dgm:dir/>
          <dgm:resizeHandles/>
        </dgm:presLayoutVars>
      </dgm:prSet>
      <dgm:spPr/>
    </dgm:pt>
    <dgm:pt modelId="{835B8DC2-DB24-401F-B654-B6792546450B}" type="pres">
      <dgm:prSet presAssocID="{1310E82C-6816-40AF-93F3-F5C47C19855D}" presName="Accent3" presStyleCnt="0"/>
      <dgm:spPr/>
    </dgm:pt>
    <dgm:pt modelId="{5678A4E2-F5FC-46B5-933A-9A6F1A1C2FE4}" type="pres">
      <dgm:prSet presAssocID="{1310E82C-6816-40AF-93F3-F5C47C19855D}" presName="Accent" presStyleLbl="node1" presStyleIdx="0" presStyleCnt="3"/>
      <dgm:spPr/>
    </dgm:pt>
    <dgm:pt modelId="{F9D5C2DB-99E9-4895-8089-BB2BDBB41D26}" type="pres">
      <dgm:prSet presAssocID="{1310E82C-6816-40AF-93F3-F5C47C19855D}" presName="ParentBackground3" presStyleCnt="0"/>
      <dgm:spPr/>
    </dgm:pt>
    <dgm:pt modelId="{FC9E06F1-E579-4A26-9810-84A78094B74F}" type="pres">
      <dgm:prSet presAssocID="{1310E82C-6816-40AF-93F3-F5C47C19855D}" presName="ParentBackground" presStyleLbl="fgAcc1" presStyleIdx="0" presStyleCnt="3"/>
      <dgm:spPr/>
    </dgm:pt>
    <dgm:pt modelId="{37024C6E-1C2D-440A-BDC1-EABB2E065A21}" type="pres">
      <dgm:prSet presAssocID="{1310E82C-6816-40AF-93F3-F5C47C19855D}" presName="Parent3" presStyleLbl="revTx" presStyleIdx="0" presStyleCnt="0">
        <dgm:presLayoutVars>
          <dgm:chMax val="1"/>
          <dgm:chPref val="1"/>
          <dgm:bulletEnabled val="1"/>
        </dgm:presLayoutVars>
      </dgm:prSet>
      <dgm:spPr/>
    </dgm:pt>
    <dgm:pt modelId="{30844649-273A-4717-8178-D414DDA692E5}" type="pres">
      <dgm:prSet presAssocID="{D614CC06-6B16-4A1B-AE83-032EABBBE5C6}" presName="Accent2" presStyleCnt="0"/>
      <dgm:spPr/>
    </dgm:pt>
    <dgm:pt modelId="{C8F97344-A94F-46F5-A386-25F1EC2521B1}" type="pres">
      <dgm:prSet presAssocID="{D614CC06-6B16-4A1B-AE83-032EABBBE5C6}" presName="Accent" presStyleLbl="node1" presStyleIdx="1" presStyleCnt="3"/>
      <dgm:spPr/>
    </dgm:pt>
    <dgm:pt modelId="{7F5BD227-399F-4A46-A448-F13923DEB63F}" type="pres">
      <dgm:prSet presAssocID="{D614CC06-6B16-4A1B-AE83-032EABBBE5C6}" presName="ParentBackground2" presStyleCnt="0"/>
      <dgm:spPr/>
    </dgm:pt>
    <dgm:pt modelId="{F5E2C7E2-B76D-448D-98B2-A83AA8D2438F}" type="pres">
      <dgm:prSet presAssocID="{D614CC06-6B16-4A1B-AE83-032EABBBE5C6}" presName="ParentBackground" presStyleLbl="fgAcc1" presStyleIdx="1" presStyleCnt="3"/>
      <dgm:spPr/>
    </dgm:pt>
    <dgm:pt modelId="{7EC86757-F319-48F8-B498-688183F3C593}" type="pres">
      <dgm:prSet presAssocID="{D614CC06-6B16-4A1B-AE83-032EABBBE5C6}" presName="Parent2" presStyleLbl="revTx" presStyleIdx="0" presStyleCnt="0">
        <dgm:presLayoutVars>
          <dgm:chMax val="1"/>
          <dgm:chPref val="1"/>
          <dgm:bulletEnabled val="1"/>
        </dgm:presLayoutVars>
      </dgm:prSet>
      <dgm:spPr/>
    </dgm:pt>
    <dgm:pt modelId="{B74352A7-F6BC-4BD1-A3BB-BDE40A467B30}" type="pres">
      <dgm:prSet presAssocID="{C0772170-2B9D-4C04-A080-8FFEA061CC0E}" presName="Accent1" presStyleCnt="0"/>
      <dgm:spPr/>
    </dgm:pt>
    <dgm:pt modelId="{1F168461-C800-4EF0-B519-9306F245586A}" type="pres">
      <dgm:prSet presAssocID="{C0772170-2B9D-4C04-A080-8FFEA061CC0E}" presName="Accent" presStyleLbl="node1" presStyleIdx="2" presStyleCnt="3"/>
      <dgm:spPr/>
    </dgm:pt>
    <dgm:pt modelId="{B13C757A-B956-41A5-9BA3-445EEACDFB11}" type="pres">
      <dgm:prSet presAssocID="{C0772170-2B9D-4C04-A080-8FFEA061CC0E}" presName="ParentBackground1" presStyleCnt="0"/>
      <dgm:spPr/>
    </dgm:pt>
    <dgm:pt modelId="{9202C2EA-8C7E-4638-9904-82DF6BA7DEE4}" type="pres">
      <dgm:prSet presAssocID="{C0772170-2B9D-4C04-A080-8FFEA061CC0E}" presName="ParentBackground" presStyleLbl="fgAcc1" presStyleIdx="2" presStyleCnt="3"/>
      <dgm:spPr/>
    </dgm:pt>
    <dgm:pt modelId="{1486F60C-4A2E-4BD1-8473-7A8551876A3B}" type="pres">
      <dgm:prSet presAssocID="{C0772170-2B9D-4C04-A080-8FFEA061CC0E}" presName="Parent1" presStyleLbl="revTx" presStyleIdx="0" presStyleCnt="0">
        <dgm:presLayoutVars>
          <dgm:chMax val="1"/>
          <dgm:chPref val="1"/>
          <dgm:bulletEnabled val="1"/>
        </dgm:presLayoutVars>
      </dgm:prSet>
      <dgm:spPr/>
    </dgm:pt>
  </dgm:ptLst>
  <dgm:cxnLst>
    <dgm:cxn modelId="{2BF1011F-7EE7-4185-B374-528FFFB31366}" srcId="{3DAA45F9-35FD-4B44-9962-CC6DFE0AF265}" destId="{C0772170-2B9D-4C04-A080-8FFEA061CC0E}" srcOrd="0" destOrd="0" parTransId="{EEB3AF94-B33C-499B-9B40-BD795C858450}" sibTransId="{B070A390-168C-48D8-8F39-6082B643A513}"/>
    <dgm:cxn modelId="{7A485044-029A-4122-ACC6-309EFB3D342F}" type="presOf" srcId="{1310E82C-6816-40AF-93F3-F5C47C19855D}" destId="{37024C6E-1C2D-440A-BDC1-EABB2E065A21}" srcOrd="1" destOrd="0" presId="urn:microsoft.com/office/officeart/2011/layout/CircleProcess"/>
    <dgm:cxn modelId="{02118365-F32C-4C1D-97A6-6C3DC1595607}" srcId="{3DAA45F9-35FD-4B44-9962-CC6DFE0AF265}" destId="{1310E82C-6816-40AF-93F3-F5C47C19855D}" srcOrd="2" destOrd="0" parTransId="{D185F691-6169-4EE5-BF26-B4F43BCC3A5A}" sibTransId="{9D49BD02-DD84-42D1-AE1B-419DEBA38582}"/>
    <dgm:cxn modelId="{2E38BF52-251C-43EF-BA17-83DF8AB234BF}" type="presOf" srcId="{C0772170-2B9D-4C04-A080-8FFEA061CC0E}" destId="{1486F60C-4A2E-4BD1-8473-7A8551876A3B}" srcOrd="1" destOrd="0" presId="urn:microsoft.com/office/officeart/2011/layout/CircleProcess"/>
    <dgm:cxn modelId="{854AF354-2A8C-4755-9E0B-C3A355382A80}" srcId="{3DAA45F9-35FD-4B44-9962-CC6DFE0AF265}" destId="{D614CC06-6B16-4A1B-AE83-032EABBBE5C6}" srcOrd="1" destOrd="0" parTransId="{2643C599-8493-4CD3-B3FA-1CA52972B58B}" sibTransId="{AAFE17B7-3F5F-414D-9992-36B0B64D95D4}"/>
    <dgm:cxn modelId="{DF1B187F-AF5A-41B9-ACAB-E320BBD91D05}" type="presOf" srcId="{C0772170-2B9D-4C04-A080-8FFEA061CC0E}" destId="{9202C2EA-8C7E-4638-9904-82DF6BA7DEE4}" srcOrd="0" destOrd="0" presId="urn:microsoft.com/office/officeart/2011/layout/CircleProcess"/>
    <dgm:cxn modelId="{640B0390-4F47-4DAD-8D41-F95461EB44A6}" type="presOf" srcId="{1310E82C-6816-40AF-93F3-F5C47C19855D}" destId="{FC9E06F1-E579-4A26-9810-84A78094B74F}" srcOrd="0" destOrd="0" presId="urn:microsoft.com/office/officeart/2011/layout/CircleProcess"/>
    <dgm:cxn modelId="{D3D05FBA-80D6-4744-A10F-963E82581FF1}" type="presOf" srcId="{3DAA45F9-35FD-4B44-9962-CC6DFE0AF265}" destId="{8509180C-1901-4ACF-95FE-32020018B264}" srcOrd="0" destOrd="0" presId="urn:microsoft.com/office/officeart/2011/layout/CircleProcess"/>
    <dgm:cxn modelId="{38424DBC-3541-43F0-9C7E-C2D4DA7704D3}" type="presOf" srcId="{D614CC06-6B16-4A1B-AE83-032EABBBE5C6}" destId="{F5E2C7E2-B76D-448D-98B2-A83AA8D2438F}" srcOrd="0" destOrd="0" presId="urn:microsoft.com/office/officeart/2011/layout/CircleProcess"/>
    <dgm:cxn modelId="{62FE33D8-0AB4-46C6-8642-1883FDF2251E}" type="presOf" srcId="{D614CC06-6B16-4A1B-AE83-032EABBBE5C6}" destId="{7EC86757-F319-48F8-B498-688183F3C593}" srcOrd="1" destOrd="0" presId="urn:microsoft.com/office/officeart/2011/layout/CircleProcess"/>
    <dgm:cxn modelId="{BB5C3140-162D-4F82-951B-0CDE2B38D7CE}" type="presParOf" srcId="{8509180C-1901-4ACF-95FE-32020018B264}" destId="{835B8DC2-DB24-401F-B654-B6792546450B}" srcOrd="0" destOrd="0" presId="urn:microsoft.com/office/officeart/2011/layout/CircleProcess"/>
    <dgm:cxn modelId="{05E36A2F-C8E9-4FC6-9CE6-9EB29D372852}" type="presParOf" srcId="{835B8DC2-DB24-401F-B654-B6792546450B}" destId="{5678A4E2-F5FC-46B5-933A-9A6F1A1C2FE4}" srcOrd="0" destOrd="0" presId="urn:microsoft.com/office/officeart/2011/layout/CircleProcess"/>
    <dgm:cxn modelId="{CBFC1CFB-A646-47F0-8156-0B08DC7121E2}" type="presParOf" srcId="{8509180C-1901-4ACF-95FE-32020018B264}" destId="{F9D5C2DB-99E9-4895-8089-BB2BDBB41D26}" srcOrd="1" destOrd="0" presId="urn:microsoft.com/office/officeart/2011/layout/CircleProcess"/>
    <dgm:cxn modelId="{1AB59BEE-FD27-434E-A10B-BBAB2669B52D}" type="presParOf" srcId="{F9D5C2DB-99E9-4895-8089-BB2BDBB41D26}" destId="{FC9E06F1-E579-4A26-9810-84A78094B74F}" srcOrd="0" destOrd="0" presId="urn:microsoft.com/office/officeart/2011/layout/CircleProcess"/>
    <dgm:cxn modelId="{BC30DB68-FF78-4EB3-BCED-71B448111EE9}" type="presParOf" srcId="{8509180C-1901-4ACF-95FE-32020018B264}" destId="{37024C6E-1C2D-440A-BDC1-EABB2E065A21}" srcOrd="2" destOrd="0" presId="urn:microsoft.com/office/officeart/2011/layout/CircleProcess"/>
    <dgm:cxn modelId="{A612C912-DD1B-4E0E-B02C-54F670C81723}" type="presParOf" srcId="{8509180C-1901-4ACF-95FE-32020018B264}" destId="{30844649-273A-4717-8178-D414DDA692E5}" srcOrd="3" destOrd="0" presId="urn:microsoft.com/office/officeart/2011/layout/CircleProcess"/>
    <dgm:cxn modelId="{A1AE192E-46C2-402B-8A4D-B793C33EAFA3}" type="presParOf" srcId="{30844649-273A-4717-8178-D414DDA692E5}" destId="{C8F97344-A94F-46F5-A386-25F1EC2521B1}" srcOrd="0" destOrd="0" presId="urn:microsoft.com/office/officeart/2011/layout/CircleProcess"/>
    <dgm:cxn modelId="{57A90302-571A-4C2A-B487-740B70557048}" type="presParOf" srcId="{8509180C-1901-4ACF-95FE-32020018B264}" destId="{7F5BD227-399F-4A46-A448-F13923DEB63F}" srcOrd="4" destOrd="0" presId="urn:microsoft.com/office/officeart/2011/layout/CircleProcess"/>
    <dgm:cxn modelId="{097EFBA2-32A3-44ED-8829-6539F4798955}" type="presParOf" srcId="{7F5BD227-399F-4A46-A448-F13923DEB63F}" destId="{F5E2C7E2-B76D-448D-98B2-A83AA8D2438F}" srcOrd="0" destOrd="0" presId="urn:microsoft.com/office/officeart/2011/layout/CircleProcess"/>
    <dgm:cxn modelId="{9D23694A-66AC-4EC7-ABE4-BDD977020DEE}" type="presParOf" srcId="{8509180C-1901-4ACF-95FE-32020018B264}" destId="{7EC86757-F319-48F8-B498-688183F3C593}" srcOrd="5" destOrd="0" presId="urn:microsoft.com/office/officeart/2011/layout/CircleProcess"/>
    <dgm:cxn modelId="{57E58731-6279-41F7-8CF6-088118C7675B}" type="presParOf" srcId="{8509180C-1901-4ACF-95FE-32020018B264}" destId="{B74352A7-F6BC-4BD1-A3BB-BDE40A467B30}" srcOrd="6" destOrd="0" presId="urn:microsoft.com/office/officeart/2011/layout/CircleProcess"/>
    <dgm:cxn modelId="{BA60670D-CCF2-4F0C-9BF0-30F51CA6B00F}" type="presParOf" srcId="{B74352A7-F6BC-4BD1-A3BB-BDE40A467B30}" destId="{1F168461-C800-4EF0-B519-9306F245586A}" srcOrd="0" destOrd="0" presId="urn:microsoft.com/office/officeart/2011/layout/CircleProcess"/>
    <dgm:cxn modelId="{01703115-A962-46C0-9DB7-D19DAE96683E}" type="presParOf" srcId="{8509180C-1901-4ACF-95FE-32020018B264}" destId="{B13C757A-B956-41A5-9BA3-445EEACDFB11}" srcOrd="7" destOrd="0" presId="urn:microsoft.com/office/officeart/2011/layout/CircleProcess"/>
    <dgm:cxn modelId="{8963BCAD-8505-4729-A4B6-AF6D72333D05}" type="presParOf" srcId="{B13C757A-B956-41A5-9BA3-445EEACDFB11}" destId="{9202C2EA-8C7E-4638-9904-82DF6BA7DEE4}" srcOrd="0" destOrd="0" presId="urn:microsoft.com/office/officeart/2011/layout/CircleProcess"/>
    <dgm:cxn modelId="{29CAA4A4-81C4-4134-8A38-BB532BBE40F4}" type="presParOf" srcId="{8509180C-1901-4ACF-95FE-32020018B264}" destId="{1486F60C-4A2E-4BD1-8473-7A8551876A3B}"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8A4E2-F5FC-46B5-933A-9A6F1A1C2FE4}">
      <dsp:nvSpPr>
        <dsp:cNvPr id="0" name=""/>
        <dsp:cNvSpPr/>
      </dsp:nvSpPr>
      <dsp:spPr>
        <a:xfrm>
          <a:off x="6454717" y="845824"/>
          <a:ext cx="2240567" cy="2240981"/>
        </a:xfrm>
        <a:prstGeom prst="ellipse">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9E06F1-E579-4A26-9810-84A78094B74F}">
      <dsp:nvSpPr>
        <dsp:cNvPr id="0" name=""/>
        <dsp:cNvSpPr/>
      </dsp:nvSpPr>
      <dsp:spPr>
        <a:xfrm>
          <a:off x="652911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Local Govt</a:t>
          </a:r>
        </a:p>
      </dsp:txBody>
      <dsp:txXfrm>
        <a:off x="6828145" y="1219386"/>
        <a:ext cx="1493711" cy="1493856"/>
      </dsp:txXfrm>
    </dsp:sp>
    <dsp:sp modelId="{C8F97344-A94F-46F5-A386-25F1EC2521B1}">
      <dsp:nvSpPr>
        <dsp:cNvPr id="0" name=""/>
        <dsp:cNvSpPr/>
      </dsp:nvSpPr>
      <dsp:spPr>
        <a:xfrm rot="2700000">
          <a:off x="4141725" y="848533"/>
          <a:ext cx="2235170" cy="2235170"/>
        </a:xfrm>
        <a:prstGeom prst="teardrop">
          <a:avLst>
            <a:gd name="adj" fmla="val 100000"/>
          </a:avLst>
        </a:prstGeom>
        <a:solidFill>
          <a:schemeClr val="accent4">
            <a:shade val="80000"/>
            <a:hueOff val="-259674"/>
            <a:satOff val="-16754"/>
            <a:lumOff val="168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E2C7E2-B76D-448D-98B2-A83AA8D2438F}">
      <dsp:nvSpPr>
        <dsp:cNvPr id="0" name=""/>
        <dsp:cNvSpPr/>
      </dsp:nvSpPr>
      <dsp:spPr>
        <a:xfrm>
          <a:off x="421342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259674"/>
              <a:satOff val="-16754"/>
              <a:lumOff val="168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Welsh Govt</a:t>
          </a:r>
        </a:p>
      </dsp:txBody>
      <dsp:txXfrm>
        <a:off x="4512454" y="1219386"/>
        <a:ext cx="1493711" cy="1493856"/>
      </dsp:txXfrm>
    </dsp:sp>
    <dsp:sp modelId="{1F168461-C800-4EF0-B519-9306F245586A}">
      <dsp:nvSpPr>
        <dsp:cNvPr id="0" name=""/>
        <dsp:cNvSpPr/>
      </dsp:nvSpPr>
      <dsp:spPr>
        <a:xfrm rot="2700000">
          <a:off x="1826034" y="848533"/>
          <a:ext cx="2235170" cy="2235170"/>
        </a:xfrm>
        <a:prstGeom prst="teardrop">
          <a:avLst>
            <a:gd name="adj" fmla="val 100000"/>
          </a:avLst>
        </a:prstGeom>
        <a:solidFill>
          <a:schemeClr val="accent4">
            <a:shade val="80000"/>
            <a:hueOff val="-519348"/>
            <a:satOff val="-33508"/>
            <a:lumOff val="3369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02C2EA-8C7E-4638-9904-82DF6BA7DEE4}">
      <dsp:nvSpPr>
        <dsp:cNvPr id="0" name=""/>
        <dsp:cNvSpPr/>
      </dsp:nvSpPr>
      <dsp:spPr>
        <a:xfrm>
          <a:off x="1897730" y="920536"/>
          <a:ext cx="2091779" cy="2091556"/>
        </a:xfrm>
        <a:prstGeom prst="ellipse">
          <a:avLst/>
        </a:prstGeom>
        <a:solidFill>
          <a:schemeClr val="lt1">
            <a:alpha val="90000"/>
            <a:hueOff val="0"/>
            <a:satOff val="0"/>
            <a:lumOff val="0"/>
            <a:alphaOff val="0"/>
          </a:schemeClr>
        </a:solidFill>
        <a:ln w="12700" cap="flat" cmpd="sng" algn="ctr">
          <a:solidFill>
            <a:schemeClr val="accent4">
              <a:shade val="80000"/>
              <a:hueOff val="-519348"/>
              <a:satOff val="-33508"/>
              <a:lumOff val="336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Central Govt</a:t>
          </a:r>
        </a:p>
      </dsp:txBody>
      <dsp:txXfrm>
        <a:off x="2196764" y="1219386"/>
        <a:ext cx="1493711" cy="1493856"/>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93967A57-A03D-4206-A238-DE2ADA906D6F}" type="datetimeFigureOut">
              <a:rPr lang="en-GB" smtClean="0"/>
              <a:t>26/01/2019</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99C8EF9-D6CA-4E50-B313-81490CE9E242}" type="slidenum">
              <a:rPr lang="en-GB" smtClean="0"/>
              <a:t>‹#›</a:t>
            </a:fld>
            <a:endParaRPr lang="en-GB"/>
          </a:p>
        </p:txBody>
      </p:sp>
    </p:spTree>
    <p:extLst>
      <p:ext uri="{BB962C8B-B14F-4D97-AF65-F5344CB8AC3E}">
        <p14:creationId xmlns:p14="http://schemas.microsoft.com/office/powerpoint/2010/main" val="83679736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67A57-A03D-4206-A238-DE2ADA906D6F}"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846900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93967A57-A03D-4206-A238-DE2ADA906D6F}" type="datetimeFigureOut">
              <a:rPr lang="en-GB" smtClean="0"/>
              <a:t>26/01/2019</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272060758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967A57-A03D-4206-A238-DE2ADA906D6F}" type="datetimeFigureOut">
              <a:rPr lang="en-GB" smtClean="0"/>
              <a:t>26/01/2019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772849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967A57-A03D-4206-A238-DE2ADA906D6F}" type="datetimeFigureOut">
              <a:rPr lang="en-GB" smtClean="0"/>
              <a:t>26/01/2019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370208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967A57-A03D-4206-A238-DE2ADA906D6F}" type="datetimeFigureOut">
              <a:rPr lang="en-GB" smtClean="0"/>
              <a:t>26/01/2019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2574377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67A57-A03D-4206-A238-DE2ADA906D6F}" type="datetimeFigureOut">
              <a:rPr lang="en-GB" smtClean="0"/>
              <a:t>26/01/2019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2388922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93967A57-A03D-4206-A238-DE2ADA906D6F}" type="datetimeFigureOut">
              <a:rPr lang="en-GB" smtClean="0"/>
              <a:t>26/01/2019</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6728" y="6227064"/>
            <a:ext cx="1463040" cy="256032"/>
          </a:xfrm>
        </p:spPr>
        <p:txBody>
          <a:bodyPr/>
          <a:lstStyle/>
          <a:p>
            <a:fld id="{C99C8EF9-D6CA-4E50-B313-81490CE9E24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9467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93967A57-A03D-4206-A238-DE2ADA906D6F}" type="datetimeFigureOut">
              <a:rPr lang="en-GB" smtClean="0"/>
              <a:t>26/01/2019</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56032"/>
          </a:xfrm>
        </p:spPr>
        <p:txBody>
          <a:bodyPr/>
          <a:lstStyle/>
          <a:p>
            <a:fld id="{C99C8EF9-D6CA-4E50-B313-81490CE9E24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17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67A57-A03D-4206-A238-DE2ADA906D6F}"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751563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967A57-A03D-4206-A238-DE2ADA906D6F}" type="datetimeFigureOut">
              <a:rPr lang="en-GB" smtClean="0"/>
              <a:t>26/01/2019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2730137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3967A57-A03D-4206-A238-DE2ADA906D6F}" type="datetimeFigureOut">
              <a:rPr lang="en-GB" smtClean="0"/>
              <a:t>26/01/2019</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99C8EF9-D6CA-4E50-B313-81490CE9E242}"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55729819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HkfC8J95lGw"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EtRSqnJ1bE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wales.nhs.uk/sitesplus/888/hom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6726-F4F5-4B38-BDC5-85B0CC1E64B3}"/>
              </a:ext>
            </a:extLst>
          </p:cNvPr>
          <p:cNvSpPr>
            <a:spLocks noGrp="1"/>
          </p:cNvSpPr>
          <p:nvPr>
            <p:ph type="ctrTitle"/>
          </p:nvPr>
        </p:nvSpPr>
        <p:spPr/>
        <p:txBody>
          <a:bodyPr/>
          <a:lstStyle/>
          <a:p>
            <a:r>
              <a:rPr lang="en-GB" dirty="0"/>
              <a:t>NHS Structure in Wales</a:t>
            </a:r>
          </a:p>
        </p:txBody>
      </p:sp>
      <p:sp>
        <p:nvSpPr>
          <p:cNvPr id="3" name="Subtitle 2">
            <a:extLst>
              <a:ext uri="{FF2B5EF4-FFF2-40B4-BE49-F238E27FC236}">
                <a16:creationId xmlns:a16="http://schemas.microsoft.com/office/drawing/2014/main" id="{452E20B9-5A61-469A-B7DB-98A2C0C6C1A2}"/>
              </a:ext>
            </a:extLst>
          </p:cNvPr>
          <p:cNvSpPr>
            <a:spLocks noGrp="1"/>
          </p:cNvSpPr>
          <p:nvPr>
            <p:ph type="subTitle" idx="1"/>
          </p:nvPr>
        </p:nvSpPr>
        <p:spPr/>
        <p:txBody>
          <a:bodyPr/>
          <a:lstStyle/>
          <a:p>
            <a:r>
              <a:rPr lang="en-GB" dirty="0"/>
              <a:t>Managing Organisations</a:t>
            </a:r>
          </a:p>
        </p:txBody>
      </p:sp>
    </p:spTree>
    <p:extLst>
      <p:ext uri="{BB962C8B-B14F-4D97-AF65-F5344CB8AC3E}">
        <p14:creationId xmlns:p14="http://schemas.microsoft.com/office/powerpoint/2010/main" val="4079053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5B2C-A963-44CC-8128-B7D0EB25BEFF}"/>
              </a:ext>
            </a:extLst>
          </p:cNvPr>
          <p:cNvSpPr>
            <a:spLocks noGrp="1"/>
          </p:cNvSpPr>
          <p:nvPr>
            <p:ph type="title"/>
          </p:nvPr>
        </p:nvSpPr>
        <p:spPr/>
        <p:txBody>
          <a:bodyPr/>
          <a:lstStyle/>
          <a:p>
            <a:r>
              <a:rPr lang="en-GB" dirty="0"/>
              <a:t>Answer the following:</a:t>
            </a:r>
          </a:p>
        </p:txBody>
      </p:sp>
      <p:sp>
        <p:nvSpPr>
          <p:cNvPr id="3" name="Content Placeholder 2">
            <a:extLst>
              <a:ext uri="{FF2B5EF4-FFF2-40B4-BE49-F238E27FC236}">
                <a16:creationId xmlns:a16="http://schemas.microsoft.com/office/drawing/2014/main" id="{4E7ADE2F-AB79-4F70-BE0D-54C0B7903F84}"/>
              </a:ext>
            </a:extLst>
          </p:cNvPr>
          <p:cNvSpPr>
            <a:spLocks noGrp="1"/>
          </p:cNvSpPr>
          <p:nvPr>
            <p:ph idx="1"/>
          </p:nvPr>
        </p:nvSpPr>
        <p:spPr/>
        <p:txBody>
          <a:bodyPr/>
          <a:lstStyle/>
          <a:p>
            <a:pPr marL="342900" indent="-342900">
              <a:buFont typeface="+mj-lt"/>
              <a:buAutoNum type="arabicPeriod"/>
            </a:pPr>
            <a:r>
              <a:rPr lang="en-GB" dirty="0"/>
              <a:t>What does NHS stand for</a:t>
            </a:r>
          </a:p>
          <a:p>
            <a:pPr marL="342900" indent="-342900">
              <a:buFont typeface="+mj-lt"/>
              <a:buAutoNum type="arabicPeriod"/>
            </a:pPr>
            <a:r>
              <a:rPr lang="en-GB" dirty="0"/>
              <a:t>What does it do</a:t>
            </a:r>
          </a:p>
          <a:p>
            <a:pPr marL="342900" indent="-342900">
              <a:buFont typeface="+mj-lt"/>
              <a:buAutoNum type="arabicPeriod"/>
            </a:pPr>
            <a:r>
              <a:rPr lang="en-GB" dirty="0"/>
              <a:t>Who pays for it</a:t>
            </a:r>
          </a:p>
          <a:p>
            <a:pPr marL="342900" indent="-342900">
              <a:buFont typeface="+mj-lt"/>
              <a:buAutoNum type="arabicPeriod"/>
            </a:pPr>
            <a:r>
              <a:rPr lang="en-GB" dirty="0"/>
              <a:t>What was life like without it </a:t>
            </a:r>
          </a:p>
          <a:p>
            <a:endParaRPr lang="en-GB" dirty="0"/>
          </a:p>
          <a:p>
            <a:r>
              <a:rPr lang="en-GB" dirty="0"/>
              <a:t>Be ready to shout out your answers!</a:t>
            </a:r>
          </a:p>
        </p:txBody>
      </p:sp>
    </p:spTree>
    <p:extLst>
      <p:ext uri="{BB962C8B-B14F-4D97-AF65-F5344CB8AC3E}">
        <p14:creationId xmlns:p14="http://schemas.microsoft.com/office/powerpoint/2010/main" val="1491647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AE293-C357-4204-ACDD-19C6D057DEBF}"/>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6B76F921-1EF0-4CAB-A0DF-E53111911C4A}"/>
              </a:ext>
            </a:extLst>
          </p:cNvPr>
          <p:cNvSpPr>
            <a:spLocks noGrp="1"/>
          </p:cNvSpPr>
          <p:nvPr>
            <p:ph idx="1"/>
          </p:nvPr>
        </p:nvSpPr>
        <p:spPr/>
        <p:txBody>
          <a:bodyPr/>
          <a:lstStyle/>
          <a:p>
            <a:pPr marL="342900" indent="-342900">
              <a:buFont typeface="+mj-lt"/>
              <a:buAutoNum type="arabicPeriod"/>
            </a:pPr>
            <a:r>
              <a:rPr lang="en-GB" dirty="0"/>
              <a:t>National Health Service</a:t>
            </a:r>
          </a:p>
          <a:p>
            <a:pPr marL="342900" indent="-342900">
              <a:buFont typeface="+mj-lt"/>
              <a:buAutoNum type="arabicPeriod"/>
            </a:pPr>
            <a:r>
              <a:rPr lang="en-GB" dirty="0"/>
              <a:t>NHS Wales provides healthcare to some 3 million people who live in the country. The NHS has a key principle which is that good healthcare should be available to all, regardless of wealth.</a:t>
            </a:r>
          </a:p>
          <a:p>
            <a:pPr marL="342900" indent="-342900">
              <a:buFont typeface="+mj-lt"/>
              <a:buAutoNum type="arabicPeriod"/>
            </a:pPr>
            <a:r>
              <a:rPr lang="en-GB" dirty="0"/>
              <a:t>The public pay for it via taxes. Money is given from Central Government to Welsh Government. WG spend 55% of their budget on health and social care</a:t>
            </a:r>
          </a:p>
          <a:p>
            <a:pPr marL="342900" indent="-342900">
              <a:buFont typeface="+mj-lt"/>
              <a:buAutoNum type="arabicPeriod"/>
            </a:pPr>
            <a:r>
              <a:rPr lang="en-GB" dirty="0"/>
              <a:t>VERY DIFFICULT!</a:t>
            </a:r>
          </a:p>
          <a:p>
            <a:endParaRPr lang="en-GB" dirty="0"/>
          </a:p>
        </p:txBody>
      </p:sp>
    </p:spTree>
    <p:extLst>
      <p:ext uri="{BB962C8B-B14F-4D97-AF65-F5344CB8AC3E}">
        <p14:creationId xmlns:p14="http://schemas.microsoft.com/office/powerpoint/2010/main" val="292630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1E8A-6D5D-43AD-8039-3CEAE43110F6}"/>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F3F4C1A9-A94C-421B-8488-D3B67860D6A6}"/>
              </a:ext>
            </a:extLst>
          </p:cNvPr>
          <p:cNvSpPr>
            <a:spLocks noGrp="1"/>
          </p:cNvSpPr>
          <p:nvPr>
            <p:ph idx="1"/>
          </p:nvPr>
        </p:nvSpPr>
        <p:spPr/>
        <p:txBody>
          <a:bodyPr/>
          <a:lstStyle/>
          <a:p>
            <a:r>
              <a:rPr lang="en-GB" dirty="0"/>
              <a:t>Who is the biggest employer in Wales?</a:t>
            </a:r>
          </a:p>
        </p:txBody>
      </p:sp>
    </p:spTree>
    <p:extLst>
      <p:ext uri="{BB962C8B-B14F-4D97-AF65-F5344CB8AC3E}">
        <p14:creationId xmlns:p14="http://schemas.microsoft.com/office/powerpoint/2010/main" val="1018611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BBA12-86D1-488A-9FB3-1DC45C3EB40F}"/>
              </a:ext>
            </a:extLst>
          </p:cNvPr>
          <p:cNvSpPr>
            <a:spLocks noGrp="1"/>
          </p:cNvSpPr>
          <p:nvPr>
            <p:ph type="title"/>
          </p:nvPr>
        </p:nvSpPr>
        <p:spPr/>
        <p:txBody>
          <a:bodyPr/>
          <a:lstStyle/>
          <a:p>
            <a:r>
              <a:rPr lang="en-GB" dirty="0"/>
              <a:t>Answer </a:t>
            </a:r>
          </a:p>
        </p:txBody>
      </p:sp>
      <p:sp>
        <p:nvSpPr>
          <p:cNvPr id="3" name="Content Placeholder 2">
            <a:extLst>
              <a:ext uri="{FF2B5EF4-FFF2-40B4-BE49-F238E27FC236}">
                <a16:creationId xmlns:a16="http://schemas.microsoft.com/office/drawing/2014/main" id="{003E983C-EE1E-4A65-848E-CE298BCE83B6}"/>
              </a:ext>
            </a:extLst>
          </p:cNvPr>
          <p:cNvSpPr>
            <a:spLocks noGrp="1"/>
          </p:cNvSpPr>
          <p:nvPr>
            <p:ph idx="1"/>
          </p:nvPr>
        </p:nvSpPr>
        <p:spPr/>
        <p:txBody>
          <a:bodyPr/>
          <a:lstStyle/>
          <a:p>
            <a:r>
              <a:rPr lang="en-GB" dirty="0"/>
              <a:t>THE NATIONAL HEALTH SERVICE</a:t>
            </a:r>
          </a:p>
        </p:txBody>
      </p:sp>
    </p:spTree>
    <p:extLst>
      <p:ext uri="{BB962C8B-B14F-4D97-AF65-F5344CB8AC3E}">
        <p14:creationId xmlns:p14="http://schemas.microsoft.com/office/powerpoint/2010/main" val="4196453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89943-40D8-44F4-A5F1-27F6425A4556}"/>
              </a:ext>
            </a:extLst>
          </p:cNvPr>
          <p:cNvSpPr>
            <a:spLocks noGrp="1"/>
          </p:cNvSpPr>
          <p:nvPr>
            <p:ph type="title"/>
          </p:nvPr>
        </p:nvSpPr>
        <p:spPr/>
        <p:txBody>
          <a:bodyPr/>
          <a:lstStyle/>
          <a:p>
            <a:r>
              <a:rPr lang="en-GB" dirty="0"/>
              <a:t>Statistics </a:t>
            </a:r>
          </a:p>
        </p:txBody>
      </p:sp>
      <p:sp>
        <p:nvSpPr>
          <p:cNvPr id="3" name="Content Placeholder 2">
            <a:extLst>
              <a:ext uri="{FF2B5EF4-FFF2-40B4-BE49-F238E27FC236}">
                <a16:creationId xmlns:a16="http://schemas.microsoft.com/office/drawing/2014/main" id="{E25B5277-E12E-4962-B306-185BBBCB36CE}"/>
              </a:ext>
            </a:extLst>
          </p:cNvPr>
          <p:cNvSpPr>
            <a:spLocks noGrp="1"/>
          </p:cNvSpPr>
          <p:nvPr>
            <p:ph idx="1"/>
          </p:nvPr>
        </p:nvSpPr>
        <p:spPr/>
        <p:txBody>
          <a:bodyPr>
            <a:normAutofit/>
          </a:bodyPr>
          <a:lstStyle/>
          <a:p>
            <a:r>
              <a:rPr lang="en-GB" dirty="0"/>
              <a:t>NHS is fifth largest employer in the WORLD</a:t>
            </a:r>
          </a:p>
          <a:p>
            <a:r>
              <a:rPr lang="en-GB" dirty="0"/>
              <a:t>1.7 million workers across England, Wales, Scotland and Northern Ireland.</a:t>
            </a:r>
          </a:p>
          <a:p>
            <a:r>
              <a:rPr lang="en-GB" dirty="0"/>
              <a:t>Biggest employer in Wales with over 82,800 staff directly employed in 2008 (Source: Stats Wales).</a:t>
            </a:r>
          </a:p>
          <a:p>
            <a:r>
              <a:rPr lang="en-GB" dirty="0"/>
              <a:t>NHS Wales alone offers 200 career opportunities</a:t>
            </a:r>
          </a:p>
        </p:txBody>
      </p:sp>
    </p:spTree>
    <p:extLst>
      <p:ext uri="{BB962C8B-B14F-4D97-AF65-F5344CB8AC3E}">
        <p14:creationId xmlns:p14="http://schemas.microsoft.com/office/powerpoint/2010/main" val="4183679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7EAC-FB96-4D08-9FBE-F41BB2DCEEC4}"/>
              </a:ext>
            </a:extLst>
          </p:cNvPr>
          <p:cNvSpPr>
            <a:spLocks noGrp="1"/>
          </p:cNvSpPr>
          <p:nvPr>
            <p:ph type="title"/>
          </p:nvPr>
        </p:nvSpPr>
        <p:spPr/>
        <p:txBody>
          <a:bodyPr/>
          <a:lstStyle/>
          <a:p>
            <a:r>
              <a:rPr lang="en-GB" dirty="0"/>
              <a:t>Government</a:t>
            </a:r>
          </a:p>
        </p:txBody>
      </p:sp>
      <p:sp>
        <p:nvSpPr>
          <p:cNvPr id="3" name="Content Placeholder 2">
            <a:extLst>
              <a:ext uri="{FF2B5EF4-FFF2-40B4-BE49-F238E27FC236}">
                <a16:creationId xmlns:a16="http://schemas.microsoft.com/office/drawing/2014/main" id="{04D53604-B62A-4C8D-93E3-5EA657AD9777}"/>
              </a:ext>
            </a:extLst>
          </p:cNvPr>
          <p:cNvSpPr>
            <a:spLocks noGrp="1"/>
          </p:cNvSpPr>
          <p:nvPr>
            <p:ph idx="1"/>
          </p:nvPr>
        </p:nvSpPr>
        <p:spPr/>
        <p:txBody>
          <a:bodyPr/>
          <a:lstStyle/>
          <a:p>
            <a:r>
              <a:rPr lang="en-GB" dirty="0"/>
              <a:t>Do we all feel confident we know how Government works?</a:t>
            </a:r>
          </a:p>
        </p:txBody>
      </p:sp>
    </p:spTree>
    <p:extLst>
      <p:ext uri="{BB962C8B-B14F-4D97-AF65-F5344CB8AC3E}">
        <p14:creationId xmlns:p14="http://schemas.microsoft.com/office/powerpoint/2010/main" val="2804327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7933-A545-4674-A165-F3F4D4741AC2}"/>
              </a:ext>
            </a:extLst>
          </p:cNvPr>
          <p:cNvSpPr>
            <a:spLocks noGrp="1"/>
          </p:cNvSpPr>
          <p:nvPr>
            <p:ph type="title"/>
          </p:nvPr>
        </p:nvSpPr>
        <p:spPr/>
        <p:txBody>
          <a:bodyPr/>
          <a:lstStyle/>
          <a:p>
            <a:r>
              <a:rPr lang="en-GB" dirty="0"/>
              <a:t>Quick Overview</a:t>
            </a:r>
          </a:p>
        </p:txBody>
      </p:sp>
      <p:sp>
        <p:nvSpPr>
          <p:cNvPr id="3" name="Content Placeholder 2">
            <a:extLst>
              <a:ext uri="{FF2B5EF4-FFF2-40B4-BE49-F238E27FC236}">
                <a16:creationId xmlns:a16="http://schemas.microsoft.com/office/drawing/2014/main" id="{1018CDCD-A5D1-40C2-8915-55B54F26846F}"/>
              </a:ext>
            </a:extLst>
          </p:cNvPr>
          <p:cNvSpPr>
            <a:spLocks noGrp="1"/>
          </p:cNvSpPr>
          <p:nvPr>
            <p:ph idx="1"/>
          </p:nvPr>
        </p:nvSpPr>
        <p:spPr/>
        <p:txBody>
          <a:bodyPr/>
          <a:lstStyle/>
          <a:p>
            <a:r>
              <a:rPr lang="en-GB" dirty="0">
                <a:hlinkClick r:id="rId2"/>
              </a:rPr>
              <a:t>https://www.youtube.com/watch?v=HkfC8J95lGw</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3652812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F3AA1-B7B1-4D94-B9B7-B95E881AA911}"/>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7F242D75-E63F-4EC3-AF73-1BDEBE1D7463}"/>
              </a:ext>
            </a:extLst>
          </p:cNvPr>
          <p:cNvSpPr>
            <a:spLocks noGrp="1"/>
          </p:cNvSpPr>
          <p:nvPr>
            <p:ph idx="1"/>
          </p:nvPr>
        </p:nvSpPr>
        <p:spPr/>
        <p:txBody>
          <a:bodyPr/>
          <a:lstStyle/>
          <a:p>
            <a:r>
              <a:rPr lang="en-GB" dirty="0"/>
              <a:t>How confident are you in knowing how Welsh Government works?</a:t>
            </a:r>
          </a:p>
        </p:txBody>
      </p:sp>
    </p:spTree>
    <p:extLst>
      <p:ext uri="{BB962C8B-B14F-4D97-AF65-F5344CB8AC3E}">
        <p14:creationId xmlns:p14="http://schemas.microsoft.com/office/powerpoint/2010/main" val="366100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D9DDE-1E37-4A8E-8B57-FE52BB7C0CDC}"/>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032387C9-1B60-455E-8F96-D166A38BB9F5}"/>
              </a:ext>
            </a:extLst>
          </p:cNvPr>
          <p:cNvSpPr>
            <a:spLocks noGrp="1"/>
          </p:cNvSpPr>
          <p:nvPr>
            <p:ph idx="1"/>
          </p:nvPr>
        </p:nvSpPr>
        <p:spPr/>
        <p:txBody>
          <a:bodyPr/>
          <a:lstStyle/>
          <a:p>
            <a:r>
              <a:rPr lang="en-GB" dirty="0">
                <a:hlinkClick r:id="rId2"/>
              </a:rPr>
              <a:t>https://www.youtube.com/watch?v=EtRSqnJ1bEM</a:t>
            </a:r>
            <a:r>
              <a:rPr lang="en-GB" dirty="0"/>
              <a:t> </a:t>
            </a:r>
          </a:p>
          <a:p>
            <a:endParaRPr lang="en-GB" dirty="0"/>
          </a:p>
        </p:txBody>
      </p:sp>
    </p:spTree>
    <p:extLst>
      <p:ext uri="{BB962C8B-B14F-4D97-AF65-F5344CB8AC3E}">
        <p14:creationId xmlns:p14="http://schemas.microsoft.com/office/powerpoint/2010/main" val="4188557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C95D8-CAFB-42BF-9B1B-5C56B18428EB}"/>
              </a:ext>
            </a:extLst>
          </p:cNvPr>
          <p:cNvSpPr>
            <a:spLocks noGrp="1"/>
          </p:cNvSpPr>
          <p:nvPr>
            <p:ph type="title"/>
          </p:nvPr>
        </p:nvSpPr>
        <p:spPr/>
        <p:txBody>
          <a:bodyPr/>
          <a:lstStyle/>
          <a:p>
            <a:r>
              <a:rPr lang="en-GB" dirty="0"/>
              <a:t>Impact on Health</a:t>
            </a:r>
          </a:p>
        </p:txBody>
      </p:sp>
      <p:sp>
        <p:nvSpPr>
          <p:cNvPr id="3" name="Content Placeholder 2">
            <a:extLst>
              <a:ext uri="{FF2B5EF4-FFF2-40B4-BE49-F238E27FC236}">
                <a16:creationId xmlns:a16="http://schemas.microsoft.com/office/drawing/2014/main" id="{DD26B2D6-CCD2-4981-8582-D5613102A559}"/>
              </a:ext>
            </a:extLst>
          </p:cNvPr>
          <p:cNvSpPr>
            <a:spLocks noGrp="1"/>
          </p:cNvSpPr>
          <p:nvPr>
            <p:ph idx="1"/>
          </p:nvPr>
        </p:nvSpPr>
        <p:spPr/>
        <p:txBody>
          <a:bodyPr/>
          <a:lstStyle/>
          <a:p>
            <a:r>
              <a:rPr lang="en-GB" dirty="0"/>
              <a:t>Do you think politics impacts upon health?</a:t>
            </a:r>
          </a:p>
          <a:p>
            <a:endParaRPr lang="en-GB" dirty="0"/>
          </a:p>
          <a:p>
            <a:r>
              <a:rPr lang="en-GB" dirty="0"/>
              <a:t>Explain your answer</a:t>
            </a:r>
          </a:p>
        </p:txBody>
      </p:sp>
    </p:spTree>
    <p:extLst>
      <p:ext uri="{BB962C8B-B14F-4D97-AF65-F5344CB8AC3E}">
        <p14:creationId xmlns:p14="http://schemas.microsoft.com/office/powerpoint/2010/main" val="3802648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40FD8-C5BB-4EB5-A5D3-1BAC53D690FF}"/>
              </a:ext>
            </a:extLst>
          </p:cNvPr>
          <p:cNvSpPr>
            <a:spLocks noGrp="1"/>
          </p:cNvSpPr>
          <p:nvPr>
            <p:ph type="title"/>
          </p:nvPr>
        </p:nvSpPr>
        <p:spPr/>
        <p:txBody>
          <a:bodyPr/>
          <a:lstStyle/>
          <a:p>
            <a:r>
              <a:rPr lang="en-GB" dirty="0"/>
              <a:t>NHS Finance </a:t>
            </a:r>
          </a:p>
        </p:txBody>
      </p:sp>
      <p:graphicFrame>
        <p:nvGraphicFramePr>
          <p:cNvPr id="4" name="Content Placeholder 3">
            <a:extLst>
              <a:ext uri="{FF2B5EF4-FFF2-40B4-BE49-F238E27FC236}">
                <a16:creationId xmlns:a16="http://schemas.microsoft.com/office/drawing/2014/main" id="{25E6B37A-8D33-4CC5-867D-D5D594CAA467}"/>
              </a:ext>
            </a:extLst>
          </p:cNvPr>
          <p:cNvGraphicFramePr>
            <a:graphicFrameLocks noGrp="1"/>
          </p:cNvGraphicFramePr>
          <p:nvPr>
            <p:ph idx="1"/>
            <p:extLst>
              <p:ext uri="{D42A27DB-BD31-4B8C-83A1-F6EECF244321}">
                <p14:modId xmlns:p14="http://schemas.microsoft.com/office/powerpoint/2010/main" val="3281260171"/>
              </p:ext>
            </p:extLst>
          </p:nvPr>
        </p:nvGraphicFramePr>
        <p:xfrm>
          <a:off x="1066800" y="2103438"/>
          <a:ext cx="10058400" cy="39322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8620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B3F76-F1F8-4FCE-8E8D-589BCCC511CF}"/>
              </a:ext>
            </a:extLst>
          </p:cNvPr>
          <p:cNvSpPr>
            <a:spLocks noGrp="1"/>
          </p:cNvSpPr>
          <p:nvPr>
            <p:ph type="title"/>
          </p:nvPr>
        </p:nvSpPr>
        <p:spPr/>
        <p:txBody>
          <a:bodyPr/>
          <a:lstStyle/>
          <a:p>
            <a:r>
              <a:rPr lang="en-GB" dirty="0"/>
              <a:t>But ….</a:t>
            </a:r>
          </a:p>
        </p:txBody>
      </p:sp>
      <p:sp>
        <p:nvSpPr>
          <p:cNvPr id="3" name="Content Placeholder 2">
            <a:extLst>
              <a:ext uri="{FF2B5EF4-FFF2-40B4-BE49-F238E27FC236}">
                <a16:creationId xmlns:a16="http://schemas.microsoft.com/office/drawing/2014/main" id="{951C9EC9-543E-44FA-9843-1484BC19D501}"/>
              </a:ext>
            </a:extLst>
          </p:cNvPr>
          <p:cNvSpPr>
            <a:spLocks noGrp="1"/>
          </p:cNvSpPr>
          <p:nvPr>
            <p:ph idx="1"/>
          </p:nvPr>
        </p:nvSpPr>
        <p:spPr/>
        <p:txBody>
          <a:bodyPr/>
          <a:lstStyle/>
          <a:p>
            <a:r>
              <a:rPr lang="en-GB" dirty="0"/>
              <a:t>There are over 730 community and town councils throughout Wales</a:t>
            </a:r>
          </a:p>
          <a:p>
            <a:r>
              <a:rPr lang="en-GB" dirty="0"/>
              <a:t>Some represent populations of fewer than 200 people, others populations of over 45,000 </a:t>
            </a:r>
          </a:p>
          <a:p>
            <a:endParaRPr lang="en-GB" dirty="0"/>
          </a:p>
          <a:p>
            <a:endParaRPr lang="en-GB" dirty="0"/>
          </a:p>
          <a:p>
            <a:r>
              <a:rPr lang="en-GB" dirty="0"/>
              <a:t>Do you think each community has the same health needs?</a:t>
            </a:r>
          </a:p>
          <a:p>
            <a:r>
              <a:rPr lang="en-GB" dirty="0"/>
              <a:t>Explain your answer</a:t>
            </a:r>
          </a:p>
        </p:txBody>
      </p:sp>
    </p:spTree>
    <p:extLst>
      <p:ext uri="{BB962C8B-B14F-4D97-AF65-F5344CB8AC3E}">
        <p14:creationId xmlns:p14="http://schemas.microsoft.com/office/powerpoint/2010/main" val="1175498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BC7A9-AFA4-48EB-BE2F-75A99F121A34}"/>
              </a:ext>
            </a:extLst>
          </p:cNvPr>
          <p:cNvSpPr>
            <a:spLocks noGrp="1"/>
          </p:cNvSpPr>
          <p:nvPr>
            <p:ph type="title"/>
          </p:nvPr>
        </p:nvSpPr>
        <p:spPr/>
        <p:txBody>
          <a:bodyPr/>
          <a:lstStyle/>
          <a:p>
            <a:r>
              <a:rPr lang="en-GB" dirty="0"/>
              <a:t>NHS Structure </a:t>
            </a:r>
          </a:p>
        </p:txBody>
      </p:sp>
      <p:sp>
        <p:nvSpPr>
          <p:cNvPr id="3" name="Content Placeholder 2">
            <a:extLst>
              <a:ext uri="{FF2B5EF4-FFF2-40B4-BE49-F238E27FC236}">
                <a16:creationId xmlns:a16="http://schemas.microsoft.com/office/drawing/2014/main" id="{BFDE62A5-EF9D-4D9F-B670-F90F600B6A18}"/>
              </a:ext>
            </a:extLst>
          </p:cNvPr>
          <p:cNvSpPr>
            <a:spLocks noGrp="1"/>
          </p:cNvSpPr>
          <p:nvPr>
            <p:ph idx="1"/>
          </p:nvPr>
        </p:nvSpPr>
        <p:spPr/>
        <p:txBody>
          <a:bodyPr/>
          <a:lstStyle/>
          <a:p>
            <a:r>
              <a:rPr lang="en-GB" dirty="0"/>
              <a:t>NHS Wales is one service made up of a number of organisations.</a:t>
            </a:r>
          </a:p>
          <a:p>
            <a:r>
              <a:rPr lang="en-GB" dirty="0"/>
              <a:t>7 Public health boards</a:t>
            </a:r>
          </a:p>
          <a:p>
            <a:r>
              <a:rPr lang="en-GB" dirty="0"/>
              <a:t>3 NHS Trusts</a:t>
            </a:r>
          </a:p>
          <a:p>
            <a:endParaRPr lang="en-GB" dirty="0"/>
          </a:p>
        </p:txBody>
      </p:sp>
    </p:spTree>
    <p:extLst>
      <p:ext uri="{BB962C8B-B14F-4D97-AF65-F5344CB8AC3E}">
        <p14:creationId xmlns:p14="http://schemas.microsoft.com/office/powerpoint/2010/main" val="4242141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804BA-A469-4F8C-8BE1-D8595146E7B5}"/>
              </a:ext>
            </a:extLst>
          </p:cNvPr>
          <p:cNvSpPr>
            <a:spLocks noGrp="1"/>
          </p:cNvSpPr>
          <p:nvPr>
            <p:ph type="title"/>
          </p:nvPr>
        </p:nvSpPr>
        <p:spPr/>
        <p:txBody>
          <a:bodyPr/>
          <a:lstStyle/>
          <a:p>
            <a:r>
              <a:rPr lang="en-GB" dirty="0"/>
              <a:t>PHBs</a:t>
            </a:r>
          </a:p>
        </p:txBody>
      </p:sp>
      <p:sp>
        <p:nvSpPr>
          <p:cNvPr id="3" name="Content Placeholder 2">
            <a:extLst>
              <a:ext uri="{FF2B5EF4-FFF2-40B4-BE49-F238E27FC236}">
                <a16:creationId xmlns:a16="http://schemas.microsoft.com/office/drawing/2014/main" id="{9496233E-7206-43E3-8FAC-8D5B30FB7B68}"/>
              </a:ext>
            </a:extLst>
          </p:cNvPr>
          <p:cNvSpPr>
            <a:spLocks noGrp="1"/>
          </p:cNvSpPr>
          <p:nvPr>
            <p:ph idx="1"/>
          </p:nvPr>
        </p:nvSpPr>
        <p:spPr/>
        <p:txBody>
          <a:bodyPr>
            <a:normAutofit/>
          </a:bodyPr>
          <a:lstStyle/>
          <a:p>
            <a:pPr marL="0" indent="0">
              <a:buNone/>
            </a:pPr>
            <a:r>
              <a:rPr lang="en-GB" dirty="0"/>
              <a:t>The seven Local Health Boards (LHBs) in Wales now plan, secure and deliver healthcare services in their areas, replacing the 22 LHBs and the 7 NHS Trusts which together performed these functions in the past. </a:t>
            </a:r>
          </a:p>
          <a:p>
            <a:pPr marL="342900" indent="-342900">
              <a:buFont typeface="+mj-lt"/>
              <a:buAutoNum type="arabicPeriod"/>
            </a:pPr>
            <a:r>
              <a:rPr lang="en-GB" dirty="0"/>
              <a:t>Aneurin Bevan Health Board;</a:t>
            </a:r>
          </a:p>
          <a:p>
            <a:pPr marL="342900" indent="-342900">
              <a:buFont typeface="+mj-lt"/>
              <a:buAutoNum type="arabicPeriod"/>
            </a:pPr>
            <a:r>
              <a:rPr lang="en-GB" dirty="0"/>
              <a:t>Abertawe Bro Morgannwg University Health Board;</a:t>
            </a:r>
          </a:p>
          <a:p>
            <a:pPr marL="342900" indent="-342900">
              <a:buFont typeface="+mj-lt"/>
              <a:buAutoNum type="arabicPeriod"/>
            </a:pPr>
            <a:r>
              <a:rPr lang="en-GB" dirty="0"/>
              <a:t>Cardiff &amp; Vale University Health Board;</a:t>
            </a:r>
          </a:p>
          <a:p>
            <a:pPr marL="342900" indent="-342900">
              <a:buFont typeface="+mj-lt"/>
              <a:buAutoNum type="arabicPeriod"/>
            </a:pPr>
            <a:r>
              <a:rPr lang="en-GB" dirty="0"/>
              <a:t>Hywel </a:t>
            </a:r>
            <a:r>
              <a:rPr lang="en-GB" dirty="0" err="1"/>
              <a:t>Dda</a:t>
            </a:r>
            <a:r>
              <a:rPr lang="en-GB" dirty="0"/>
              <a:t> Health Board;</a:t>
            </a:r>
          </a:p>
          <a:p>
            <a:pPr marL="342900" indent="-342900">
              <a:buFont typeface="+mj-lt"/>
              <a:buAutoNum type="arabicPeriod"/>
            </a:pPr>
            <a:r>
              <a:rPr lang="en-GB" dirty="0"/>
              <a:t>Cwm </a:t>
            </a:r>
            <a:r>
              <a:rPr lang="en-GB" dirty="0" err="1"/>
              <a:t>Taf</a:t>
            </a:r>
            <a:r>
              <a:rPr lang="en-GB" dirty="0"/>
              <a:t> Health Board;</a:t>
            </a:r>
          </a:p>
          <a:p>
            <a:pPr marL="342900" indent="-342900">
              <a:buFont typeface="+mj-lt"/>
              <a:buAutoNum type="arabicPeriod"/>
            </a:pPr>
            <a:r>
              <a:rPr lang="en-GB" dirty="0"/>
              <a:t>Betsi Cadwaladr University Health Board; and</a:t>
            </a:r>
          </a:p>
          <a:p>
            <a:pPr marL="342900" indent="-342900">
              <a:buFont typeface="+mj-lt"/>
              <a:buAutoNum type="arabicPeriod"/>
            </a:pPr>
            <a:r>
              <a:rPr lang="en-GB" dirty="0"/>
              <a:t>Powys Teaching Health Board.</a:t>
            </a:r>
          </a:p>
        </p:txBody>
      </p:sp>
    </p:spTree>
    <p:extLst>
      <p:ext uri="{BB962C8B-B14F-4D97-AF65-F5344CB8AC3E}">
        <p14:creationId xmlns:p14="http://schemas.microsoft.com/office/powerpoint/2010/main" val="3103123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02345A-AEC7-484D-8254-5A68A8EF511A}"/>
              </a:ext>
            </a:extLst>
          </p:cNvPr>
          <p:cNvSpPr>
            <a:spLocks noGrp="1"/>
          </p:cNvSpPr>
          <p:nvPr>
            <p:ph type="title"/>
          </p:nvPr>
        </p:nvSpPr>
        <p:spPr/>
        <p:txBody>
          <a:bodyPr/>
          <a:lstStyle/>
          <a:p>
            <a:endParaRPr lang="en-GB" dirty="0"/>
          </a:p>
        </p:txBody>
      </p:sp>
      <p:sp>
        <p:nvSpPr>
          <p:cNvPr id="5" name="Text Placeholder 4">
            <a:extLst>
              <a:ext uri="{FF2B5EF4-FFF2-40B4-BE49-F238E27FC236}">
                <a16:creationId xmlns:a16="http://schemas.microsoft.com/office/drawing/2014/main" id="{AD9E60C5-AC08-4EAF-939C-DB3B87A56C7B}"/>
              </a:ext>
            </a:extLst>
          </p:cNvPr>
          <p:cNvSpPr>
            <a:spLocks noGrp="1"/>
          </p:cNvSpPr>
          <p:nvPr>
            <p:ph type="body" idx="1"/>
          </p:nvPr>
        </p:nvSpPr>
        <p:spPr/>
        <p:txBody>
          <a:bodyPr/>
          <a:lstStyle/>
          <a:p>
            <a:endParaRPr lang="en-GB" dirty="0"/>
          </a:p>
        </p:txBody>
      </p:sp>
      <p:pic>
        <p:nvPicPr>
          <p:cNvPr id="4" name="Content Placeholder 3">
            <a:extLst>
              <a:ext uri="{FF2B5EF4-FFF2-40B4-BE49-F238E27FC236}">
                <a16:creationId xmlns:a16="http://schemas.microsoft.com/office/drawing/2014/main" id="{0C445380-5B15-44AF-8993-E3D8DBD478F3}"/>
              </a:ext>
            </a:extLst>
          </p:cNvPr>
          <p:cNvPicPr>
            <a:picLocks noGrp="1" noChangeAspect="1"/>
          </p:cNvPicPr>
          <p:nvPr>
            <p:ph sz="half" idx="2"/>
          </p:nvPr>
        </p:nvPicPr>
        <p:blipFill>
          <a:blip r:embed="rId2"/>
          <a:stretch>
            <a:fillRect/>
          </a:stretch>
        </p:blipFill>
        <p:spPr>
          <a:xfrm>
            <a:off x="813942" y="132521"/>
            <a:ext cx="5817055" cy="6394174"/>
          </a:xfrm>
          <a:prstGeom prst="rect">
            <a:avLst/>
          </a:prstGeom>
        </p:spPr>
      </p:pic>
      <p:sp>
        <p:nvSpPr>
          <p:cNvPr id="7" name="Content Placeholder 6">
            <a:extLst>
              <a:ext uri="{FF2B5EF4-FFF2-40B4-BE49-F238E27FC236}">
                <a16:creationId xmlns:a16="http://schemas.microsoft.com/office/drawing/2014/main" id="{EF226005-3E5D-4130-AAD4-97BC8C02494C}"/>
              </a:ext>
            </a:extLst>
          </p:cNvPr>
          <p:cNvSpPr>
            <a:spLocks noGrp="1"/>
          </p:cNvSpPr>
          <p:nvPr>
            <p:ph sz="quarter" idx="4"/>
          </p:nvPr>
        </p:nvSpPr>
        <p:spPr>
          <a:xfrm>
            <a:off x="7431170" y="642594"/>
            <a:ext cx="3690982" cy="6096000"/>
          </a:xfrm>
        </p:spPr>
        <p:txBody>
          <a:bodyPr>
            <a:normAutofit fontScale="40000" lnSpcReduction="20000"/>
          </a:bodyPr>
          <a:lstStyle/>
          <a:p>
            <a:r>
              <a:rPr lang="en-GB" sz="6000" dirty="0"/>
              <a:t>Community Health Councils in Wales are statutory lay bodies that represent the interests of the public in the health service in their district. </a:t>
            </a:r>
          </a:p>
          <a:p>
            <a:r>
              <a:rPr lang="en-GB" sz="6000" dirty="0"/>
              <a:t>They give people an independent voice in their local NHS and the services it provides. </a:t>
            </a:r>
          </a:p>
          <a:p>
            <a:r>
              <a:rPr lang="en-GB" sz="6000" dirty="0"/>
              <a:t>The number of CHCs are being reduced to 7 contiguous with the new Local Heath Boards. </a:t>
            </a:r>
          </a:p>
          <a:p>
            <a:r>
              <a:rPr lang="en-GB" sz="6000" dirty="0"/>
              <a:t>The 7 new CHCs will be underpinned by 23 area associations with strong local links.</a:t>
            </a:r>
          </a:p>
          <a:p>
            <a:endParaRPr lang="en-GB" sz="6000" dirty="0"/>
          </a:p>
        </p:txBody>
      </p:sp>
    </p:spTree>
    <p:extLst>
      <p:ext uri="{BB962C8B-B14F-4D97-AF65-F5344CB8AC3E}">
        <p14:creationId xmlns:p14="http://schemas.microsoft.com/office/powerpoint/2010/main" val="169646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24EB7-8DC2-45F9-B983-31986AE4BB44}"/>
              </a:ext>
            </a:extLst>
          </p:cNvPr>
          <p:cNvSpPr>
            <a:spLocks noGrp="1"/>
          </p:cNvSpPr>
          <p:nvPr>
            <p:ph type="title"/>
          </p:nvPr>
        </p:nvSpPr>
        <p:spPr/>
        <p:txBody>
          <a:bodyPr/>
          <a:lstStyle/>
          <a:p>
            <a:r>
              <a:rPr lang="en-GB" dirty="0"/>
              <a:t>PHTs</a:t>
            </a:r>
          </a:p>
        </p:txBody>
      </p:sp>
      <p:sp>
        <p:nvSpPr>
          <p:cNvPr id="3" name="Content Placeholder 2">
            <a:extLst>
              <a:ext uri="{FF2B5EF4-FFF2-40B4-BE49-F238E27FC236}">
                <a16:creationId xmlns:a16="http://schemas.microsoft.com/office/drawing/2014/main" id="{857C7C66-516A-4B72-863E-D0FF0ABEC308}"/>
              </a:ext>
            </a:extLst>
          </p:cNvPr>
          <p:cNvSpPr>
            <a:spLocks noGrp="1"/>
          </p:cNvSpPr>
          <p:nvPr>
            <p:ph idx="1"/>
          </p:nvPr>
        </p:nvSpPr>
        <p:spPr/>
        <p:txBody>
          <a:bodyPr>
            <a:normAutofit/>
          </a:bodyPr>
          <a:lstStyle/>
          <a:p>
            <a:pPr marL="0" indent="0">
              <a:buNone/>
            </a:pPr>
            <a:r>
              <a:rPr lang="en-GB" dirty="0"/>
              <a:t>There are currently 3 NHS Trusts </a:t>
            </a:r>
          </a:p>
          <a:p>
            <a:r>
              <a:rPr lang="en-GB" dirty="0"/>
              <a:t>Welsh Ambulance Services Trust for emergency services</a:t>
            </a:r>
          </a:p>
          <a:p>
            <a:r>
              <a:rPr lang="en-GB" dirty="0" err="1"/>
              <a:t>Velindre</a:t>
            </a:r>
            <a:r>
              <a:rPr lang="en-GB" dirty="0"/>
              <a:t> NHS Trust offering specialist services in cancer care and a range of national support services and the new Public Health Wales</a:t>
            </a:r>
          </a:p>
          <a:p>
            <a:r>
              <a:rPr lang="en-GB" dirty="0"/>
              <a:t>Public Health Wales</a:t>
            </a:r>
          </a:p>
        </p:txBody>
      </p:sp>
    </p:spTree>
    <p:extLst>
      <p:ext uri="{BB962C8B-B14F-4D97-AF65-F5344CB8AC3E}">
        <p14:creationId xmlns:p14="http://schemas.microsoft.com/office/powerpoint/2010/main" val="3395106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p:txBody>
          <a:bodyPr/>
          <a:lstStyle/>
          <a:p>
            <a:r>
              <a:rPr lang="en-GB" dirty="0"/>
              <a:t>Public Health Wales</a:t>
            </a:r>
          </a:p>
        </p:txBody>
      </p: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p:txBody>
          <a:bodyPr/>
          <a:lstStyle/>
          <a:p>
            <a:r>
              <a:rPr lang="en-GB" dirty="0"/>
              <a:t>The unified Public Health organisation in Wales</a:t>
            </a:r>
          </a:p>
          <a:p>
            <a:r>
              <a:rPr lang="en-GB" dirty="0"/>
              <a:t>The organisation became fully operational on 1 October 2009</a:t>
            </a:r>
          </a:p>
          <a:p>
            <a:r>
              <a:rPr lang="en-GB" dirty="0"/>
              <a:t>It now exercises the functions of the National Public Health Service, Wales Centre for Health, Welsh Cancer Intelligence &amp; Surveillance Unit, Congenital Anomaly Register &amp; Information Service for Wales, and Screening Services Wales</a:t>
            </a:r>
          </a:p>
          <a:p>
            <a:r>
              <a:rPr lang="en-GB" dirty="0"/>
              <a:t>Its main job is health promotion and health prevention </a:t>
            </a:r>
          </a:p>
        </p:txBody>
      </p:sp>
    </p:spTree>
    <p:extLst>
      <p:ext uri="{BB962C8B-B14F-4D97-AF65-F5344CB8AC3E}">
        <p14:creationId xmlns:p14="http://schemas.microsoft.com/office/powerpoint/2010/main" val="2333765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75CC8-9555-4D1B-94E1-BABDC1C9F559}"/>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6460C0E8-4A7C-4B39-9F05-FC46AF1D906A}"/>
              </a:ext>
            </a:extLst>
          </p:cNvPr>
          <p:cNvSpPr>
            <a:spLocks noGrp="1"/>
          </p:cNvSpPr>
          <p:nvPr>
            <p:ph idx="1"/>
          </p:nvPr>
        </p:nvSpPr>
        <p:spPr/>
        <p:txBody>
          <a:bodyPr/>
          <a:lstStyle/>
          <a:p>
            <a:r>
              <a:rPr lang="en-GB" dirty="0"/>
              <a:t>Do you know any examples of health prevention in Wales?</a:t>
            </a:r>
          </a:p>
          <a:p>
            <a:r>
              <a:rPr lang="en-GB" dirty="0"/>
              <a:t>What about health promotion?</a:t>
            </a:r>
          </a:p>
        </p:txBody>
      </p:sp>
    </p:spTree>
    <p:extLst>
      <p:ext uri="{BB962C8B-B14F-4D97-AF65-F5344CB8AC3E}">
        <p14:creationId xmlns:p14="http://schemas.microsoft.com/office/powerpoint/2010/main" val="1746152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4AA-2461-4CDE-97AA-8E0F67F90E9A}"/>
              </a:ext>
            </a:extLst>
          </p:cNvPr>
          <p:cNvSpPr>
            <a:spLocks noGrp="1"/>
          </p:cNvSpPr>
          <p:nvPr>
            <p:ph type="title"/>
          </p:nvPr>
        </p:nvSpPr>
        <p:spPr/>
        <p:txBody>
          <a:bodyPr/>
          <a:lstStyle/>
          <a:p>
            <a:r>
              <a:rPr lang="en-GB" dirty="0"/>
              <a:t>PHW</a:t>
            </a:r>
          </a:p>
        </p:txBody>
      </p:sp>
      <p:sp>
        <p:nvSpPr>
          <p:cNvPr id="3" name="Content Placeholder 2">
            <a:extLst>
              <a:ext uri="{FF2B5EF4-FFF2-40B4-BE49-F238E27FC236}">
                <a16:creationId xmlns:a16="http://schemas.microsoft.com/office/drawing/2014/main" id="{85E2B5BB-D3FE-48A0-B2F9-14D24AFF637F}"/>
              </a:ext>
            </a:extLst>
          </p:cNvPr>
          <p:cNvSpPr>
            <a:spLocks noGrp="1"/>
          </p:cNvSpPr>
          <p:nvPr>
            <p:ph idx="1"/>
          </p:nvPr>
        </p:nvSpPr>
        <p:spPr/>
        <p:txBody>
          <a:bodyPr/>
          <a:lstStyle/>
          <a:p>
            <a:r>
              <a:rPr lang="en-GB" dirty="0">
                <a:hlinkClick r:id="rId2"/>
              </a:rPr>
              <a:t>http://www.wales.nhs.uk/sitesplus/888/home</a:t>
            </a:r>
            <a:endParaRPr lang="en-GB" dirty="0"/>
          </a:p>
          <a:p>
            <a:endParaRPr lang="en-GB" dirty="0"/>
          </a:p>
        </p:txBody>
      </p:sp>
    </p:spTree>
    <p:extLst>
      <p:ext uri="{BB962C8B-B14F-4D97-AF65-F5344CB8AC3E}">
        <p14:creationId xmlns:p14="http://schemas.microsoft.com/office/powerpoint/2010/main" val="3141736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6015C-4F1F-4583-B89D-262998866A9F}"/>
              </a:ext>
            </a:extLst>
          </p:cNvPr>
          <p:cNvSpPr>
            <a:spLocks noGrp="1"/>
          </p:cNvSpPr>
          <p:nvPr>
            <p:ph type="title"/>
          </p:nvPr>
        </p:nvSpPr>
        <p:spPr/>
        <p:txBody>
          <a:bodyPr/>
          <a:lstStyle/>
          <a:p>
            <a:r>
              <a:rPr lang="en-GB" dirty="0"/>
              <a:t>Governance </a:t>
            </a:r>
          </a:p>
        </p:txBody>
      </p:sp>
      <p:sp>
        <p:nvSpPr>
          <p:cNvPr id="3" name="Content Placeholder 2">
            <a:extLst>
              <a:ext uri="{FF2B5EF4-FFF2-40B4-BE49-F238E27FC236}">
                <a16:creationId xmlns:a16="http://schemas.microsoft.com/office/drawing/2014/main" id="{364E64DF-256B-4CBF-A88E-22D49F90D3AD}"/>
              </a:ext>
            </a:extLst>
          </p:cNvPr>
          <p:cNvSpPr>
            <a:spLocks noGrp="1"/>
          </p:cNvSpPr>
          <p:nvPr>
            <p:ph idx="1"/>
          </p:nvPr>
        </p:nvSpPr>
        <p:spPr/>
        <p:txBody>
          <a:bodyPr>
            <a:normAutofit/>
          </a:bodyPr>
          <a:lstStyle/>
          <a:p>
            <a:r>
              <a:rPr lang="en-GB" dirty="0"/>
              <a:t>Department of Health and Social Services Organisation and Reporting</a:t>
            </a:r>
          </a:p>
          <a:p>
            <a:r>
              <a:rPr lang="en-GB" dirty="0"/>
              <a:t>The Welsh Government's Departments are headed by senior civil servants</a:t>
            </a:r>
          </a:p>
          <a:p>
            <a:r>
              <a:rPr lang="en-GB" dirty="0"/>
              <a:t>The Director General for Health and Social Services is Dr Andrew Goodall</a:t>
            </a:r>
          </a:p>
          <a:p>
            <a:r>
              <a:rPr lang="en-GB" dirty="0"/>
              <a:t>He is also Chief Executive of NHS Wales</a:t>
            </a:r>
          </a:p>
          <a:p>
            <a:r>
              <a:rPr lang="en-GB" dirty="0"/>
              <a:t>The Chief Executive, NHS Wales, is responsible for providing the Minister with policy advice and for exercising strategic leadership and management of the NHS. To support this role, the Chief Executive will chair a National Delivery Group, forming part of the Department for Health and Social Services (DHSS).</a:t>
            </a:r>
          </a:p>
          <a:p>
            <a:r>
              <a:rPr lang="en-GB" dirty="0"/>
              <a:t>This group is responsible for overseeing the development and delivery of NHS services across Wales.</a:t>
            </a:r>
          </a:p>
          <a:p>
            <a:r>
              <a:rPr lang="en-GB" dirty="0"/>
              <a:t> As Chief Executive, NHS Wales, he is accountable to the Cabinet Minister for Health and Social Services</a:t>
            </a:r>
          </a:p>
          <a:p>
            <a:r>
              <a:rPr lang="en-GB" dirty="0"/>
              <a:t>This minister is responsible for providing him with policy advice and exercising strategic leadership and management of the NHS.</a:t>
            </a:r>
          </a:p>
        </p:txBody>
      </p:sp>
    </p:spTree>
    <p:extLst>
      <p:ext uri="{BB962C8B-B14F-4D97-AF65-F5344CB8AC3E}">
        <p14:creationId xmlns:p14="http://schemas.microsoft.com/office/powerpoint/2010/main" val="19452598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BA131-E37C-40FA-8663-5C9621757E05}"/>
              </a:ext>
            </a:extLst>
          </p:cNvPr>
          <p:cNvSpPr>
            <a:spLocks noGrp="1"/>
          </p:cNvSpPr>
          <p:nvPr>
            <p:ph type="title"/>
          </p:nvPr>
        </p:nvSpPr>
        <p:spPr/>
        <p:txBody>
          <a:bodyPr/>
          <a:lstStyle/>
          <a:p>
            <a:r>
              <a:rPr lang="en-GB" dirty="0"/>
              <a:t>NHS Governance </a:t>
            </a:r>
          </a:p>
        </p:txBody>
      </p:sp>
      <p:sp>
        <p:nvSpPr>
          <p:cNvPr id="3" name="Content Placeholder 2">
            <a:extLst>
              <a:ext uri="{FF2B5EF4-FFF2-40B4-BE49-F238E27FC236}">
                <a16:creationId xmlns:a16="http://schemas.microsoft.com/office/drawing/2014/main" id="{C7FDCF3E-F299-4468-B3CC-B87E63A6930C}"/>
              </a:ext>
            </a:extLst>
          </p:cNvPr>
          <p:cNvSpPr>
            <a:spLocks noGrp="1"/>
          </p:cNvSpPr>
          <p:nvPr>
            <p:ph idx="1"/>
          </p:nvPr>
        </p:nvSpPr>
        <p:spPr/>
        <p:txBody>
          <a:bodyPr>
            <a:normAutofit/>
          </a:bodyPr>
          <a:lstStyle/>
          <a:p>
            <a:endParaRPr lang="en-GB" dirty="0"/>
          </a:p>
          <a:p>
            <a:r>
              <a:rPr lang="en-GB" dirty="0"/>
              <a:t>The Department for Health and Social Services advises the Welsh Government on policies and strategies for health and social care in Wales. This includes contributing to relevant legislation and providing funding for the NHS and other related bodies. </a:t>
            </a:r>
          </a:p>
          <a:p>
            <a:r>
              <a:rPr lang="en-GB" dirty="0"/>
              <a:t>The Chief Medical Officer holds the appointment of Director of the Department for Public Health and Health Professions.</a:t>
            </a:r>
          </a:p>
          <a:p>
            <a:r>
              <a:rPr lang="en-GB" dirty="0"/>
              <a:t>The Office of the Chief Medical Officer (OCMO) leads on policy and programmes for the protection and improvement of people's health and for the reduction in inequalities in health. It also provides professional and medical advice to Ministers, the Health &amp; Social Care Department and other parts of the Welsh Government.</a:t>
            </a:r>
          </a:p>
        </p:txBody>
      </p:sp>
    </p:spTree>
    <p:extLst>
      <p:ext uri="{BB962C8B-B14F-4D97-AF65-F5344CB8AC3E}">
        <p14:creationId xmlns:p14="http://schemas.microsoft.com/office/powerpoint/2010/main" val="249592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5C6D-DD0D-4075-BA21-625B7F75A8E6}"/>
              </a:ext>
            </a:extLst>
          </p:cNvPr>
          <p:cNvSpPr>
            <a:spLocks noGrp="1"/>
          </p:cNvSpPr>
          <p:nvPr>
            <p:ph type="title"/>
          </p:nvPr>
        </p:nvSpPr>
        <p:spPr/>
        <p:txBody>
          <a:bodyPr/>
          <a:lstStyle/>
          <a:p>
            <a:r>
              <a:rPr lang="en-GB" dirty="0"/>
              <a:t>Issue</a:t>
            </a:r>
          </a:p>
        </p:txBody>
      </p:sp>
      <p:pic>
        <p:nvPicPr>
          <p:cNvPr id="4" name="Content Placeholder 3">
            <a:extLst>
              <a:ext uri="{FF2B5EF4-FFF2-40B4-BE49-F238E27FC236}">
                <a16:creationId xmlns:a16="http://schemas.microsoft.com/office/drawing/2014/main" id="{6F939C16-79A6-443F-9932-4BA7EF80F206}"/>
              </a:ext>
            </a:extLst>
          </p:cNvPr>
          <p:cNvPicPr>
            <a:picLocks noGrp="1" noChangeAspect="1"/>
          </p:cNvPicPr>
          <p:nvPr>
            <p:ph idx="1"/>
          </p:nvPr>
        </p:nvPicPr>
        <p:blipFill>
          <a:blip r:embed="rId2"/>
          <a:stretch>
            <a:fillRect/>
          </a:stretch>
        </p:blipFill>
        <p:spPr>
          <a:xfrm>
            <a:off x="2161169" y="2103438"/>
            <a:ext cx="7869661" cy="3932237"/>
          </a:xfrm>
          <a:prstGeom prst="rect">
            <a:avLst/>
          </a:prstGeom>
        </p:spPr>
      </p:pic>
    </p:spTree>
    <p:extLst>
      <p:ext uri="{BB962C8B-B14F-4D97-AF65-F5344CB8AC3E}">
        <p14:creationId xmlns:p14="http://schemas.microsoft.com/office/powerpoint/2010/main" val="690584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67649-1AEF-480B-801F-773AA96BEA21}"/>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69DD2D1-7195-48B5-9224-240FEFE17D68}"/>
              </a:ext>
            </a:extLst>
          </p:cNvPr>
          <p:cNvSpPr>
            <a:spLocks noGrp="1"/>
          </p:cNvSpPr>
          <p:nvPr>
            <p:ph idx="1"/>
          </p:nvPr>
        </p:nvSpPr>
        <p:spPr/>
        <p:txBody>
          <a:bodyPr/>
          <a:lstStyle/>
          <a:p>
            <a:r>
              <a:rPr lang="en-GB" dirty="0"/>
              <a:t>Funding is of great concern in the NHS</a:t>
            </a:r>
          </a:p>
          <a:p>
            <a:r>
              <a:rPr lang="en-GB" dirty="0"/>
              <a:t>Give three reasons why this might be</a:t>
            </a:r>
          </a:p>
        </p:txBody>
      </p:sp>
    </p:spTree>
    <p:extLst>
      <p:ext uri="{BB962C8B-B14F-4D97-AF65-F5344CB8AC3E}">
        <p14:creationId xmlns:p14="http://schemas.microsoft.com/office/powerpoint/2010/main" val="468888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08079-A2BD-476D-9915-57E732FA679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885812C-629B-408F-BB69-1FF69C0FC66E}"/>
              </a:ext>
            </a:extLst>
          </p:cNvPr>
          <p:cNvSpPr>
            <a:spLocks noGrp="1"/>
          </p:cNvSpPr>
          <p:nvPr>
            <p:ph idx="1"/>
          </p:nvPr>
        </p:nvSpPr>
        <p:spPr/>
        <p:txBody>
          <a:bodyPr/>
          <a:lstStyle/>
          <a:p>
            <a:r>
              <a:rPr lang="en-GB" dirty="0"/>
              <a:t>Now give three recommendations </a:t>
            </a:r>
            <a:r>
              <a:rPr lang="en-GB"/>
              <a:t>for improvement </a:t>
            </a:r>
          </a:p>
        </p:txBody>
      </p:sp>
    </p:spTree>
    <p:extLst>
      <p:ext uri="{BB962C8B-B14F-4D97-AF65-F5344CB8AC3E}">
        <p14:creationId xmlns:p14="http://schemas.microsoft.com/office/powerpoint/2010/main" val="21152954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Savon</Template>
  <TotalTime>41</TotalTime>
  <Words>877</Words>
  <Application>Microsoft Office PowerPoint</Application>
  <PresentationFormat>Widescreen</PresentationFormat>
  <Paragraphs>99</Paragraphs>
  <Slides>25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25</vt:i4>
      </vt:variant>
    </vt:vector>
  </HeadingPairs>
  <TitlesOfParts>
    <vt:vector size="27" baseType="lpstr">
      <vt:lpstr>Garamond</vt:lpstr>
      <vt:lpstr>Savon</vt:lpstr>
      <vt:lpstr>NHS Structure in Wales</vt:lpstr>
      <vt:lpstr>Answer the following:</vt:lpstr>
      <vt:lpstr>Answers</vt:lpstr>
      <vt:lpstr>Question</vt:lpstr>
      <vt:lpstr>Answer </vt:lpstr>
      <vt:lpstr>Statistics </vt:lpstr>
      <vt:lpstr>Government</vt:lpstr>
      <vt:lpstr>Quick Overview</vt:lpstr>
      <vt:lpstr>Question</vt:lpstr>
      <vt:lpstr>Answer</vt:lpstr>
      <vt:lpstr>Impact on Health</vt:lpstr>
      <vt:lpstr>NHS Finance </vt:lpstr>
      <vt:lpstr>But ….</vt:lpstr>
      <vt:lpstr>NHS Structure </vt:lpstr>
      <vt:lpstr>PHBs</vt:lpstr>
      <vt:lpstr>PowerPoint Presentation</vt:lpstr>
      <vt:lpstr>PHTs</vt:lpstr>
      <vt:lpstr>Public Health Wales</vt:lpstr>
      <vt:lpstr>Question</vt:lpstr>
      <vt:lpstr>PHW</vt:lpstr>
      <vt:lpstr>Governance </vt:lpstr>
      <vt:lpstr>NHS Governance </vt:lpstr>
      <vt:lpstr>Issue</vt:lpstr>
      <vt:lpstr>Task</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Structure in Wales</dc:title>
  <dc:creator>Tania Davies</dc:creator>
  <cp:lastModifiedBy>Tania Davies</cp:lastModifiedBy>
  <cp:revision>8</cp:revision>
  <dcterms:created xsi:type="dcterms:W3CDTF">2019-01-21T10:10:22Z</dcterms:created>
  <dcterms:modified xsi:type="dcterms:W3CDTF">2019-01-26T23:39:47Z</dcterms:modified>
</cp:coreProperties>
</file>