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Lst>
  <p:notesMasterIdLst>
    <p:notesMasterId r:id="rId84"/>
  </p:notesMasterIdLst>
  <p:sldIdLst>
    <p:sldId id="256" r:id="rId5"/>
    <p:sldId id="357" r:id="rId6"/>
    <p:sldId id="358" r:id="rId7"/>
    <p:sldId id="356" r:id="rId8"/>
    <p:sldId id="393" r:id="rId9"/>
    <p:sldId id="394" r:id="rId10"/>
    <p:sldId id="395" r:id="rId11"/>
    <p:sldId id="398" r:id="rId12"/>
    <p:sldId id="392" r:id="rId13"/>
    <p:sldId id="257" r:id="rId14"/>
    <p:sldId id="414" r:id="rId15"/>
    <p:sldId id="423" r:id="rId16"/>
    <p:sldId id="259" r:id="rId17"/>
    <p:sldId id="415" r:id="rId18"/>
    <p:sldId id="416" r:id="rId19"/>
    <p:sldId id="417" r:id="rId20"/>
    <p:sldId id="418" r:id="rId21"/>
    <p:sldId id="419" r:id="rId22"/>
    <p:sldId id="420" r:id="rId23"/>
    <p:sldId id="421" r:id="rId24"/>
    <p:sldId id="422" r:id="rId25"/>
    <p:sldId id="413" r:id="rId26"/>
    <p:sldId id="431" r:id="rId27"/>
    <p:sldId id="260" r:id="rId28"/>
    <p:sldId id="262" r:id="rId29"/>
    <p:sldId id="430" r:id="rId30"/>
    <p:sldId id="331" r:id="rId31"/>
    <p:sldId id="332" r:id="rId32"/>
    <p:sldId id="353" r:id="rId33"/>
    <p:sldId id="313" r:id="rId34"/>
    <p:sldId id="432" r:id="rId35"/>
    <p:sldId id="433" r:id="rId36"/>
    <p:sldId id="434" r:id="rId37"/>
    <p:sldId id="354" r:id="rId38"/>
    <p:sldId id="396" r:id="rId39"/>
    <p:sldId id="397" r:id="rId40"/>
    <p:sldId id="355" r:id="rId41"/>
    <p:sldId id="310" r:id="rId42"/>
    <p:sldId id="284" r:id="rId43"/>
    <p:sldId id="340" r:id="rId44"/>
    <p:sldId id="341" r:id="rId45"/>
    <p:sldId id="342" r:id="rId46"/>
    <p:sldId id="343" r:id="rId47"/>
    <p:sldId id="344" r:id="rId48"/>
    <p:sldId id="290" r:id="rId49"/>
    <p:sldId id="345" r:id="rId50"/>
    <p:sldId id="346" r:id="rId51"/>
    <p:sldId id="347" r:id="rId52"/>
    <p:sldId id="348" r:id="rId53"/>
    <p:sldId id="295" r:id="rId54"/>
    <p:sldId id="296" r:id="rId55"/>
    <p:sldId id="351" r:id="rId56"/>
    <p:sldId id="352" r:id="rId57"/>
    <p:sldId id="297" r:id="rId58"/>
    <p:sldId id="322" r:id="rId59"/>
    <p:sldId id="336" r:id="rId60"/>
    <p:sldId id="334" r:id="rId61"/>
    <p:sldId id="333" r:id="rId62"/>
    <p:sldId id="329" r:id="rId63"/>
    <p:sldId id="337" r:id="rId64"/>
    <p:sldId id="338" r:id="rId65"/>
    <p:sldId id="335" r:id="rId66"/>
    <p:sldId id="428" r:id="rId67"/>
    <p:sldId id="429" r:id="rId68"/>
    <p:sldId id="400" r:id="rId69"/>
    <p:sldId id="401" r:id="rId70"/>
    <p:sldId id="408" r:id="rId71"/>
    <p:sldId id="424" r:id="rId72"/>
    <p:sldId id="425" r:id="rId73"/>
    <p:sldId id="426" r:id="rId74"/>
    <p:sldId id="427" r:id="rId75"/>
    <p:sldId id="323" r:id="rId76"/>
    <p:sldId id="324" r:id="rId77"/>
    <p:sldId id="327" r:id="rId78"/>
    <p:sldId id="325" r:id="rId79"/>
    <p:sldId id="326" r:id="rId80"/>
    <p:sldId id="328" r:id="rId81"/>
    <p:sldId id="409" r:id="rId82"/>
    <p:sldId id="411"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267" autoAdjust="0"/>
    <p:restoredTop sz="94651" autoAdjust="0"/>
  </p:normalViewPr>
  <p:slideViewPr>
    <p:cSldViewPr snapToGrid="0" showGuides="1">
      <p:cViewPr>
        <p:scale>
          <a:sx n="63" d="100"/>
          <a:sy n="63" d="100"/>
        </p:scale>
        <p:origin x="292" y="856"/>
      </p:cViewPr>
      <p:guideLst>
        <p:guide orient="horz" pos="2160"/>
        <p:guide pos="3840"/>
      </p:guideLst>
    </p:cSldViewPr>
  </p:slideViewPr>
  <p:notesTextViewPr>
    <p:cViewPr>
      <p:scale>
        <a:sx n="1" d="1"/>
        <a:sy n="1" d="1"/>
      </p:scale>
      <p:origin x="0" y="0"/>
    </p:cViewPr>
  </p:notesTextViewPr>
  <p:sorterViewPr>
    <p:cViewPr>
      <p:scale>
        <a:sx n="46" d="100"/>
        <a:sy n="4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notesMaster" Target="notesMasters/notesMaster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05F78E-80CA-4155-BA86-BAD7783B0CCB}" type="doc">
      <dgm:prSet loTypeId="urn:microsoft.com/office/officeart/2018/2/layout/IconCircleList" loCatId="icon" qsTypeId="urn:microsoft.com/office/officeart/2005/8/quickstyle/simple5" qsCatId="simple" csTypeId="urn:microsoft.com/office/officeart/2005/8/colors/colorful1" csCatId="colorful" phldr="1"/>
      <dgm:spPr/>
      <dgm:t>
        <a:bodyPr/>
        <a:lstStyle/>
        <a:p>
          <a:endParaRPr lang="en-US"/>
        </a:p>
      </dgm:t>
    </dgm:pt>
    <dgm:pt modelId="{8583102A-B345-4D0A-981B-8DD4CAAE2DD2}">
      <dgm:prSet custT="1"/>
      <dgm:spPr/>
      <dgm:t>
        <a:bodyPr/>
        <a:lstStyle/>
        <a:p>
          <a:pPr>
            <a:lnSpc>
              <a:spcPct val="100000"/>
            </a:lnSpc>
          </a:pPr>
          <a:r>
            <a:rPr lang="en-GB" sz="1400" dirty="0"/>
            <a:t>An introduction to strategic management</a:t>
          </a:r>
          <a:endParaRPr lang="en-US" sz="1400" dirty="0"/>
        </a:p>
      </dgm:t>
    </dgm:pt>
    <dgm:pt modelId="{B9FD8753-3913-407D-9123-A4ECBA734991}" type="parTrans" cxnId="{BC867389-D554-40BD-A451-BD6D6A9083DF}">
      <dgm:prSet/>
      <dgm:spPr/>
      <dgm:t>
        <a:bodyPr/>
        <a:lstStyle/>
        <a:p>
          <a:endParaRPr lang="en-US" sz="2400"/>
        </a:p>
      </dgm:t>
    </dgm:pt>
    <dgm:pt modelId="{7723FE46-9445-460E-8B13-9048840C5880}" type="sibTrans" cxnId="{BC867389-D554-40BD-A451-BD6D6A9083DF}">
      <dgm:prSet/>
      <dgm:spPr/>
      <dgm:t>
        <a:bodyPr/>
        <a:lstStyle/>
        <a:p>
          <a:pPr>
            <a:lnSpc>
              <a:spcPct val="100000"/>
            </a:lnSpc>
          </a:pPr>
          <a:endParaRPr lang="en-US" sz="2400"/>
        </a:p>
      </dgm:t>
    </dgm:pt>
    <dgm:pt modelId="{FF73E4E9-6A31-464E-AD3D-C79CFD399194}">
      <dgm:prSet custT="1"/>
      <dgm:spPr/>
      <dgm:t>
        <a:bodyPr/>
        <a:lstStyle/>
        <a:p>
          <a:pPr>
            <a:lnSpc>
              <a:spcPct val="100000"/>
            </a:lnSpc>
          </a:pPr>
          <a:r>
            <a:rPr lang="en-GB" sz="1400" dirty="0"/>
            <a:t>The importance of strategic management and environmental policy in different contexts specifically, commercial, industrial and, conservation. </a:t>
          </a:r>
          <a:endParaRPr lang="en-US" sz="1400" dirty="0"/>
        </a:p>
      </dgm:t>
    </dgm:pt>
    <dgm:pt modelId="{AE8B23DC-F0C0-41E7-BA3F-852FA6EDDC1D}" type="parTrans" cxnId="{30D59BE2-8EFB-4430-BADF-D30179642ED0}">
      <dgm:prSet/>
      <dgm:spPr/>
      <dgm:t>
        <a:bodyPr/>
        <a:lstStyle/>
        <a:p>
          <a:endParaRPr lang="en-US" sz="2400"/>
        </a:p>
      </dgm:t>
    </dgm:pt>
    <dgm:pt modelId="{8DA787D9-DE3A-4A6F-BAF2-3385EBFCF862}" type="sibTrans" cxnId="{30D59BE2-8EFB-4430-BADF-D30179642ED0}">
      <dgm:prSet/>
      <dgm:spPr/>
      <dgm:t>
        <a:bodyPr/>
        <a:lstStyle/>
        <a:p>
          <a:pPr>
            <a:lnSpc>
              <a:spcPct val="100000"/>
            </a:lnSpc>
          </a:pPr>
          <a:endParaRPr lang="en-US" sz="2400"/>
        </a:p>
      </dgm:t>
    </dgm:pt>
    <dgm:pt modelId="{39FAB9FD-596F-4200-AF2C-EEAD8BA0D338}">
      <dgm:prSet custT="1"/>
      <dgm:spPr/>
      <dgm:t>
        <a:bodyPr/>
        <a:lstStyle/>
        <a:p>
          <a:pPr>
            <a:lnSpc>
              <a:spcPct val="100000"/>
            </a:lnSpc>
          </a:pPr>
          <a:r>
            <a:rPr lang="en-GB" sz="1400" dirty="0"/>
            <a:t>Application of specific strategic goals through the utilisation of management techniques, which include investigation into Environmental Management Systems, and their accreditation. </a:t>
          </a:r>
          <a:endParaRPr lang="en-US" sz="1400" dirty="0"/>
        </a:p>
      </dgm:t>
    </dgm:pt>
    <dgm:pt modelId="{19CFCAB4-8BF8-477F-BAB9-82B4655F95DF}" type="parTrans" cxnId="{2E85D853-C9EA-4359-AF14-568F6970DCBC}">
      <dgm:prSet/>
      <dgm:spPr/>
      <dgm:t>
        <a:bodyPr/>
        <a:lstStyle/>
        <a:p>
          <a:endParaRPr lang="en-US" sz="2400"/>
        </a:p>
      </dgm:t>
    </dgm:pt>
    <dgm:pt modelId="{F1C0D697-FCC9-4B2D-9565-77017668C925}" type="sibTrans" cxnId="{2E85D853-C9EA-4359-AF14-568F6970DCBC}">
      <dgm:prSet/>
      <dgm:spPr/>
      <dgm:t>
        <a:bodyPr/>
        <a:lstStyle/>
        <a:p>
          <a:pPr>
            <a:lnSpc>
              <a:spcPct val="100000"/>
            </a:lnSpc>
          </a:pPr>
          <a:endParaRPr lang="en-US" sz="2400"/>
        </a:p>
      </dgm:t>
    </dgm:pt>
    <dgm:pt modelId="{6DBB790E-AACF-48BC-9E65-B8ED31B5EEF6}">
      <dgm:prSet custT="1"/>
      <dgm:spPr/>
      <dgm:t>
        <a:bodyPr/>
        <a:lstStyle/>
        <a:p>
          <a:pPr>
            <a:lnSpc>
              <a:spcPct val="100000"/>
            </a:lnSpc>
          </a:pPr>
          <a:r>
            <a:rPr lang="en-GB" sz="1400" dirty="0"/>
            <a:t>Analysis of the business environment using PESTEL and SWOT frameworks including environmental assessment. </a:t>
          </a:r>
          <a:endParaRPr lang="en-US" sz="1400" dirty="0"/>
        </a:p>
      </dgm:t>
    </dgm:pt>
    <dgm:pt modelId="{0FE26DCC-C791-4BF8-B60D-5985DC1C9EBF}" type="parTrans" cxnId="{57CC0E55-2FB7-4E0A-956E-BCD556B982B6}">
      <dgm:prSet/>
      <dgm:spPr/>
      <dgm:t>
        <a:bodyPr/>
        <a:lstStyle/>
        <a:p>
          <a:endParaRPr lang="en-US" sz="2400"/>
        </a:p>
      </dgm:t>
    </dgm:pt>
    <dgm:pt modelId="{E49B7FEB-47E9-4B9E-8670-DFB4D2AEC900}" type="sibTrans" cxnId="{57CC0E55-2FB7-4E0A-956E-BCD556B982B6}">
      <dgm:prSet/>
      <dgm:spPr/>
      <dgm:t>
        <a:bodyPr/>
        <a:lstStyle/>
        <a:p>
          <a:pPr>
            <a:lnSpc>
              <a:spcPct val="100000"/>
            </a:lnSpc>
          </a:pPr>
          <a:endParaRPr lang="en-US" sz="2400"/>
        </a:p>
      </dgm:t>
    </dgm:pt>
    <dgm:pt modelId="{75DC5426-B01B-48FD-9A99-4250C2F1250B}">
      <dgm:prSet custT="1"/>
      <dgm:spPr/>
      <dgm:t>
        <a:bodyPr/>
        <a:lstStyle/>
        <a:p>
          <a:pPr>
            <a:lnSpc>
              <a:spcPct val="100000"/>
            </a:lnSpc>
          </a:pPr>
          <a:r>
            <a:rPr lang="en-GB" sz="1400" dirty="0"/>
            <a:t>The relationship between the environment, business culture, entrepreneurship and consumer attitudes which include Reverse logistics, ‘green’ marketing, packaging and eco-labelling.  </a:t>
          </a:r>
          <a:endParaRPr lang="en-US" sz="1400" dirty="0"/>
        </a:p>
      </dgm:t>
    </dgm:pt>
    <dgm:pt modelId="{69DF7BFE-EBD1-49EE-ADEF-E4D8F138061E}" type="parTrans" cxnId="{64FA5A4F-5774-4F52-8877-DB0CC6295992}">
      <dgm:prSet/>
      <dgm:spPr/>
      <dgm:t>
        <a:bodyPr/>
        <a:lstStyle/>
        <a:p>
          <a:endParaRPr lang="en-US" sz="2400"/>
        </a:p>
      </dgm:t>
    </dgm:pt>
    <dgm:pt modelId="{3352D55B-1BB9-4ACB-BCC8-DF2C28E2CD51}" type="sibTrans" cxnId="{64FA5A4F-5774-4F52-8877-DB0CC6295992}">
      <dgm:prSet/>
      <dgm:spPr/>
      <dgm:t>
        <a:bodyPr/>
        <a:lstStyle/>
        <a:p>
          <a:pPr>
            <a:lnSpc>
              <a:spcPct val="100000"/>
            </a:lnSpc>
          </a:pPr>
          <a:endParaRPr lang="en-US" sz="2400"/>
        </a:p>
      </dgm:t>
    </dgm:pt>
    <dgm:pt modelId="{6C81745A-8768-4BF1-AB69-8678A03C55D8}">
      <dgm:prSet custT="1"/>
      <dgm:spPr/>
      <dgm:t>
        <a:bodyPr/>
        <a:lstStyle/>
        <a:p>
          <a:pPr>
            <a:lnSpc>
              <a:spcPct val="100000"/>
            </a:lnSpc>
          </a:pPr>
          <a:r>
            <a:rPr lang="en-GB" sz="1400" dirty="0"/>
            <a:t>Strategic position and choice.  Environmental policy formulation and implementation for business. </a:t>
          </a:r>
          <a:endParaRPr lang="en-US" sz="1400" dirty="0"/>
        </a:p>
      </dgm:t>
    </dgm:pt>
    <dgm:pt modelId="{530F2A75-B980-43F6-9EBC-BB1A12F85203}" type="parTrans" cxnId="{36713BA9-8F4D-4A40-B866-257D0DA23E53}">
      <dgm:prSet/>
      <dgm:spPr/>
      <dgm:t>
        <a:bodyPr/>
        <a:lstStyle/>
        <a:p>
          <a:endParaRPr lang="en-US" sz="2400"/>
        </a:p>
      </dgm:t>
    </dgm:pt>
    <dgm:pt modelId="{16346D75-993F-4CE4-8835-0F3A62453826}" type="sibTrans" cxnId="{36713BA9-8F4D-4A40-B866-257D0DA23E53}">
      <dgm:prSet/>
      <dgm:spPr/>
      <dgm:t>
        <a:bodyPr/>
        <a:lstStyle/>
        <a:p>
          <a:pPr>
            <a:lnSpc>
              <a:spcPct val="100000"/>
            </a:lnSpc>
          </a:pPr>
          <a:endParaRPr lang="en-US" sz="2400"/>
        </a:p>
      </dgm:t>
    </dgm:pt>
    <dgm:pt modelId="{50DF20BA-7397-4DE5-A755-E0BDC05FB6DE}">
      <dgm:prSet custT="1"/>
      <dgm:spPr/>
      <dgm:t>
        <a:bodyPr/>
        <a:lstStyle/>
        <a:p>
          <a:pPr>
            <a:lnSpc>
              <a:spcPct val="100000"/>
            </a:lnSpc>
          </a:pPr>
          <a:r>
            <a:rPr lang="en-GB" sz="1400" dirty="0"/>
            <a:t>Environmental management systems and strategies and their relevance to reducing human impacts on the natural environment, utilising specific examples from a circular economy approach. </a:t>
          </a:r>
          <a:endParaRPr lang="en-US" sz="1400" dirty="0"/>
        </a:p>
      </dgm:t>
    </dgm:pt>
    <dgm:pt modelId="{50AEC968-D91D-40D7-AEEB-8DC6C55E1F55}" type="parTrans" cxnId="{C502FF11-6E10-4594-A6EA-04373E8B3037}">
      <dgm:prSet/>
      <dgm:spPr/>
      <dgm:t>
        <a:bodyPr/>
        <a:lstStyle/>
        <a:p>
          <a:endParaRPr lang="en-US" sz="2400"/>
        </a:p>
      </dgm:t>
    </dgm:pt>
    <dgm:pt modelId="{1BA30091-B699-4076-9585-F33AA3071992}" type="sibTrans" cxnId="{C502FF11-6E10-4594-A6EA-04373E8B3037}">
      <dgm:prSet/>
      <dgm:spPr/>
      <dgm:t>
        <a:bodyPr/>
        <a:lstStyle/>
        <a:p>
          <a:pPr>
            <a:lnSpc>
              <a:spcPct val="100000"/>
            </a:lnSpc>
          </a:pPr>
          <a:endParaRPr lang="en-US" sz="2400"/>
        </a:p>
      </dgm:t>
    </dgm:pt>
    <dgm:pt modelId="{758C21AF-6BC1-47D3-B478-B9CCD34C9312}">
      <dgm:prSet custT="1"/>
      <dgm:spPr/>
      <dgm:t>
        <a:bodyPr/>
        <a:lstStyle/>
        <a:p>
          <a:pPr>
            <a:lnSpc>
              <a:spcPct val="100000"/>
            </a:lnSpc>
          </a:pPr>
          <a:r>
            <a:rPr lang="en-GB" sz="1400" dirty="0"/>
            <a:t>Environmental Management Systems, their design and implementation e.g. ICM. </a:t>
          </a:r>
          <a:endParaRPr lang="en-US" sz="1400" dirty="0"/>
        </a:p>
      </dgm:t>
    </dgm:pt>
    <dgm:pt modelId="{34F1BFEB-C559-4310-993E-1967D507D8D6}" type="parTrans" cxnId="{56C41CE1-B831-47CE-A85C-B71CDD756647}">
      <dgm:prSet/>
      <dgm:spPr/>
      <dgm:t>
        <a:bodyPr/>
        <a:lstStyle/>
        <a:p>
          <a:endParaRPr lang="en-US" sz="2400"/>
        </a:p>
      </dgm:t>
    </dgm:pt>
    <dgm:pt modelId="{57C36ED8-4F3F-47AE-8776-4BE5E1851C26}" type="sibTrans" cxnId="{56C41CE1-B831-47CE-A85C-B71CDD756647}">
      <dgm:prSet/>
      <dgm:spPr/>
      <dgm:t>
        <a:bodyPr/>
        <a:lstStyle/>
        <a:p>
          <a:endParaRPr lang="en-US" sz="2400"/>
        </a:p>
      </dgm:t>
    </dgm:pt>
    <dgm:pt modelId="{03373004-A5B8-441B-BBAE-D3CBFA3A2F33}" type="pres">
      <dgm:prSet presAssocID="{3405F78E-80CA-4155-BA86-BAD7783B0CCB}" presName="root" presStyleCnt="0">
        <dgm:presLayoutVars>
          <dgm:dir/>
          <dgm:resizeHandles val="exact"/>
        </dgm:presLayoutVars>
      </dgm:prSet>
      <dgm:spPr/>
    </dgm:pt>
    <dgm:pt modelId="{16A9DA62-2E1F-4B71-AEA3-7AEBDCBA94E2}" type="pres">
      <dgm:prSet presAssocID="{3405F78E-80CA-4155-BA86-BAD7783B0CCB}" presName="container" presStyleCnt="0">
        <dgm:presLayoutVars>
          <dgm:dir/>
          <dgm:resizeHandles val="exact"/>
        </dgm:presLayoutVars>
      </dgm:prSet>
      <dgm:spPr/>
    </dgm:pt>
    <dgm:pt modelId="{D5289881-4DFB-476F-9543-A0FCAEF631CF}" type="pres">
      <dgm:prSet presAssocID="{8583102A-B345-4D0A-981B-8DD4CAAE2DD2}" presName="compNode" presStyleCnt="0"/>
      <dgm:spPr/>
    </dgm:pt>
    <dgm:pt modelId="{DDD35642-C5D6-4603-BF0E-320056AC4282}" type="pres">
      <dgm:prSet presAssocID="{8583102A-B345-4D0A-981B-8DD4CAAE2DD2}" presName="iconBgRect" presStyleLbl="bgShp" presStyleIdx="0" presStyleCnt="8"/>
      <dgm:spPr/>
    </dgm:pt>
    <dgm:pt modelId="{D5F24CC5-7AED-469F-9F3B-2DDF1F375E80}" type="pres">
      <dgm:prSet presAssocID="{8583102A-B345-4D0A-981B-8DD4CAAE2DD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AD36F9DB-3DD3-41BF-8E60-857509D9FBCE}" type="pres">
      <dgm:prSet presAssocID="{8583102A-B345-4D0A-981B-8DD4CAAE2DD2}" presName="spaceRect" presStyleCnt="0"/>
      <dgm:spPr/>
    </dgm:pt>
    <dgm:pt modelId="{533E0D5C-58DC-483E-BE87-B7C301B2BEF1}" type="pres">
      <dgm:prSet presAssocID="{8583102A-B345-4D0A-981B-8DD4CAAE2DD2}" presName="textRect" presStyleLbl="revTx" presStyleIdx="0" presStyleCnt="8">
        <dgm:presLayoutVars>
          <dgm:chMax val="1"/>
          <dgm:chPref val="1"/>
        </dgm:presLayoutVars>
      </dgm:prSet>
      <dgm:spPr/>
    </dgm:pt>
    <dgm:pt modelId="{F96A9B70-1CC7-45A7-99CD-6E5774841959}" type="pres">
      <dgm:prSet presAssocID="{7723FE46-9445-460E-8B13-9048840C5880}" presName="sibTrans" presStyleLbl="sibTrans2D1" presStyleIdx="0" presStyleCnt="0"/>
      <dgm:spPr/>
    </dgm:pt>
    <dgm:pt modelId="{F90420F7-A969-4404-8A17-7DAB65D2CBF6}" type="pres">
      <dgm:prSet presAssocID="{FF73E4E9-6A31-464E-AD3D-C79CFD399194}" presName="compNode" presStyleCnt="0"/>
      <dgm:spPr/>
    </dgm:pt>
    <dgm:pt modelId="{B33CBE09-1363-4B65-8118-B030479A4D79}" type="pres">
      <dgm:prSet presAssocID="{FF73E4E9-6A31-464E-AD3D-C79CFD399194}" presName="iconBgRect" presStyleLbl="bgShp" presStyleIdx="1" presStyleCnt="8"/>
      <dgm:spPr/>
    </dgm:pt>
    <dgm:pt modelId="{A27F3039-B547-4067-8C34-EA35295B450C}" type="pres">
      <dgm:prSet presAssocID="{FF73E4E9-6A31-464E-AD3D-C79CFD39919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refighter"/>
        </a:ext>
      </dgm:extLst>
    </dgm:pt>
    <dgm:pt modelId="{7115C84B-BD5F-49BA-A4F4-7B1566E01DEC}" type="pres">
      <dgm:prSet presAssocID="{FF73E4E9-6A31-464E-AD3D-C79CFD399194}" presName="spaceRect" presStyleCnt="0"/>
      <dgm:spPr/>
    </dgm:pt>
    <dgm:pt modelId="{49CE313F-161C-4591-B798-3472CAD8A40B}" type="pres">
      <dgm:prSet presAssocID="{FF73E4E9-6A31-464E-AD3D-C79CFD399194}" presName="textRect" presStyleLbl="revTx" presStyleIdx="1" presStyleCnt="8">
        <dgm:presLayoutVars>
          <dgm:chMax val="1"/>
          <dgm:chPref val="1"/>
        </dgm:presLayoutVars>
      </dgm:prSet>
      <dgm:spPr/>
    </dgm:pt>
    <dgm:pt modelId="{6A9E3394-3537-4564-934E-98FC041ABE21}" type="pres">
      <dgm:prSet presAssocID="{8DA787D9-DE3A-4A6F-BAF2-3385EBFCF862}" presName="sibTrans" presStyleLbl="sibTrans2D1" presStyleIdx="0" presStyleCnt="0"/>
      <dgm:spPr/>
    </dgm:pt>
    <dgm:pt modelId="{EEA32186-AABA-4410-A302-936E9594A71A}" type="pres">
      <dgm:prSet presAssocID="{39FAB9FD-596F-4200-AF2C-EEAD8BA0D338}" presName="compNode" presStyleCnt="0"/>
      <dgm:spPr/>
    </dgm:pt>
    <dgm:pt modelId="{E6F25F19-D210-4028-9955-F85A1FAC08F2}" type="pres">
      <dgm:prSet presAssocID="{39FAB9FD-596F-4200-AF2C-EEAD8BA0D338}" presName="iconBgRect" presStyleLbl="bgShp" presStyleIdx="2" presStyleCnt="8"/>
      <dgm:spPr/>
    </dgm:pt>
    <dgm:pt modelId="{FCF2C20A-C362-4B17-9593-3D1ABB0B9C2F}" type="pres">
      <dgm:prSet presAssocID="{39FAB9FD-596F-4200-AF2C-EEAD8BA0D33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esentation with Checklist"/>
        </a:ext>
      </dgm:extLst>
    </dgm:pt>
    <dgm:pt modelId="{6ADDB9A8-9AEA-421F-B345-4FCE75DCEAD5}" type="pres">
      <dgm:prSet presAssocID="{39FAB9FD-596F-4200-AF2C-EEAD8BA0D338}" presName="spaceRect" presStyleCnt="0"/>
      <dgm:spPr/>
    </dgm:pt>
    <dgm:pt modelId="{1A2157F4-C4BB-4D1D-A157-B5E7DE317134}" type="pres">
      <dgm:prSet presAssocID="{39FAB9FD-596F-4200-AF2C-EEAD8BA0D338}" presName="textRect" presStyleLbl="revTx" presStyleIdx="2" presStyleCnt="8">
        <dgm:presLayoutVars>
          <dgm:chMax val="1"/>
          <dgm:chPref val="1"/>
        </dgm:presLayoutVars>
      </dgm:prSet>
      <dgm:spPr/>
    </dgm:pt>
    <dgm:pt modelId="{502C3576-6CC9-4031-B999-FF91180AA579}" type="pres">
      <dgm:prSet presAssocID="{F1C0D697-FCC9-4B2D-9565-77017668C925}" presName="sibTrans" presStyleLbl="sibTrans2D1" presStyleIdx="0" presStyleCnt="0"/>
      <dgm:spPr/>
    </dgm:pt>
    <dgm:pt modelId="{7567170D-E8E3-498C-919E-F30ECE290FA2}" type="pres">
      <dgm:prSet presAssocID="{6DBB790E-AACF-48BC-9E65-B8ED31B5EEF6}" presName="compNode" presStyleCnt="0"/>
      <dgm:spPr/>
    </dgm:pt>
    <dgm:pt modelId="{52A04105-4438-43AA-BAC7-67E82521F84D}" type="pres">
      <dgm:prSet presAssocID="{6DBB790E-AACF-48BC-9E65-B8ED31B5EEF6}" presName="iconBgRect" presStyleLbl="bgShp" presStyleIdx="3" presStyleCnt="8"/>
      <dgm:spPr/>
    </dgm:pt>
    <dgm:pt modelId="{878ED0A9-6929-4F77-B51B-E01874286EF7}" type="pres">
      <dgm:prSet presAssocID="{6DBB790E-AACF-48BC-9E65-B8ED31B5EEF6}"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ciduous tree"/>
        </a:ext>
      </dgm:extLst>
    </dgm:pt>
    <dgm:pt modelId="{F9D92ADD-AE31-4F65-A944-9DA7EF3AB42B}" type="pres">
      <dgm:prSet presAssocID="{6DBB790E-AACF-48BC-9E65-B8ED31B5EEF6}" presName="spaceRect" presStyleCnt="0"/>
      <dgm:spPr/>
    </dgm:pt>
    <dgm:pt modelId="{32B97DB9-C2D4-4D04-8FB7-49B42E3ECCB5}" type="pres">
      <dgm:prSet presAssocID="{6DBB790E-AACF-48BC-9E65-B8ED31B5EEF6}" presName="textRect" presStyleLbl="revTx" presStyleIdx="3" presStyleCnt="8">
        <dgm:presLayoutVars>
          <dgm:chMax val="1"/>
          <dgm:chPref val="1"/>
        </dgm:presLayoutVars>
      </dgm:prSet>
      <dgm:spPr/>
    </dgm:pt>
    <dgm:pt modelId="{8BBC578E-0C32-42A2-9B63-06D73F96F324}" type="pres">
      <dgm:prSet presAssocID="{E49B7FEB-47E9-4B9E-8670-DFB4D2AEC900}" presName="sibTrans" presStyleLbl="sibTrans2D1" presStyleIdx="0" presStyleCnt="0"/>
      <dgm:spPr/>
    </dgm:pt>
    <dgm:pt modelId="{1D240986-EAAC-49F3-900D-480912157B7A}" type="pres">
      <dgm:prSet presAssocID="{75DC5426-B01B-48FD-9A99-4250C2F1250B}" presName="compNode" presStyleCnt="0"/>
      <dgm:spPr/>
    </dgm:pt>
    <dgm:pt modelId="{DD8292E5-0189-41D1-B234-C82CED33FC43}" type="pres">
      <dgm:prSet presAssocID="{75DC5426-B01B-48FD-9A99-4250C2F1250B}" presName="iconBgRect" presStyleLbl="bgShp" presStyleIdx="4" presStyleCnt="8"/>
      <dgm:spPr/>
    </dgm:pt>
    <dgm:pt modelId="{142B6616-0E8F-451B-8C8C-8F7E68D40ED5}" type="pres">
      <dgm:prSet presAssocID="{75DC5426-B01B-48FD-9A99-4250C2F1250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elder"/>
        </a:ext>
      </dgm:extLst>
    </dgm:pt>
    <dgm:pt modelId="{72F514C8-54DA-4D06-A895-B48BC6771503}" type="pres">
      <dgm:prSet presAssocID="{75DC5426-B01B-48FD-9A99-4250C2F1250B}" presName="spaceRect" presStyleCnt="0"/>
      <dgm:spPr/>
    </dgm:pt>
    <dgm:pt modelId="{79A2A86C-31EF-49E5-B34F-1E247CD18123}" type="pres">
      <dgm:prSet presAssocID="{75DC5426-B01B-48FD-9A99-4250C2F1250B}" presName="textRect" presStyleLbl="revTx" presStyleIdx="4" presStyleCnt="8">
        <dgm:presLayoutVars>
          <dgm:chMax val="1"/>
          <dgm:chPref val="1"/>
        </dgm:presLayoutVars>
      </dgm:prSet>
      <dgm:spPr/>
    </dgm:pt>
    <dgm:pt modelId="{CE2AF075-F047-40D2-9BF0-196C3ABD822B}" type="pres">
      <dgm:prSet presAssocID="{3352D55B-1BB9-4ACB-BCC8-DF2C28E2CD51}" presName="sibTrans" presStyleLbl="sibTrans2D1" presStyleIdx="0" presStyleCnt="0"/>
      <dgm:spPr/>
    </dgm:pt>
    <dgm:pt modelId="{05F5C93A-C0DA-4EA1-B70D-2736B41F7AFB}" type="pres">
      <dgm:prSet presAssocID="{6C81745A-8768-4BF1-AB69-8678A03C55D8}" presName="compNode" presStyleCnt="0"/>
      <dgm:spPr/>
    </dgm:pt>
    <dgm:pt modelId="{78352F05-0208-4974-8D3E-DD94807BF1C3}" type="pres">
      <dgm:prSet presAssocID="{6C81745A-8768-4BF1-AB69-8678A03C55D8}" presName="iconBgRect" presStyleLbl="bgShp" presStyleIdx="5" presStyleCnt="8"/>
      <dgm:spPr/>
    </dgm:pt>
    <dgm:pt modelId="{259EBB4F-5F41-481B-8F97-9A3A066113C8}" type="pres">
      <dgm:prSet presAssocID="{6C81745A-8768-4BF1-AB69-8678A03C55D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Atom"/>
        </a:ext>
      </dgm:extLst>
    </dgm:pt>
    <dgm:pt modelId="{B981A408-193F-49C4-AECD-D8DC4A2DF610}" type="pres">
      <dgm:prSet presAssocID="{6C81745A-8768-4BF1-AB69-8678A03C55D8}" presName="spaceRect" presStyleCnt="0"/>
      <dgm:spPr/>
    </dgm:pt>
    <dgm:pt modelId="{6822DE5A-9234-4AD7-9359-2F14117DD0F6}" type="pres">
      <dgm:prSet presAssocID="{6C81745A-8768-4BF1-AB69-8678A03C55D8}" presName="textRect" presStyleLbl="revTx" presStyleIdx="5" presStyleCnt="8">
        <dgm:presLayoutVars>
          <dgm:chMax val="1"/>
          <dgm:chPref val="1"/>
        </dgm:presLayoutVars>
      </dgm:prSet>
      <dgm:spPr/>
    </dgm:pt>
    <dgm:pt modelId="{B98889E0-D2A7-4CF0-B1CB-87F2DAAB0186}" type="pres">
      <dgm:prSet presAssocID="{16346D75-993F-4CE4-8835-0F3A62453826}" presName="sibTrans" presStyleLbl="sibTrans2D1" presStyleIdx="0" presStyleCnt="0"/>
      <dgm:spPr/>
    </dgm:pt>
    <dgm:pt modelId="{864C7FA9-0086-49CA-81D9-66DCBF69B58E}" type="pres">
      <dgm:prSet presAssocID="{50DF20BA-7397-4DE5-A755-E0BDC05FB6DE}" presName="compNode" presStyleCnt="0"/>
      <dgm:spPr/>
    </dgm:pt>
    <dgm:pt modelId="{860F58C1-3AC8-4A4F-B469-8588525304CC}" type="pres">
      <dgm:prSet presAssocID="{50DF20BA-7397-4DE5-A755-E0BDC05FB6DE}" presName="iconBgRect" presStyleLbl="bgShp" presStyleIdx="6" presStyleCnt="8"/>
      <dgm:spPr/>
    </dgm:pt>
    <dgm:pt modelId="{3A46C3D5-7846-4E93-A80B-2D01A39F6352}" type="pres">
      <dgm:prSet presAssocID="{50DF20BA-7397-4DE5-A755-E0BDC05FB6DE}"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Sustainability"/>
        </a:ext>
      </dgm:extLst>
    </dgm:pt>
    <dgm:pt modelId="{D7C9DCD1-33C4-48A9-8A90-CCE336588B52}" type="pres">
      <dgm:prSet presAssocID="{50DF20BA-7397-4DE5-A755-E0BDC05FB6DE}" presName="spaceRect" presStyleCnt="0"/>
      <dgm:spPr/>
    </dgm:pt>
    <dgm:pt modelId="{9F818306-FD48-4434-B832-A4F2A99331EA}" type="pres">
      <dgm:prSet presAssocID="{50DF20BA-7397-4DE5-A755-E0BDC05FB6DE}" presName="textRect" presStyleLbl="revTx" presStyleIdx="6" presStyleCnt="8">
        <dgm:presLayoutVars>
          <dgm:chMax val="1"/>
          <dgm:chPref val="1"/>
        </dgm:presLayoutVars>
      </dgm:prSet>
      <dgm:spPr/>
    </dgm:pt>
    <dgm:pt modelId="{5EF263F8-5C73-4B02-BBE6-7D542E8DAD66}" type="pres">
      <dgm:prSet presAssocID="{1BA30091-B699-4076-9585-F33AA3071992}" presName="sibTrans" presStyleLbl="sibTrans2D1" presStyleIdx="0" presStyleCnt="0"/>
      <dgm:spPr/>
    </dgm:pt>
    <dgm:pt modelId="{67BF0319-EBEA-4B54-87EB-98B084CF5DCE}" type="pres">
      <dgm:prSet presAssocID="{758C21AF-6BC1-47D3-B478-B9CCD34C9312}" presName="compNode" presStyleCnt="0"/>
      <dgm:spPr/>
    </dgm:pt>
    <dgm:pt modelId="{A669FF28-915C-4463-BD2B-5D9A666480DD}" type="pres">
      <dgm:prSet presAssocID="{758C21AF-6BC1-47D3-B478-B9CCD34C9312}" presName="iconBgRect" presStyleLbl="bgShp" presStyleIdx="7" presStyleCnt="8"/>
      <dgm:spPr/>
    </dgm:pt>
    <dgm:pt modelId="{25CA32D8-5488-4896-94E9-481A613E5F78}" type="pres">
      <dgm:prSet presAssocID="{758C21AF-6BC1-47D3-B478-B9CCD34C9312}"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Flowchart"/>
        </a:ext>
      </dgm:extLst>
    </dgm:pt>
    <dgm:pt modelId="{D09ADFCF-1F85-4C7C-A302-A638D4ECCAB9}" type="pres">
      <dgm:prSet presAssocID="{758C21AF-6BC1-47D3-B478-B9CCD34C9312}" presName="spaceRect" presStyleCnt="0"/>
      <dgm:spPr/>
    </dgm:pt>
    <dgm:pt modelId="{E3F4E98A-5A24-44DC-B37E-78CC02E29BE8}" type="pres">
      <dgm:prSet presAssocID="{758C21AF-6BC1-47D3-B478-B9CCD34C9312}" presName="textRect" presStyleLbl="revTx" presStyleIdx="7" presStyleCnt="8">
        <dgm:presLayoutVars>
          <dgm:chMax val="1"/>
          <dgm:chPref val="1"/>
        </dgm:presLayoutVars>
      </dgm:prSet>
      <dgm:spPr/>
    </dgm:pt>
  </dgm:ptLst>
  <dgm:cxnLst>
    <dgm:cxn modelId="{D3781D02-F3B6-4015-80B2-2832FE8E5C2E}" type="presOf" srcId="{50DF20BA-7397-4DE5-A755-E0BDC05FB6DE}" destId="{9F818306-FD48-4434-B832-A4F2A99331EA}" srcOrd="0" destOrd="0" presId="urn:microsoft.com/office/officeart/2018/2/layout/IconCircleList"/>
    <dgm:cxn modelId="{C502FF11-6E10-4594-A6EA-04373E8B3037}" srcId="{3405F78E-80CA-4155-BA86-BAD7783B0CCB}" destId="{50DF20BA-7397-4DE5-A755-E0BDC05FB6DE}" srcOrd="6" destOrd="0" parTransId="{50AEC968-D91D-40D7-AEEB-8DC6C55E1F55}" sibTransId="{1BA30091-B699-4076-9585-F33AA3071992}"/>
    <dgm:cxn modelId="{CA67FF1C-5466-4254-B6E7-5B32452974BF}" type="presOf" srcId="{1BA30091-B699-4076-9585-F33AA3071992}" destId="{5EF263F8-5C73-4B02-BBE6-7D542E8DAD66}" srcOrd="0" destOrd="0" presId="urn:microsoft.com/office/officeart/2018/2/layout/IconCircleList"/>
    <dgm:cxn modelId="{64FA5A4F-5774-4F52-8877-DB0CC6295992}" srcId="{3405F78E-80CA-4155-BA86-BAD7783B0CCB}" destId="{75DC5426-B01B-48FD-9A99-4250C2F1250B}" srcOrd="4" destOrd="0" parTransId="{69DF7BFE-EBD1-49EE-ADEF-E4D8F138061E}" sibTransId="{3352D55B-1BB9-4ACB-BCC8-DF2C28E2CD51}"/>
    <dgm:cxn modelId="{D2B09853-8E1A-40AA-8178-9E9AE29683D7}" type="presOf" srcId="{75DC5426-B01B-48FD-9A99-4250C2F1250B}" destId="{79A2A86C-31EF-49E5-B34F-1E247CD18123}" srcOrd="0" destOrd="0" presId="urn:microsoft.com/office/officeart/2018/2/layout/IconCircleList"/>
    <dgm:cxn modelId="{2E85D853-C9EA-4359-AF14-568F6970DCBC}" srcId="{3405F78E-80CA-4155-BA86-BAD7783B0CCB}" destId="{39FAB9FD-596F-4200-AF2C-EEAD8BA0D338}" srcOrd="2" destOrd="0" parTransId="{19CFCAB4-8BF8-477F-BAB9-82B4655F95DF}" sibTransId="{F1C0D697-FCC9-4B2D-9565-77017668C925}"/>
    <dgm:cxn modelId="{57CC0E55-2FB7-4E0A-956E-BCD556B982B6}" srcId="{3405F78E-80CA-4155-BA86-BAD7783B0CCB}" destId="{6DBB790E-AACF-48BC-9E65-B8ED31B5EEF6}" srcOrd="3" destOrd="0" parTransId="{0FE26DCC-C791-4BF8-B60D-5985DC1C9EBF}" sibTransId="{E49B7FEB-47E9-4B9E-8670-DFB4D2AEC900}"/>
    <dgm:cxn modelId="{2018B077-E1A1-41E0-9B46-5254D5849609}" type="presOf" srcId="{39FAB9FD-596F-4200-AF2C-EEAD8BA0D338}" destId="{1A2157F4-C4BB-4D1D-A157-B5E7DE317134}" srcOrd="0" destOrd="0" presId="urn:microsoft.com/office/officeart/2018/2/layout/IconCircleList"/>
    <dgm:cxn modelId="{1B9AF379-E0AA-46A3-B8DD-5D1BBDFD8C41}" type="presOf" srcId="{16346D75-993F-4CE4-8835-0F3A62453826}" destId="{B98889E0-D2A7-4CF0-B1CB-87F2DAAB0186}" srcOrd="0" destOrd="0" presId="urn:microsoft.com/office/officeart/2018/2/layout/IconCircleList"/>
    <dgm:cxn modelId="{305E167C-9998-49ED-AF88-D231335C51AB}" type="presOf" srcId="{7723FE46-9445-460E-8B13-9048840C5880}" destId="{F96A9B70-1CC7-45A7-99CD-6E5774841959}" srcOrd="0" destOrd="0" presId="urn:microsoft.com/office/officeart/2018/2/layout/IconCircleList"/>
    <dgm:cxn modelId="{BC867389-D554-40BD-A451-BD6D6A9083DF}" srcId="{3405F78E-80CA-4155-BA86-BAD7783B0CCB}" destId="{8583102A-B345-4D0A-981B-8DD4CAAE2DD2}" srcOrd="0" destOrd="0" parTransId="{B9FD8753-3913-407D-9123-A4ECBA734991}" sibTransId="{7723FE46-9445-460E-8B13-9048840C5880}"/>
    <dgm:cxn modelId="{44B5EC9D-27B5-463F-958A-DB4B1F21D88A}" type="presOf" srcId="{FF73E4E9-6A31-464E-AD3D-C79CFD399194}" destId="{49CE313F-161C-4591-B798-3472CAD8A40B}" srcOrd="0" destOrd="0" presId="urn:microsoft.com/office/officeart/2018/2/layout/IconCircleList"/>
    <dgm:cxn modelId="{09A184A0-A28D-4246-8F4F-BAAD45F6AC80}" type="presOf" srcId="{E49B7FEB-47E9-4B9E-8670-DFB4D2AEC900}" destId="{8BBC578E-0C32-42A2-9B63-06D73F96F324}" srcOrd="0" destOrd="0" presId="urn:microsoft.com/office/officeart/2018/2/layout/IconCircleList"/>
    <dgm:cxn modelId="{DEC4C3A2-3998-4D3E-9CD7-D029261D4F76}" type="presOf" srcId="{8DA787D9-DE3A-4A6F-BAF2-3385EBFCF862}" destId="{6A9E3394-3537-4564-934E-98FC041ABE21}" srcOrd="0" destOrd="0" presId="urn:microsoft.com/office/officeart/2018/2/layout/IconCircleList"/>
    <dgm:cxn modelId="{997C25A8-BA04-4E0D-8F09-8BBFC18CC1EC}" type="presOf" srcId="{F1C0D697-FCC9-4B2D-9565-77017668C925}" destId="{502C3576-6CC9-4031-B999-FF91180AA579}" srcOrd="0" destOrd="0" presId="urn:microsoft.com/office/officeart/2018/2/layout/IconCircleList"/>
    <dgm:cxn modelId="{36713BA9-8F4D-4A40-B866-257D0DA23E53}" srcId="{3405F78E-80CA-4155-BA86-BAD7783B0CCB}" destId="{6C81745A-8768-4BF1-AB69-8678A03C55D8}" srcOrd="5" destOrd="0" parTransId="{530F2A75-B980-43F6-9EBC-BB1A12F85203}" sibTransId="{16346D75-993F-4CE4-8835-0F3A62453826}"/>
    <dgm:cxn modelId="{134DB6AB-C8E0-4CC4-B68B-DC9826C1A40F}" type="presOf" srcId="{758C21AF-6BC1-47D3-B478-B9CCD34C9312}" destId="{E3F4E98A-5A24-44DC-B37E-78CC02E29BE8}" srcOrd="0" destOrd="0" presId="urn:microsoft.com/office/officeart/2018/2/layout/IconCircleList"/>
    <dgm:cxn modelId="{2B80C8B8-E182-4614-A755-4E7CF37D4033}" type="presOf" srcId="{8583102A-B345-4D0A-981B-8DD4CAAE2DD2}" destId="{533E0D5C-58DC-483E-BE87-B7C301B2BEF1}" srcOrd="0" destOrd="0" presId="urn:microsoft.com/office/officeart/2018/2/layout/IconCircleList"/>
    <dgm:cxn modelId="{0EF4EAC9-0887-458E-B904-EB212476DD49}" type="presOf" srcId="{6C81745A-8768-4BF1-AB69-8678A03C55D8}" destId="{6822DE5A-9234-4AD7-9359-2F14117DD0F6}" srcOrd="0" destOrd="0" presId="urn:microsoft.com/office/officeart/2018/2/layout/IconCircleList"/>
    <dgm:cxn modelId="{5A4B12D3-44E1-4C73-93DC-189EB4E26F03}" type="presOf" srcId="{3352D55B-1BB9-4ACB-BCC8-DF2C28E2CD51}" destId="{CE2AF075-F047-40D2-9BF0-196C3ABD822B}" srcOrd="0" destOrd="0" presId="urn:microsoft.com/office/officeart/2018/2/layout/IconCircleList"/>
    <dgm:cxn modelId="{56C41CE1-B831-47CE-A85C-B71CDD756647}" srcId="{3405F78E-80CA-4155-BA86-BAD7783B0CCB}" destId="{758C21AF-6BC1-47D3-B478-B9CCD34C9312}" srcOrd="7" destOrd="0" parTransId="{34F1BFEB-C559-4310-993E-1967D507D8D6}" sibTransId="{57C36ED8-4F3F-47AE-8776-4BE5E1851C26}"/>
    <dgm:cxn modelId="{30D59BE2-8EFB-4430-BADF-D30179642ED0}" srcId="{3405F78E-80CA-4155-BA86-BAD7783B0CCB}" destId="{FF73E4E9-6A31-464E-AD3D-C79CFD399194}" srcOrd="1" destOrd="0" parTransId="{AE8B23DC-F0C0-41E7-BA3F-852FA6EDDC1D}" sibTransId="{8DA787D9-DE3A-4A6F-BAF2-3385EBFCF862}"/>
    <dgm:cxn modelId="{2BF954F3-EF7C-43AB-B0D3-3539E33C3926}" type="presOf" srcId="{6DBB790E-AACF-48BC-9E65-B8ED31B5EEF6}" destId="{32B97DB9-C2D4-4D04-8FB7-49B42E3ECCB5}" srcOrd="0" destOrd="0" presId="urn:microsoft.com/office/officeart/2018/2/layout/IconCircleList"/>
    <dgm:cxn modelId="{9C0591F7-D1F9-4004-8E25-EABA0E3D2562}" type="presOf" srcId="{3405F78E-80CA-4155-BA86-BAD7783B0CCB}" destId="{03373004-A5B8-441B-BBAE-D3CBFA3A2F33}" srcOrd="0" destOrd="0" presId="urn:microsoft.com/office/officeart/2018/2/layout/IconCircleList"/>
    <dgm:cxn modelId="{43E0C625-BA54-4BFB-9652-B716896E2C49}" type="presParOf" srcId="{03373004-A5B8-441B-BBAE-D3CBFA3A2F33}" destId="{16A9DA62-2E1F-4B71-AEA3-7AEBDCBA94E2}" srcOrd="0" destOrd="0" presId="urn:microsoft.com/office/officeart/2018/2/layout/IconCircleList"/>
    <dgm:cxn modelId="{38901685-53E3-4FA7-944F-3E2C05E7B5A9}" type="presParOf" srcId="{16A9DA62-2E1F-4B71-AEA3-7AEBDCBA94E2}" destId="{D5289881-4DFB-476F-9543-A0FCAEF631CF}" srcOrd="0" destOrd="0" presId="urn:microsoft.com/office/officeart/2018/2/layout/IconCircleList"/>
    <dgm:cxn modelId="{888CD9E2-F07C-4E49-A767-A75BBC2C64A3}" type="presParOf" srcId="{D5289881-4DFB-476F-9543-A0FCAEF631CF}" destId="{DDD35642-C5D6-4603-BF0E-320056AC4282}" srcOrd="0" destOrd="0" presId="urn:microsoft.com/office/officeart/2018/2/layout/IconCircleList"/>
    <dgm:cxn modelId="{37061E00-95AA-455B-A01D-C77FEFD59250}" type="presParOf" srcId="{D5289881-4DFB-476F-9543-A0FCAEF631CF}" destId="{D5F24CC5-7AED-469F-9F3B-2DDF1F375E80}" srcOrd="1" destOrd="0" presId="urn:microsoft.com/office/officeart/2018/2/layout/IconCircleList"/>
    <dgm:cxn modelId="{14492D53-E4EA-4EF3-B364-36A0155D5FF7}" type="presParOf" srcId="{D5289881-4DFB-476F-9543-A0FCAEF631CF}" destId="{AD36F9DB-3DD3-41BF-8E60-857509D9FBCE}" srcOrd="2" destOrd="0" presId="urn:microsoft.com/office/officeart/2018/2/layout/IconCircleList"/>
    <dgm:cxn modelId="{29C583F4-18C0-45A1-8822-7C4663E2AF95}" type="presParOf" srcId="{D5289881-4DFB-476F-9543-A0FCAEF631CF}" destId="{533E0D5C-58DC-483E-BE87-B7C301B2BEF1}" srcOrd="3" destOrd="0" presId="urn:microsoft.com/office/officeart/2018/2/layout/IconCircleList"/>
    <dgm:cxn modelId="{D3ED7A78-01E7-496E-B4C7-7DDB4F2044D7}" type="presParOf" srcId="{16A9DA62-2E1F-4B71-AEA3-7AEBDCBA94E2}" destId="{F96A9B70-1CC7-45A7-99CD-6E5774841959}" srcOrd="1" destOrd="0" presId="urn:microsoft.com/office/officeart/2018/2/layout/IconCircleList"/>
    <dgm:cxn modelId="{3F8CD869-1AC2-4AAE-BF58-0D5E1841BB64}" type="presParOf" srcId="{16A9DA62-2E1F-4B71-AEA3-7AEBDCBA94E2}" destId="{F90420F7-A969-4404-8A17-7DAB65D2CBF6}" srcOrd="2" destOrd="0" presId="urn:microsoft.com/office/officeart/2018/2/layout/IconCircleList"/>
    <dgm:cxn modelId="{0E38F5F3-8B97-4EE3-95B3-3E34EA4ED341}" type="presParOf" srcId="{F90420F7-A969-4404-8A17-7DAB65D2CBF6}" destId="{B33CBE09-1363-4B65-8118-B030479A4D79}" srcOrd="0" destOrd="0" presId="urn:microsoft.com/office/officeart/2018/2/layout/IconCircleList"/>
    <dgm:cxn modelId="{0CFABD9D-29DC-4035-AD8B-43144DC3E400}" type="presParOf" srcId="{F90420F7-A969-4404-8A17-7DAB65D2CBF6}" destId="{A27F3039-B547-4067-8C34-EA35295B450C}" srcOrd="1" destOrd="0" presId="urn:microsoft.com/office/officeart/2018/2/layout/IconCircleList"/>
    <dgm:cxn modelId="{A2244907-C86C-42A7-A8D5-69EADE1C769C}" type="presParOf" srcId="{F90420F7-A969-4404-8A17-7DAB65D2CBF6}" destId="{7115C84B-BD5F-49BA-A4F4-7B1566E01DEC}" srcOrd="2" destOrd="0" presId="urn:microsoft.com/office/officeart/2018/2/layout/IconCircleList"/>
    <dgm:cxn modelId="{6CA65887-6B72-4165-BB78-4D7B221E3080}" type="presParOf" srcId="{F90420F7-A969-4404-8A17-7DAB65D2CBF6}" destId="{49CE313F-161C-4591-B798-3472CAD8A40B}" srcOrd="3" destOrd="0" presId="urn:microsoft.com/office/officeart/2018/2/layout/IconCircleList"/>
    <dgm:cxn modelId="{95759A21-1E89-4496-AFEF-E3F2A02B477C}" type="presParOf" srcId="{16A9DA62-2E1F-4B71-AEA3-7AEBDCBA94E2}" destId="{6A9E3394-3537-4564-934E-98FC041ABE21}" srcOrd="3" destOrd="0" presId="urn:microsoft.com/office/officeart/2018/2/layout/IconCircleList"/>
    <dgm:cxn modelId="{080B75F9-AC83-4C01-8E79-38DDEF73B910}" type="presParOf" srcId="{16A9DA62-2E1F-4B71-AEA3-7AEBDCBA94E2}" destId="{EEA32186-AABA-4410-A302-936E9594A71A}" srcOrd="4" destOrd="0" presId="urn:microsoft.com/office/officeart/2018/2/layout/IconCircleList"/>
    <dgm:cxn modelId="{B7551B73-D387-458C-BA64-0C22604A673C}" type="presParOf" srcId="{EEA32186-AABA-4410-A302-936E9594A71A}" destId="{E6F25F19-D210-4028-9955-F85A1FAC08F2}" srcOrd="0" destOrd="0" presId="urn:microsoft.com/office/officeart/2018/2/layout/IconCircleList"/>
    <dgm:cxn modelId="{20291EEF-963E-4C3D-82E3-7BCBC6579327}" type="presParOf" srcId="{EEA32186-AABA-4410-A302-936E9594A71A}" destId="{FCF2C20A-C362-4B17-9593-3D1ABB0B9C2F}" srcOrd="1" destOrd="0" presId="urn:microsoft.com/office/officeart/2018/2/layout/IconCircleList"/>
    <dgm:cxn modelId="{A1476879-475B-4CF1-8B8B-4A02877E9464}" type="presParOf" srcId="{EEA32186-AABA-4410-A302-936E9594A71A}" destId="{6ADDB9A8-9AEA-421F-B345-4FCE75DCEAD5}" srcOrd="2" destOrd="0" presId="urn:microsoft.com/office/officeart/2018/2/layout/IconCircleList"/>
    <dgm:cxn modelId="{DE1B3ECD-A31C-4223-8FCB-42F8517AE0D9}" type="presParOf" srcId="{EEA32186-AABA-4410-A302-936E9594A71A}" destId="{1A2157F4-C4BB-4D1D-A157-B5E7DE317134}" srcOrd="3" destOrd="0" presId="urn:microsoft.com/office/officeart/2018/2/layout/IconCircleList"/>
    <dgm:cxn modelId="{EE050F1C-3E02-4DF8-B4F0-7F3AF76C64DF}" type="presParOf" srcId="{16A9DA62-2E1F-4B71-AEA3-7AEBDCBA94E2}" destId="{502C3576-6CC9-4031-B999-FF91180AA579}" srcOrd="5" destOrd="0" presId="urn:microsoft.com/office/officeart/2018/2/layout/IconCircleList"/>
    <dgm:cxn modelId="{4370D5CA-E351-496F-9DAD-05FDD4EA6E46}" type="presParOf" srcId="{16A9DA62-2E1F-4B71-AEA3-7AEBDCBA94E2}" destId="{7567170D-E8E3-498C-919E-F30ECE290FA2}" srcOrd="6" destOrd="0" presId="urn:microsoft.com/office/officeart/2018/2/layout/IconCircleList"/>
    <dgm:cxn modelId="{27BDCFD6-81D9-4205-937F-C2134F8761E7}" type="presParOf" srcId="{7567170D-E8E3-498C-919E-F30ECE290FA2}" destId="{52A04105-4438-43AA-BAC7-67E82521F84D}" srcOrd="0" destOrd="0" presId="urn:microsoft.com/office/officeart/2018/2/layout/IconCircleList"/>
    <dgm:cxn modelId="{9DD47F5C-BD09-4CE4-8DE1-1B199A49E0B8}" type="presParOf" srcId="{7567170D-E8E3-498C-919E-F30ECE290FA2}" destId="{878ED0A9-6929-4F77-B51B-E01874286EF7}" srcOrd="1" destOrd="0" presId="urn:microsoft.com/office/officeart/2018/2/layout/IconCircleList"/>
    <dgm:cxn modelId="{0F61746F-1155-482C-8156-648D87D6D308}" type="presParOf" srcId="{7567170D-E8E3-498C-919E-F30ECE290FA2}" destId="{F9D92ADD-AE31-4F65-A944-9DA7EF3AB42B}" srcOrd="2" destOrd="0" presId="urn:microsoft.com/office/officeart/2018/2/layout/IconCircleList"/>
    <dgm:cxn modelId="{EFEB6EA1-1187-4895-8455-D70E1D5D6666}" type="presParOf" srcId="{7567170D-E8E3-498C-919E-F30ECE290FA2}" destId="{32B97DB9-C2D4-4D04-8FB7-49B42E3ECCB5}" srcOrd="3" destOrd="0" presId="urn:microsoft.com/office/officeart/2018/2/layout/IconCircleList"/>
    <dgm:cxn modelId="{D298BDEF-1DCE-4010-8C23-32B66B52023D}" type="presParOf" srcId="{16A9DA62-2E1F-4B71-AEA3-7AEBDCBA94E2}" destId="{8BBC578E-0C32-42A2-9B63-06D73F96F324}" srcOrd="7" destOrd="0" presId="urn:microsoft.com/office/officeart/2018/2/layout/IconCircleList"/>
    <dgm:cxn modelId="{79DF1923-FB6D-455E-8C56-5DC382A610BA}" type="presParOf" srcId="{16A9DA62-2E1F-4B71-AEA3-7AEBDCBA94E2}" destId="{1D240986-EAAC-49F3-900D-480912157B7A}" srcOrd="8" destOrd="0" presId="urn:microsoft.com/office/officeart/2018/2/layout/IconCircleList"/>
    <dgm:cxn modelId="{13B7B17D-7CD1-4D9B-8BA5-F3EB9B401D6E}" type="presParOf" srcId="{1D240986-EAAC-49F3-900D-480912157B7A}" destId="{DD8292E5-0189-41D1-B234-C82CED33FC43}" srcOrd="0" destOrd="0" presId="urn:microsoft.com/office/officeart/2018/2/layout/IconCircleList"/>
    <dgm:cxn modelId="{276D75B1-2F04-4076-B8EC-179BD8A17C9B}" type="presParOf" srcId="{1D240986-EAAC-49F3-900D-480912157B7A}" destId="{142B6616-0E8F-451B-8C8C-8F7E68D40ED5}" srcOrd="1" destOrd="0" presId="urn:microsoft.com/office/officeart/2018/2/layout/IconCircleList"/>
    <dgm:cxn modelId="{B22A22CE-0942-4FB3-B48E-CCBB768E1BCE}" type="presParOf" srcId="{1D240986-EAAC-49F3-900D-480912157B7A}" destId="{72F514C8-54DA-4D06-A895-B48BC6771503}" srcOrd="2" destOrd="0" presId="urn:microsoft.com/office/officeart/2018/2/layout/IconCircleList"/>
    <dgm:cxn modelId="{5FCD409B-5A82-4630-97B2-597831CB5DA1}" type="presParOf" srcId="{1D240986-EAAC-49F3-900D-480912157B7A}" destId="{79A2A86C-31EF-49E5-B34F-1E247CD18123}" srcOrd="3" destOrd="0" presId="urn:microsoft.com/office/officeart/2018/2/layout/IconCircleList"/>
    <dgm:cxn modelId="{74411356-8B6A-4D57-BBEC-8A4825340999}" type="presParOf" srcId="{16A9DA62-2E1F-4B71-AEA3-7AEBDCBA94E2}" destId="{CE2AF075-F047-40D2-9BF0-196C3ABD822B}" srcOrd="9" destOrd="0" presId="urn:microsoft.com/office/officeart/2018/2/layout/IconCircleList"/>
    <dgm:cxn modelId="{BC637379-66BB-40D1-84C0-164CC84D99A3}" type="presParOf" srcId="{16A9DA62-2E1F-4B71-AEA3-7AEBDCBA94E2}" destId="{05F5C93A-C0DA-4EA1-B70D-2736B41F7AFB}" srcOrd="10" destOrd="0" presId="urn:microsoft.com/office/officeart/2018/2/layout/IconCircleList"/>
    <dgm:cxn modelId="{B2F2CB01-51FD-4EB0-9B84-49151ADD2C30}" type="presParOf" srcId="{05F5C93A-C0DA-4EA1-B70D-2736B41F7AFB}" destId="{78352F05-0208-4974-8D3E-DD94807BF1C3}" srcOrd="0" destOrd="0" presId="urn:microsoft.com/office/officeart/2018/2/layout/IconCircleList"/>
    <dgm:cxn modelId="{37A8DB04-8231-4C40-8721-34AEA14BE9E4}" type="presParOf" srcId="{05F5C93A-C0DA-4EA1-B70D-2736B41F7AFB}" destId="{259EBB4F-5F41-481B-8F97-9A3A066113C8}" srcOrd="1" destOrd="0" presId="urn:microsoft.com/office/officeart/2018/2/layout/IconCircleList"/>
    <dgm:cxn modelId="{567F4AB6-2B3E-43E4-B026-B9B387AB6BD8}" type="presParOf" srcId="{05F5C93A-C0DA-4EA1-B70D-2736B41F7AFB}" destId="{B981A408-193F-49C4-AECD-D8DC4A2DF610}" srcOrd="2" destOrd="0" presId="urn:microsoft.com/office/officeart/2018/2/layout/IconCircleList"/>
    <dgm:cxn modelId="{42F9D22E-8E6C-4642-9194-6B37470168E7}" type="presParOf" srcId="{05F5C93A-C0DA-4EA1-B70D-2736B41F7AFB}" destId="{6822DE5A-9234-4AD7-9359-2F14117DD0F6}" srcOrd="3" destOrd="0" presId="urn:microsoft.com/office/officeart/2018/2/layout/IconCircleList"/>
    <dgm:cxn modelId="{D6C249F5-0F17-458A-8C41-1B4B96D87103}" type="presParOf" srcId="{16A9DA62-2E1F-4B71-AEA3-7AEBDCBA94E2}" destId="{B98889E0-D2A7-4CF0-B1CB-87F2DAAB0186}" srcOrd="11" destOrd="0" presId="urn:microsoft.com/office/officeart/2018/2/layout/IconCircleList"/>
    <dgm:cxn modelId="{EB8E4A22-1D99-405A-994A-D49A04C362B1}" type="presParOf" srcId="{16A9DA62-2E1F-4B71-AEA3-7AEBDCBA94E2}" destId="{864C7FA9-0086-49CA-81D9-66DCBF69B58E}" srcOrd="12" destOrd="0" presId="urn:microsoft.com/office/officeart/2018/2/layout/IconCircleList"/>
    <dgm:cxn modelId="{8CEDDE0F-3EEE-43FA-94BC-8FEC7D05F391}" type="presParOf" srcId="{864C7FA9-0086-49CA-81D9-66DCBF69B58E}" destId="{860F58C1-3AC8-4A4F-B469-8588525304CC}" srcOrd="0" destOrd="0" presId="urn:microsoft.com/office/officeart/2018/2/layout/IconCircleList"/>
    <dgm:cxn modelId="{8EB279A2-EBDB-448D-A2A7-2656FDBF6041}" type="presParOf" srcId="{864C7FA9-0086-49CA-81D9-66DCBF69B58E}" destId="{3A46C3D5-7846-4E93-A80B-2D01A39F6352}" srcOrd="1" destOrd="0" presId="urn:microsoft.com/office/officeart/2018/2/layout/IconCircleList"/>
    <dgm:cxn modelId="{4A16E2BD-1E59-444F-8165-A9F73216B427}" type="presParOf" srcId="{864C7FA9-0086-49CA-81D9-66DCBF69B58E}" destId="{D7C9DCD1-33C4-48A9-8A90-CCE336588B52}" srcOrd="2" destOrd="0" presId="urn:microsoft.com/office/officeart/2018/2/layout/IconCircleList"/>
    <dgm:cxn modelId="{1191DE5F-E535-49AE-9DB3-6B6FC90D63CE}" type="presParOf" srcId="{864C7FA9-0086-49CA-81D9-66DCBF69B58E}" destId="{9F818306-FD48-4434-B832-A4F2A99331EA}" srcOrd="3" destOrd="0" presId="urn:microsoft.com/office/officeart/2018/2/layout/IconCircleList"/>
    <dgm:cxn modelId="{F6CC0073-8A43-489F-A165-31E09AAD7528}" type="presParOf" srcId="{16A9DA62-2E1F-4B71-AEA3-7AEBDCBA94E2}" destId="{5EF263F8-5C73-4B02-BBE6-7D542E8DAD66}" srcOrd="13" destOrd="0" presId="urn:microsoft.com/office/officeart/2018/2/layout/IconCircleList"/>
    <dgm:cxn modelId="{D99554BF-7C07-4C59-915B-C80E25DDF373}" type="presParOf" srcId="{16A9DA62-2E1F-4B71-AEA3-7AEBDCBA94E2}" destId="{67BF0319-EBEA-4B54-87EB-98B084CF5DCE}" srcOrd="14" destOrd="0" presId="urn:microsoft.com/office/officeart/2018/2/layout/IconCircleList"/>
    <dgm:cxn modelId="{FC02E9BA-EFD1-4077-8E81-0A57389688CE}" type="presParOf" srcId="{67BF0319-EBEA-4B54-87EB-98B084CF5DCE}" destId="{A669FF28-915C-4463-BD2B-5D9A666480DD}" srcOrd="0" destOrd="0" presId="urn:microsoft.com/office/officeart/2018/2/layout/IconCircleList"/>
    <dgm:cxn modelId="{194763AF-AFC1-4A31-9EAE-C8BD5E467ED2}" type="presParOf" srcId="{67BF0319-EBEA-4B54-87EB-98B084CF5DCE}" destId="{25CA32D8-5488-4896-94E9-481A613E5F78}" srcOrd="1" destOrd="0" presId="urn:microsoft.com/office/officeart/2018/2/layout/IconCircleList"/>
    <dgm:cxn modelId="{DDFC2499-84B3-4913-B885-54E26296D84A}" type="presParOf" srcId="{67BF0319-EBEA-4B54-87EB-98B084CF5DCE}" destId="{D09ADFCF-1F85-4C7C-A302-A638D4ECCAB9}" srcOrd="2" destOrd="0" presId="urn:microsoft.com/office/officeart/2018/2/layout/IconCircleList"/>
    <dgm:cxn modelId="{BA8CC802-0D33-44C4-84E9-5295058188C5}" type="presParOf" srcId="{67BF0319-EBEA-4B54-87EB-98B084CF5DCE}" destId="{E3F4E98A-5A24-44DC-B37E-78CC02E29BE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DF12CB-1911-4B3E-B3F3-A1B9BC6C6E9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A20366A-268C-4C71-8627-29E8A3C8A4D8}">
      <dgm:prSet/>
      <dgm:spPr/>
      <dgm:t>
        <a:bodyPr/>
        <a:lstStyle/>
        <a:p>
          <a:r>
            <a:rPr lang="en-GB" dirty="0"/>
            <a:t>1. Action for climate empowerment</a:t>
          </a:r>
          <a:endParaRPr lang="en-US" dirty="0"/>
        </a:p>
      </dgm:t>
    </dgm:pt>
    <dgm:pt modelId="{110D3A68-FD66-439A-B24A-AAB8329D4BB5}" type="parTrans" cxnId="{F1AFEAC7-60C5-4FB7-9F81-AAE14AEFBB2F}">
      <dgm:prSet/>
      <dgm:spPr/>
      <dgm:t>
        <a:bodyPr/>
        <a:lstStyle/>
        <a:p>
          <a:endParaRPr lang="en-US"/>
        </a:p>
      </dgm:t>
    </dgm:pt>
    <dgm:pt modelId="{757F1DB7-28D9-4247-B1CF-65D48D0A597F}" type="sibTrans" cxnId="{F1AFEAC7-60C5-4FB7-9F81-AAE14AEFBB2F}">
      <dgm:prSet/>
      <dgm:spPr/>
      <dgm:t>
        <a:bodyPr/>
        <a:lstStyle/>
        <a:p>
          <a:endParaRPr lang="en-US"/>
        </a:p>
      </dgm:t>
    </dgm:pt>
    <dgm:pt modelId="{8933CD16-6C8D-4728-8768-E71234472E08}">
      <dgm:prSet/>
      <dgm:spPr/>
      <dgm:t>
        <a:bodyPr/>
        <a:lstStyle/>
        <a:p>
          <a:r>
            <a:rPr lang="en-GB" dirty="0"/>
            <a:t>2. Children and Youth</a:t>
          </a:r>
          <a:endParaRPr lang="en-US" dirty="0"/>
        </a:p>
      </dgm:t>
    </dgm:pt>
    <dgm:pt modelId="{BAF24660-0D0E-46B5-9BE3-81A4B70752DC}" type="parTrans" cxnId="{50E1DA88-1222-466B-B376-0704F9ECDDCE}">
      <dgm:prSet/>
      <dgm:spPr/>
      <dgm:t>
        <a:bodyPr/>
        <a:lstStyle/>
        <a:p>
          <a:endParaRPr lang="en-US"/>
        </a:p>
      </dgm:t>
    </dgm:pt>
    <dgm:pt modelId="{6E97ADBD-E4E5-4886-AE9F-6590BA505AA2}" type="sibTrans" cxnId="{50E1DA88-1222-466B-B376-0704F9ECDDCE}">
      <dgm:prSet/>
      <dgm:spPr/>
      <dgm:t>
        <a:bodyPr/>
        <a:lstStyle/>
        <a:p>
          <a:endParaRPr lang="en-US"/>
        </a:p>
      </dgm:t>
    </dgm:pt>
    <dgm:pt modelId="{42F74059-3420-4330-BC1D-51859A4A652D}">
      <dgm:prSet/>
      <dgm:spPr/>
      <dgm:t>
        <a:bodyPr/>
        <a:lstStyle/>
        <a:p>
          <a:r>
            <a:rPr lang="en-GB" dirty="0"/>
            <a:t>3. Adaptation and Resilience</a:t>
          </a:r>
          <a:endParaRPr lang="en-US" dirty="0"/>
        </a:p>
      </dgm:t>
    </dgm:pt>
    <dgm:pt modelId="{3E3F6F00-0555-4220-B7AB-DA3F47182FE3}" type="parTrans" cxnId="{B857BBB6-D275-4662-A981-99B01C2AC1C2}">
      <dgm:prSet/>
      <dgm:spPr/>
      <dgm:t>
        <a:bodyPr/>
        <a:lstStyle/>
        <a:p>
          <a:endParaRPr lang="en-US"/>
        </a:p>
      </dgm:t>
    </dgm:pt>
    <dgm:pt modelId="{0B33FD33-8FB0-44DB-B81E-CB832157948A}" type="sibTrans" cxnId="{B857BBB6-D275-4662-A981-99B01C2AC1C2}">
      <dgm:prSet/>
      <dgm:spPr/>
      <dgm:t>
        <a:bodyPr/>
        <a:lstStyle/>
        <a:p>
          <a:endParaRPr lang="en-US"/>
        </a:p>
      </dgm:t>
    </dgm:pt>
    <dgm:pt modelId="{D7A40643-B3CA-4F3E-93FD-D460B111B5C1}">
      <dgm:prSet/>
      <dgm:spPr/>
      <dgm:t>
        <a:bodyPr/>
        <a:lstStyle/>
        <a:p>
          <a:r>
            <a:rPr lang="en-GB" dirty="0"/>
            <a:t>4. Capacity Building</a:t>
          </a:r>
          <a:endParaRPr lang="en-US" dirty="0"/>
        </a:p>
      </dgm:t>
    </dgm:pt>
    <dgm:pt modelId="{B455F269-A72A-4C7D-B610-C496135CCF30}" type="parTrans" cxnId="{3A5A8F88-7A5B-436C-B4FF-62966939E71F}">
      <dgm:prSet/>
      <dgm:spPr/>
      <dgm:t>
        <a:bodyPr/>
        <a:lstStyle/>
        <a:p>
          <a:endParaRPr lang="en-US"/>
        </a:p>
      </dgm:t>
    </dgm:pt>
    <dgm:pt modelId="{4731F4EB-6623-4398-B302-80942EAFA101}" type="sibTrans" cxnId="{3A5A8F88-7A5B-436C-B4FF-62966939E71F}">
      <dgm:prSet/>
      <dgm:spPr/>
      <dgm:t>
        <a:bodyPr/>
        <a:lstStyle/>
        <a:p>
          <a:endParaRPr lang="en-US"/>
        </a:p>
      </dgm:t>
    </dgm:pt>
    <dgm:pt modelId="{D1E315EC-2250-4E79-94E1-D4CD0A641A5B}">
      <dgm:prSet/>
      <dgm:spPr/>
      <dgm:t>
        <a:bodyPr/>
        <a:lstStyle/>
        <a:p>
          <a:r>
            <a:rPr lang="en-GB" dirty="0"/>
            <a:t>5. Climate Finance</a:t>
          </a:r>
          <a:endParaRPr lang="en-US" dirty="0"/>
        </a:p>
      </dgm:t>
    </dgm:pt>
    <dgm:pt modelId="{3ACAFBBD-BB13-4EFE-9F6C-43EDD07FA518}" type="parTrans" cxnId="{753DCB46-8397-4CC4-B2D6-A2050196AFB5}">
      <dgm:prSet/>
      <dgm:spPr/>
      <dgm:t>
        <a:bodyPr/>
        <a:lstStyle/>
        <a:p>
          <a:endParaRPr lang="en-US"/>
        </a:p>
      </dgm:t>
    </dgm:pt>
    <dgm:pt modelId="{6EA814A2-534D-4706-909D-1028F562DB79}" type="sibTrans" cxnId="{753DCB46-8397-4CC4-B2D6-A2050196AFB5}">
      <dgm:prSet/>
      <dgm:spPr/>
      <dgm:t>
        <a:bodyPr/>
        <a:lstStyle/>
        <a:p>
          <a:endParaRPr lang="en-US"/>
        </a:p>
      </dgm:t>
    </dgm:pt>
    <dgm:pt modelId="{F6FA7C87-CB0E-4070-A961-C934BEC748CE}">
      <dgm:prSet/>
      <dgm:spPr/>
      <dgm:t>
        <a:bodyPr/>
        <a:lstStyle/>
        <a:p>
          <a:r>
            <a:rPr lang="en-GB" dirty="0"/>
            <a:t>6. Climate Technology</a:t>
          </a:r>
          <a:endParaRPr lang="en-US" dirty="0"/>
        </a:p>
      </dgm:t>
    </dgm:pt>
    <dgm:pt modelId="{47D91DB8-64BE-4EF1-BE04-3EBD0761875E}" type="parTrans" cxnId="{BDC1DBB9-FEEE-4BD1-A109-D0CE54F1B3FE}">
      <dgm:prSet/>
      <dgm:spPr/>
      <dgm:t>
        <a:bodyPr/>
        <a:lstStyle/>
        <a:p>
          <a:endParaRPr lang="en-US"/>
        </a:p>
      </dgm:t>
    </dgm:pt>
    <dgm:pt modelId="{9B8F6B94-5CBE-4E81-96DE-7827A14A4154}" type="sibTrans" cxnId="{BDC1DBB9-FEEE-4BD1-A109-D0CE54F1B3FE}">
      <dgm:prSet/>
      <dgm:spPr/>
      <dgm:t>
        <a:bodyPr/>
        <a:lstStyle/>
        <a:p>
          <a:endParaRPr lang="en-US"/>
        </a:p>
      </dgm:t>
    </dgm:pt>
    <dgm:pt modelId="{6C190AFD-E337-4721-AC8B-9D5E07FC7192}">
      <dgm:prSet/>
      <dgm:spPr/>
      <dgm:t>
        <a:bodyPr/>
        <a:lstStyle/>
        <a:p>
          <a:r>
            <a:rPr lang="en-GB" dirty="0"/>
            <a:t>7. Cooperative activities and SDG’s</a:t>
          </a:r>
          <a:endParaRPr lang="en-US" dirty="0"/>
        </a:p>
      </dgm:t>
    </dgm:pt>
    <dgm:pt modelId="{FF159293-DC43-43DE-9BBE-CC8FA650A589}" type="parTrans" cxnId="{D75C486E-372E-4F86-8EB0-0CCEA66A1885}">
      <dgm:prSet/>
      <dgm:spPr/>
      <dgm:t>
        <a:bodyPr/>
        <a:lstStyle/>
        <a:p>
          <a:endParaRPr lang="en-US"/>
        </a:p>
      </dgm:t>
    </dgm:pt>
    <dgm:pt modelId="{9B72BE77-D7C4-45BF-A224-BB6B7646F197}" type="sibTrans" cxnId="{D75C486E-372E-4F86-8EB0-0CCEA66A1885}">
      <dgm:prSet/>
      <dgm:spPr/>
      <dgm:t>
        <a:bodyPr/>
        <a:lstStyle/>
        <a:p>
          <a:endParaRPr lang="en-US"/>
        </a:p>
      </dgm:t>
    </dgm:pt>
    <dgm:pt modelId="{F75B96E2-8AD3-4599-98A5-F41D3DA8C626}">
      <dgm:prSet/>
      <dgm:spPr/>
      <dgm:t>
        <a:bodyPr/>
        <a:lstStyle/>
        <a:p>
          <a:r>
            <a:rPr lang="en-GB" dirty="0"/>
            <a:t>8. Gender</a:t>
          </a:r>
          <a:endParaRPr lang="en-US" dirty="0"/>
        </a:p>
      </dgm:t>
    </dgm:pt>
    <dgm:pt modelId="{E52F5DA5-641F-4A3A-B392-868E4144608D}" type="parTrans" cxnId="{B32EA19A-13C8-4F7A-80D1-212F3AFE747B}">
      <dgm:prSet/>
      <dgm:spPr/>
      <dgm:t>
        <a:bodyPr/>
        <a:lstStyle/>
        <a:p>
          <a:endParaRPr lang="en-US"/>
        </a:p>
      </dgm:t>
    </dgm:pt>
    <dgm:pt modelId="{51DB1E84-990A-4970-9671-49C9CD163C02}" type="sibTrans" cxnId="{B32EA19A-13C8-4F7A-80D1-212F3AFE747B}">
      <dgm:prSet/>
      <dgm:spPr/>
      <dgm:t>
        <a:bodyPr/>
        <a:lstStyle/>
        <a:p>
          <a:endParaRPr lang="en-US"/>
        </a:p>
      </dgm:t>
    </dgm:pt>
    <dgm:pt modelId="{403A6449-9FC8-4252-8D2A-06C428A95D8D}">
      <dgm:prSet/>
      <dgm:spPr/>
      <dgm:t>
        <a:bodyPr/>
        <a:lstStyle/>
        <a:p>
          <a:r>
            <a:rPr lang="en-GB" dirty="0"/>
            <a:t>9. Global Stocktake</a:t>
          </a:r>
          <a:endParaRPr lang="en-US" dirty="0"/>
        </a:p>
      </dgm:t>
    </dgm:pt>
    <dgm:pt modelId="{4C6CEBFE-6174-48E7-943D-1F4170B89782}" type="parTrans" cxnId="{59718366-60BA-4DED-920E-C5451E6E82CB}">
      <dgm:prSet/>
      <dgm:spPr/>
      <dgm:t>
        <a:bodyPr/>
        <a:lstStyle/>
        <a:p>
          <a:endParaRPr lang="en-US"/>
        </a:p>
      </dgm:t>
    </dgm:pt>
    <dgm:pt modelId="{E16205C0-D0F6-44CF-95BB-D994CA1BAD40}" type="sibTrans" cxnId="{59718366-60BA-4DED-920E-C5451E6E82CB}">
      <dgm:prSet/>
      <dgm:spPr/>
      <dgm:t>
        <a:bodyPr/>
        <a:lstStyle/>
        <a:p>
          <a:endParaRPr lang="en-US"/>
        </a:p>
      </dgm:t>
    </dgm:pt>
    <dgm:pt modelId="{23CB323F-4D6A-4448-A0DC-209719FC8221}">
      <dgm:prSet/>
      <dgm:spPr/>
      <dgm:t>
        <a:bodyPr/>
        <a:lstStyle/>
        <a:p>
          <a:r>
            <a:rPr lang="en-GB" dirty="0"/>
            <a:t>10.Innovation</a:t>
          </a:r>
          <a:endParaRPr lang="en-US" dirty="0"/>
        </a:p>
      </dgm:t>
    </dgm:pt>
    <dgm:pt modelId="{66AF799D-B359-4037-9A4C-D3002FE66299}" type="parTrans" cxnId="{A7BC1228-4C9E-4ECA-8984-C3C44230E461}">
      <dgm:prSet/>
      <dgm:spPr/>
      <dgm:t>
        <a:bodyPr/>
        <a:lstStyle/>
        <a:p>
          <a:endParaRPr lang="en-US"/>
        </a:p>
      </dgm:t>
    </dgm:pt>
    <dgm:pt modelId="{67C26349-D783-44B0-8B1D-47428624E99D}" type="sibTrans" cxnId="{A7BC1228-4C9E-4ECA-8984-C3C44230E461}">
      <dgm:prSet/>
      <dgm:spPr/>
      <dgm:t>
        <a:bodyPr/>
        <a:lstStyle/>
        <a:p>
          <a:endParaRPr lang="en-US"/>
        </a:p>
      </dgm:t>
    </dgm:pt>
    <dgm:pt modelId="{85899CAB-510E-4374-9D48-4D332E9BE791}">
      <dgm:prSet/>
      <dgm:spPr/>
      <dgm:t>
        <a:bodyPr/>
        <a:lstStyle/>
        <a:p>
          <a:r>
            <a:rPr lang="en-GB" dirty="0"/>
            <a:t>11.Just Transition</a:t>
          </a:r>
          <a:endParaRPr lang="en-US" dirty="0"/>
        </a:p>
      </dgm:t>
    </dgm:pt>
    <dgm:pt modelId="{11E7FC75-7BE4-4554-A9E8-2D7418F9892D}" type="parTrans" cxnId="{E16FAB1E-EDB9-4B90-85CE-7E460A5EFE02}">
      <dgm:prSet/>
      <dgm:spPr/>
      <dgm:t>
        <a:bodyPr/>
        <a:lstStyle/>
        <a:p>
          <a:endParaRPr lang="en-US"/>
        </a:p>
      </dgm:t>
    </dgm:pt>
    <dgm:pt modelId="{AA1469D6-B372-4884-8CB2-496EB69FD686}" type="sibTrans" cxnId="{E16FAB1E-EDB9-4B90-85CE-7E460A5EFE02}">
      <dgm:prSet/>
      <dgm:spPr/>
      <dgm:t>
        <a:bodyPr/>
        <a:lstStyle/>
        <a:p>
          <a:endParaRPr lang="en-US"/>
        </a:p>
      </dgm:t>
    </dgm:pt>
    <dgm:pt modelId="{86E14286-DFB0-40E5-BBF7-A7651DD2D345}">
      <dgm:prSet/>
      <dgm:spPr/>
      <dgm:t>
        <a:bodyPr/>
        <a:lstStyle/>
        <a:p>
          <a:r>
            <a:rPr lang="en-GB" dirty="0"/>
            <a:t>13.Land Use</a:t>
          </a:r>
          <a:endParaRPr lang="en-US" dirty="0"/>
        </a:p>
      </dgm:t>
    </dgm:pt>
    <dgm:pt modelId="{0D07C658-BB10-4F0C-AAF4-D26CCF4D93C9}" type="parTrans" cxnId="{89B7D234-3715-494F-B4A8-09B233E6BEAE}">
      <dgm:prSet/>
      <dgm:spPr/>
      <dgm:t>
        <a:bodyPr/>
        <a:lstStyle/>
        <a:p>
          <a:endParaRPr lang="en-US"/>
        </a:p>
      </dgm:t>
    </dgm:pt>
    <dgm:pt modelId="{135C534C-18B7-49B9-8FA4-8B7802261A96}" type="sibTrans" cxnId="{89B7D234-3715-494F-B4A8-09B233E6BEAE}">
      <dgm:prSet/>
      <dgm:spPr/>
      <dgm:t>
        <a:bodyPr/>
        <a:lstStyle/>
        <a:p>
          <a:endParaRPr lang="en-US"/>
        </a:p>
      </dgm:t>
    </dgm:pt>
    <dgm:pt modelId="{5444F254-8B3D-476E-B26C-A76B0A3134E2}">
      <dgm:prSet/>
      <dgm:spPr/>
      <dgm:t>
        <a:bodyPr/>
        <a:lstStyle/>
        <a:p>
          <a:r>
            <a:rPr lang="en-GB" dirty="0"/>
            <a:t>14.Local communities and Indigenous Peoples Platform</a:t>
          </a:r>
          <a:endParaRPr lang="en-US" dirty="0"/>
        </a:p>
      </dgm:t>
    </dgm:pt>
    <dgm:pt modelId="{80D8C750-F51D-4B3B-B72C-3C72F1A9B185}" type="parTrans" cxnId="{C1008345-AAF3-406F-824F-8D492D89CAC8}">
      <dgm:prSet/>
      <dgm:spPr/>
      <dgm:t>
        <a:bodyPr/>
        <a:lstStyle/>
        <a:p>
          <a:endParaRPr lang="en-US"/>
        </a:p>
      </dgm:t>
    </dgm:pt>
    <dgm:pt modelId="{66FA089F-A3A7-4982-B46B-E520A33EE2BA}" type="sibTrans" cxnId="{C1008345-AAF3-406F-824F-8D492D89CAC8}">
      <dgm:prSet/>
      <dgm:spPr/>
      <dgm:t>
        <a:bodyPr/>
        <a:lstStyle/>
        <a:p>
          <a:endParaRPr lang="en-US"/>
        </a:p>
      </dgm:t>
    </dgm:pt>
    <dgm:pt modelId="{936ABF9B-260D-4689-8093-2FFD741C74A3}">
      <dgm:prSet/>
      <dgm:spPr/>
      <dgm:t>
        <a:bodyPr/>
        <a:lstStyle/>
        <a:p>
          <a:r>
            <a:rPr lang="en-GB" dirty="0"/>
            <a:t>15.Market and non-market mechanisms</a:t>
          </a:r>
          <a:endParaRPr lang="en-US" dirty="0"/>
        </a:p>
      </dgm:t>
    </dgm:pt>
    <dgm:pt modelId="{3832F952-0BA3-428E-B7FA-9FB90D1F25FA}" type="parTrans" cxnId="{9EA4DAF6-E16C-4ED7-BF20-7B8464B37FFC}">
      <dgm:prSet/>
      <dgm:spPr/>
      <dgm:t>
        <a:bodyPr/>
        <a:lstStyle/>
        <a:p>
          <a:endParaRPr lang="en-US"/>
        </a:p>
      </dgm:t>
    </dgm:pt>
    <dgm:pt modelId="{AED7E46D-0903-4367-BBC3-E5E37C1C419C}" type="sibTrans" cxnId="{9EA4DAF6-E16C-4ED7-BF20-7B8464B37FFC}">
      <dgm:prSet/>
      <dgm:spPr/>
      <dgm:t>
        <a:bodyPr/>
        <a:lstStyle/>
        <a:p>
          <a:endParaRPr lang="en-US"/>
        </a:p>
      </dgm:t>
    </dgm:pt>
    <dgm:pt modelId="{BF1F8873-3310-4A4B-AF41-C2D380DABA99}">
      <dgm:prSet/>
      <dgm:spPr/>
      <dgm:t>
        <a:bodyPr/>
        <a:lstStyle/>
        <a:p>
          <a:r>
            <a:rPr lang="en-GB" dirty="0"/>
            <a:t>16.Mitigation</a:t>
          </a:r>
          <a:endParaRPr lang="en-US" dirty="0"/>
        </a:p>
      </dgm:t>
    </dgm:pt>
    <dgm:pt modelId="{E15BC017-1DF1-4BF9-A07F-CEB2063D74E4}" type="parTrans" cxnId="{F745F0BA-9FBE-4AD0-9788-29C1FFA6CCFB}">
      <dgm:prSet/>
      <dgm:spPr/>
      <dgm:t>
        <a:bodyPr/>
        <a:lstStyle/>
        <a:p>
          <a:endParaRPr lang="en-US"/>
        </a:p>
      </dgm:t>
    </dgm:pt>
    <dgm:pt modelId="{64740AB0-FDBE-418C-9E07-3D3F68EEB710}" type="sibTrans" cxnId="{F745F0BA-9FBE-4AD0-9788-29C1FFA6CCFB}">
      <dgm:prSet/>
      <dgm:spPr/>
      <dgm:t>
        <a:bodyPr/>
        <a:lstStyle/>
        <a:p>
          <a:endParaRPr lang="en-US"/>
        </a:p>
      </dgm:t>
    </dgm:pt>
    <dgm:pt modelId="{54242563-1A5A-4205-98A1-F86E295372C5}">
      <dgm:prSet/>
      <dgm:spPr/>
      <dgm:t>
        <a:bodyPr/>
        <a:lstStyle/>
        <a:p>
          <a:r>
            <a:rPr lang="en-GB" dirty="0"/>
            <a:t>12.The Ocean</a:t>
          </a:r>
        </a:p>
      </dgm:t>
    </dgm:pt>
    <dgm:pt modelId="{A7E4D3D5-5AE7-4C05-B3BA-D9E2AE1AC072}" type="parTrans" cxnId="{20776BB9-60F7-4F4F-BA69-740DE5DA3EF6}">
      <dgm:prSet/>
      <dgm:spPr/>
      <dgm:t>
        <a:bodyPr/>
        <a:lstStyle/>
        <a:p>
          <a:endParaRPr lang="en-GB"/>
        </a:p>
      </dgm:t>
    </dgm:pt>
    <dgm:pt modelId="{4EF6237A-DC56-4306-986C-E25400D5298B}" type="sibTrans" cxnId="{20776BB9-60F7-4F4F-BA69-740DE5DA3EF6}">
      <dgm:prSet/>
      <dgm:spPr/>
      <dgm:t>
        <a:bodyPr/>
        <a:lstStyle/>
        <a:p>
          <a:endParaRPr lang="en-GB"/>
        </a:p>
      </dgm:t>
    </dgm:pt>
    <dgm:pt modelId="{A8977871-EEA3-4FDB-8841-41168F0DF014}" type="pres">
      <dgm:prSet presAssocID="{A9DF12CB-1911-4B3E-B3F3-A1B9BC6C6E98}" presName="diagram" presStyleCnt="0">
        <dgm:presLayoutVars>
          <dgm:dir/>
          <dgm:resizeHandles val="exact"/>
        </dgm:presLayoutVars>
      </dgm:prSet>
      <dgm:spPr/>
    </dgm:pt>
    <dgm:pt modelId="{E4088B1D-8C3F-4EEF-878F-B2FDEF02F914}" type="pres">
      <dgm:prSet presAssocID="{DA20366A-268C-4C71-8627-29E8A3C8A4D8}" presName="node" presStyleLbl="node1" presStyleIdx="0" presStyleCnt="16">
        <dgm:presLayoutVars>
          <dgm:bulletEnabled val="1"/>
        </dgm:presLayoutVars>
      </dgm:prSet>
      <dgm:spPr/>
    </dgm:pt>
    <dgm:pt modelId="{55B78927-9210-4396-B6F9-5FF47E4F91E1}" type="pres">
      <dgm:prSet presAssocID="{757F1DB7-28D9-4247-B1CF-65D48D0A597F}" presName="sibTrans" presStyleCnt="0"/>
      <dgm:spPr/>
    </dgm:pt>
    <dgm:pt modelId="{01B1DA16-4F51-4423-B6DE-C2B2B0DD1BDF}" type="pres">
      <dgm:prSet presAssocID="{8933CD16-6C8D-4728-8768-E71234472E08}" presName="node" presStyleLbl="node1" presStyleIdx="1" presStyleCnt="16">
        <dgm:presLayoutVars>
          <dgm:bulletEnabled val="1"/>
        </dgm:presLayoutVars>
      </dgm:prSet>
      <dgm:spPr/>
    </dgm:pt>
    <dgm:pt modelId="{37B4B51F-12BE-4826-9E2B-04EC0CF2F5C4}" type="pres">
      <dgm:prSet presAssocID="{6E97ADBD-E4E5-4886-AE9F-6590BA505AA2}" presName="sibTrans" presStyleCnt="0"/>
      <dgm:spPr/>
    </dgm:pt>
    <dgm:pt modelId="{8373AA91-2533-4A05-94B7-AD67FAF87D8D}" type="pres">
      <dgm:prSet presAssocID="{42F74059-3420-4330-BC1D-51859A4A652D}" presName="node" presStyleLbl="node1" presStyleIdx="2" presStyleCnt="16">
        <dgm:presLayoutVars>
          <dgm:bulletEnabled val="1"/>
        </dgm:presLayoutVars>
      </dgm:prSet>
      <dgm:spPr/>
    </dgm:pt>
    <dgm:pt modelId="{764B9121-5C9E-4231-B189-06A97701CBBD}" type="pres">
      <dgm:prSet presAssocID="{0B33FD33-8FB0-44DB-B81E-CB832157948A}" presName="sibTrans" presStyleCnt="0"/>
      <dgm:spPr/>
    </dgm:pt>
    <dgm:pt modelId="{F43525F6-082A-4B2A-9CF8-6B31FDACA882}" type="pres">
      <dgm:prSet presAssocID="{D7A40643-B3CA-4F3E-93FD-D460B111B5C1}" presName="node" presStyleLbl="node1" presStyleIdx="3" presStyleCnt="16">
        <dgm:presLayoutVars>
          <dgm:bulletEnabled val="1"/>
        </dgm:presLayoutVars>
      </dgm:prSet>
      <dgm:spPr/>
    </dgm:pt>
    <dgm:pt modelId="{178842AA-CADD-4D95-96E2-3DCD4A9911F8}" type="pres">
      <dgm:prSet presAssocID="{4731F4EB-6623-4398-B302-80942EAFA101}" presName="sibTrans" presStyleCnt="0"/>
      <dgm:spPr/>
    </dgm:pt>
    <dgm:pt modelId="{459EDADE-50F5-4477-BC85-ABA1F838A8B6}" type="pres">
      <dgm:prSet presAssocID="{D1E315EC-2250-4E79-94E1-D4CD0A641A5B}" presName="node" presStyleLbl="node1" presStyleIdx="4" presStyleCnt="16">
        <dgm:presLayoutVars>
          <dgm:bulletEnabled val="1"/>
        </dgm:presLayoutVars>
      </dgm:prSet>
      <dgm:spPr/>
    </dgm:pt>
    <dgm:pt modelId="{D40FDAEF-82A5-4568-936A-2C1766913443}" type="pres">
      <dgm:prSet presAssocID="{6EA814A2-534D-4706-909D-1028F562DB79}" presName="sibTrans" presStyleCnt="0"/>
      <dgm:spPr/>
    </dgm:pt>
    <dgm:pt modelId="{21C48BC8-3744-4BE0-9117-649BB9A8687E}" type="pres">
      <dgm:prSet presAssocID="{F6FA7C87-CB0E-4070-A961-C934BEC748CE}" presName="node" presStyleLbl="node1" presStyleIdx="5" presStyleCnt="16">
        <dgm:presLayoutVars>
          <dgm:bulletEnabled val="1"/>
        </dgm:presLayoutVars>
      </dgm:prSet>
      <dgm:spPr/>
    </dgm:pt>
    <dgm:pt modelId="{151168BF-C293-48FA-B782-18585B8E4070}" type="pres">
      <dgm:prSet presAssocID="{9B8F6B94-5CBE-4E81-96DE-7827A14A4154}" presName="sibTrans" presStyleCnt="0"/>
      <dgm:spPr/>
    </dgm:pt>
    <dgm:pt modelId="{19022FC5-232E-4448-953D-850A54465FC3}" type="pres">
      <dgm:prSet presAssocID="{6C190AFD-E337-4721-AC8B-9D5E07FC7192}" presName="node" presStyleLbl="node1" presStyleIdx="6" presStyleCnt="16">
        <dgm:presLayoutVars>
          <dgm:bulletEnabled val="1"/>
        </dgm:presLayoutVars>
      </dgm:prSet>
      <dgm:spPr/>
    </dgm:pt>
    <dgm:pt modelId="{00069EFD-80FE-45B7-8A4C-059113F2C056}" type="pres">
      <dgm:prSet presAssocID="{9B72BE77-D7C4-45BF-A224-BB6B7646F197}" presName="sibTrans" presStyleCnt="0"/>
      <dgm:spPr/>
    </dgm:pt>
    <dgm:pt modelId="{CE17AE71-20FB-4B73-8BA4-5FBEFA3E238A}" type="pres">
      <dgm:prSet presAssocID="{F75B96E2-8AD3-4599-98A5-F41D3DA8C626}" presName="node" presStyleLbl="node1" presStyleIdx="7" presStyleCnt="16">
        <dgm:presLayoutVars>
          <dgm:bulletEnabled val="1"/>
        </dgm:presLayoutVars>
      </dgm:prSet>
      <dgm:spPr/>
    </dgm:pt>
    <dgm:pt modelId="{579A8BFF-4DCE-4AC8-9DD1-BCFC52F04E3D}" type="pres">
      <dgm:prSet presAssocID="{51DB1E84-990A-4970-9671-49C9CD163C02}" presName="sibTrans" presStyleCnt="0"/>
      <dgm:spPr/>
    </dgm:pt>
    <dgm:pt modelId="{5ADAB912-ABE8-4B5F-8360-A2E8ECEE6AA3}" type="pres">
      <dgm:prSet presAssocID="{403A6449-9FC8-4252-8D2A-06C428A95D8D}" presName="node" presStyleLbl="node1" presStyleIdx="8" presStyleCnt="16">
        <dgm:presLayoutVars>
          <dgm:bulletEnabled val="1"/>
        </dgm:presLayoutVars>
      </dgm:prSet>
      <dgm:spPr/>
    </dgm:pt>
    <dgm:pt modelId="{8A29BA99-CE97-41C1-AB19-63370A0D9AB7}" type="pres">
      <dgm:prSet presAssocID="{E16205C0-D0F6-44CF-95BB-D994CA1BAD40}" presName="sibTrans" presStyleCnt="0"/>
      <dgm:spPr/>
    </dgm:pt>
    <dgm:pt modelId="{AACD432C-DD58-4420-9951-6C9866029196}" type="pres">
      <dgm:prSet presAssocID="{23CB323F-4D6A-4448-A0DC-209719FC8221}" presName="node" presStyleLbl="node1" presStyleIdx="9" presStyleCnt="16">
        <dgm:presLayoutVars>
          <dgm:bulletEnabled val="1"/>
        </dgm:presLayoutVars>
      </dgm:prSet>
      <dgm:spPr/>
    </dgm:pt>
    <dgm:pt modelId="{6671F55C-1B51-478A-B314-840B6D1018A4}" type="pres">
      <dgm:prSet presAssocID="{67C26349-D783-44B0-8B1D-47428624E99D}" presName="sibTrans" presStyleCnt="0"/>
      <dgm:spPr/>
    </dgm:pt>
    <dgm:pt modelId="{4951E201-EF68-476F-AEC4-6D61E24598DD}" type="pres">
      <dgm:prSet presAssocID="{85899CAB-510E-4374-9D48-4D332E9BE791}" presName="node" presStyleLbl="node1" presStyleIdx="10" presStyleCnt="16">
        <dgm:presLayoutVars>
          <dgm:bulletEnabled val="1"/>
        </dgm:presLayoutVars>
      </dgm:prSet>
      <dgm:spPr/>
    </dgm:pt>
    <dgm:pt modelId="{655401D6-29E7-448A-9916-948934C6B4C1}" type="pres">
      <dgm:prSet presAssocID="{AA1469D6-B372-4884-8CB2-496EB69FD686}" presName="sibTrans" presStyleCnt="0"/>
      <dgm:spPr/>
    </dgm:pt>
    <dgm:pt modelId="{5F6CDD1B-AC1F-4068-8713-40C0BB1C4835}" type="pres">
      <dgm:prSet presAssocID="{86E14286-DFB0-40E5-BBF7-A7651DD2D345}" presName="node" presStyleLbl="node1" presStyleIdx="11" presStyleCnt="16">
        <dgm:presLayoutVars>
          <dgm:bulletEnabled val="1"/>
        </dgm:presLayoutVars>
      </dgm:prSet>
      <dgm:spPr/>
    </dgm:pt>
    <dgm:pt modelId="{A14D7BCE-DE34-43D0-A3F7-E51A22302B9F}" type="pres">
      <dgm:prSet presAssocID="{135C534C-18B7-49B9-8FA4-8B7802261A96}" presName="sibTrans" presStyleCnt="0"/>
      <dgm:spPr/>
    </dgm:pt>
    <dgm:pt modelId="{1A22BEBE-07C5-4D47-8067-A00F3A92BC0A}" type="pres">
      <dgm:prSet presAssocID="{5444F254-8B3D-476E-B26C-A76B0A3134E2}" presName="node" presStyleLbl="node1" presStyleIdx="12" presStyleCnt="16">
        <dgm:presLayoutVars>
          <dgm:bulletEnabled val="1"/>
        </dgm:presLayoutVars>
      </dgm:prSet>
      <dgm:spPr/>
    </dgm:pt>
    <dgm:pt modelId="{D7BBF047-D605-41BC-AC30-F0E0655D0AA1}" type="pres">
      <dgm:prSet presAssocID="{66FA089F-A3A7-4982-B46B-E520A33EE2BA}" presName="sibTrans" presStyleCnt="0"/>
      <dgm:spPr/>
    </dgm:pt>
    <dgm:pt modelId="{B1CDA5E5-39BA-4EF0-AF94-452CE5440430}" type="pres">
      <dgm:prSet presAssocID="{936ABF9B-260D-4689-8093-2FFD741C74A3}" presName="node" presStyleLbl="node1" presStyleIdx="13" presStyleCnt="16">
        <dgm:presLayoutVars>
          <dgm:bulletEnabled val="1"/>
        </dgm:presLayoutVars>
      </dgm:prSet>
      <dgm:spPr/>
    </dgm:pt>
    <dgm:pt modelId="{7BAB70D0-BF37-4C7A-973B-6EA0E59DE91E}" type="pres">
      <dgm:prSet presAssocID="{AED7E46D-0903-4367-BBC3-E5E37C1C419C}" presName="sibTrans" presStyleCnt="0"/>
      <dgm:spPr/>
    </dgm:pt>
    <dgm:pt modelId="{0C50D407-9A88-44C2-81BE-F8F6A17168A1}" type="pres">
      <dgm:prSet presAssocID="{BF1F8873-3310-4A4B-AF41-C2D380DABA99}" presName="node" presStyleLbl="node1" presStyleIdx="14" presStyleCnt="16">
        <dgm:presLayoutVars>
          <dgm:bulletEnabled val="1"/>
        </dgm:presLayoutVars>
      </dgm:prSet>
      <dgm:spPr/>
    </dgm:pt>
    <dgm:pt modelId="{F405625B-78F2-4F72-94AF-1DFED1852207}" type="pres">
      <dgm:prSet presAssocID="{64740AB0-FDBE-418C-9E07-3D3F68EEB710}" presName="sibTrans" presStyleCnt="0"/>
      <dgm:spPr/>
    </dgm:pt>
    <dgm:pt modelId="{E35CCFB2-E0C0-49A2-A00F-9524AE2B4BA6}" type="pres">
      <dgm:prSet presAssocID="{54242563-1A5A-4205-98A1-F86E295372C5}" presName="node" presStyleLbl="node1" presStyleIdx="15" presStyleCnt="16" custLinFactNeighborX="1413" custLinFactNeighborY="-2354">
        <dgm:presLayoutVars>
          <dgm:bulletEnabled val="1"/>
        </dgm:presLayoutVars>
      </dgm:prSet>
      <dgm:spPr/>
    </dgm:pt>
  </dgm:ptLst>
  <dgm:cxnLst>
    <dgm:cxn modelId="{AB970510-194A-450B-AD7C-7220833423D6}" type="presOf" srcId="{6C190AFD-E337-4721-AC8B-9D5E07FC7192}" destId="{19022FC5-232E-4448-953D-850A54465FC3}" srcOrd="0" destOrd="0" presId="urn:microsoft.com/office/officeart/2005/8/layout/default"/>
    <dgm:cxn modelId="{E16FAB1E-EDB9-4B90-85CE-7E460A5EFE02}" srcId="{A9DF12CB-1911-4B3E-B3F3-A1B9BC6C6E98}" destId="{85899CAB-510E-4374-9D48-4D332E9BE791}" srcOrd="10" destOrd="0" parTransId="{11E7FC75-7BE4-4554-A9E8-2D7418F9892D}" sibTransId="{AA1469D6-B372-4884-8CB2-496EB69FD686}"/>
    <dgm:cxn modelId="{983FFD21-6236-4050-BD56-1C10BA6ACC21}" type="presOf" srcId="{D7A40643-B3CA-4F3E-93FD-D460B111B5C1}" destId="{F43525F6-082A-4B2A-9CF8-6B31FDACA882}" srcOrd="0" destOrd="0" presId="urn:microsoft.com/office/officeart/2005/8/layout/default"/>
    <dgm:cxn modelId="{A7BC1228-4C9E-4ECA-8984-C3C44230E461}" srcId="{A9DF12CB-1911-4B3E-B3F3-A1B9BC6C6E98}" destId="{23CB323F-4D6A-4448-A0DC-209719FC8221}" srcOrd="9" destOrd="0" parTransId="{66AF799D-B359-4037-9A4C-D3002FE66299}" sibTransId="{67C26349-D783-44B0-8B1D-47428624E99D}"/>
    <dgm:cxn modelId="{89B7D234-3715-494F-B4A8-09B233E6BEAE}" srcId="{A9DF12CB-1911-4B3E-B3F3-A1B9BC6C6E98}" destId="{86E14286-DFB0-40E5-BBF7-A7651DD2D345}" srcOrd="11" destOrd="0" parTransId="{0D07C658-BB10-4F0C-AAF4-D26CCF4D93C9}" sibTransId="{135C534C-18B7-49B9-8FA4-8B7802261A96}"/>
    <dgm:cxn modelId="{99CF6365-9E6C-40F0-BAEE-0268E1157E0E}" type="presOf" srcId="{F6FA7C87-CB0E-4070-A961-C934BEC748CE}" destId="{21C48BC8-3744-4BE0-9117-649BB9A8687E}" srcOrd="0" destOrd="0" presId="urn:microsoft.com/office/officeart/2005/8/layout/default"/>
    <dgm:cxn modelId="{C1008345-AAF3-406F-824F-8D492D89CAC8}" srcId="{A9DF12CB-1911-4B3E-B3F3-A1B9BC6C6E98}" destId="{5444F254-8B3D-476E-B26C-A76B0A3134E2}" srcOrd="12" destOrd="0" parTransId="{80D8C750-F51D-4B3B-B72C-3C72F1A9B185}" sibTransId="{66FA089F-A3A7-4982-B46B-E520A33EE2BA}"/>
    <dgm:cxn modelId="{59718366-60BA-4DED-920E-C5451E6E82CB}" srcId="{A9DF12CB-1911-4B3E-B3F3-A1B9BC6C6E98}" destId="{403A6449-9FC8-4252-8D2A-06C428A95D8D}" srcOrd="8" destOrd="0" parTransId="{4C6CEBFE-6174-48E7-943D-1F4170B89782}" sibTransId="{E16205C0-D0F6-44CF-95BB-D994CA1BAD40}"/>
    <dgm:cxn modelId="{753DCB46-8397-4CC4-B2D6-A2050196AFB5}" srcId="{A9DF12CB-1911-4B3E-B3F3-A1B9BC6C6E98}" destId="{D1E315EC-2250-4E79-94E1-D4CD0A641A5B}" srcOrd="4" destOrd="0" parTransId="{3ACAFBBD-BB13-4EFE-9F6C-43EDD07FA518}" sibTransId="{6EA814A2-534D-4706-909D-1028F562DB79}"/>
    <dgm:cxn modelId="{42723B47-C661-4D90-973C-0B833D74CCA2}" type="presOf" srcId="{F75B96E2-8AD3-4599-98A5-F41D3DA8C626}" destId="{CE17AE71-20FB-4B73-8BA4-5FBEFA3E238A}" srcOrd="0" destOrd="0" presId="urn:microsoft.com/office/officeart/2005/8/layout/default"/>
    <dgm:cxn modelId="{D75C486E-372E-4F86-8EB0-0CCEA66A1885}" srcId="{A9DF12CB-1911-4B3E-B3F3-A1B9BC6C6E98}" destId="{6C190AFD-E337-4721-AC8B-9D5E07FC7192}" srcOrd="6" destOrd="0" parTransId="{FF159293-DC43-43DE-9BBE-CC8FA650A589}" sibTransId="{9B72BE77-D7C4-45BF-A224-BB6B7646F197}"/>
    <dgm:cxn modelId="{044CDD6F-C213-46E5-A910-13F8A66A42F8}" type="presOf" srcId="{5444F254-8B3D-476E-B26C-A76B0A3134E2}" destId="{1A22BEBE-07C5-4D47-8067-A00F3A92BC0A}" srcOrd="0" destOrd="0" presId="urn:microsoft.com/office/officeart/2005/8/layout/default"/>
    <dgm:cxn modelId="{4DE3C572-3840-46CE-BAB7-6B304DBC9EF9}" type="presOf" srcId="{BF1F8873-3310-4A4B-AF41-C2D380DABA99}" destId="{0C50D407-9A88-44C2-81BE-F8F6A17168A1}" srcOrd="0" destOrd="0" presId="urn:microsoft.com/office/officeart/2005/8/layout/default"/>
    <dgm:cxn modelId="{6AF05D59-9706-4689-86A8-AD47C764AF5F}" type="presOf" srcId="{8933CD16-6C8D-4728-8768-E71234472E08}" destId="{01B1DA16-4F51-4423-B6DE-C2B2B0DD1BDF}" srcOrd="0" destOrd="0" presId="urn:microsoft.com/office/officeart/2005/8/layout/default"/>
    <dgm:cxn modelId="{3A5A8F88-7A5B-436C-B4FF-62966939E71F}" srcId="{A9DF12CB-1911-4B3E-B3F3-A1B9BC6C6E98}" destId="{D7A40643-B3CA-4F3E-93FD-D460B111B5C1}" srcOrd="3" destOrd="0" parTransId="{B455F269-A72A-4C7D-B610-C496135CCF30}" sibTransId="{4731F4EB-6623-4398-B302-80942EAFA101}"/>
    <dgm:cxn modelId="{50E1DA88-1222-466B-B376-0704F9ECDDCE}" srcId="{A9DF12CB-1911-4B3E-B3F3-A1B9BC6C6E98}" destId="{8933CD16-6C8D-4728-8768-E71234472E08}" srcOrd="1" destOrd="0" parTransId="{BAF24660-0D0E-46B5-9BE3-81A4B70752DC}" sibTransId="{6E97ADBD-E4E5-4886-AE9F-6590BA505AA2}"/>
    <dgm:cxn modelId="{9632538C-0345-44A2-A6D1-FB8B8F74C175}" type="presOf" srcId="{A9DF12CB-1911-4B3E-B3F3-A1B9BC6C6E98}" destId="{A8977871-EEA3-4FDB-8841-41168F0DF014}" srcOrd="0" destOrd="0" presId="urn:microsoft.com/office/officeart/2005/8/layout/default"/>
    <dgm:cxn modelId="{14590B8D-9051-4DD6-9821-85C9EA3D2850}" type="presOf" srcId="{DA20366A-268C-4C71-8627-29E8A3C8A4D8}" destId="{E4088B1D-8C3F-4EEF-878F-B2FDEF02F914}" srcOrd="0" destOrd="0" presId="urn:microsoft.com/office/officeart/2005/8/layout/default"/>
    <dgm:cxn modelId="{F24A1790-1E11-4BAF-87B2-3AD23E798FC9}" type="presOf" srcId="{42F74059-3420-4330-BC1D-51859A4A652D}" destId="{8373AA91-2533-4A05-94B7-AD67FAF87D8D}" srcOrd="0" destOrd="0" presId="urn:microsoft.com/office/officeart/2005/8/layout/default"/>
    <dgm:cxn modelId="{B32EA19A-13C8-4F7A-80D1-212F3AFE747B}" srcId="{A9DF12CB-1911-4B3E-B3F3-A1B9BC6C6E98}" destId="{F75B96E2-8AD3-4599-98A5-F41D3DA8C626}" srcOrd="7" destOrd="0" parTransId="{E52F5DA5-641F-4A3A-B392-868E4144608D}" sibTransId="{51DB1E84-990A-4970-9671-49C9CD163C02}"/>
    <dgm:cxn modelId="{12AC92AC-42C9-4CDB-B3D2-9E1ED55485A2}" type="presOf" srcId="{23CB323F-4D6A-4448-A0DC-209719FC8221}" destId="{AACD432C-DD58-4420-9951-6C9866029196}" srcOrd="0" destOrd="0" presId="urn:microsoft.com/office/officeart/2005/8/layout/default"/>
    <dgm:cxn modelId="{89AACEAC-57D6-4D59-B5D5-1E4329203C58}" type="presOf" srcId="{D1E315EC-2250-4E79-94E1-D4CD0A641A5B}" destId="{459EDADE-50F5-4477-BC85-ABA1F838A8B6}" srcOrd="0" destOrd="0" presId="urn:microsoft.com/office/officeart/2005/8/layout/default"/>
    <dgm:cxn modelId="{49FFB4B5-0B66-4D9C-86C2-69439C3B60B6}" type="presOf" srcId="{403A6449-9FC8-4252-8D2A-06C428A95D8D}" destId="{5ADAB912-ABE8-4B5F-8360-A2E8ECEE6AA3}" srcOrd="0" destOrd="0" presId="urn:microsoft.com/office/officeart/2005/8/layout/default"/>
    <dgm:cxn modelId="{B857BBB6-D275-4662-A981-99B01C2AC1C2}" srcId="{A9DF12CB-1911-4B3E-B3F3-A1B9BC6C6E98}" destId="{42F74059-3420-4330-BC1D-51859A4A652D}" srcOrd="2" destOrd="0" parTransId="{3E3F6F00-0555-4220-B7AB-DA3F47182FE3}" sibTransId="{0B33FD33-8FB0-44DB-B81E-CB832157948A}"/>
    <dgm:cxn modelId="{20776BB9-60F7-4F4F-BA69-740DE5DA3EF6}" srcId="{A9DF12CB-1911-4B3E-B3F3-A1B9BC6C6E98}" destId="{54242563-1A5A-4205-98A1-F86E295372C5}" srcOrd="15" destOrd="0" parTransId="{A7E4D3D5-5AE7-4C05-B3BA-D9E2AE1AC072}" sibTransId="{4EF6237A-DC56-4306-986C-E25400D5298B}"/>
    <dgm:cxn modelId="{BDC1DBB9-FEEE-4BD1-A109-D0CE54F1B3FE}" srcId="{A9DF12CB-1911-4B3E-B3F3-A1B9BC6C6E98}" destId="{F6FA7C87-CB0E-4070-A961-C934BEC748CE}" srcOrd="5" destOrd="0" parTransId="{47D91DB8-64BE-4EF1-BE04-3EBD0761875E}" sibTransId="{9B8F6B94-5CBE-4E81-96DE-7827A14A4154}"/>
    <dgm:cxn modelId="{F745F0BA-9FBE-4AD0-9788-29C1FFA6CCFB}" srcId="{A9DF12CB-1911-4B3E-B3F3-A1B9BC6C6E98}" destId="{BF1F8873-3310-4A4B-AF41-C2D380DABA99}" srcOrd="14" destOrd="0" parTransId="{E15BC017-1DF1-4BF9-A07F-CEB2063D74E4}" sibTransId="{64740AB0-FDBE-418C-9E07-3D3F68EEB710}"/>
    <dgm:cxn modelId="{33B7E8C7-B4C3-44EE-B0DE-2892CC7285E2}" type="presOf" srcId="{936ABF9B-260D-4689-8093-2FFD741C74A3}" destId="{B1CDA5E5-39BA-4EF0-AF94-452CE5440430}" srcOrd="0" destOrd="0" presId="urn:microsoft.com/office/officeart/2005/8/layout/default"/>
    <dgm:cxn modelId="{F1AFEAC7-60C5-4FB7-9F81-AAE14AEFBB2F}" srcId="{A9DF12CB-1911-4B3E-B3F3-A1B9BC6C6E98}" destId="{DA20366A-268C-4C71-8627-29E8A3C8A4D8}" srcOrd="0" destOrd="0" parTransId="{110D3A68-FD66-439A-B24A-AAB8329D4BB5}" sibTransId="{757F1DB7-28D9-4247-B1CF-65D48D0A597F}"/>
    <dgm:cxn modelId="{C18570C9-B1A0-40B3-8D82-900150FE14B6}" type="presOf" srcId="{85899CAB-510E-4374-9D48-4D332E9BE791}" destId="{4951E201-EF68-476F-AEC4-6D61E24598DD}" srcOrd="0" destOrd="0" presId="urn:microsoft.com/office/officeart/2005/8/layout/default"/>
    <dgm:cxn modelId="{7846A7DC-A00D-448C-A5AA-8D9DA0C561B1}" type="presOf" srcId="{54242563-1A5A-4205-98A1-F86E295372C5}" destId="{E35CCFB2-E0C0-49A2-A00F-9524AE2B4BA6}" srcOrd="0" destOrd="0" presId="urn:microsoft.com/office/officeart/2005/8/layout/default"/>
    <dgm:cxn modelId="{9EA4DAF6-E16C-4ED7-BF20-7B8464B37FFC}" srcId="{A9DF12CB-1911-4B3E-B3F3-A1B9BC6C6E98}" destId="{936ABF9B-260D-4689-8093-2FFD741C74A3}" srcOrd="13" destOrd="0" parTransId="{3832F952-0BA3-428E-B7FA-9FB90D1F25FA}" sibTransId="{AED7E46D-0903-4367-BBC3-E5E37C1C419C}"/>
    <dgm:cxn modelId="{7A2C22FC-EBBA-4F04-80D2-378BCACD3063}" type="presOf" srcId="{86E14286-DFB0-40E5-BBF7-A7651DD2D345}" destId="{5F6CDD1B-AC1F-4068-8713-40C0BB1C4835}" srcOrd="0" destOrd="0" presId="urn:microsoft.com/office/officeart/2005/8/layout/default"/>
    <dgm:cxn modelId="{D5B93178-7DAF-45F8-99B1-2F6E6A12F020}" type="presParOf" srcId="{A8977871-EEA3-4FDB-8841-41168F0DF014}" destId="{E4088B1D-8C3F-4EEF-878F-B2FDEF02F914}" srcOrd="0" destOrd="0" presId="urn:microsoft.com/office/officeart/2005/8/layout/default"/>
    <dgm:cxn modelId="{75A47589-C9B4-4578-B61E-F34A70BFB132}" type="presParOf" srcId="{A8977871-EEA3-4FDB-8841-41168F0DF014}" destId="{55B78927-9210-4396-B6F9-5FF47E4F91E1}" srcOrd="1" destOrd="0" presId="urn:microsoft.com/office/officeart/2005/8/layout/default"/>
    <dgm:cxn modelId="{93F21962-AB5E-4DBF-9C44-9A45CE0A5FE4}" type="presParOf" srcId="{A8977871-EEA3-4FDB-8841-41168F0DF014}" destId="{01B1DA16-4F51-4423-B6DE-C2B2B0DD1BDF}" srcOrd="2" destOrd="0" presId="urn:microsoft.com/office/officeart/2005/8/layout/default"/>
    <dgm:cxn modelId="{9BD503EE-1A5C-4EA2-99A9-E858EBAF7F3E}" type="presParOf" srcId="{A8977871-EEA3-4FDB-8841-41168F0DF014}" destId="{37B4B51F-12BE-4826-9E2B-04EC0CF2F5C4}" srcOrd="3" destOrd="0" presId="urn:microsoft.com/office/officeart/2005/8/layout/default"/>
    <dgm:cxn modelId="{01593B59-B586-4CF1-AB86-9EB20F4089E1}" type="presParOf" srcId="{A8977871-EEA3-4FDB-8841-41168F0DF014}" destId="{8373AA91-2533-4A05-94B7-AD67FAF87D8D}" srcOrd="4" destOrd="0" presId="urn:microsoft.com/office/officeart/2005/8/layout/default"/>
    <dgm:cxn modelId="{F9B04645-E410-4243-BFF2-7744D0DDF886}" type="presParOf" srcId="{A8977871-EEA3-4FDB-8841-41168F0DF014}" destId="{764B9121-5C9E-4231-B189-06A97701CBBD}" srcOrd="5" destOrd="0" presId="urn:microsoft.com/office/officeart/2005/8/layout/default"/>
    <dgm:cxn modelId="{13663219-B018-42E9-9B06-43561188A50D}" type="presParOf" srcId="{A8977871-EEA3-4FDB-8841-41168F0DF014}" destId="{F43525F6-082A-4B2A-9CF8-6B31FDACA882}" srcOrd="6" destOrd="0" presId="urn:microsoft.com/office/officeart/2005/8/layout/default"/>
    <dgm:cxn modelId="{33469B81-70C9-4C15-B4B7-EE85C45FDDAA}" type="presParOf" srcId="{A8977871-EEA3-4FDB-8841-41168F0DF014}" destId="{178842AA-CADD-4D95-96E2-3DCD4A9911F8}" srcOrd="7" destOrd="0" presId="urn:microsoft.com/office/officeart/2005/8/layout/default"/>
    <dgm:cxn modelId="{84917EB2-1076-4E5E-99FB-2CF54AE97660}" type="presParOf" srcId="{A8977871-EEA3-4FDB-8841-41168F0DF014}" destId="{459EDADE-50F5-4477-BC85-ABA1F838A8B6}" srcOrd="8" destOrd="0" presId="urn:microsoft.com/office/officeart/2005/8/layout/default"/>
    <dgm:cxn modelId="{328A24DD-1DFD-4185-B244-5B9418BCAF9C}" type="presParOf" srcId="{A8977871-EEA3-4FDB-8841-41168F0DF014}" destId="{D40FDAEF-82A5-4568-936A-2C1766913443}" srcOrd="9" destOrd="0" presId="urn:microsoft.com/office/officeart/2005/8/layout/default"/>
    <dgm:cxn modelId="{26236D3E-25B7-4C25-8C4E-A8F20B3E11D3}" type="presParOf" srcId="{A8977871-EEA3-4FDB-8841-41168F0DF014}" destId="{21C48BC8-3744-4BE0-9117-649BB9A8687E}" srcOrd="10" destOrd="0" presId="urn:microsoft.com/office/officeart/2005/8/layout/default"/>
    <dgm:cxn modelId="{BC6CFC12-7C44-4CAF-8C2C-7C3488C6AEE3}" type="presParOf" srcId="{A8977871-EEA3-4FDB-8841-41168F0DF014}" destId="{151168BF-C293-48FA-B782-18585B8E4070}" srcOrd="11" destOrd="0" presId="urn:microsoft.com/office/officeart/2005/8/layout/default"/>
    <dgm:cxn modelId="{8C6E569D-F7B9-4AB9-98E0-89F9D2BE4D67}" type="presParOf" srcId="{A8977871-EEA3-4FDB-8841-41168F0DF014}" destId="{19022FC5-232E-4448-953D-850A54465FC3}" srcOrd="12" destOrd="0" presId="urn:microsoft.com/office/officeart/2005/8/layout/default"/>
    <dgm:cxn modelId="{57E1F69A-DBEE-4955-A9B5-FBE05C42AEE0}" type="presParOf" srcId="{A8977871-EEA3-4FDB-8841-41168F0DF014}" destId="{00069EFD-80FE-45B7-8A4C-059113F2C056}" srcOrd="13" destOrd="0" presId="urn:microsoft.com/office/officeart/2005/8/layout/default"/>
    <dgm:cxn modelId="{93124D2F-4DD6-4847-8CF3-4F0CDC3DD7D8}" type="presParOf" srcId="{A8977871-EEA3-4FDB-8841-41168F0DF014}" destId="{CE17AE71-20FB-4B73-8BA4-5FBEFA3E238A}" srcOrd="14" destOrd="0" presId="urn:microsoft.com/office/officeart/2005/8/layout/default"/>
    <dgm:cxn modelId="{6A593115-F713-4317-B45B-00EF14E3ECCB}" type="presParOf" srcId="{A8977871-EEA3-4FDB-8841-41168F0DF014}" destId="{579A8BFF-4DCE-4AC8-9DD1-BCFC52F04E3D}" srcOrd="15" destOrd="0" presId="urn:microsoft.com/office/officeart/2005/8/layout/default"/>
    <dgm:cxn modelId="{B21B5766-0105-469C-9033-6414C2A976FB}" type="presParOf" srcId="{A8977871-EEA3-4FDB-8841-41168F0DF014}" destId="{5ADAB912-ABE8-4B5F-8360-A2E8ECEE6AA3}" srcOrd="16" destOrd="0" presId="urn:microsoft.com/office/officeart/2005/8/layout/default"/>
    <dgm:cxn modelId="{C7A7B867-73BB-47A9-84B7-118CCFEA5025}" type="presParOf" srcId="{A8977871-EEA3-4FDB-8841-41168F0DF014}" destId="{8A29BA99-CE97-41C1-AB19-63370A0D9AB7}" srcOrd="17" destOrd="0" presId="urn:microsoft.com/office/officeart/2005/8/layout/default"/>
    <dgm:cxn modelId="{E2E6599B-A75D-4040-9223-2F75FB6C24FB}" type="presParOf" srcId="{A8977871-EEA3-4FDB-8841-41168F0DF014}" destId="{AACD432C-DD58-4420-9951-6C9866029196}" srcOrd="18" destOrd="0" presId="urn:microsoft.com/office/officeart/2005/8/layout/default"/>
    <dgm:cxn modelId="{896DB724-9E68-48B0-9F7C-3759CC8B0EE9}" type="presParOf" srcId="{A8977871-EEA3-4FDB-8841-41168F0DF014}" destId="{6671F55C-1B51-478A-B314-840B6D1018A4}" srcOrd="19" destOrd="0" presId="urn:microsoft.com/office/officeart/2005/8/layout/default"/>
    <dgm:cxn modelId="{573E222F-04AB-4048-9BD5-FC2EF6EBA67E}" type="presParOf" srcId="{A8977871-EEA3-4FDB-8841-41168F0DF014}" destId="{4951E201-EF68-476F-AEC4-6D61E24598DD}" srcOrd="20" destOrd="0" presId="urn:microsoft.com/office/officeart/2005/8/layout/default"/>
    <dgm:cxn modelId="{30CC319C-44CD-439E-BA29-793B1A0A5965}" type="presParOf" srcId="{A8977871-EEA3-4FDB-8841-41168F0DF014}" destId="{655401D6-29E7-448A-9916-948934C6B4C1}" srcOrd="21" destOrd="0" presId="urn:microsoft.com/office/officeart/2005/8/layout/default"/>
    <dgm:cxn modelId="{E6C8AE1A-479B-42DF-92B7-B5A135C0E80D}" type="presParOf" srcId="{A8977871-EEA3-4FDB-8841-41168F0DF014}" destId="{5F6CDD1B-AC1F-4068-8713-40C0BB1C4835}" srcOrd="22" destOrd="0" presId="urn:microsoft.com/office/officeart/2005/8/layout/default"/>
    <dgm:cxn modelId="{54F6F0DA-8CDC-4BD6-808C-5BB8520B0962}" type="presParOf" srcId="{A8977871-EEA3-4FDB-8841-41168F0DF014}" destId="{A14D7BCE-DE34-43D0-A3F7-E51A22302B9F}" srcOrd="23" destOrd="0" presId="urn:microsoft.com/office/officeart/2005/8/layout/default"/>
    <dgm:cxn modelId="{1268E84A-1957-4A91-ADE3-AE61655B37BD}" type="presParOf" srcId="{A8977871-EEA3-4FDB-8841-41168F0DF014}" destId="{1A22BEBE-07C5-4D47-8067-A00F3A92BC0A}" srcOrd="24" destOrd="0" presId="urn:microsoft.com/office/officeart/2005/8/layout/default"/>
    <dgm:cxn modelId="{0B606636-D6DB-42BD-9CD0-253C8511E58F}" type="presParOf" srcId="{A8977871-EEA3-4FDB-8841-41168F0DF014}" destId="{D7BBF047-D605-41BC-AC30-F0E0655D0AA1}" srcOrd="25" destOrd="0" presId="urn:microsoft.com/office/officeart/2005/8/layout/default"/>
    <dgm:cxn modelId="{EC4A1C3E-F098-4502-9FB9-5BC3A4B94640}" type="presParOf" srcId="{A8977871-EEA3-4FDB-8841-41168F0DF014}" destId="{B1CDA5E5-39BA-4EF0-AF94-452CE5440430}" srcOrd="26" destOrd="0" presId="urn:microsoft.com/office/officeart/2005/8/layout/default"/>
    <dgm:cxn modelId="{BCCB33C0-76D8-4352-A40B-136CA36012D0}" type="presParOf" srcId="{A8977871-EEA3-4FDB-8841-41168F0DF014}" destId="{7BAB70D0-BF37-4C7A-973B-6EA0E59DE91E}" srcOrd="27" destOrd="0" presId="urn:microsoft.com/office/officeart/2005/8/layout/default"/>
    <dgm:cxn modelId="{A71EC6B8-04C6-41F4-9F3D-FBEE30204FB3}" type="presParOf" srcId="{A8977871-EEA3-4FDB-8841-41168F0DF014}" destId="{0C50D407-9A88-44C2-81BE-F8F6A17168A1}" srcOrd="28" destOrd="0" presId="urn:microsoft.com/office/officeart/2005/8/layout/default"/>
    <dgm:cxn modelId="{0F424197-BF05-4689-B0A1-B948EC4C6F91}" type="presParOf" srcId="{A8977871-EEA3-4FDB-8841-41168F0DF014}" destId="{F405625B-78F2-4F72-94AF-1DFED1852207}" srcOrd="29" destOrd="0" presId="urn:microsoft.com/office/officeart/2005/8/layout/default"/>
    <dgm:cxn modelId="{A49430C9-E6E0-4E15-A07D-6318F8B37028}" type="presParOf" srcId="{A8977871-EEA3-4FDB-8841-41168F0DF014}" destId="{E35CCFB2-E0C0-49A2-A00F-9524AE2B4BA6}" srcOrd="3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D35642-C5D6-4603-BF0E-320056AC4282}">
      <dsp:nvSpPr>
        <dsp:cNvPr id="0" name=""/>
        <dsp:cNvSpPr/>
      </dsp:nvSpPr>
      <dsp:spPr>
        <a:xfrm>
          <a:off x="82613" y="90072"/>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5F24CC5-7AED-469F-9F3B-2DDF1F375E80}">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33E0D5C-58DC-483E-BE87-B7C301B2BEF1}">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An introduction to strategic management</a:t>
          </a:r>
          <a:endParaRPr lang="en-US" sz="1400" kern="1200" dirty="0"/>
        </a:p>
      </dsp:txBody>
      <dsp:txXfrm>
        <a:off x="1172126" y="90072"/>
        <a:ext cx="2114937" cy="897246"/>
      </dsp:txXfrm>
    </dsp:sp>
    <dsp:sp modelId="{B33CBE09-1363-4B65-8118-B030479A4D79}">
      <dsp:nvSpPr>
        <dsp:cNvPr id="0" name=""/>
        <dsp:cNvSpPr/>
      </dsp:nvSpPr>
      <dsp:spPr>
        <a:xfrm>
          <a:off x="3655575" y="90072"/>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27F3039-B547-4067-8C34-EA35295B450C}">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9CE313F-161C-4591-B798-3472CAD8A40B}">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The importance of strategic management and environmental policy in different contexts specifically, commercial, industrial and, conservation. </a:t>
          </a:r>
          <a:endParaRPr lang="en-US" sz="1400" kern="1200" dirty="0"/>
        </a:p>
      </dsp:txBody>
      <dsp:txXfrm>
        <a:off x="4745088" y="90072"/>
        <a:ext cx="2114937" cy="897246"/>
      </dsp:txXfrm>
    </dsp:sp>
    <dsp:sp modelId="{E6F25F19-D210-4028-9955-F85A1FAC08F2}">
      <dsp:nvSpPr>
        <dsp:cNvPr id="0" name=""/>
        <dsp:cNvSpPr/>
      </dsp:nvSpPr>
      <dsp:spPr>
        <a:xfrm>
          <a:off x="7228536" y="90072"/>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CF2C20A-C362-4B17-9593-3D1ABB0B9C2F}">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A2157F4-C4BB-4D1D-A157-B5E7DE317134}">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Application of specific strategic goals through the utilisation of management techniques, which include investigation into Environmental Management Systems, and their accreditation. </a:t>
          </a:r>
          <a:endParaRPr lang="en-US" sz="1400" kern="1200" dirty="0"/>
        </a:p>
      </dsp:txBody>
      <dsp:txXfrm>
        <a:off x="8318049" y="90072"/>
        <a:ext cx="2114937" cy="897246"/>
      </dsp:txXfrm>
    </dsp:sp>
    <dsp:sp modelId="{52A04105-4438-43AA-BAC7-67E82521F84D}">
      <dsp:nvSpPr>
        <dsp:cNvPr id="0" name=""/>
        <dsp:cNvSpPr/>
      </dsp:nvSpPr>
      <dsp:spPr>
        <a:xfrm>
          <a:off x="82613" y="1727045"/>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78ED0A9-6929-4F77-B51B-E01874286EF7}">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2B97DB9-C2D4-4D04-8FB7-49B42E3ECCB5}">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Analysis of the business environment using PESTEL and SWOT frameworks including environmental assessment. </a:t>
          </a:r>
          <a:endParaRPr lang="en-US" sz="1400" kern="1200" dirty="0"/>
        </a:p>
      </dsp:txBody>
      <dsp:txXfrm>
        <a:off x="1172126" y="1727045"/>
        <a:ext cx="2114937" cy="897246"/>
      </dsp:txXfrm>
    </dsp:sp>
    <dsp:sp modelId="{DD8292E5-0189-41D1-B234-C82CED33FC43}">
      <dsp:nvSpPr>
        <dsp:cNvPr id="0" name=""/>
        <dsp:cNvSpPr/>
      </dsp:nvSpPr>
      <dsp:spPr>
        <a:xfrm>
          <a:off x="3655575" y="1727045"/>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42B6616-0E8F-451B-8C8C-8F7E68D40ED5}">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9A2A86C-31EF-49E5-B34F-1E247CD18123}">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The relationship between the environment, business culture, entrepreneurship and consumer attitudes which include Reverse logistics, ‘green’ marketing, packaging and eco-labelling.  </a:t>
          </a:r>
          <a:endParaRPr lang="en-US" sz="1400" kern="1200" dirty="0"/>
        </a:p>
      </dsp:txBody>
      <dsp:txXfrm>
        <a:off x="4745088" y="1727045"/>
        <a:ext cx="2114937" cy="897246"/>
      </dsp:txXfrm>
    </dsp:sp>
    <dsp:sp modelId="{78352F05-0208-4974-8D3E-DD94807BF1C3}">
      <dsp:nvSpPr>
        <dsp:cNvPr id="0" name=""/>
        <dsp:cNvSpPr/>
      </dsp:nvSpPr>
      <dsp:spPr>
        <a:xfrm>
          <a:off x="7228536" y="1727045"/>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59EBB4F-5F41-481B-8F97-9A3A066113C8}">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822DE5A-9234-4AD7-9359-2F14117DD0F6}">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Strategic position and choice.  Environmental policy formulation and implementation for business. </a:t>
          </a:r>
          <a:endParaRPr lang="en-US" sz="1400" kern="1200" dirty="0"/>
        </a:p>
      </dsp:txBody>
      <dsp:txXfrm>
        <a:off x="8318049" y="1727045"/>
        <a:ext cx="2114937" cy="897246"/>
      </dsp:txXfrm>
    </dsp:sp>
    <dsp:sp modelId="{860F58C1-3AC8-4A4F-B469-8588525304CC}">
      <dsp:nvSpPr>
        <dsp:cNvPr id="0" name=""/>
        <dsp:cNvSpPr/>
      </dsp:nvSpPr>
      <dsp:spPr>
        <a:xfrm>
          <a:off x="82613" y="3364019"/>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A46C3D5-7846-4E93-A80B-2D01A39F6352}">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F818306-FD48-4434-B832-A4F2A99331EA}">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Environmental management systems and strategies and their relevance to reducing human impacts on the natural environment, utilising specific examples from a circular economy approach. </a:t>
          </a:r>
          <a:endParaRPr lang="en-US" sz="1400" kern="1200" dirty="0"/>
        </a:p>
      </dsp:txBody>
      <dsp:txXfrm>
        <a:off x="1172126" y="3364019"/>
        <a:ext cx="2114937" cy="897246"/>
      </dsp:txXfrm>
    </dsp:sp>
    <dsp:sp modelId="{A669FF28-915C-4463-BD2B-5D9A666480DD}">
      <dsp:nvSpPr>
        <dsp:cNvPr id="0" name=""/>
        <dsp:cNvSpPr/>
      </dsp:nvSpPr>
      <dsp:spPr>
        <a:xfrm>
          <a:off x="3655575" y="3364019"/>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5CA32D8-5488-4896-94E9-481A613E5F78}">
      <dsp:nvSpPr>
        <dsp:cNvPr id="0" name=""/>
        <dsp:cNvSpPr/>
      </dsp:nvSpPr>
      <dsp:spPr>
        <a:xfrm>
          <a:off x="3843996" y="3552441"/>
          <a:ext cx="520402" cy="52040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3F4E98A-5A24-44DC-B37E-78CC02E29BE8}">
      <dsp:nvSpPr>
        <dsp:cNvPr id="0" name=""/>
        <dsp:cNvSpPr/>
      </dsp:nvSpPr>
      <dsp:spPr>
        <a:xfrm>
          <a:off x="4745088"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Environmental Management Systems, their design and implementation e.g. ICM. </a:t>
          </a:r>
          <a:endParaRPr lang="en-US" sz="1400" kern="1200" dirty="0"/>
        </a:p>
      </dsp:txBody>
      <dsp:txXfrm>
        <a:off x="4745088" y="3364019"/>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088B1D-8C3F-4EEF-878F-B2FDEF02F914}">
      <dsp:nvSpPr>
        <dsp:cNvPr id="0" name=""/>
        <dsp:cNvSpPr/>
      </dsp:nvSpPr>
      <dsp:spPr>
        <a:xfrm>
          <a:off x="409542" y="1653"/>
          <a:ext cx="1688671" cy="10132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 Action for climate empowerment</a:t>
          </a:r>
          <a:endParaRPr lang="en-US" sz="1500" kern="1200" dirty="0"/>
        </a:p>
      </dsp:txBody>
      <dsp:txXfrm>
        <a:off x="409542" y="1653"/>
        <a:ext cx="1688671" cy="1013203"/>
      </dsp:txXfrm>
    </dsp:sp>
    <dsp:sp modelId="{01B1DA16-4F51-4423-B6DE-C2B2B0DD1BDF}">
      <dsp:nvSpPr>
        <dsp:cNvPr id="0" name=""/>
        <dsp:cNvSpPr/>
      </dsp:nvSpPr>
      <dsp:spPr>
        <a:xfrm>
          <a:off x="2267081" y="1653"/>
          <a:ext cx="1688671" cy="10132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2. Children and Youth</a:t>
          </a:r>
          <a:endParaRPr lang="en-US" sz="1500" kern="1200" dirty="0"/>
        </a:p>
      </dsp:txBody>
      <dsp:txXfrm>
        <a:off x="2267081" y="1653"/>
        <a:ext cx="1688671" cy="1013203"/>
      </dsp:txXfrm>
    </dsp:sp>
    <dsp:sp modelId="{8373AA91-2533-4A05-94B7-AD67FAF87D8D}">
      <dsp:nvSpPr>
        <dsp:cNvPr id="0" name=""/>
        <dsp:cNvSpPr/>
      </dsp:nvSpPr>
      <dsp:spPr>
        <a:xfrm>
          <a:off x="4124620" y="1653"/>
          <a:ext cx="1688671" cy="10132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3. Adaptation and Resilience</a:t>
          </a:r>
          <a:endParaRPr lang="en-US" sz="1500" kern="1200" dirty="0"/>
        </a:p>
      </dsp:txBody>
      <dsp:txXfrm>
        <a:off x="4124620" y="1653"/>
        <a:ext cx="1688671" cy="1013203"/>
      </dsp:txXfrm>
    </dsp:sp>
    <dsp:sp modelId="{F43525F6-082A-4B2A-9CF8-6B31FDACA882}">
      <dsp:nvSpPr>
        <dsp:cNvPr id="0" name=""/>
        <dsp:cNvSpPr/>
      </dsp:nvSpPr>
      <dsp:spPr>
        <a:xfrm>
          <a:off x="5982159" y="1653"/>
          <a:ext cx="1688671" cy="10132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4. Capacity Building</a:t>
          </a:r>
          <a:endParaRPr lang="en-US" sz="1500" kern="1200" dirty="0"/>
        </a:p>
      </dsp:txBody>
      <dsp:txXfrm>
        <a:off x="5982159" y="1653"/>
        <a:ext cx="1688671" cy="1013203"/>
      </dsp:txXfrm>
    </dsp:sp>
    <dsp:sp modelId="{459EDADE-50F5-4477-BC85-ABA1F838A8B6}">
      <dsp:nvSpPr>
        <dsp:cNvPr id="0" name=""/>
        <dsp:cNvSpPr/>
      </dsp:nvSpPr>
      <dsp:spPr>
        <a:xfrm>
          <a:off x="409542" y="1183723"/>
          <a:ext cx="1688671" cy="10132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5. Climate Finance</a:t>
          </a:r>
          <a:endParaRPr lang="en-US" sz="1500" kern="1200" dirty="0"/>
        </a:p>
      </dsp:txBody>
      <dsp:txXfrm>
        <a:off x="409542" y="1183723"/>
        <a:ext cx="1688671" cy="1013203"/>
      </dsp:txXfrm>
    </dsp:sp>
    <dsp:sp modelId="{21C48BC8-3744-4BE0-9117-649BB9A8687E}">
      <dsp:nvSpPr>
        <dsp:cNvPr id="0" name=""/>
        <dsp:cNvSpPr/>
      </dsp:nvSpPr>
      <dsp:spPr>
        <a:xfrm>
          <a:off x="2267081" y="1183723"/>
          <a:ext cx="1688671" cy="10132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6. Climate Technology</a:t>
          </a:r>
          <a:endParaRPr lang="en-US" sz="1500" kern="1200" dirty="0"/>
        </a:p>
      </dsp:txBody>
      <dsp:txXfrm>
        <a:off x="2267081" y="1183723"/>
        <a:ext cx="1688671" cy="1013203"/>
      </dsp:txXfrm>
    </dsp:sp>
    <dsp:sp modelId="{19022FC5-232E-4448-953D-850A54465FC3}">
      <dsp:nvSpPr>
        <dsp:cNvPr id="0" name=""/>
        <dsp:cNvSpPr/>
      </dsp:nvSpPr>
      <dsp:spPr>
        <a:xfrm>
          <a:off x="4124620" y="1183723"/>
          <a:ext cx="1688671" cy="10132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7. Cooperative activities and SDG’s</a:t>
          </a:r>
          <a:endParaRPr lang="en-US" sz="1500" kern="1200" dirty="0"/>
        </a:p>
      </dsp:txBody>
      <dsp:txXfrm>
        <a:off x="4124620" y="1183723"/>
        <a:ext cx="1688671" cy="1013203"/>
      </dsp:txXfrm>
    </dsp:sp>
    <dsp:sp modelId="{CE17AE71-20FB-4B73-8BA4-5FBEFA3E238A}">
      <dsp:nvSpPr>
        <dsp:cNvPr id="0" name=""/>
        <dsp:cNvSpPr/>
      </dsp:nvSpPr>
      <dsp:spPr>
        <a:xfrm>
          <a:off x="5982159" y="1183723"/>
          <a:ext cx="1688671" cy="10132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8. Gender</a:t>
          </a:r>
          <a:endParaRPr lang="en-US" sz="1500" kern="1200" dirty="0"/>
        </a:p>
      </dsp:txBody>
      <dsp:txXfrm>
        <a:off x="5982159" y="1183723"/>
        <a:ext cx="1688671" cy="1013203"/>
      </dsp:txXfrm>
    </dsp:sp>
    <dsp:sp modelId="{5ADAB912-ABE8-4B5F-8360-A2E8ECEE6AA3}">
      <dsp:nvSpPr>
        <dsp:cNvPr id="0" name=""/>
        <dsp:cNvSpPr/>
      </dsp:nvSpPr>
      <dsp:spPr>
        <a:xfrm>
          <a:off x="409542" y="2365794"/>
          <a:ext cx="1688671" cy="10132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9. Global Stocktake</a:t>
          </a:r>
          <a:endParaRPr lang="en-US" sz="1500" kern="1200" dirty="0"/>
        </a:p>
      </dsp:txBody>
      <dsp:txXfrm>
        <a:off x="409542" y="2365794"/>
        <a:ext cx="1688671" cy="1013203"/>
      </dsp:txXfrm>
    </dsp:sp>
    <dsp:sp modelId="{AACD432C-DD58-4420-9951-6C9866029196}">
      <dsp:nvSpPr>
        <dsp:cNvPr id="0" name=""/>
        <dsp:cNvSpPr/>
      </dsp:nvSpPr>
      <dsp:spPr>
        <a:xfrm>
          <a:off x="2267081" y="2365794"/>
          <a:ext cx="1688671" cy="10132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10.Innovation</a:t>
          </a:r>
          <a:endParaRPr lang="en-US" sz="1500" kern="1200" dirty="0"/>
        </a:p>
      </dsp:txBody>
      <dsp:txXfrm>
        <a:off x="2267081" y="2365794"/>
        <a:ext cx="1688671" cy="1013203"/>
      </dsp:txXfrm>
    </dsp:sp>
    <dsp:sp modelId="{4951E201-EF68-476F-AEC4-6D61E24598DD}">
      <dsp:nvSpPr>
        <dsp:cNvPr id="0" name=""/>
        <dsp:cNvSpPr/>
      </dsp:nvSpPr>
      <dsp:spPr>
        <a:xfrm>
          <a:off x="4124620" y="2365794"/>
          <a:ext cx="1688671" cy="10132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11.Just Transition</a:t>
          </a:r>
          <a:endParaRPr lang="en-US" sz="1500" kern="1200" dirty="0"/>
        </a:p>
      </dsp:txBody>
      <dsp:txXfrm>
        <a:off x="4124620" y="2365794"/>
        <a:ext cx="1688671" cy="1013203"/>
      </dsp:txXfrm>
    </dsp:sp>
    <dsp:sp modelId="{5F6CDD1B-AC1F-4068-8713-40C0BB1C4835}">
      <dsp:nvSpPr>
        <dsp:cNvPr id="0" name=""/>
        <dsp:cNvSpPr/>
      </dsp:nvSpPr>
      <dsp:spPr>
        <a:xfrm>
          <a:off x="5982159" y="2365794"/>
          <a:ext cx="1688671" cy="10132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13.Land Use</a:t>
          </a:r>
          <a:endParaRPr lang="en-US" sz="1500" kern="1200" dirty="0"/>
        </a:p>
      </dsp:txBody>
      <dsp:txXfrm>
        <a:off x="5982159" y="2365794"/>
        <a:ext cx="1688671" cy="1013203"/>
      </dsp:txXfrm>
    </dsp:sp>
    <dsp:sp modelId="{1A22BEBE-07C5-4D47-8067-A00F3A92BC0A}">
      <dsp:nvSpPr>
        <dsp:cNvPr id="0" name=""/>
        <dsp:cNvSpPr/>
      </dsp:nvSpPr>
      <dsp:spPr>
        <a:xfrm>
          <a:off x="409542" y="3547864"/>
          <a:ext cx="1688671" cy="10132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14.Local communities and Indigenous Peoples Platform</a:t>
          </a:r>
          <a:endParaRPr lang="en-US" sz="1500" kern="1200" dirty="0"/>
        </a:p>
      </dsp:txBody>
      <dsp:txXfrm>
        <a:off x="409542" y="3547864"/>
        <a:ext cx="1688671" cy="1013203"/>
      </dsp:txXfrm>
    </dsp:sp>
    <dsp:sp modelId="{B1CDA5E5-39BA-4EF0-AF94-452CE5440430}">
      <dsp:nvSpPr>
        <dsp:cNvPr id="0" name=""/>
        <dsp:cNvSpPr/>
      </dsp:nvSpPr>
      <dsp:spPr>
        <a:xfrm>
          <a:off x="2267081" y="3547864"/>
          <a:ext cx="1688671" cy="10132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15.Market and non-market mechanisms</a:t>
          </a:r>
          <a:endParaRPr lang="en-US" sz="1500" kern="1200" dirty="0"/>
        </a:p>
      </dsp:txBody>
      <dsp:txXfrm>
        <a:off x="2267081" y="3547864"/>
        <a:ext cx="1688671" cy="1013203"/>
      </dsp:txXfrm>
    </dsp:sp>
    <dsp:sp modelId="{0C50D407-9A88-44C2-81BE-F8F6A17168A1}">
      <dsp:nvSpPr>
        <dsp:cNvPr id="0" name=""/>
        <dsp:cNvSpPr/>
      </dsp:nvSpPr>
      <dsp:spPr>
        <a:xfrm>
          <a:off x="4124620" y="3547864"/>
          <a:ext cx="1688671" cy="10132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16.Mitigation</a:t>
          </a:r>
          <a:endParaRPr lang="en-US" sz="1500" kern="1200" dirty="0"/>
        </a:p>
      </dsp:txBody>
      <dsp:txXfrm>
        <a:off x="4124620" y="3547864"/>
        <a:ext cx="1688671" cy="1013203"/>
      </dsp:txXfrm>
    </dsp:sp>
    <dsp:sp modelId="{E35CCFB2-E0C0-49A2-A00F-9524AE2B4BA6}">
      <dsp:nvSpPr>
        <dsp:cNvPr id="0" name=""/>
        <dsp:cNvSpPr/>
      </dsp:nvSpPr>
      <dsp:spPr>
        <a:xfrm>
          <a:off x="6006020" y="3524013"/>
          <a:ext cx="1688671" cy="10132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12.The Ocean</a:t>
          </a:r>
        </a:p>
      </dsp:txBody>
      <dsp:txXfrm>
        <a:off x="6006020" y="3524013"/>
        <a:ext cx="1688671" cy="101320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F617CA-C1B7-432C-AEA4-B4B9395CE7C7}" type="datetimeFigureOut">
              <a:rPr lang="en-GB" smtClean="0"/>
              <a:t>01/10/2024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D3974-602C-4ECE-A4AF-822730E45E30}" type="slidenum">
              <a:rPr lang="en-GB" smtClean="0"/>
              <a:t>‹#›</a:t>
            </a:fld>
            <a:endParaRPr lang="en-GB"/>
          </a:p>
        </p:txBody>
      </p:sp>
    </p:spTree>
    <p:extLst>
      <p:ext uri="{BB962C8B-B14F-4D97-AF65-F5344CB8AC3E}">
        <p14:creationId xmlns:p14="http://schemas.microsoft.com/office/powerpoint/2010/main" val="3404864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https://searchcio.techtarget.com/definition/strategic-management</a:t>
            </a:r>
          </a:p>
          <a:p>
            <a:endParaRPr lang="en-GB" dirty="0"/>
          </a:p>
        </p:txBody>
      </p:sp>
      <p:sp>
        <p:nvSpPr>
          <p:cNvPr id="4" name="Slide Number Placeholder 3"/>
          <p:cNvSpPr>
            <a:spLocks noGrp="1"/>
          </p:cNvSpPr>
          <p:nvPr>
            <p:ph type="sldNum" sz="quarter" idx="10"/>
          </p:nvPr>
        </p:nvSpPr>
        <p:spPr/>
        <p:txBody>
          <a:bodyPr/>
          <a:lstStyle/>
          <a:p>
            <a:fld id="{41AD3974-602C-4ECE-A4AF-822730E45E30}" type="slidenum">
              <a:rPr lang="en-GB" smtClean="0"/>
              <a:t>10</a:t>
            </a:fld>
            <a:endParaRPr lang="en-GB"/>
          </a:p>
        </p:txBody>
      </p:sp>
    </p:spTree>
    <p:extLst>
      <p:ext uri="{BB962C8B-B14F-4D97-AF65-F5344CB8AC3E}">
        <p14:creationId xmlns:p14="http://schemas.microsoft.com/office/powerpoint/2010/main" val="2016606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https://searchcio.techtarget.com/definition/strategic-management</a:t>
            </a:r>
          </a:p>
          <a:p>
            <a:endParaRPr lang="en-GB" dirty="0"/>
          </a:p>
        </p:txBody>
      </p:sp>
      <p:sp>
        <p:nvSpPr>
          <p:cNvPr id="4" name="Slide Number Placeholder 3"/>
          <p:cNvSpPr>
            <a:spLocks noGrp="1"/>
          </p:cNvSpPr>
          <p:nvPr>
            <p:ph type="sldNum" sz="quarter" idx="10"/>
          </p:nvPr>
        </p:nvSpPr>
        <p:spPr/>
        <p:txBody>
          <a:bodyPr/>
          <a:lstStyle/>
          <a:p>
            <a:fld id="{41AD3974-602C-4ECE-A4AF-822730E45E30}" type="slidenum">
              <a:rPr lang="en-GB" smtClean="0"/>
              <a:t>11</a:t>
            </a:fld>
            <a:endParaRPr lang="en-GB"/>
          </a:p>
        </p:txBody>
      </p:sp>
    </p:spTree>
    <p:extLst>
      <p:ext uri="{BB962C8B-B14F-4D97-AF65-F5344CB8AC3E}">
        <p14:creationId xmlns:p14="http://schemas.microsoft.com/office/powerpoint/2010/main" val="1755201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AD3974-602C-4ECE-A4AF-822730E45E30}" type="slidenum">
              <a:rPr lang="en-GB" smtClean="0"/>
              <a:t>38</a:t>
            </a:fld>
            <a:endParaRPr lang="en-GB"/>
          </a:p>
        </p:txBody>
      </p:sp>
    </p:spTree>
    <p:extLst>
      <p:ext uri="{BB962C8B-B14F-4D97-AF65-F5344CB8AC3E}">
        <p14:creationId xmlns:p14="http://schemas.microsoft.com/office/powerpoint/2010/main" val="691992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https://www.weadapt.org/knowledge-base/sdc-climate-change-environment-network/cce-nexus-brief-migration</a:t>
            </a:r>
          </a:p>
        </p:txBody>
      </p:sp>
      <p:sp>
        <p:nvSpPr>
          <p:cNvPr id="4" name="Slide Number Placeholder 3"/>
          <p:cNvSpPr>
            <a:spLocks noGrp="1"/>
          </p:cNvSpPr>
          <p:nvPr>
            <p:ph type="sldNum" sz="quarter" idx="5"/>
          </p:nvPr>
        </p:nvSpPr>
        <p:spPr/>
        <p:txBody>
          <a:bodyPr/>
          <a:lstStyle/>
          <a:p>
            <a:fld id="{41AD3974-602C-4ECE-A4AF-822730E45E30}" type="slidenum">
              <a:rPr lang="en-GB" smtClean="0"/>
              <a:t>72</a:t>
            </a:fld>
            <a:endParaRPr lang="en-GB"/>
          </a:p>
        </p:txBody>
      </p:sp>
    </p:spTree>
    <p:extLst>
      <p:ext uri="{BB962C8B-B14F-4D97-AF65-F5344CB8AC3E}">
        <p14:creationId xmlns:p14="http://schemas.microsoft.com/office/powerpoint/2010/main" val="1876089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https://thegreenmarketoracle.com/2013/05/28/what-is-environmental-migration-and-who/</a:t>
            </a:r>
          </a:p>
        </p:txBody>
      </p:sp>
      <p:sp>
        <p:nvSpPr>
          <p:cNvPr id="4" name="Slide Number Placeholder 3"/>
          <p:cNvSpPr>
            <a:spLocks noGrp="1"/>
          </p:cNvSpPr>
          <p:nvPr>
            <p:ph type="sldNum" sz="quarter" idx="5"/>
          </p:nvPr>
        </p:nvSpPr>
        <p:spPr/>
        <p:txBody>
          <a:bodyPr/>
          <a:lstStyle/>
          <a:p>
            <a:fld id="{41AD3974-602C-4ECE-A4AF-822730E45E30}" type="slidenum">
              <a:rPr lang="en-GB" smtClean="0"/>
              <a:t>76</a:t>
            </a:fld>
            <a:endParaRPr lang="en-GB"/>
          </a:p>
        </p:txBody>
      </p:sp>
    </p:spTree>
    <p:extLst>
      <p:ext uri="{BB962C8B-B14F-4D97-AF65-F5344CB8AC3E}">
        <p14:creationId xmlns:p14="http://schemas.microsoft.com/office/powerpoint/2010/main" val="3088475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https://www.uclg.org/en/media/news/migration-and-development-cities-places-inclusion</a:t>
            </a:r>
          </a:p>
        </p:txBody>
      </p:sp>
      <p:sp>
        <p:nvSpPr>
          <p:cNvPr id="4" name="Slide Number Placeholder 3"/>
          <p:cNvSpPr>
            <a:spLocks noGrp="1"/>
          </p:cNvSpPr>
          <p:nvPr>
            <p:ph type="sldNum" sz="quarter" idx="5"/>
          </p:nvPr>
        </p:nvSpPr>
        <p:spPr/>
        <p:txBody>
          <a:bodyPr/>
          <a:lstStyle/>
          <a:p>
            <a:fld id="{41AD3974-602C-4ECE-A4AF-822730E45E30}" type="slidenum">
              <a:rPr lang="en-GB" smtClean="0"/>
              <a:t>77</a:t>
            </a:fld>
            <a:endParaRPr lang="en-GB"/>
          </a:p>
        </p:txBody>
      </p:sp>
    </p:spTree>
    <p:extLst>
      <p:ext uri="{BB962C8B-B14F-4D97-AF65-F5344CB8AC3E}">
        <p14:creationId xmlns:p14="http://schemas.microsoft.com/office/powerpoint/2010/main" val="3393314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10/1/2024</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5037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10/1/2024</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25989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10/1/2024</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3261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10/1/2024</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5536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10/1/2024</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6878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10/1/2024</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67390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10/1/2024</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20159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10/1/2024</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8858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10/1/2024</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23097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10/1/2024</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3048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10/1/2024</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472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10/1/2024</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054409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course/view.php?id=2735"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techtarget.com/searchcio/definition/strategic-managemen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investopedia.com/terms/s/strategic-management.asp" TargetMode="Externa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hyperlink" Target="https://miro.com/blog/strategic-management-process/"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rince2.com/uk/blog/strategic-project-management"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doc.govt.nz/contentassets/dc9f002144f24b7cbf0bc746de5b0a71/conservation-management-strategies-timeline.pdf" TargetMode="External"/><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3" Type="http://schemas.openxmlformats.org/officeDocument/2006/relationships/hyperlink" Target="https://www.prince2.com/uk/blog/strategic-project-management"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journals.sagepub.com/doi/epdf/10.2307/41165263"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journals.sagepub.com/doi/epdf/10.2307/41165263" TargetMode="External"/><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www.bbc.co.uk%2Fprogrammes%2Fp08sq5w2&amp;data=02%7C01%7C%7Cdcd5ef22e05044f8567608d863810d85%7C4e0f11f9046e45059cb8db2152311e21%7C0%7C1%7C637368753211708304&amp;sdata=MHmc2UZpvCVHYreIWOlZYUCbjVFqsFMXuVmuxhPUVlo%3D&amp;reserved=0" TargetMode="External"/><Relationship Id="rId5" Type="http://schemas.openxmlformats.org/officeDocument/2006/relationships/image" Target="../media/image42.jpeg"/><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weforum.org/agenda/2016/02/what-is-governance-and-why-does-it-matter/" TargetMode="External"/><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weforum.org/agenda/2016/02/what-is-governance-and-why-does-it-matter/" TargetMode="External"/><Relationship Id="rId2" Type="http://schemas.openxmlformats.org/officeDocument/2006/relationships/image" Target="../media/image45.jpeg"/><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46.jpeg"/></Relationships>
</file>

<file path=ppt/slides/_rels/slide3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theconversation.com/big-businesses-say-they-are-helping-to-restore-ecosystems-but-proof-remains-elusive-213282?utm_medium=email&amp;utm_campaign=Latest%20from%20The%20Conversation%20for%20September%2021%202023%20-%202743427739&amp;utm_content=Latest%20from%20The%20Conversation%20for%20September%2021%202023%20-%202743427739+CID_24fd786db686e6bb60fead54a691e8e3&amp;utm_source=campaign_monitor_uk&amp;utm_term=Big%20businesses%20say%20they%20are%20helping%20to%20restore%20ecosystems%20%20but%20proof%20remains%20elusive" TargetMode="External"/><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50.png"/><Relationship Id="rId4" Type="http://schemas.openxmlformats.org/officeDocument/2006/relationships/image" Target="../media/image49.png"/></Relationships>
</file>

<file path=ppt/slides/_rels/slide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hyperlink" Target="https://earth.org/the-biggest-environmental-problems-of-our-lifetime/" TargetMode="External"/></Relationships>
</file>

<file path=ppt/slides/_rels/slide3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jpeg"/></Relationships>
</file>

<file path=ppt/slides/_rels/slide41.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png"/></Relationships>
</file>

<file path=ppt/slides/_rels/slide42.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audio" Target="../media/audio3.wav"/><Relationship Id="rId7" Type="http://schemas.openxmlformats.org/officeDocument/2006/relationships/hyperlink" Target="https://www.globalcitizen.org/en/content/environment-climate-health-problems/" TargetMode="External"/><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62.jpeg"/><Relationship Id="rId5" Type="http://schemas.openxmlformats.org/officeDocument/2006/relationships/image" Target="../media/image61.png"/><Relationship Id="rId4" Type="http://schemas.openxmlformats.org/officeDocument/2006/relationships/image" Target="../media/image60.jpeg"/></Relationships>
</file>

<file path=ppt/slides/_rels/slide43.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audio" Target="../media/audio3.wav"/><Relationship Id="rId7" Type="http://schemas.openxmlformats.org/officeDocument/2006/relationships/image" Target="../media/image65.png"/><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audio" Target="../media/audio4.wav"/></Relationships>
</file>

<file path=ppt/slides/_rels/slide4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audio" Target="../media/audio1.wav"/><Relationship Id="rId1" Type="http://schemas.openxmlformats.org/officeDocument/2006/relationships/slideLayout" Target="../slideLayouts/slideLayout6.xml"/><Relationship Id="rId4" Type="http://schemas.openxmlformats.org/officeDocument/2006/relationships/image" Target="../media/image68.png"/></Relationships>
</file>

<file path=ppt/slides/_rels/slide45.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5.wav"/><Relationship Id="rId1" Type="http://schemas.openxmlformats.org/officeDocument/2006/relationships/slideLayout" Target="../slideLayouts/slideLayout6.xml"/><Relationship Id="rId5" Type="http://schemas.openxmlformats.org/officeDocument/2006/relationships/image" Target="../media/image70.png"/><Relationship Id="rId4" Type="http://schemas.openxmlformats.org/officeDocument/2006/relationships/image" Target="../media/image69.png"/></Relationships>
</file>

<file path=ppt/slides/_rels/slide46.xml.rels><?xml version="1.0" encoding="UTF-8" standalone="yes"?>
<Relationships xmlns="http://schemas.openxmlformats.org/package/2006/relationships"><Relationship Id="rId3" Type="http://schemas.openxmlformats.org/officeDocument/2006/relationships/audio" Target="../media/audio3.wav"/><Relationship Id="rId7" Type="http://schemas.openxmlformats.org/officeDocument/2006/relationships/image" Target="../media/image74.png"/><Relationship Id="rId2" Type="http://schemas.openxmlformats.org/officeDocument/2006/relationships/audio" Target="../media/audio5.wav"/><Relationship Id="rId1" Type="http://schemas.openxmlformats.org/officeDocument/2006/relationships/slideLayout" Target="../slideLayouts/slideLayout6.xml"/><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image" Target="../media/image71.jpeg"/></Relationships>
</file>

<file path=ppt/slides/_rels/slide4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audio" Target="../media/audio5.wav"/><Relationship Id="rId1" Type="http://schemas.openxmlformats.org/officeDocument/2006/relationships/slideLayout" Target="../slideLayouts/slideLayout6.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hyperlink" Target="https://www.nationalgeographic.co.uk/cities-of-the-future" TargetMode="External"/></Relationships>
</file>

<file path=ppt/slides/_rels/slide48.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5.wav"/><Relationship Id="rId1" Type="http://schemas.openxmlformats.org/officeDocument/2006/relationships/slideLayout" Target="../slideLayouts/slideLayout6.xml"/><Relationship Id="rId6" Type="http://schemas.openxmlformats.org/officeDocument/2006/relationships/image" Target="../media/image80.jpeg"/><Relationship Id="rId5" Type="http://schemas.openxmlformats.org/officeDocument/2006/relationships/image" Target="../media/image79.png"/><Relationship Id="rId4" Type="http://schemas.openxmlformats.org/officeDocument/2006/relationships/image" Target="../media/image78.png"/></Relationships>
</file>

<file path=ppt/slides/_rels/slide4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audio" Target="../media/audio5.wav"/><Relationship Id="rId1" Type="http://schemas.openxmlformats.org/officeDocument/2006/relationships/slideLayout" Target="../slideLayouts/slideLayout6.xml"/><Relationship Id="rId5" Type="http://schemas.openxmlformats.org/officeDocument/2006/relationships/image" Target="../media/image83.png"/><Relationship Id="rId4" Type="http://schemas.openxmlformats.org/officeDocument/2006/relationships/image" Target="../media/image82.png"/></Relationships>
</file>

<file path=ppt/slides/_rels/slide50.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image" Target="../media/image90.pn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audio" Target="../media/audio3.wav"/><Relationship Id="rId1" Type="http://schemas.openxmlformats.org/officeDocument/2006/relationships/slideLayout" Target="../slideLayouts/slideLayout6.xml"/><Relationship Id="rId6" Type="http://schemas.openxmlformats.org/officeDocument/2006/relationships/image" Target="../media/image88.jpeg"/><Relationship Id="rId5" Type="http://schemas.openxmlformats.org/officeDocument/2006/relationships/image" Target="../media/image87.png"/><Relationship Id="rId10" Type="http://schemas.openxmlformats.org/officeDocument/2006/relationships/hyperlink" Target="https://www.swansea.gov.uk/article/9914/Swansea-Local-Development-Plan-2010-2025-LDP" TargetMode="External"/><Relationship Id="rId4" Type="http://schemas.openxmlformats.org/officeDocument/2006/relationships/image" Target="../media/image86.svg"/><Relationship Id="rId9" Type="http://schemas.openxmlformats.org/officeDocument/2006/relationships/image" Target="../media/image91.png"/></Relationships>
</file>

<file path=ppt/slides/_rels/slide5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audio" Target="../media/audio3.wav"/><Relationship Id="rId1" Type="http://schemas.openxmlformats.org/officeDocument/2006/relationships/slideLayout" Target="../slideLayouts/slideLayout6.xml"/><Relationship Id="rId4" Type="http://schemas.openxmlformats.org/officeDocument/2006/relationships/hyperlink" Target="https://swansea.opus4.co.uk/planning/localplan/maps/abertawe-swansea#/x:261108/y:196074/z:4/b:31/o:2441,o:2442,o:2443,o:2444,o:2445,o:2428,o:2429,o:2430,o:2431,o:2432,o:2433,o:2434,o:2435,o:2436,o:2437,o:2438,o:2440,o:2446,o:2447,o:2448,o:2449,o:2450,o:2451,o:2452,o:2453,o:2454"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audio" Target="../media/audio3.wav"/><Relationship Id="rId1" Type="http://schemas.openxmlformats.org/officeDocument/2006/relationships/slideLayout" Target="../slideLayouts/slideLayout6.xml"/><Relationship Id="rId4" Type="http://schemas.openxmlformats.org/officeDocument/2006/relationships/hyperlink" Target="https://planningaidwales.org.uk/future-wales-the-national-plan-2040/" TargetMode="External"/></Relationships>
</file>

<file path=ppt/slides/_rels/slide54.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image" Target="../media/image94.jpeg"/><Relationship Id="rId7" Type="http://schemas.openxmlformats.org/officeDocument/2006/relationships/image" Target="../media/image98.png"/><Relationship Id="rId2" Type="http://schemas.openxmlformats.org/officeDocument/2006/relationships/audio" Target="../media/audio3.wav"/><Relationship Id="rId1" Type="http://schemas.openxmlformats.org/officeDocument/2006/relationships/slideLayout" Target="../slideLayouts/slideLayout6.xml"/><Relationship Id="rId6" Type="http://schemas.openxmlformats.org/officeDocument/2006/relationships/image" Target="../media/image97.png"/><Relationship Id="rId5" Type="http://schemas.openxmlformats.org/officeDocument/2006/relationships/image" Target="../media/image96.jpeg"/><Relationship Id="rId10" Type="http://schemas.openxmlformats.org/officeDocument/2006/relationships/image" Target="../media/image101.png"/><Relationship Id="rId4" Type="http://schemas.openxmlformats.org/officeDocument/2006/relationships/image" Target="../media/image95.png"/><Relationship Id="rId9" Type="http://schemas.openxmlformats.org/officeDocument/2006/relationships/image" Target="../media/image100.png"/></Relationships>
</file>

<file path=ppt/slides/_rels/slide55.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hyperlink" Target="https://unfccc.int/documents/624444" TargetMode="External"/><Relationship Id="rId2" Type="http://schemas.openxmlformats.org/officeDocument/2006/relationships/image" Target="../media/image104.jpeg"/><Relationship Id="rId1" Type="http://schemas.openxmlformats.org/officeDocument/2006/relationships/slideLayout" Target="../slideLayouts/slideLayout6.xml"/><Relationship Id="rId6" Type="http://schemas.openxmlformats.org/officeDocument/2006/relationships/hyperlink" Target="https://unfccc.int/process-and-meetings/conferences/un-climate-change-conference-united-arab-emirates-nov/dec-2023/about-cop-28" TargetMode="External"/><Relationship Id="rId5" Type="http://schemas.openxmlformats.org/officeDocument/2006/relationships/image" Target="../media/image106.png"/><Relationship Id="rId4" Type="http://schemas.openxmlformats.org/officeDocument/2006/relationships/image" Target="../media/image105.png"/></Relationships>
</file>

<file path=ppt/slides/_rels/slide58.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hyperlink" Target="https://www.theguardian.com/environment/2021/oct/11/cop26-must-not-overshadow-kunming-we-need-joint-climate-and-biodiversity-goals-aoe" TargetMode="External"/><Relationship Id="rId1" Type="http://schemas.openxmlformats.org/officeDocument/2006/relationships/slideLayout" Target="../slideLayouts/slideLayout6.xml"/><Relationship Id="rId4" Type="http://schemas.openxmlformats.org/officeDocument/2006/relationships/image" Target="../media/image108.png"/></Relationships>
</file>

<file path=ppt/slides/_rels/slide59.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hyperlink" Target="https://unfoundation.org/blog/post/climate-issues-to-watch-in-2023-toward-cop-28-and-faster-more-urgent-climate-action/?gclid=Cj0KCQjwmvSoBhDOARIsAK6aV7gr6WuPJuLeSJ7fCSF8Xr6p-0P7h2cE5EIgmBnogQhfJXjfm9_nS6saAh4rEALw_wcB" TargetMode="External"/><Relationship Id="rId1" Type="http://schemas.openxmlformats.org/officeDocument/2006/relationships/slideLayout" Target="../slideLayouts/slideLayout4.xml"/><Relationship Id="rId4" Type="http://schemas.openxmlformats.org/officeDocument/2006/relationships/image" Target="../media/image35.jpeg"/></Relationships>
</file>

<file path=ppt/slides/_rels/slide60.xml.rels><?xml version="1.0" encoding="UTF-8" standalone="yes"?>
<Relationships xmlns="http://schemas.openxmlformats.org/package/2006/relationships"><Relationship Id="rId8" Type="http://schemas.openxmlformats.org/officeDocument/2006/relationships/hyperlink" Target="https://unfccc.int/event/cop-25" TargetMode="External"/><Relationship Id="rId13" Type="http://schemas.openxmlformats.org/officeDocument/2006/relationships/hyperlink" Target="https://unfccc.int/conference/un-climate-change-conference-november-2017" TargetMode="External"/><Relationship Id="rId18" Type="http://schemas.openxmlformats.org/officeDocument/2006/relationships/image" Target="../media/image110.png"/><Relationship Id="rId3" Type="http://schemas.openxmlformats.org/officeDocument/2006/relationships/image" Target="../media/image109.jpeg"/><Relationship Id="rId7" Type="http://schemas.openxmlformats.org/officeDocument/2006/relationships/hyperlink" Target="https://unfccc.int/conference/glasgow-climate-change-conference-october-november-2021" TargetMode="External"/><Relationship Id="rId12" Type="http://schemas.openxmlformats.org/officeDocument/2006/relationships/hyperlink" Target="https://unfccc.int/event/cop-23" TargetMode="External"/><Relationship Id="rId17" Type="http://schemas.openxmlformats.org/officeDocument/2006/relationships/hyperlink" Target="https://unfccc.int/conference/paris-climate-change-conference-november-2015" TargetMode="External"/><Relationship Id="rId2" Type="http://schemas.openxmlformats.org/officeDocument/2006/relationships/hyperlink" Target="https://unfccc.int/process/bodies/supreme-bodies/conference-of-the-parties-cop" TargetMode="External"/><Relationship Id="rId16" Type="http://schemas.openxmlformats.org/officeDocument/2006/relationships/hyperlink" Target="https://unfccc.int/event/cop-21" TargetMode="External"/><Relationship Id="rId1" Type="http://schemas.openxmlformats.org/officeDocument/2006/relationships/slideLayout" Target="../slideLayouts/slideLayout4.xml"/><Relationship Id="rId6" Type="http://schemas.openxmlformats.org/officeDocument/2006/relationships/hyperlink" Target="https://unfccc.int/event/cop-26" TargetMode="External"/><Relationship Id="rId11" Type="http://schemas.openxmlformats.org/officeDocument/2006/relationships/hyperlink" Target="https://unfccc.int/conference/katowice-climate-change-conference-december-2018" TargetMode="External"/><Relationship Id="rId5" Type="http://schemas.openxmlformats.org/officeDocument/2006/relationships/hyperlink" Target="https://unfccc.int/cop27" TargetMode="External"/><Relationship Id="rId15" Type="http://schemas.openxmlformats.org/officeDocument/2006/relationships/hyperlink" Target="https://unfccc.int/conference/marrakech-climate-change-conference-november-2016" TargetMode="External"/><Relationship Id="rId10" Type="http://schemas.openxmlformats.org/officeDocument/2006/relationships/hyperlink" Target="https://unfccc.int/event/cop-24" TargetMode="External"/><Relationship Id="rId4" Type="http://schemas.openxmlformats.org/officeDocument/2006/relationships/hyperlink" Target="https://unfccc.int/event/cop-27" TargetMode="External"/><Relationship Id="rId9" Type="http://schemas.openxmlformats.org/officeDocument/2006/relationships/hyperlink" Target="https://unfccc.int/conference/un-climate-change-conference-december-2019" TargetMode="External"/><Relationship Id="rId14" Type="http://schemas.openxmlformats.org/officeDocument/2006/relationships/hyperlink" Target="https://unfccc.int/event/cop-22"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foreignpolicy.com/2022/11/09/africa-cop27-un-climate-change-loss-damage/#cookie_message_anchor" TargetMode="External"/><Relationship Id="rId2" Type="http://schemas.openxmlformats.org/officeDocument/2006/relationships/image" Target="../media/image111.png"/><Relationship Id="rId1" Type="http://schemas.openxmlformats.org/officeDocument/2006/relationships/slideLayout" Target="../slideLayouts/slideLayout4.xml"/><Relationship Id="rId5" Type="http://schemas.openxmlformats.org/officeDocument/2006/relationships/image" Target="../media/image35.jpeg"/><Relationship Id="rId4" Type="http://schemas.openxmlformats.org/officeDocument/2006/relationships/hyperlink" Target="https://www.reuters.com/business/cop/cop27-what-is-loss-damage-compensation-who-should-pay-2022-11-06/" TargetMode="Externa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hyperlink" Target="https://moodle.uwtsd.ac.uk/course/view.php?id=2735"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hyperlink" Target="https://www.youtube.com/watch?v=o08ykAqLOxk"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slideLayout" Target="../slideLayouts/slideLayout2.xml"/><Relationship Id="rId1" Type="http://schemas.openxmlformats.org/officeDocument/2006/relationships/video" Target="https://www.youtube.com/embed/o08ykAqLOxk?feature=oembed"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122.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57494" y="1694857"/>
            <a:ext cx="4023360" cy="3204134"/>
          </a:xfrm>
        </p:spPr>
        <p:txBody>
          <a:bodyPr vert="horz" lIns="91440" tIns="45720" rIns="91440" bIns="45720" rtlCol="0" anchor="b">
            <a:normAutofit fontScale="90000"/>
          </a:bodyPr>
          <a:lstStyle/>
          <a:p>
            <a:pPr algn="l"/>
            <a:r>
              <a:rPr lang="en-US" sz="4800" dirty="0">
                <a:solidFill>
                  <a:schemeClr val="bg1"/>
                </a:solidFill>
              </a:rPr>
              <a:t>Strategic Management for Conservation</a:t>
            </a:r>
            <a:br>
              <a:rPr lang="en-US" sz="4800" dirty="0">
                <a:solidFill>
                  <a:schemeClr val="bg1"/>
                </a:solidFill>
              </a:rPr>
            </a:br>
            <a:r>
              <a:rPr lang="en-US" sz="4800" dirty="0">
                <a:solidFill>
                  <a:schemeClr val="bg1"/>
                </a:solidFill>
              </a:rPr>
              <a:t>(ACBA7007)</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
        <p:nvSpPr>
          <p:cNvPr id="4" name="TextBox 3">
            <a:extLst>
              <a:ext uri="{FF2B5EF4-FFF2-40B4-BE49-F238E27FC236}">
                <a16:creationId xmlns:a16="http://schemas.microsoft.com/office/drawing/2014/main" id="{8F151CE8-AF6B-640B-94DE-5F9DADCACFFA}"/>
              </a:ext>
            </a:extLst>
          </p:cNvPr>
          <p:cNvSpPr txBox="1"/>
          <p:nvPr/>
        </p:nvSpPr>
        <p:spPr>
          <a:xfrm>
            <a:off x="387750" y="4883040"/>
            <a:ext cx="6094476" cy="723275"/>
          </a:xfrm>
          <a:prstGeom prst="rect">
            <a:avLst/>
          </a:prstGeom>
          <a:noFill/>
        </p:spPr>
        <p:txBody>
          <a:bodyPr wrap="square">
            <a:spAutoFit/>
          </a:bodyPr>
          <a:lstStyle/>
          <a:p>
            <a:pPr marL="0" indent="0">
              <a:spcAft>
                <a:spcPts val="600"/>
              </a:spcAft>
              <a:buNone/>
            </a:pPr>
            <a:r>
              <a:rPr lang="en-GB" sz="1800" b="1" dirty="0">
                <a:solidFill>
                  <a:schemeClr val="bg1"/>
                </a:solidFill>
                <a:effectLst/>
                <a:latin typeface="Neue Haas Grotesk Text Pro" panose="020B0504020202020204" pitchFamily="34" charset="0"/>
                <a:ea typeface="Times New Roman" panose="02020603050405020304" pitchFamily="18" charset="0"/>
                <a:cs typeface="Arial" panose="020B0604020202020204" pitchFamily="34" charset="0"/>
              </a:rPr>
              <a:t>Alissa Flatley </a:t>
            </a:r>
          </a:p>
          <a:p>
            <a:pPr marL="0" indent="0">
              <a:spcAft>
                <a:spcPts val="600"/>
              </a:spcAft>
              <a:buNone/>
            </a:pPr>
            <a:r>
              <a:rPr lang="en-GB" b="1" dirty="0">
                <a:solidFill>
                  <a:schemeClr val="bg1"/>
                </a:solidFill>
                <a:latin typeface="Neue Haas Grotesk Text Pro" panose="020B0504020202020204" pitchFamily="34" charset="0"/>
                <a:ea typeface="Times New Roman" panose="02020603050405020304" pitchFamily="18" charset="0"/>
                <a:cs typeface="Arial" panose="020B0604020202020204" pitchFamily="34" charset="0"/>
              </a:rPr>
              <a:t>a.flatley@uwtsd.ac.uk</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3403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latin typeface="Neue Haas Grotesk Text Pro" panose="020B0504020202020204" pitchFamily="34" charset="0"/>
              </a:rPr>
              <a:t>Module Learning Outcomes</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normAutofit/>
          </a:bodyPr>
          <a:lstStyle/>
          <a:p>
            <a:pPr marL="0" indent="0">
              <a:spcAft>
                <a:spcPts val="600"/>
              </a:spcAft>
              <a:buNone/>
            </a:pPr>
            <a:r>
              <a:rPr lang="en-GB" sz="1800" b="1" dirty="0">
                <a:effectLst/>
                <a:latin typeface="Neue Haas Grotesk Text Pro" panose="020B0504020202020204" pitchFamily="34" charset="0"/>
                <a:ea typeface="Times New Roman" panose="02020603050405020304" pitchFamily="18" charset="0"/>
                <a:cs typeface="Arial" panose="020B0604020202020204" pitchFamily="34" charset="0"/>
              </a:rPr>
              <a:t>On successful completion of this module students will be able to: </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1800" dirty="0">
                <a:effectLst/>
                <a:latin typeface="Neue Haas Grotesk Text Pro" panose="020B0504020202020204" pitchFamily="34" charset="0"/>
                <a:ea typeface="Times New Roman" panose="02020603050405020304" pitchFamily="18" charset="0"/>
                <a:cs typeface="Arial" panose="020B0604020202020204" pitchFamily="34" charset="0"/>
              </a:rPr>
              <a:t>Demonstrate an in depth understanding of the environmental implications of developing strategic management including that of ‘enterprise’, and application to specific case studies. </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1800" dirty="0">
                <a:effectLst/>
                <a:latin typeface="Neue Haas Grotesk Text Pro" panose="020B0504020202020204" pitchFamily="34" charset="0"/>
                <a:ea typeface="Times New Roman" panose="02020603050405020304" pitchFamily="18" charset="0"/>
                <a:cs typeface="Arial" panose="020B0604020202020204" pitchFamily="34" charset="0"/>
              </a:rPr>
              <a:t>Analyse and evaluate strategic management and environmental policies based on contextual analysis.  </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1800" dirty="0">
                <a:effectLst/>
                <a:latin typeface="Neue Haas Grotesk Text Pro" panose="020B0504020202020204" pitchFamily="34" charset="0"/>
                <a:ea typeface="Times New Roman" panose="02020603050405020304" pitchFamily="18" charset="0"/>
                <a:cs typeface="Arial" panose="020B0604020202020204" pitchFamily="34" charset="0"/>
              </a:rPr>
              <a:t>To critically access management processes, utilising present business models, when applied to specific anthropogenic and natural processes. </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1800" dirty="0">
                <a:effectLst/>
                <a:latin typeface="Neue Haas Grotesk Text Pro" panose="020B0504020202020204" pitchFamily="34" charset="0"/>
                <a:ea typeface="Times New Roman" panose="02020603050405020304" pitchFamily="18" charset="0"/>
                <a:cs typeface="Arial" panose="020B0604020202020204" pitchFamily="34" charset="0"/>
              </a:rPr>
              <a:t>To consider the ramifications of climate change within the natural and business environment, and the strategies for minimising anthropogenic impacts.</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1018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b="1" dirty="0"/>
              <a:t>Course Structure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Moodle</a:t>
            </a:r>
          </a:p>
          <a:p>
            <a:r>
              <a:rPr lang="en-GB" sz="1800" dirty="0">
                <a:latin typeface="Arial" panose="020B0604020202020204" pitchFamily="34" charset="0"/>
                <a:cs typeface="Arial" panose="020B0604020202020204" pitchFamily="34" charset="0"/>
                <a:hlinkClick r:id="rId2"/>
              </a:rPr>
              <a:t>Course: Strategic Management for Conservation (ACBA7007) (uwtsd.ac.uk)</a:t>
            </a:r>
            <a:endParaRPr lang="en-GB"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Assessment: </a:t>
            </a:r>
          </a:p>
          <a:p>
            <a:r>
              <a:rPr lang="en-GB" sz="1800" dirty="0">
                <a:latin typeface="Arial" panose="020B0604020202020204" pitchFamily="34" charset="0"/>
                <a:cs typeface="Arial" panose="020B0604020202020204" pitchFamily="34" charset="0"/>
              </a:rPr>
              <a:t>COP Assessment (</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70% of the module mark</a:t>
            </a:r>
            <a:r>
              <a:rPr lang="en-GB" sz="1800" dirty="0">
                <a:latin typeface="Arial" panose="020B0604020202020204" pitchFamily="34" charset="0"/>
                <a:cs typeface="Arial" panose="020B0604020202020204" pitchFamily="34" charset="0"/>
              </a:rPr>
              <a:t>) - 4000 word report </a:t>
            </a:r>
          </a:p>
          <a:p>
            <a:r>
              <a:rPr lang="en-GB" sz="1800" dirty="0">
                <a:latin typeface="Arial" panose="020B0604020202020204" pitchFamily="34" charset="0"/>
                <a:cs typeface="Arial" panose="020B0604020202020204" pitchFamily="34" charset="0"/>
              </a:rPr>
              <a:t>20 Minute SLS + A4 Summary Sheet (</a:t>
            </a:r>
            <a:r>
              <a:rPr lang="en-GB" sz="1800" b="1" dirty="0">
                <a:solidFill>
                  <a:srgbClr val="FF0000"/>
                </a:solidFill>
                <a:latin typeface="Arial" panose="020B0604020202020204" pitchFamily="34" charset="0"/>
                <a:cs typeface="Arial" panose="020B0604020202020204" pitchFamily="34" charset="0"/>
              </a:rPr>
              <a:t>30</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of the module mark</a:t>
            </a:r>
            <a:r>
              <a:rPr lang="en-GB" sz="1800" dirty="0">
                <a:latin typeface="Arial" panose="020B0604020202020204" pitchFamily="34" charset="0"/>
                <a:cs typeface="Arial" panose="020B0604020202020204" pitchFamily="34" charset="0"/>
              </a:rPr>
              <a:t>)</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Lectures: </a:t>
            </a:r>
            <a:r>
              <a:rPr lang="en-GB" sz="1800" dirty="0">
                <a:latin typeface="Arial" panose="020B0604020202020204" pitchFamily="34" charset="0"/>
                <a:cs typeface="Arial" panose="020B0604020202020204" pitchFamily="34" charset="0"/>
              </a:rPr>
              <a:t>Wednesday 11AM-1PM IQ105</a:t>
            </a:r>
          </a:p>
        </p:txBody>
      </p:sp>
    </p:spTree>
    <p:extLst>
      <p:ext uri="{BB962C8B-B14F-4D97-AF65-F5344CB8AC3E}">
        <p14:creationId xmlns:p14="http://schemas.microsoft.com/office/powerpoint/2010/main" val="3049756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99D1FD2A-2BBA-4B7A-80E4-09314FE25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rotWithShape="1">
          <a:blip r:embed="rId2"/>
          <a:srcRect l="37738" r="27885" b="1"/>
          <a:stretch/>
        </p:blipFill>
        <p:spPr>
          <a:xfrm>
            <a:off x="7601026" y="557189"/>
            <a:ext cx="4269242" cy="5743618"/>
          </a:xfrm>
          <a:prstGeom prst="rect">
            <a:avLst/>
          </a:prstGeom>
        </p:spPr>
      </p:pic>
      <p:pic>
        <p:nvPicPr>
          <p:cNvPr id="8" name="Picture 7">
            <a:extLst>
              <a:ext uri="{FF2B5EF4-FFF2-40B4-BE49-F238E27FC236}">
                <a16:creationId xmlns:a16="http://schemas.microsoft.com/office/drawing/2014/main" id="{F6058C47-9A3B-BAD8-8051-E4FB004D40C0}"/>
              </a:ext>
            </a:extLst>
          </p:cNvPr>
          <p:cNvPicPr>
            <a:picLocks noChangeAspect="1"/>
          </p:cNvPicPr>
          <p:nvPr/>
        </p:nvPicPr>
        <p:blipFill rotWithShape="1">
          <a:blip r:embed="rId3"/>
          <a:srcRect l="-74" t="10518" r="9012" b="9630"/>
          <a:stretch/>
        </p:blipFill>
        <p:spPr>
          <a:xfrm>
            <a:off x="459351" y="1"/>
            <a:ext cx="11731125" cy="6858000"/>
          </a:xfrm>
          <a:prstGeom prst="rect">
            <a:avLst/>
          </a:prstGeom>
        </p:spPr>
      </p:pic>
    </p:spTree>
    <p:extLst>
      <p:ext uri="{BB962C8B-B14F-4D97-AF65-F5344CB8AC3E}">
        <p14:creationId xmlns:p14="http://schemas.microsoft.com/office/powerpoint/2010/main" val="1653033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5454275-46EC-BA2A-6780-F8EEC0DBAFBE}"/>
              </a:ext>
            </a:extLst>
          </p:cNvPr>
          <p:cNvPicPr>
            <a:picLocks noChangeAspect="1"/>
          </p:cNvPicPr>
          <p:nvPr/>
        </p:nvPicPr>
        <p:blipFill rotWithShape="1">
          <a:blip r:embed="rId2">
            <a:alphaModFix amt="35000"/>
          </a:blip>
          <a:srcRect t="2150" b="4100"/>
          <a:stretch/>
        </p:blipFill>
        <p:spPr>
          <a:xfrm>
            <a:off x="20" y="10"/>
            <a:ext cx="12191980" cy="6857990"/>
          </a:xfrm>
          <a:prstGeom prst="rect">
            <a:avLst/>
          </a:prstGeom>
        </p:spPr>
      </p:pic>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838200" y="365125"/>
            <a:ext cx="10515600" cy="1325563"/>
          </a:xfrm>
        </p:spPr>
        <p:txBody>
          <a:bodyPr>
            <a:normAutofit/>
          </a:bodyPr>
          <a:lstStyle/>
          <a:p>
            <a:r>
              <a:rPr lang="en-GB" b="1" u="sng" dirty="0">
                <a:solidFill>
                  <a:srgbClr val="FFFFFF"/>
                </a:solidFill>
              </a:rPr>
              <a:t>Indicative Content</a:t>
            </a:r>
          </a:p>
        </p:txBody>
      </p:sp>
      <p:graphicFrame>
        <p:nvGraphicFramePr>
          <p:cNvPr id="5" name="Content Placeholder 2">
            <a:extLst>
              <a:ext uri="{FF2B5EF4-FFF2-40B4-BE49-F238E27FC236}">
                <a16:creationId xmlns:a16="http://schemas.microsoft.com/office/drawing/2014/main" id="{9AB57C2E-ED75-DF90-1566-27451A3A32B9}"/>
              </a:ext>
            </a:extLst>
          </p:cNvPr>
          <p:cNvGraphicFramePr>
            <a:graphicFrameLocks noGrp="1"/>
          </p:cNvGraphicFramePr>
          <p:nvPr>
            <p:ph idx="1"/>
            <p:extLst>
              <p:ext uri="{D42A27DB-BD31-4B8C-83A1-F6EECF244321}">
                <p14:modId xmlns:p14="http://schemas.microsoft.com/office/powerpoint/2010/main" val="35183794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16291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latin typeface="Neue Haas Grotesk Text Pro" panose="020B0504020202020204" pitchFamily="34" charset="0"/>
              </a:rPr>
              <a:t>Course Delivery</a:t>
            </a:r>
          </a:p>
        </p:txBody>
      </p:sp>
      <p:graphicFrame>
        <p:nvGraphicFramePr>
          <p:cNvPr id="4" name="Content Placeholder 3">
            <a:extLst>
              <a:ext uri="{FF2B5EF4-FFF2-40B4-BE49-F238E27FC236}">
                <a16:creationId xmlns:a16="http://schemas.microsoft.com/office/drawing/2014/main" id="{CE7F0F7D-0641-B3F8-EB9E-33764441F4A5}"/>
              </a:ext>
            </a:extLst>
          </p:cNvPr>
          <p:cNvGraphicFramePr>
            <a:graphicFrameLocks noGrp="1"/>
          </p:cNvGraphicFramePr>
          <p:nvPr>
            <p:ph idx="1"/>
            <p:extLst>
              <p:ext uri="{D42A27DB-BD31-4B8C-83A1-F6EECF244321}">
                <p14:modId xmlns:p14="http://schemas.microsoft.com/office/powerpoint/2010/main" val="101174978"/>
              </p:ext>
            </p:extLst>
          </p:nvPr>
        </p:nvGraphicFramePr>
        <p:xfrm>
          <a:off x="1644235" y="3013477"/>
          <a:ext cx="8927473" cy="2894410"/>
        </p:xfrm>
        <a:graphic>
          <a:graphicData uri="http://schemas.openxmlformats.org/drawingml/2006/table">
            <a:tbl>
              <a:tblPr firstRow="1" firstCol="1" bandRow="1">
                <a:tableStyleId>{3B4B98B0-60AC-42C2-AFA5-B58CD77FA1E5}</a:tableStyleId>
              </a:tblPr>
              <a:tblGrid>
                <a:gridCol w="4509796">
                  <a:extLst>
                    <a:ext uri="{9D8B030D-6E8A-4147-A177-3AD203B41FA5}">
                      <a16:colId xmlns:a16="http://schemas.microsoft.com/office/drawing/2014/main" val="2575883401"/>
                    </a:ext>
                  </a:extLst>
                </a:gridCol>
                <a:gridCol w="1697242">
                  <a:extLst>
                    <a:ext uri="{9D8B030D-6E8A-4147-A177-3AD203B41FA5}">
                      <a16:colId xmlns:a16="http://schemas.microsoft.com/office/drawing/2014/main" val="4126641673"/>
                    </a:ext>
                  </a:extLst>
                </a:gridCol>
                <a:gridCol w="2720435">
                  <a:extLst>
                    <a:ext uri="{9D8B030D-6E8A-4147-A177-3AD203B41FA5}">
                      <a16:colId xmlns:a16="http://schemas.microsoft.com/office/drawing/2014/main" val="2875671059"/>
                    </a:ext>
                  </a:extLst>
                </a:gridCol>
              </a:tblGrid>
              <a:tr h="578882">
                <a:tc>
                  <a:txBody>
                    <a:bodyPr/>
                    <a:lstStyle/>
                    <a:p>
                      <a:pPr algn="just" fontAlgn="base" hangingPunct="0">
                        <a:lnSpc>
                          <a:spcPct val="115000"/>
                        </a:lnSpc>
                        <a:spcAft>
                          <a:spcPts val="1000"/>
                        </a:spcAft>
                      </a:pPr>
                      <a:r>
                        <a:rPr lang="en-US" sz="3300">
                          <a:effectLst/>
                        </a:rPr>
                        <a:t>Activity type</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Hours</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Percentage</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2247638139"/>
                  </a:ext>
                </a:extLst>
              </a:tr>
              <a:tr h="578882">
                <a:tc>
                  <a:txBody>
                    <a:bodyPr/>
                    <a:lstStyle/>
                    <a:p>
                      <a:pPr algn="just" fontAlgn="base" hangingPunct="0">
                        <a:lnSpc>
                          <a:spcPct val="115000"/>
                        </a:lnSpc>
                        <a:spcAft>
                          <a:spcPts val="1000"/>
                        </a:spcAft>
                      </a:pPr>
                      <a:r>
                        <a:rPr lang="en-US" sz="3300">
                          <a:effectLst/>
                        </a:rPr>
                        <a:t>Scheduled learning</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48</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24%</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1598743445"/>
                  </a:ext>
                </a:extLst>
              </a:tr>
              <a:tr h="578882">
                <a:tc>
                  <a:txBody>
                    <a:bodyPr/>
                    <a:lstStyle/>
                    <a:p>
                      <a:pPr algn="just" fontAlgn="base" hangingPunct="0">
                        <a:lnSpc>
                          <a:spcPct val="115000"/>
                        </a:lnSpc>
                        <a:spcAft>
                          <a:spcPts val="1000"/>
                        </a:spcAft>
                      </a:pPr>
                      <a:r>
                        <a:rPr lang="en-US" sz="3300">
                          <a:effectLst/>
                        </a:rPr>
                        <a:t>Independent learning</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152</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76%</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382539703"/>
                  </a:ext>
                </a:extLst>
              </a:tr>
              <a:tr h="578882">
                <a:tc>
                  <a:txBody>
                    <a:bodyPr/>
                    <a:lstStyle/>
                    <a:p>
                      <a:pPr algn="just" fontAlgn="base" hangingPunct="0">
                        <a:lnSpc>
                          <a:spcPct val="115000"/>
                        </a:lnSpc>
                        <a:spcAft>
                          <a:spcPts val="1000"/>
                        </a:spcAft>
                      </a:pPr>
                      <a:r>
                        <a:rPr lang="en-US" sz="3300">
                          <a:effectLst/>
                        </a:rPr>
                        <a:t>Placement learning</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0</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0%</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2186798924"/>
                  </a:ext>
                </a:extLst>
              </a:tr>
              <a:tr h="578882">
                <a:tc>
                  <a:txBody>
                    <a:bodyPr/>
                    <a:lstStyle/>
                    <a:p>
                      <a:pPr algn="just" fontAlgn="base" hangingPunct="0">
                        <a:lnSpc>
                          <a:spcPct val="115000"/>
                        </a:lnSpc>
                        <a:spcAft>
                          <a:spcPts val="1000"/>
                        </a:spcAft>
                      </a:pPr>
                      <a:r>
                        <a:rPr lang="en-US" sz="3300">
                          <a:effectLst/>
                        </a:rPr>
                        <a:t>TOTAL</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200</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100%</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2713235036"/>
                  </a:ext>
                </a:extLst>
              </a:tr>
            </a:tbl>
          </a:graphicData>
        </a:graphic>
      </p:graphicFrame>
    </p:spTree>
    <p:extLst>
      <p:ext uri="{BB962C8B-B14F-4D97-AF65-F5344CB8AC3E}">
        <p14:creationId xmlns:p14="http://schemas.microsoft.com/office/powerpoint/2010/main" val="3918103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19" descr="Abstract blurred public library with bookshelves">
            <a:extLst>
              <a:ext uri="{FF2B5EF4-FFF2-40B4-BE49-F238E27FC236}">
                <a16:creationId xmlns:a16="http://schemas.microsoft.com/office/drawing/2014/main" id="{0885B591-EE57-0701-CAFE-95CE94CC6267}"/>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3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GB" sz="4000">
                <a:latin typeface="Neue Haas Grotesk Text Pro" panose="020B0504020202020204" pitchFamily="34" charset="0"/>
              </a:rPr>
              <a:t>Independent Learning</a:t>
            </a:r>
          </a:p>
        </p:txBody>
      </p:sp>
      <p:sp>
        <p:nvSpPr>
          <p:cNvPr id="37" name="Content Placeholder 2">
            <a:extLst>
              <a:ext uri="{FF2B5EF4-FFF2-40B4-BE49-F238E27FC236}">
                <a16:creationId xmlns:a16="http://schemas.microsoft.com/office/drawing/2014/main" id="{69B7FCB8-3D5E-B7BC-F677-966C96C92444}"/>
              </a:ext>
            </a:extLst>
          </p:cNvPr>
          <p:cNvSpPr>
            <a:spLocks noGrp="1"/>
          </p:cNvSpPr>
          <p:nvPr>
            <p:ph idx="1"/>
          </p:nvPr>
        </p:nvSpPr>
        <p:spPr>
          <a:xfrm>
            <a:off x="838200" y="2434201"/>
            <a:ext cx="3822189" cy="3742762"/>
          </a:xfrm>
        </p:spPr>
        <p:txBody>
          <a:bodyPr>
            <a:normAutofit/>
          </a:bodyPr>
          <a:lstStyle/>
          <a:p>
            <a:r>
              <a:rPr lang="en-GB" sz="2000" dirty="0"/>
              <a:t>Assigned papers</a:t>
            </a:r>
          </a:p>
          <a:p>
            <a:r>
              <a:rPr lang="en-GB" sz="2000" dirty="0"/>
              <a:t>Suggested materials </a:t>
            </a:r>
          </a:p>
          <a:p>
            <a:r>
              <a:rPr lang="en-GB" sz="2000" dirty="0"/>
              <a:t>Weekly </a:t>
            </a:r>
            <a:r>
              <a:rPr lang="en-GB" sz="2000" u="sng" dirty="0"/>
              <a:t>Icebreaker</a:t>
            </a:r>
            <a:r>
              <a:rPr lang="en-GB" sz="2000" dirty="0"/>
              <a:t> activities </a:t>
            </a:r>
          </a:p>
          <a:p>
            <a:r>
              <a:rPr lang="en-GB" sz="2000" dirty="0"/>
              <a:t>Current affairs</a:t>
            </a:r>
          </a:p>
          <a:p>
            <a:r>
              <a:rPr lang="en-GB" sz="2000" dirty="0"/>
              <a:t>Student reflections</a:t>
            </a:r>
          </a:p>
        </p:txBody>
      </p:sp>
    </p:spTree>
    <p:extLst>
      <p:ext uri="{BB962C8B-B14F-4D97-AF65-F5344CB8AC3E}">
        <p14:creationId xmlns:p14="http://schemas.microsoft.com/office/powerpoint/2010/main" val="1913950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19" descr="Abstract blurred public library with bookshelves">
            <a:extLst>
              <a:ext uri="{FF2B5EF4-FFF2-40B4-BE49-F238E27FC236}">
                <a16:creationId xmlns:a16="http://schemas.microsoft.com/office/drawing/2014/main" id="{0885B591-EE57-0701-CAFE-95CE94CC6267}"/>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3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GB" sz="4000" dirty="0">
                <a:latin typeface="Neue Haas Grotesk Text Pro" panose="020B0504020202020204" pitchFamily="34" charset="0"/>
              </a:rPr>
              <a:t>Lecture schedule:</a:t>
            </a:r>
          </a:p>
        </p:txBody>
      </p:sp>
      <p:graphicFrame>
        <p:nvGraphicFramePr>
          <p:cNvPr id="4" name="Table 3">
            <a:extLst>
              <a:ext uri="{FF2B5EF4-FFF2-40B4-BE49-F238E27FC236}">
                <a16:creationId xmlns:a16="http://schemas.microsoft.com/office/drawing/2014/main" id="{C64CF59F-2218-BD24-74DC-8227918650EC}"/>
              </a:ext>
            </a:extLst>
          </p:cNvPr>
          <p:cNvGraphicFramePr>
            <a:graphicFrameLocks noGrp="1"/>
          </p:cNvGraphicFramePr>
          <p:nvPr>
            <p:extLst>
              <p:ext uri="{D42A27DB-BD31-4B8C-83A1-F6EECF244321}">
                <p14:modId xmlns:p14="http://schemas.microsoft.com/office/powerpoint/2010/main" val="13768308"/>
              </p:ext>
            </p:extLst>
          </p:nvPr>
        </p:nvGraphicFramePr>
        <p:xfrm>
          <a:off x="1026082" y="2265037"/>
          <a:ext cx="10318053" cy="3975218"/>
        </p:xfrm>
        <a:graphic>
          <a:graphicData uri="http://schemas.openxmlformats.org/drawingml/2006/table">
            <a:tbl>
              <a:tblPr firstRow="1" firstCol="1" bandRow="1">
                <a:tableStyleId>{7DF18680-E054-41AD-8BC1-D1AEF772440D}</a:tableStyleId>
              </a:tblPr>
              <a:tblGrid>
                <a:gridCol w="908223">
                  <a:extLst>
                    <a:ext uri="{9D8B030D-6E8A-4147-A177-3AD203B41FA5}">
                      <a16:colId xmlns:a16="http://schemas.microsoft.com/office/drawing/2014/main" val="829102122"/>
                    </a:ext>
                  </a:extLst>
                </a:gridCol>
                <a:gridCol w="1512077">
                  <a:extLst>
                    <a:ext uri="{9D8B030D-6E8A-4147-A177-3AD203B41FA5}">
                      <a16:colId xmlns:a16="http://schemas.microsoft.com/office/drawing/2014/main" val="3140147676"/>
                    </a:ext>
                  </a:extLst>
                </a:gridCol>
                <a:gridCol w="3691567">
                  <a:extLst>
                    <a:ext uri="{9D8B030D-6E8A-4147-A177-3AD203B41FA5}">
                      <a16:colId xmlns:a16="http://schemas.microsoft.com/office/drawing/2014/main" val="651259226"/>
                    </a:ext>
                  </a:extLst>
                </a:gridCol>
                <a:gridCol w="1212594">
                  <a:extLst>
                    <a:ext uri="{9D8B030D-6E8A-4147-A177-3AD203B41FA5}">
                      <a16:colId xmlns:a16="http://schemas.microsoft.com/office/drawing/2014/main" val="4168042730"/>
                    </a:ext>
                  </a:extLst>
                </a:gridCol>
                <a:gridCol w="2993592">
                  <a:extLst>
                    <a:ext uri="{9D8B030D-6E8A-4147-A177-3AD203B41FA5}">
                      <a16:colId xmlns:a16="http://schemas.microsoft.com/office/drawing/2014/main" val="4268788644"/>
                    </a:ext>
                  </a:extLst>
                </a:gridCol>
              </a:tblGrid>
              <a:tr h="211990">
                <a:tc>
                  <a:txBody>
                    <a:bodyPr/>
                    <a:lstStyle/>
                    <a:p>
                      <a:pPr>
                        <a:lnSpc>
                          <a:spcPct val="107000"/>
                        </a:lnSpc>
                        <a:spcAft>
                          <a:spcPts val="800"/>
                        </a:spcAft>
                      </a:pPr>
                      <a:r>
                        <a:rPr lang="en-GB" sz="1100">
                          <a:effectLst/>
                        </a:rPr>
                        <a:t>Week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Session 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Topic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1100">
                          <a:effectLst/>
                        </a:rPr>
                        <a:t>Lecturer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Assessment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95270847"/>
                  </a:ext>
                </a:extLst>
              </a:tr>
              <a:tr h="223768">
                <a:tc>
                  <a:txBody>
                    <a:bodyPr/>
                    <a:lstStyle/>
                    <a:p>
                      <a:pPr algn="r">
                        <a:lnSpc>
                          <a:spcPct val="107000"/>
                        </a:lnSpc>
                        <a:spcAft>
                          <a:spcPts val="800"/>
                        </a:spcAft>
                      </a:pPr>
                      <a:r>
                        <a:rPr lang="en-GB" sz="11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02-Oct-2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Introduction to Strategic Planning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910124674"/>
                  </a:ext>
                </a:extLst>
              </a:tr>
              <a:tr h="433796">
                <a:tc>
                  <a:txBody>
                    <a:bodyPr/>
                    <a:lstStyle/>
                    <a:p>
                      <a:pPr algn="r">
                        <a:lnSpc>
                          <a:spcPct val="107000"/>
                        </a:lnSpc>
                        <a:spcAft>
                          <a:spcPts val="800"/>
                        </a:spcAft>
                      </a:pPr>
                      <a:r>
                        <a:rPr lang="en-GB" sz="1100">
                          <a:effectLst/>
                        </a:rPr>
                        <a:t>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09-Oct-24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rPr>
                        <a:t>Why make environmental decisions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170087347"/>
                  </a:ext>
                </a:extLst>
              </a:tr>
              <a:tr h="223768">
                <a:tc>
                  <a:txBody>
                    <a:bodyPr/>
                    <a:lstStyle/>
                    <a:p>
                      <a:pPr algn="r">
                        <a:lnSpc>
                          <a:spcPct val="107000"/>
                        </a:lnSpc>
                        <a:spcAft>
                          <a:spcPts val="800"/>
                        </a:spcAft>
                      </a:pPr>
                      <a:r>
                        <a:rPr lang="en-GB" sz="1100" dirty="0">
                          <a:effectLst/>
                        </a:rPr>
                        <a:t>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16-Oct-24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rPr>
                        <a:t>Strategic Management in Wales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491159452"/>
                  </a:ext>
                </a:extLst>
              </a:tr>
              <a:tr h="223768">
                <a:tc>
                  <a:txBody>
                    <a:bodyPr/>
                    <a:lstStyle/>
                    <a:p>
                      <a:pPr algn="r">
                        <a:lnSpc>
                          <a:spcPct val="107000"/>
                        </a:lnSpc>
                        <a:spcAft>
                          <a:spcPts val="800"/>
                        </a:spcAft>
                      </a:pPr>
                      <a:r>
                        <a:rPr lang="en-GB" sz="11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23-Oct-24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Fieldwork Week (</a:t>
                      </a:r>
                      <a:r>
                        <a:rPr lang="en-GB" sz="1100" b="1" dirty="0" err="1">
                          <a:effectLst/>
                          <a:latin typeface="Calibri" panose="020F0502020204030204" pitchFamily="34" charset="0"/>
                          <a:ea typeface="Calibri" panose="020F0502020204030204" pitchFamily="34" charset="0"/>
                          <a:cs typeface="Times New Roman" panose="02020603050405020304" pitchFamily="18" charset="0"/>
                        </a:rPr>
                        <a:t>Cae</a:t>
                      </a:r>
                      <a:r>
                        <a:rPr lang="en-GB" sz="1100" b="1" dirty="0">
                          <a:effectLst/>
                          <a:latin typeface="Calibri" panose="020F0502020204030204" pitchFamily="34" charset="0"/>
                          <a:ea typeface="Calibri" panose="020F0502020204030204" pitchFamily="34" charset="0"/>
                          <a:cs typeface="Times New Roman" panose="02020603050405020304" pitchFamily="18" charset="0"/>
                        </a:rPr>
                        <a:t> Tan CSA Farm Visit)</a:t>
                      </a: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93804990"/>
                  </a:ext>
                </a:extLst>
              </a:tr>
              <a:tr h="223768">
                <a:tc>
                  <a:txBody>
                    <a:bodyPr/>
                    <a:lstStyle/>
                    <a:p>
                      <a:pPr algn="r">
                        <a:lnSpc>
                          <a:spcPct val="107000"/>
                        </a:lnSpc>
                        <a:spcAft>
                          <a:spcPts val="800"/>
                        </a:spcAft>
                      </a:pPr>
                      <a:r>
                        <a:rPr lang="en-GB" sz="1100">
                          <a:effectLst/>
                        </a:rPr>
                        <a:t>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30-Oct-24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rPr>
                        <a:t>Management in the EU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059917786"/>
                  </a:ext>
                </a:extLst>
              </a:tr>
              <a:tr h="461668">
                <a:tc>
                  <a:txBody>
                    <a:bodyPr/>
                    <a:lstStyle/>
                    <a:p>
                      <a:pPr algn="r">
                        <a:lnSpc>
                          <a:spcPct val="107000"/>
                        </a:lnSpc>
                        <a:spcAft>
                          <a:spcPts val="800"/>
                        </a:spcAft>
                      </a:pPr>
                      <a:r>
                        <a:rPr lang="en-GB" sz="1100">
                          <a:effectLst/>
                        </a:rPr>
                        <a:t>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06-Nov-24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International Strategic Management – the case of the UN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594746043"/>
                  </a:ext>
                </a:extLst>
              </a:tr>
              <a:tr h="433796">
                <a:tc>
                  <a:txBody>
                    <a:bodyPr/>
                    <a:lstStyle/>
                    <a:p>
                      <a:pPr algn="r">
                        <a:lnSpc>
                          <a:spcPct val="107000"/>
                        </a:lnSpc>
                        <a:spcAft>
                          <a:spcPts val="800"/>
                        </a:spcAft>
                      </a:pPr>
                      <a:r>
                        <a:rPr lang="en-GB" sz="1100">
                          <a:effectLst/>
                        </a:rPr>
                        <a:t>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13-Nov-24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Strategic Management of National Parks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25763827"/>
                  </a:ext>
                </a:extLst>
              </a:tr>
              <a:tr h="433796">
                <a:tc>
                  <a:txBody>
                    <a:bodyPr/>
                    <a:lstStyle/>
                    <a:p>
                      <a:pPr algn="r">
                        <a:lnSpc>
                          <a:spcPct val="107000"/>
                        </a:lnSpc>
                        <a:spcAft>
                          <a:spcPts val="800"/>
                        </a:spcAft>
                      </a:pPr>
                      <a:r>
                        <a:rPr lang="en-GB" sz="1100" b="1" dirty="0">
                          <a:solidFill>
                            <a:schemeClr val="tx1"/>
                          </a:solidFill>
                          <a:effectLst/>
                        </a:rPr>
                        <a:t>8</a:t>
                      </a:r>
                      <a:endPar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b="1" dirty="0">
                          <a:solidFill>
                            <a:schemeClr val="tx1"/>
                          </a:solidFill>
                          <a:effectLst/>
                        </a:rPr>
                        <a:t>20-Nov-24</a:t>
                      </a:r>
                      <a:endPar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1" dirty="0">
                          <a:solidFill>
                            <a:schemeClr val="tx1"/>
                          </a:solidFill>
                          <a:effectLst/>
                        </a:rPr>
                        <a:t>SLS – COP Presentations and Assignment Clinic </a:t>
                      </a:r>
                      <a:endPar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b="1" dirty="0">
                          <a:solidFill>
                            <a:schemeClr val="tx1"/>
                          </a:solidFill>
                          <a:effectLst/>
                        </a:rPr>
                        <a:t>AF</a:t>
                      </a:r>
                      <a:endPar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b="1" dirty="0">
                          <a:solidFill>
                            <a:schemeClr val="tx1"/>
                          </a:solidFill>
                          <a:effectLst/>
                        </a:rPr>
                        <a:t>SLS – COP Presentation: 20</a:t>
                      </a:r>
                      <a:r>
                        <a:rPr lang="en-GB" sz="1100" b="1" baseline="30000" dirty="0">
                          <a:solidFill>
                            <a:schemeClr val="tx1"/>
                          </a:solidFill>
                          <a:effectLst/>
                        </a:rPr>
                        <a:t>th</a:t>
                      </a:r>
                      <a:r>
                        <a:rPr lang="en-GB" sz="1100" b="1" dirty="0">
                          <a:solidFill>
                            <a:schemeClr val="tx1"/>
                          </a:solidFill>
                          <a:effectLst/>
                        </a:rPr>
                        <a:t> November, 2024 </a:t>
                      </a:r>
                      <a:endPar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039120123"/>
                  </a:ext>
                </a:extLst>
              </a:tr>
              <a:tr h="433796">
                <a:tc>
                  <a:txBody>
                    <a:bodyPr/>
                    <a:lstStyle/>
                    <a:p>
                      <a:pPr algn="r">
                        <a:lnSpc>
                          <a:spcPct val="107000"/>
                        </a:lnSpc>
                        <a:spcAft>
                          <a:spcPts val="800"/>
                        </a:spcAft>
                      </a:pPr>
                      <a:r>
                        <a:rPr lang="en-GB" sz="1100">
                          <a:effectLst/>
                        </a:rPr>
                        <a:t>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27-Nov-24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Circular Economy</a:t>
                      </a:r>
                    </a:p>
                  </a:txBody>
                  <a:tcPr marL="68580" marR="68580" marT="0" marB="0" anchor="b"/>
                </a:tc>
                <a:tc>
                  <a:txBody>
                    <a:bodyPr/>
                    <a:lstStyle/>
                    <a:p>
                      <a:pPr algn="ctr">
                        <a:lnSpc>
                          <a:spcPct val="107000"/>
                        </a:lnSpc>
                        <a:spcAft>
                          <a:spcPts val="800"/>
                        </a:spcAft>
                      </a:pPr>
                      <a:r>
                        <a:rPr lang="en-GB" sz="1100" dirty="0">
                          <a:effectLst/>
                        </a:rPr>
                        <a:t>AF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910898109"/>
                  </a:ext>
                </a:extLst>
              </a:tr>
              <a:tr h="223768">
                <a:tc>
                  <a:txBody>
                    <a:bodyPr/>
                    <a:lstStyle/>
                    <a:p>
                      <a:pPr algn="r">
                        <a:lnSpc>
                          <a:spcPct val="107000"/>
                        </a:lnSpc>
                        <a:spcAft>
                          <a:spcPts val="800"/>
                        </a:spcAft>
                      </a:pPr>
                      <a:r>
                        <a:rPr lang="en-GB" sz="1100">
                          <a:effectLst/>
                        </a:rPr>
                        <a:t>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04-Dec-24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Ecosystem Services</a:t>
                      </a: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217938405"/>
                  </a:ext>
                </a:extLst>
              </a:tr>
              <a:tr h="223768">
                <a:tc>
                  <a:txBody>
                    <a:bodyPr/>
                    <a:lstStyle/>
                    <a:p>
                      <a:pPr algn="r">
                        <a:lnSpc>
                          <a:spcPct val="107000"/>
                        </a:lnSpc>
                        <a:spcAft>
                          <a:spcPts val="800"/>
                        </a:spcAft>
                      </a:pPr>
                      <a:r>
                        <a:rPr lang="en-GB" sz="1100">
                          <a:effectLst/>
                        </a:rPr>
                        <a:t>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11-Dec-24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Rewilding and Multispecies </a:t>
                      </a: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507956055"/>
                  </a:ext>
                </a:extLst>
              </a:tr>
              <a:tr h="223768">
                <a:tc>
                  <a:txBody>
                    <a:bodyPr/>
                    <a:lstStyle/>
                    <a:p>
                      <a:pPr algn="ct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18-Dec-24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gridSpan="3">
                  <a:txBody>
                    <a:bodyPr/>
                    <a:lstStyle/>
                    <a:p>
                      <a:pPr algn="ctr">
                        <a:lnSpc>
                          <a:spcPct val="107000"/>
                        </a:lnSpc>
                        <a:spcAft>
                          <a:spcPts val="800"/>
                        </a:spcAft>
                      </a:pPr>
                      <a:r>
                        <a:rPr lang="en-GB" sz="1100" b="1" dirty="0">
                          <a:solidFill>
                            <a:srgbClr val="FF0000"/>
                          </a:solidFill>
                          <a:effectLst/>
                        </a:rPr>
                        <a:t>Christmas Break</a:t>
                      </a:r>
                      <a:endPar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59831006"/>
                  </a:ext>
                </a:extLst>
              </a:tr>
            </a:tbl>
          </a:graphicData>
        </a:graphic>
      </p:graphicFrame>
    </p:spTree>
    <p:extLst>
      <p:ext uri="{BB962C8B-B14F-4D97-AF65-F5344CB8AC3E}">
        <p14:creationId xmlns:p14="http://schemas.microsoft.com/office/powerpoint/2010/main" val="3056350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762000" y="1138036"/>
            <a:ext cx="4085665" cy="1402470"/>
          </a:xfrm>
        </p:spPr>
        <p:txBody>
          <a:bodyPr anchor="t">
            <a:normAutofit/>
          </a:bodyPr>
          <a:lstStyle/>
          <a:p>
            <a:r>
              <a:rPr lang="en-GB" sz="3200" dirty="0">
                <a:latin typeface="Neue Haas Grotesk Text Pro" panose="020B0504020202020204" pitchFamily="34" charset="0"/>
              </a:rPr>
              <a:t>Outline</a:t>
            </a:r>
          </a:p>
        </p:txBody>
      </p:sp>
      <p:cxnSp>
        <p:nvCxnSpPr>
          <p:cNvPr id="44" name="Straight Connector 4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4" name="Content Placeholder 2">
            <a:extLst>
              <a:ext uri="{FF2B5EF4-FFF2-40B4-BE49-F238E27FC236}">
                <a16:creationId xmlns:a16="http://schemas.microsoft.com/office/drawing/2014/main" id="{E4E0CE2D-E8C1-FD5E-78E6-9ABE413D484C}"/>
              </a:ext>
            </a:extLst>
          </p:cNvPr>
          <p:cNvSpPr>
            <a:spLocks noGrp="1"/>
          </p:cNvSpPr>
          <p:nvPr>
            <p:ph idx="1"/>
          </p:nvPr>
        </p:nvSpPr>
        <p:spPr>
          <a:xfrm>
            <a:off x="762000" y="2551176"/>
            <a:ext cx="4676692" cy="3591207"/>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What is Strategic Management?</a:t>
            </a:r>
          </a:p>
          <a:p>
            <a:r>
              <a:rPr lang="en-GB" sz="2000" dirty="0">
                <a:latin typeface="Arial" panose="020B0604020202020204" pitchFamily="34" charset="0"/>
                <a:cs typeface="Arial" panose="020B0604020202020204" pitchFamily="34" charset="0"/>
              </a:rPr>
              <a:t>Why do we need to make strategic environmental decisions?</a:t>
            </a:r>
          </a:p>
          <a:p>
            <a:r>
              <a:rPr lang="en-GB" sz="2000" dirty="0">
                <a:latin typeface="Arial" panose="020B0604020202020204" pitchFamily="34" charset="0"/>
                <a:cs typeface="Arial" panose="020B0604020202020204" pitchFamily="34" charset="0"/>
              </a:rPr>
              <a:t>Global v Local</a:t>
            </a:r>
          </a:p>
          <a:p>
            <a:r>
              <a:rPr lang="en-GB" sz="2000" dirty="0">
                <a:latin typeface="Arial" panose="020B0604020202020204" pitchFamily="34" charset="0"/>
                <a:cs typeface="Arial" panose="020B0604020202020204" pitchFamily="34" charset="0"/>
              </a:rPr>
              <a:t>COP &amp; </a:t>
            </a:r>
            <a:r>
              <a:rPr lang="en-GB" sz="2000" b="1" u="sng" dirty="0">
                <a:latin typeface="Arial" panose="020B0604020202020204" pitchFamily="34" charset="0"/>
                <a:cs typeface="Arial" panose="020B0604020202020204" pitchFamily="34" charset="0"/>
              </a:rPr>
              <a:t>Assessment </a:t>
            </a:r>
          </a:p>
          <a:p>
            <a:r>
              <a:rPr lang="en-GB" sz="2000" dirty="0">
                <a:latin typeface="Arial" panose="020B0604020202020204" pitchFamily="34" charset="0"/>
                <a:cs typeface="Arial" panose="020B0604020202020204" pitchFamily="34" charset="0"/>
              </a:rPr>
              <a:t>SWOT/PESTEL</a:t>
            </a:r>
          </a:p>
        </p:txBody>
      </p:sp>
      <p:pic>
        <p:nvPicPr>
          <p:cNvPr id="45" name="Picture 37" descr="Geometric shapes on a wooden background">
            <a:extLst>
              <a:ext uri="{FF2B5EF4-FFF2-40B4-BE49-F238E27FC236}">
                <a16:creationId xmlns:a16="http://schemas.microsoft.com/office/drawing/2014/main" id="{424DE9BA-C4BC-BCE9-28E4-7969400B80FC}"/>
              </a:ext>
            </a:extLst>
          </p:cNvPr>
          <p:cNvPicPr>
            <a:picLocks noChangeAspect="1"/>
          </p:cNvPicPr>
          <p:nvPr/>
        </p:nvPicPr>
        <p:blipFill rotWithShape="1">
          <a:blip r:embed="rId2"/>
          <a:srcRect l="11544" r="24790" b="-1"/>
          <a:stretch/>
        </p:blipFill>
        <p:spPr>
          <a:xfrm>
            <a:off x="5650992" y="10"/>
            <a:ext cx="6541008" cy="6857990"/>
          </a:xfrm>
          <a:prstGeom prst="rect">
            <a:avLst/>
          </a:prstGeom>
        </p:spPr>
      </p:pic>
    </p:spTree>
    <p:extLst>
      <p:ext uri="{BB962C8B-B14F-4D97-AF65-F5344CB8AC3E}">
        <p14:creationId xmlns:p14="http://schemas.microsoft.com/office/powerpoint/2010/main" val="3768866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2210" y="-185849"/>
            <a:ext cx="4998888" cy="1642956"/>
          </a:xfrm>
        </p:spPr>
        <p:txBody>
          <a:bodyPr anchor="b">
            <a:normAutofit/>
          </a:bodyPr>
          <a:lstStyle/>
          <a:p>
            <a:r>
              <a:rPr lang="en-GB" sz="3600" dirty="0">
                <a:solidFill>
                  <a:schemeClr val="tx2"/>
                </a:solidFill>
                <a:latin typeface="Neue Haas Grotesk Text Pro" panose="020B0504020202020204" pitchFamily="34" charset="0"/>
              </a:rPr>
              <a:t>Definition</a:t>
            </a:r>
          </a:p>
        </p:txBody>
      </p:sp>
      <p:sp>
        <p:nvSpPr>
          <p:cNvPr id="20" name="Freeform: Shape 19">
            <a:extLst>
              <a:ext uri="{FF2B5EF4-FFF2-40B4-BE49-F238E27FC236}">
                <a16:creationId xmlns:a16="http://schemas.microsoft.com/office/drawing/2014/main" id="{A4813DE6-CC05-D4A6-57C6-34BDCB1C1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971521">
            <a:off x="10657075" y="182303"/>
            <a:ext cx="1414214" cy="511935"/>
          </a:xfrm>
          <a:custGeom>
            <a:avLst/>
            <a:gdLst>
              <a:gd name="connsiteX0" fmla="*/ 1414214 w 1414214"/>
              <a:gd name="connsiteY0" fmla="*/ 281652 h 511935"/>
              <a:gd name="connsiteX1" fmla="*/ 1099481 w 1414214"/>
              <a:gd name="connsiteY1" fmla="*/ 511935 h 511935"/>
              <a:gd name="connsiteX2" fmla="*/ 996953 w 1414214"/>
              <a:gd name="connsiteY2" fmla="*/ 499092 h 511935"/>
              <a:gd name="connsiteX3" fmla="*/ 752474 w 1414214"/>
              <a:gd name="connsiteY3" fmla="*/ 465695 h 511935"/>
              <a:gd name="connsiteX4" fmla="*/ 22399 w 1414214"/>
              <a:gd name="connsiteY4" fmla="*/ 308988 h 511935"/>
              <a:gd name="connsiteX5" fmla="*/ 38819 w 1414214"/>
              <a:gd name="connsiteY5" fmla="*/ 240901 h 511935"/>
              <a:gd name="connsiteX6" fmla="*/ 183869 w 1414214"/>
              <a:gd name="connsiteY6" fmla="*/ 0 h 511935"/>
              <a:gd name="connsiteX7" fmla="*/ 371788 w 1414214"/>
              <a:gd name="connsiteY7" fmla="*/ 44535 h 511935"/>
              <a:gd name="connsiteX8" fmla="*/ 1301107 w 1414214"/>
              <a:gd name="connsiteY8" fmla="*/ 255886 h 5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4214" h="511935">
                <a:moveTo>
                  <a:pt x="1414214" y="281652"/>
                </a:moveTo>
                <a:lnTo>
                  <a:pt x="1099481" y="511935"/>
                </a:lnTo>
                <a:lnTo>
                  <a:pt x="996953" y="499092"/>
                </a:lnTo>
                <a:cubicBezTo>
                  <a:pt x="901102" y="486845"/>
                  <a:pt x="814760" y="475243"/>
                  <a:pt x="752474" y="465695"/>
                </a:cubicBezTo>
                <a:cubicBezTo>
                  <a:pt x="425047" y="415944"/>
                  <a:pt x="206254" y="352678"/>
                  <a:pt x="22399" y="308988"/>
                </a:cubicBezTo>
                <a:cubicBezTo>
                  <a:pt x="1595" y="292696"/>
                  <a:pt x="-21851" y="307630"/>
                  <a:pt x="38819" y="240901"/>
                </a:cubicBezTo>
                <a:lnTo>
                  <a:pt x="183869" y="0"/>
                </a:lnTo>
                <a:lnTo>
                  <a:pt x="371788" y="44535"/>
                </a:lnTo>
                <a:cubicBezTo>
                  <a:pt x="681468" y="117668"/>
                  <a:pt x="1029104" y="194340"/>
                  <a:pt x="1301107" y="255886"/>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2" name="Group 21">
            <a:extLst>
              <a:ext uri="{FF2B5EF4-FFF2-40B4-BE49-F238E27FC236}">
                <a16:creationId xmlns:a16="http://schemas.microsoft.com/office/drawing/2014/main" id="{D0C531AC-B951-C983-A9F9-A57678E3B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76942" y="253728"/>
            <a:ext cx="447266" cy="466480"/>
            <a:chOff x="9571360" y="4439737"/>
            <a:chExt cx="351312" cy="354664"/>
          </a:xfrm>
        </p:grpSpPr>
        <p:sp>
          <p:nvSpPr>
            <p:cNvPr id="23" name="Freeform: Shape 22">
              <a:extLst>
                <a:ext uri="{FF2B5EF4-FFF2-40B4-BE49-F238E27FC236}">
                  <a16:creationId xmlns:a16="http://schemas.microsoft.com/office/drawing/2014/main" id="{45304F32-33F0-5A5F-4837-1B2BFA5DB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71360" y="4439737"/>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7660A84-957D-5B03-5B37-036016C70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71360" y="4439737"/>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p:cNvSpPr>
            <a:spLocks noGrp="1"/>
          </p:cNvSpPr>
          <p:nvPr>
            <p:ph idx="1"/>
          </p:nvPr>
        </p:nvSpPr>
        <p:spPr>
          <a:xfrm>
            <a:off x="722385" y="1764139"/>
            <a:ext cx="5397521" cy="3575957"/>
          </a:xfrm>
        </p:spPr>
        <p:txBody>
          <a:bodyPr>
            <a:noAutofit/>
          </a:bodyPr>
          <a:lstStyle/>
          <a:p>
            <a:r>
              <a:rPr lang="en-GB" sz="1800" b="1" dirty="0"/>
              <a:t>Strategic management </a:t>
            </a:r>
            <a:r>
              <a:rPr lang="en-GB" sz="1800" dirty="0"/>
              <a:t>is the ongoing planning, monitoring, analysis and assessment of all necessities an environmental organisation needs to meet its goals and objectives. </a:t>
            </a:r>
            <a:r>
              <a:rPr lang="en-GB" sz="1800" b="1" dirty="0"/>
              <a:t>Environmental and societal changes will require environmental institutions to constantly assess their strategies for achieving their aims.</a:t>
            </a:r>
          </a:p>
          <a:p>
            <a:r>
              <a:rPr lang="en-GB" sz="1800" dirty="0"/>
              <a:t> The strategic management process helps institutions  take stock of their present situation, draft strategies, implement them and analyse their effectiveness. </a:t>
            </a:r>
          </a:p>
          <a:p>
            <a:r>
              <a:rPr lang="en-GB" sz="1800" dirty="0"/>
              <a:t>Future proofing and provides fundamental direction of the environmental organisation. Not a ‘once and done’ plan. It is flexible and iterative. Continuously plans, monitors and tests strategy policies. </a:t>
            </a:r>
          </a:p>
        </p:txBody>
      </p:sp>
      <p:pic>
        <p:nvPicPr>
          <p:cNvPr id="14" name="Picture 4" descr="Desk with productivity items">
            <a:extLst>
              <a:ext uri="{FF2B5EF4-FFF2-40B4-BE49-F238E27FC236}">
                <a16:creationId xmlns:a16="http://schemas.microsoft.com/office/drawing/2014/main" id="{5FF88DC2-E82F-64D6-E891-342E0A7392F0}"/>
              </a:ext>
            </a:extLst>
          </p:cNvPr>
          <p:cNvPicPr>
            <a:picLocks noChangeAspect="1"/>
          </p:cNvPicPr>
          <p:nvPr/>
        </p:nvPicPr>
        <p:blipFill rotWithShape="1">
          <a:blip r:embed="rId3"/>
          <a:srcRect l="11195" r="21099" b="1"/>
          <a:stretch/>
        </p:blipFill>
        <p:spPr>
          <a:xfrm>
            <a:off x="6278715" y="825162"/>
            <a:ext cx="5397522" cy="5321279"/>
          </a:xfrm>
          <a:custGeom>
            <a:avLst/>
            <a:gdLst/>
            <a:ahLst/>
            <a:cxnLst/>
            <a:rect l="l" t="t" r="r" b="b"/>
            <a:pathLst>
              <a:path w="4907989" h="5000863">
                <a:moveTo>
                  <a:pt x="2470191" y="1"/>
                </a:moveTo>
                <a:cubicBezTo>
                  <a:pt x="2830241" y="-195"/>
                  <a:pt x="3415742" y="46328"/>
                  <a:pt x="3765819" y="252773"/>
                </a:cubicBezTo>
                <a:cubicBezTo>
                  <a:pt x="4165907" y="488709"/>
                  <a:pt x="4458341" y="954942"/>
                  <a:pt x="4731557" y="1418236"/>
                </a:cubicBezTo>
                <a:cubicBezTo>
                  <a:pt x="4789564" y="1659858"/>
                  <a:pt x="4891070" y="1860738"/>
                  <a:pt x="4905579" y="2143103"/>
                </a:cubicBezTo>
                <a:cubicBezTo>
                  <a:pt x="4920089" y="2425468"/>
                  <a:pt x="4866326" y="2818061"/>
                  <a:pt x="4818615" y="3112430"/>
                </a:cubicBezTo>
                <a:cubicBezTo>
                  <a:pt x="4770904" y="3406800"/>
                  <a:pt x="4806203" y="3646923"/>
                  <a:pt x="4619311" y="3909319"/>
                </a:cubicBezTo>
                <a:cubicBezTo>
                  <a:pt x="4432419" y="4171716"/>
                  <a:pt x="4049620" y="4492340"/>
                  <a:pt x="3697259" y="4686813"/>
                </a:cubicBezTo>
                <a:cubicBezTo>
                  <a:pt x="3344898" y="4881286"/>
                  <a:pt x="2734541" y="4985891"/>
                  <a:pt x="2333694" y="4997577"/>
                </a:cubicBezTo>
                <a:cubicBezTo>
                  <a:pt x="1932846" y="5009263"/>
                  <a:pt x="1918305" y="5002441"/>
                  <a:pt x="1292179" y="4756925"/>
                </a:cubicBezTo>
                <a:cubicBezTo>
                  <a:pt x="666053" y="4511409"/>
                  <a:pt x="241665" y="3438040"/>
                  <a:pt x="84531" y="2817164"/>
                </a:cubicBezTo>
                <a:cubicBezTo>
                  <a:pt x="-72603" y="2196288"/>
                  <a:pt x="-25040" y="1500760"/>
                  <a:pt x="349377" y="1031668"/>
                </a:cubicBezTo>
                <a:cubicBezTo>
                  <a:pt x="723793" y="562576"/>
                  <a:pt x="1315167" y="14311"/>
                  <a:pt x="2331031" y="2616"/>
                </a:cubicBezTo>
                <a:cubicBezTo>
                  <a:pt x="2371921" y="1011"/>
                  <a:pt x="2418756" y="29"/>
                  <a:pt x="2470191" y="1"/>
                </a:cubicBezTo>
                <a:close/>
              </a:path>
            </a:pathLst>
          </a:custGeom>
        </p:spPr>
      </p:pic>
      <p:grpSp>
        <p:nvGrpSpPr>
          <p:cNvPr id="26" name="Group 25">
            <a:extLst>
              <a:ext uri="{FF2B5EF4-FFF2-40B4-BE49-F238E27FC236}">
                <a16:creationId xmlns:a16="http://schemas.microsoft.com/office/drawing/2014/main" id="{4D3BD428-BE12-D76F-5331-338B22BA4D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359112" flipV="1">
            <a:off x="6370609" y="4879835"/>
            <a:ext cx="1284318" cy="1937410"/>
            <a:chOff x="11879717" y="3115440"/>
            <a:chExt cx="1284318" cy="1937410"/>
          </a:xfrm>
        </p:grpSpPr>
        <p:sp>
          <p:nvSpPr>
            <p:cNvPr id="27" name="Freeform: Shape 26">
              <a:extLst>
                <a:ext uri="{FF2B5EF4-FFF2-40B4-BE49-F238E27FC236}">
                  <a16:creationId xmlns:a16="http://schemas.microsoft.com/office/drawing/2014/main" id="{0ED2505C-BD8D-90F6-2853-6BBFE44A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879717" y="3115440"/>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A35142EF-06FE-5359-648A-F585DF6D4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879717" y="3115440"/>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 name="TextBox 4">
            <a:extLst>
              <a:ext uri="{FF2B5EF4-FFF2-40B4-BE49-F238E27FC236}">
                <a16:creationId xmlns:a16="http://schemas.microsoft.com/office/drawing/2014/main" id="{56EB25D6-EAF4-38DC-5474-5DC5D1059151}"/>
              </a:ext>
            </a:extLst>
          </p:cNvPr>
          <p:cNvSpPr txBox="1"/>
          <p:nvPr/>
        </p:nvSpPr>
        <p:spPr>
          <a:xfrm>
            <a:off x="182715" y="6130307"/>
            <a:ext cx="6096000" cy="646331"/>
          </a:xfrm>
          <a:prstGeom prst="rect">
            <a:avLst/>
          </a:prstGeom>
          <a:noFill/>
        </p:spPr>
        <p:txBody>
          <a:bodyPr wrap="square">
            <a:spAutoFit/>
          </a:bodyPr>
          <a:lstStyle/>
          <a:p>
            <a:r>
              <a:rPr lang="en-GB" dirty="0">
                <a:hlinkClick r:id="rId4"/>
              </a:rPr>
              <a:t>What is Strategic Management, and Why is it Important? (techtarget.com)</a:t>
            </a:r>
            <a:endParaRPr lang="en-GB" dirty="0"/>
          </a:p>
        </p:txBody>
      </p:sp>
    </p:spTree>
    <p:extLst>
      <p:ext uri="{BB962C8B-B14F-4D97-AF65-F5344CB8AC3E}">
        <p14:creationId xmlns:p14="http://schemas.microsoft.com/office/powerpoint/2010/main" val="3408751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51294" y="486184"/>
            <a:ext cx="5397237" cy="1325563"/>
          </a:xfrm>
        </p:spPr>
        <p:txBody>
          <a:bodyPr vert="horz" lIns="91440" tIns="45720" rIns="91440" bIns="45720" rtlCol="0" anchor="ctr">
            <a:normAutofit/>
          </a:bodyPr>
          <a:lstStyle/>
          <a:p>
            <a:r>
              <a:rPr lang="en-US"/>
              <a:t>Definition</a:t>
            </a:r>
          </a:p>
        </p:txBody>
      </p:sp>
      <p:pic>
        <p:nvPicPr>
          <p:cNvPr id="1030" name="Picture 6" descr="Strategic Management - A dynamic Process">
            <a:extLst>
              <a:ext uri="{FF2B5EF4-FFF2-40B4-BE49-F238E27FC236}">
                <a16:creationId xmlns:a16="http://schemas.microsoft.com/office/drawing/2014/main" id="{008B81D5-4EFF-5FFC-2D8F-78E0CEA87F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8353" y="740980"/>
            <a:ext cx="4555700" cy="2448688"/>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a:extLst>
              <a:ext uri="{FF2B5EF4-FFF2-40B4-BE49-F238E27FC236}">
                <a16:creationId xmlns:a16="http://schemas.microsoft.com/office/drawing/2014/main" id="{6B3A36B1-D62E-1990-E1AC-41C1887E9317}"/>
              </a:ext>
            </a:extLst>
          </p:cNvPr>
          <p:cNvPicPr>
            <a:picLocks noChangeAspect="1"/>
          </p:cNvPicPr>
          <p:nvPr/>
        </p:nvPicPr>
        <p:blipFill rotWithShape="1">
          <a:blip r:embed="rId4"/>
          <a:srcRect l="5156" t="14433" r="35132" b="26428"/>
          <a:stretch/>
        </p:blipFill>
        <p:spPr>
          <a:xfrm>
            <a:off x="5952407" y="2703344"/>
            <a:ext cx="6003330" cy="3968770"/>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17" name="TextBox 16">
            <a:extLst>
              <a:ext uri="{FF2B5EF4-FFF2-40B4-BE49-F238E27FC236}">
                <a16:creationId xmlns:a16="http://schemas.microsoft.com/office/drawing/2014/main" id="{810AB9BC-47AD-6DB1-5A04-74EE5152B79D}"/>
              </a:ext>
            </a:extLst>
          </p:cNvPr>
          <p:cNvSpPr txBox="1"/>
          <p:nvPr/>
        </p:nvSpPr>
        <p:spPr>
          <a:xfrm>
            <a:off x="6151294" y="1946684"/>
            <a:ext cx="5397237"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hlinkClick r:id="rId5"/>
              </a:rPr>
              <a:t>What Is Strategic Management? (investopedia.com)</a:t>
            </a:r>
            <a:endParaRPr lang="en-US"/>
          </a:p>
        </p:txBody>
      </p:sp>
      <p:sp>
        <p:nvSpPr>
          <p:cNvPr id="1039" name="Arc 1038">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499875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125E9-21B3-7D82-DEE8-0D3E75540552}"/>
              </a:ext>
            </a:extLst>
          </p:cNvPr>
          <p:cNvSpPr>
            <a:spLocks noGrp="1"/>
          </p:cNvSpPr>
          <p:nvPr>
            <p:ph type="title"/>
          </p:nvPr>
        </p:nvSpPr>
        <p:spPr/>
        <p:txBody>
          <a:bodyPr/>
          <a:lstStyle/>
          <a:p>
            <a:endParaRPr lang="en-GB"/>
          </a:p>
        </p:txBody>
      </p:sp>
      <p:pic>
        <p:nvPicPr>
          <p:cNvPr id="4" name="Picture 12" descr="Strategic Management Process | MiroBlog">
            <a:extLst>
              <a:ext uri="{FF2B5EF4-FFF2-40B4-BE49-F238E27FC236}">
                <a16:creationId xmlns:a16="http://schemas.microsoft.com/office/drawing/2014/main" id="{BC654645-1CC9-BA83-889E-A448415E35A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624"/>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92A2650-1A0E-E229-8663-B85DC7D888F8}"/>
              </a:ext>
            </a:extLst>
          </p:cNvPr>
          <p:cNvSpPr txBox="1"/>
          <p:nvPr/>
        </p:nvSpPr>
        <p:spPr>
          <a:xfrm>
            <a:off x="8003177" y="6385951"/>
            <a:ext cx="6183086" cy="369332"/>
          </a:xfrm>
          <a:prstGeom prst="rect">
            <a:avLst/>
          </a:prstGeom>
          <a:noFill/>
        </p:spPr>
        <p:txBody>
          <a:bodyPr wrap="square">
            <a:spAutoFit/>
          </a:bodyPr>
          <a:lstStyle/>
          <a:p>
            <a:r>
              <a:rPr lang="en-GB" dirty="0">
                <a:hlinkClick r:id="rId3"/>
              </a:rPr>
              <a:t>Strategic Management Process | </a:t>
            </a:r>
            <a:r>
              <a:rPr lang="en-GB" dirty="0" err="1">
                <a:hlinkClick r:id="rId3"/>
              </a:rPr>
              <a:t>MiroBlog</a:t>
            </a:r>
            <a:endParaRPr lang="en-GB" dirty="0"/>
          </a:p>
        </p:txBody>
      </p:sp>
    </p:spTree>
    <p:extLst>
      <p:ext uri="{BB962C8B-B14F-4D97-AF65-F5344CB8AC3E}">
        <p14:creationId xmlns:p14="http://schemas.microsoft.com/office/powerpoint/2010/main" val="3169663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572569"/>
            <a:ext cx="4376643" cy="1642956"/>
          </a:xfrm>
        </p:spPr>
        <p:txBody>
          <a:bodyPr anchor="b">
            <a:normAutofit/>
          </a:bodyPr>
          <a:lstStyle/>
          <a:p>
            <a:r>
              <a:rPr lang="en-GB" sz="3600" b="1" dirty="0">
                <a:solidFill>
                  <a:schemeClr val="tx2"/>
                </a:solidFill>
                <a:latin typeface="Neue Haas Grotesk Text Pro" panose="020B0504020202020204" pitchFamily="34" charset="0"/>
              </a:rPr>
              <a:t>5 stage process</a:t>
            </a:r>
          </a:p>
        </p:txBody>
      </p:sp>
      <p:sp>
        <p:nvSpPr>
          <p:cNvPr id="3" name="Content Placeholder 2"/>
          <p:cNvSpPr>
            <a:spLocks noGrp="1"/>
          </p:cNvSpPr>
          <p:nvPr>
            <p:ph idx="1"/>
          </p:nvPr>
        </p:nvSpPr>
        <p:spPr>
          <a:xfrm>
            <a:off x="896112" y="2596243"/>
            <a:ext cx="4376643" cy="3689187"/>
          </a:xfrm>
        </p:spPr>
        <p:txBody>
          <a:bodyPr>
            <a:normAutofit/>
          </a:bodyPr>
          <a:lstStyle/>
          <a:p>
            <a:r>
              <a:rPr lang="en-GB" sz="2400" dirty="0"/>
              <a:t>Strategic management has many frameworks. However, it consist of five basic strategies and can differ in implementation depending on the situation (Rouse, 2020).</a:t>
            </a:r>
          </a:p>
          <a:p>
            <a:endParaRPr lang="en-GB" sz="1600" dirty="0">
              <a:solidFill>
                <a:schemeClr val="tx2"/>
              </a:solidFill>
            </a:endParaRPr>
          </a:p>
        </p:txBody>
      </p:sp>
      <p:pic>
        <p:nvPicPr>
          <p:cNvPr id="18" name="Picture 4" descr="White bulbs with a yellow one standing out">
            <a:extLst>
              <a:ext uri="{FF2B5EF4-FFF2-40B4-BE49-F238E27FC236}">
                <a16:creationId xmlns:a16="http://schemas.microsoft.com/office/drawing/2014/main" id="{BF656C8E-08F3-F8FC-CFE9-9C55F20C757B}"/>
              </a:ext>
            </a:extLst>
          </p:cNvPr>
          <p:cNvPicPr>
            <a:picLocks noChangeAspect="1"/>
          </p:cNvPicPr>
          <p:nvPr/>
        </p:nvPicPr>
        <p:blipFill rotWithShape="1">
          <a:blip r:embed="rId2"/>
          <a:srcRect l="28906" r="6148"/>
          <a:stretch/>
        </p:blipFill>
        <p:spPr>
          <a:xfrm>
            <a:off x="6089374" y="602974"/>
            <a:ext cx="5486400" cy="5638800"/>
          </a:xfrm>
          <a:prstGeom prst="rect">
            <a:avLst/>
          </a:prstGeom>
        </p:spPr>
      </p:pic>
    </p:spTree>
    <p:extLst>
      <p:ext uri="{BB962C8B-B14F-4D97-AF65-F5344CB8AC3E}">
        <p14:creationId xmlns:p14="http://schemas.microsoft.com/office/powerpoint/2010/main" val="2006491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67461" y="728664"/>
            <a:ext cx="4984813" cy="3157080"/>
          </a:xfrm>
          <a:noFill/>
        </p:spPr>
        <p:txBody>
          <a:bodyPr vert="horz" lIns="91440" tIns="45720" rIns="91440" bIns="45720" rtlCol="0" anchor="b">
            <a:normAutofit/>
          </a:bodyPr>
          <a:lstStyle/>
          <a:p>
            <a:r>
              <a:rPr lang="en-US" sz="4000" b="1" dirty="0"/>
              <a:t>1) Assessing current strategic direction</a:t>
            </a:r>
          </a:p>
        </p:txBody>
      </p:sp>
      <p:pic>
        <p:nvPicPr>
          <p:cNvPr id="77" name="Picture 60" descr="White arrows going to the red target">
            <a:extLst>
              <a:ext uri="{FF2B5EF4-FFF2-40B4-BE49-F238E27FC236}">
                <a16:creationId xmlns:a16="http://schemas.microsoft.com/office/drawing/2014/main" id="{10AA2ED9-1672-7E91-84D2-62293BBC15FB}"/>
              </a:ext>
            </a:extLst>
          </p:cNvPr>
          <p:cNvPicPr>
            <a:picLocks noChangeAspect="1"/>
          </p:cNvPicPr>
          <p:nvPr/>
        </p:nvPicPr>
        <p:blipFill rotWithShape="1">
          <a:blip r:embed="rId2"/>
          <a:srcRect l="38596" r="2950" b="-1"/>
          <a:stretch/>
        </p:blipFill>
        <p:spPr>
          <a:xfrm>
            <a:off x="1" y="10"/>
            <a:ext cx="6005512" cy="6857990"/>
          </a:xfrm>
          <a:prstGeom prst="rect">
            <a:avLst/>
          </a:prstGeom>
        </p:spPr>
      </p:pic>
    </p:spTree>
    <p:extLst>
      <p:ext uri="{BB962C8B-B14F-4D97-AF65-F5344CB8AC3E}">
        <p14:creationId xmlns:p14="http://schemas.microsoft.com/office/powerpoint/2010/main" val="2263351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3AD630B4-4CCC-7B1D-1803-DAED942D7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descr="Checkmate in a chess game">
            <a:extLst>
              <a:ext uri="{FF2B5EF4-FFF2-40B4-BE49-F238E27FC236}">
                <a16:creationId xmlns:a16="http://schemas.microsoft.com/office/drawing/2014/main" id="{3AA7C461-DFB9-9651-60DC-B3AE76C2B9A2}"/>
              </a:ext>
            </a:extLst>
          </p:cNvPr>
          <p:cNvPicPr>
            <a:picLocks noChangeAspect="1"/>
          </p:cNvPicPr>
          <p:nvPr/>
        </p:nvPicPr>
        <p:blipFill rotWithShape="1">
          <a:blip r:embed="rId2">
            <a:alphaModFix amt="50000"/>
          </a:blip>
          <a:srcRect t="25743"/>
          <a:stretch/>
        </p:blipFill>
        <p:spPr>
          <a:xfrm>
            <a:off x="20" y="10"/>
            <a:ext cx="12191979" cy="6857990"/>
          </a:xfrm>
          <a:prstGeom prst="rect">
            <a:avLst/>
          </a:prstGeom>
        </p:spPr>
      </p:pic>
      <p:sp>
        <p:nvSpPr>
          <p:cNvPr id="2" name="Title 1"/>
          <p:cNvSpPr>
            <a:spLocks noGrp="1"/>
          </p:cNvSpPr>
          <p:nvPr>
            <p:ph type="title"/>
          </p:nvPr>
        </p:nvSpPr>
        <p:spPr>
          <a:xfrm>
            <a:off x="762000" y="1137434"/>
            <a:ext cx="7848600" cy="3204429"/>
          </a:xfrm>
        </p:spPr>
        <p:txBody>
          <a:bodyPr vert="horz" lIns="91440" tIns="45720" rIns="91440" bIns="45720" rtlCol="0" anchor="t">
            <a:normAutofit/>
          </a:bodyPr>
          <a:lstStyle/>
          <a:p>
            <a:r>
              <a:rPr lang="en-US" sz="4000" b="1" dirty="0">
                <a:solidFill>
                  <a:srgbClr val="FFFFFF"/>
                </a:solidFill>
              </a:rPr>
              <a:t>2) Identifying and </a:t>
            </a:r>
            <a:r>
              <a:rPr lang="en-US" sz="4000" b="1" dirty="0" err="1">
                <a:solidFill>
                  <a:srgbClr val="FFFFFF"/>
                </a:solidFill>
              </a:rPr>
              <a:t>analysing</a:t>
            </a:r>
            <a:r>
              <a:rPr lang="en-US" sz="4000" b="1" dirty="0">
                <a:solidFill>
                  <a:srgbClr val="FFFFFF"/>
                </a:solidFill>
              </a:rPr>
              <a:t> internal and external strengths and weaknesses</a:t>
            </a:r>
            <a:br>
              <a:rPr lang="en-US" sz="4000" b="1" dirty="0">
                <a:solidFill>
                  <a:srgbClr val="FFFFFF"/>
                </a:solidFill>
              </a:rPr>
            </a:br>
            <a:endParaRPr lang="en-US" sz="4000" dirty="0">
              <a:solidFill>
                <a:srgbClr val="FFFFFF"/>
              </a:solidFill>
            </a:endParaRPr>
          </a:p>
        </p:txBody>
      </p:sp>
      <p:cxnSp>
        <p:nvCxnSpPr>
          <p:cNvPr id="58" name="Straight Connector 57">
            <a:extLst>
              <a:ext uri="{FF2B5EF4-FFF2-40B4-BE49-F238E27FC236}">
                <a16:creationId xmlns:a16="http://schemas.microsoft.com/office/drawing/2014/main" id="{49264613-F0F7-08CE-0ADF-98407A64DA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6971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descr="Complex maths formulae on a blackboard">
            <a:extLst>
              <a:ext uri="{FF2B5EF4-FFF2-40B4-BE49-F238E27FC236}">
                <a16:creationId xmlns:a16="http://schemas.microsoft.com/office/drawing/2014/main" id="{AF2B560B-720D-D778-344C-9E425B95C29C}"/>
              </a:ext>
            </a:extLst>
          </p:cNvPr>
          <p:cNvPicPr>
            <a:picLocks noChangeAspect="1"/>
          </p:cNvPicPr>
          <p:nvPr/>
        </p:nvPicPr>
        <p:blipFill rotWithShape="1">
          <a:blip r:embed="rId2"/>
          <a:srcRect t="18043" b="4572"/>
          <a:stretch/>
        </p:blipFill>
        <p:spPr>
          <a:xfrm>
            <a:off x="20" y="-7619"/>
            <a:ext cx="12191979" cy="6887364"/>
          </a:xfrm>
          <a:prstGeom prst="rect">
            <a:avLst/>
          </a:prstGeom>
        </p:spPr>
      </p:pic>
      <p:sp>
        <p:nvSpPr>
          <p:cNvPr id="56" name="Rectangle 55">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 y="0"/>
            <a:ext cx="7397030" cy="6879744"/>
          </a:xfrm>
          <a:prstGeom prst="rect">
            <a:avLst/>
          </a:prstGeom>
          <a:gradFill flip="none" rotWithShape="1">
            <a:gsLst>
              <a:gs pos="9000">
                <a:srgbClr val="000000">
                  <a:alpha val="65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9029" y="1457244"/>
            <a:ext cx="4160232" cy="2839273"/>
          </a:xfrm>
        </p:spPr>
        <p:txBody>
          <a:bodyPr vert="horz" lIns="91440" tIns="45720" rIns="91440" bIns="45720" rtlCol="0" anchor="b">
            <a:normAutofit/>
          </a:bodyPr>
          <a:lstStyle/>
          <a:p>
            <a:r>
              <a:rPr lang="en-US" sz="4000" b="1" dirty="0">
                <a:solidFill>
                  <a:srgbClr val="FFFFFF"/>
                </a:solidFill>
              </a:rPr>
              <a:t>3) Formulating action plans</a:t>
            </a:r>
            <a:br>
              <a:rPr lang="en-US" sz="4000" b="1" dirty="0">
                <a:solidFill>
                  <a:srgbClr val="FFFFFF"/>
                </a:solidFill>
              </a:rPr>
            </a:br>
            <a:endParaRPr lang="en-US" sz="4000" dirty="0">
              <a:solidFill>
                <a:srgbClr val="FFFFFF"/>
              </a:solidFill>
            </a:endParaRPr>
          </a:p>
        </p:txBody>
      </p:sp>
      <p:grpSp>
        <p:nvGrpSpPr>
          <p:cNvPr id="58" name="Group 57">
            <a:extLst>
              <a:ext uri="{FF2B5EF4-FFF2-40B4-BE49-F238E27FC236}">
                <a16:creationId xmlns:a16="http://schemas.microsoft.com/office/drawing/2014/main" id="{04AB702C-9893-C42C-D0C4-EE625AAD0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59" name="Rectangle 58">
              <a:extLst>
                <a:ext uri="{FF2B5EF4-FFF2-40B4-BE49-F238E27FC236}">
                  <a16:creationId xmlns:a16="http://schemas.microsoft.com/office/drawing/2014/main" id="{7192B833-3CEB-7C3D-9CB1-ED7075067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9F182B4F-B2AC-7C92-B0AF-8EFFB6A07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45340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25382" y="643260"/>
            <a:ext cx="6195081" cy="1576054"/>
          </a:xfrm>
        </p:spPr>
        <p:txBody>
          <a:bodyPr anchor="b">
            <a:normAutofit/>
          </a:bodyPr>
          <a:lstStyle/>
          <a:p>
            <a:r>
              <a:rPr lang="en-GB" sz="4000" b="1" dirty="0"/>
              <a:t>4) Executing action plans</a:t>
            </a:r>
            <a:br>
              <a:rPr lang="en-GB" sz="3600" b="1" dirty="0">
                <a:solidFill>
                  <a:schemeClr val="tx2"/>
                </a:solidFill>
              </a:rPr>
            </a:br>
            <a:endParaRPr lang="en-GB" sz="3600" dirty="0">
              <a:solidFill>
                <a:schemeClr val="tx2"/>
              </a:solidFill>
              <a:latin typeface="Neue Haas Grotesk Text Pro" panose="020B0504020202020204" pitchFamily="34" charset="0"/>
            </a:endParaRPr>
          </a:p>
        </p:txBody>
      </p:sp>
      <p:sp>
        <p:nvSpPr>
          <p:cNvPr id="55" name="Freeform: Shape 54">
            <a:extLst>
              <a:ext uri="{FF2B5EF4-FFF2-40B4-BE49-F238E27FC236}">
                <a16:creationId xmlns:a16="http://schemas.microsoft.com/office/drawing/2014/main" id="{965701A1-6702-97E2-FDA3-D766A6A0B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42313">
            <a:off x="-122271" y="844079"/>
            <a:ext cx="1274987" cy="1053765"/>
          </a:xfrm>
          <a:custGeom>
            <a:avLst/>
            <a:gdLst>
              <a:gd name="connsiteX0" fmla="*/ 28155 w 1274987"/>
              <a:gd name="connsiteY0" fmla="*/ 17133 h 1053765"/>
              <a:gd name="connsiteX1" fmla="*/ 613218 w 1274987"/>
              <a:gd name="connsiteY1" fmla="*/ 79473 h 1053765"/>
              <a:gd name="connsiteX2" fmla="*/ 1094738 w 1274987"/>
              <a:gd name="connsiteY2" fmla="*/ 458170 h 1053765"/>
              <a:gd name="connsiteX3" fmla="*/ 1260715 w 1274987"/>
              <a:gd name="connsiteY3" fmla="*/ 875444 h 1053765"/>
              <a:gd name="connsiteX4" fmla="*/ 1274569 w 1274987"/>
              <a:gd name="connsiteY4" fmla="*/ 1044480 h 1053765"/>
              <a:gd name="connsiteX5" fmla="*/ 1195790 w 1274987"/>
              <a:gd name="connsiteY5" fmla="*/ 1044946 h 1053765"/>
              <a:gd name="connsiteX6" fmla="*/ 349940 w 1274987"/>
              <a:gd name="connsiteY6" fmla="*/ 859242 h 1053765"/>
              <a:gd name="connsiteX7" fmla="*/ 172845 w 1274987"/>
              <a:gd name="connsiteY7" fmla="*/ 813281 h 1053765"/>
              <a:gd name="connsiteX8" fmla="*/ 0 w 1274987"/>
              <a:gd name="connsiteY8" fmla="*/ 25294 h 105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4987" h="1053765">
                <a:moveTo>
                  <a:pt x="28155" y="17133"/>
                </a:moveTo>
                <a:cubicBezTo>
                  <a:pt x="225435" y="-25943"/>
                  <a:pt x="445581" y="18661"/>
                  <a:pt x="613218" y="79473"/>
                </a:cubicBezTo>
                <a:cubicBezTo>
                  <a:pt x="804803" y="148973"/>
                  <a:pt x="986821" y="325508"/>
                  <a:pt x="1094738" y="458170"/>
                </a:cubicBezTo>
                <a:cubicBezTo>
                  <a:pt x="1202654" y="590832"/>
                  <a:pt x="1243206" y="757481"/>
                  <a:pt x="1260715" y="875444"/>
                </a:cubicBezTo>
                <a:cubicBezTo>
                  <a:pt x="1264163" y="908176"/>
                  <a:pt x="1277505" y="1021069"/>
                  <a:pt x="1274569" y="1044480"/>
                </a:cubicBezTo>
                <a:cubicBezTo>
                  <a:pt x="1263505" y="1058303"/>
                  <a:pt x="1246986" y="1055191"/>
                  <a:pt x="1195790" y="1044946"/>
                </a:cubicBezTo>
                <a:cubicBezTo>
                  <a:pt x="912975" y="1003179"/>
                  <a:pt x="633455" y="932979"/>
                  <a:pt x="349940" y="859242"/>
                </a:cubicBezTo>
                <a:lnTo>
                  <a:pt x="172845" y="813281"/>
                </a:lnTo>
                <a:lnTo>
                  <a:pt x="0" y="25294"/>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7" name="Group 56">
            <a:extLst>
              <a:ext uri="{FF2B5EF4-FFF2-40B4-BE49-F238E27FC236}">
                <a16:creationId xmlns:a16="http://schemas.microsoft.com/office/drawing/2014/main" id="{8FCB18FC-DCF4-0937-320A-92B5AB07A8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77615" y="370219"/>
            <a:ext cx="351313" cy="359331"/>
            <a:chOff x="9553737" y="5949448"/>
            <a:chExt cx="351313" cy="359331"/>
          </a:xfrm>
        </p:grpSpPr>
        <p:sp>
          <p:nvSpPr>
            <p:cNvPr id="58" name="Freeform: Shape 57">
              <a:extLst>
                <a:ext uri="{FF2B5EF4-FFF2-40B4-BE49-F238E27FC236}">
                  <a16:creationId xmlns:a16="http://schemas.microsoft.com/office/drawing/2014/main" id="{3C117547-BB14-BB27-1C13-55E1D59381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53738" y="5949448"/>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58">
              <a:extLst>
                <a:ext uri="{FF2B5EF4-FFF2-40B4-BE49-F238E27FC236}">
                  <a16:creationId xmlns:a16="http://schemas.microsoft.com/office/drawing/2014/main" id="{DCEA52A3-435A-4072-874D-4E07A58F1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53737" y="5954115"/>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1" name="Freeform: Shape 60">
            <a:extLst>
              <a:ext uri="{FF2B5EF4-FFF2-40B4-BE49-F238E27FC236}">
                <a16:creationId xmlns:a16="http://schemas.microsoft.com/office/drawing/2014/main" id="{7C93153C-A191-C0D8-765C-1AA01BA0E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178026" flipH="1" flipV="1">
            <a:off x="76741" y="2855226"/>
            <a:ext cx="1279679" cy="1147201"/>
          </a:xfrm>
          <a:custGeom>
            <a:avLst/>
            <a:gdLst>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340649 w 1619348"/>
              <a:gd name="connsiteY15" fmla="*/ 1227684 h 1455334"/>
              <a:gd name="connsiteX16" fmla="*/ 164618 w 1619348"/>
              <a:gd name="connsiteY16" fmla="*/ 1081639 h 1455334"/>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164618 w 1619348"/>
              <a:gd name="connsiteY15" fmla="*/ 1081639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49450"/>
              <a:gd name="connsiteX1" fmla="*/ 0 w 1619348"/>
              <a:gd name="connsiteY1" fmla="*/ 910437 h 1449450"/>
              <a:gd name="connsiteX2" fmla="*/ 379896 w 1619348"/>
              <a:gd name="connsiteY2" fmla="*/ 396309 h 1449450"/>
              <a:gd name="connsiteX3" fmla="*/ 907704 w 1619348"/>
              <a:gd name="connsiteY3" fmla="*/ 46408 h 1449450"/>
              <a:gd name="connsiteX4" fmla="*/ 1619348 w 1619348"/>
              <a:gd name="connsiteY4" fmla="*/ 19864 h 1449450"/>
              <a:gd name="connsiteX5" fmla="*/ 1336246 w 1619348"/>
              <a:gd name="connsiteY5" fmla="*/ 430433 h 1449450"/>
              <a:gd name="connsiteX6" fmla="*/ 1004984 w 1619348"/>
              <a:gd name="connsiteY6" fmla="*/ 698792 h 1449450"/>
              <a:gd name="connsiteX7" fmla="*/ 798499 w 1619348"/>
              <a:gd name="connsiteY7" fmla="*/ 808317 h 1449450"/>
              <a:gd name="connsiteX8" fmla="*/ 800389 w 1619348"/>
              <a:gd name="connsiteY8" fmla="*/ 844290 h 1449450"/>
              <a:gd name="connsiteX9" fmla="*/ 1054824 w 1619348"/>
              <a:gd name="connsiteY9" fmla="*/ 924348 h 1449450"/>
              <a:gd name="connsiteX10" fmla="*/ 1514867 w 1619348"/>
              <a:gd name="connsiteY10" fmla="*/ 1141481 h 1449450"/>
              <a:gd name="connsiteX11" fmla="*/ 1589766 w 1619348"/>
              <a:gd name="connsiteY11" fmla="*/ 1187689 h 1449450"/>
              <a:gd name="connsiteX12" fmla="*/ 1370811 w 1619348"/>
              <a:gd name="connsiteY12" fmla="*/ 1445268 h 1449450"/>
              <a:gd name="connsiteX13" fmla="*/ 1323182 w 1619348"/>
              <a:gd name="connsiteY13" fmla="*/ 1447990 h 1449450"/>
              <a:gd name="connsiteX14" fmla="*/ 814568 w 1619348"/>
              <a:gd name="connsiteY14" fmla="*/ 1400582 h 1449450"/>
              <a:gd name="connsiteX15" fmla="*/ 283148 w 1619348"/>
              <a:gd name="connsiteY15" fmla="*/ 1129982 h 1449450"/>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19348" h="1451706">
                <a:moveTo>
                  <a:pt x="283148" y="1132238"/>
                </a:moveTo>
                <a:cubicBezTo>
                  <a:pt x="147387" y="1050547"/>
                  <a:pt x="41739" y="969217"/>
                  <a:pt x="0" y="912693"/>
                </a:cubicBezTo>
                <a:cubicBezTo>
                  <a:pt x="126820" y="747535"/>
                  <a:pt x="242915" y="592015"/>
                  <a:pt x="392066" y="437499"/>
                </a:cubicBezTo>
                <a:cubicBezTo>
                  <a:pt x="540766" y="283450"/>
                  <a:pt x="703157" y="117894"/>
                  <a:pt x="907704" y="48664"/>
                </a:cubicBezTo>
                <a:cubicBezTo>
                  <a:pt x="1112251" y="-20566"/>
                  <a:pt x="1574254" y="-2821"/>
                  <a:pt x="1619348" y="22120"/>
                </a:cubicBezTo>
                <a:cubicBezTo>
                  <a:pt x="1576729" y="164256"/>
                  <a:pt x="1500114" y="264780"/>
                  <a:pt x="1336246" y="432689"/>
                </a:cubicBezTo>
                <a:cubicBezTo>
                  <a:pt x="1221147" y="544616"/>
                  <a:pt x="1094608" y="638068"/>
                  <a:pt x="1004984" y="701048"/>
                </a:cubicBezTo>
                <a:cubicBezTo>
                  <a:pt x="915359" y="764029"/>
                  <a:pt x="832598" y="786323"/>
                  <a:pt x="798499" y="810573"/>
                </a:cubicBezTo>
                <a:cubicBezTo>
                  <a:pt x="764400" y="834823"/>
                  <a:pt x="757668" y="827208"/>
                  <a:pt x="800389" y="846546"/>
                </a:cubicBezTo>
                <a:cubicBezTo>
                  <a:pt x="843110" y="865885"/>
                  <a:pt x="935744" y="877072"/>
                  <a:pt x="1054824" y="926604"/>
                </a:cubicBezTo>
                <a:cubicBezTo>
                  <a:pt x="1173903" y="976135"/>
                  <a:pt x="1375763" y="1066029"/>
                  <a:pt x="1514867" y="1143737"/>
                </a:cubicBezTo>
                <a:lnTo>
                  <a:pt x="1589766" y="1189945"/>
                </a:lnTo>
                <a:lnTo>
                  <a:pt x="1370811" y="1447524"/>
                </a:lnTo>
                <a:lnTo>
                  <a:pt x="1323182" y="1450246"/>
                </a:lnTo>
                <a:cubicBezTo>
                  <a:pt x="1168686" y="1458623"/>
                  <a:pt x="954594" y="1429397"/>
                  <a:pt x="814568" y="1402838"/>
                </a:cubicBezTo>
                <a:cubicBezTo>
                  <a:pt x="621474" y="1341780"/>
                  <a:pt x="418909" y="1213929"/>
                  <a:pt x="283148" y="1132238"/>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3" name="Freeform: Shape 62">
            <a:extLst>
              <a:ext uri="{FF2B5EF4-FFF2-40B4-BE49-F238E27FC236}">
                <a16:creationId xmlns:a16="http://schemas.microsoft.com/office/drawing/2014/main" id="{7EEB61BD-BC36-F14B-609A-3FACBC289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1552182" y="2219465"/>
            <a:ext cx="442769" cy="445803"/>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5" name="Group 64">
            <a:extLst>
              <a:ext uri="{FF2B5EF4-FFF2-40B4-BE49-F238E27FC236}">
                <a16:creationId xmlns:a16="http://schemas.microsoft.com/office/drawing/2014/main" id="{8F464F07-0D7E-66CA-BE4F-C2D0C1DEA5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24119" flipH="1">
            <a:off x="2432655" y="301732"/>
            <a:ext cx="1284318" cy="1937410"/>
            <a:chOff x="11748101" y="3114058"/>
            <a:chExt cx="1284318" cy="1937410"/>
          </a:xfrm>
        </p:grpSpPr>
        <p:sp>
          <p:nvSpPr>
            <p:cNvPr id="66" name="Freeform: Shape 65">
              <a:extLst>
                <a:ext uri="{FF2B5EF4-FFF2-40B4-BE49-F238E27FC236}">
                  <a16:creationId xmlns:a16="http://schemas.microsoft.com/office/drawing/2014/main" id="{5EE1B48D-FF5A-846C-BCEE-2A936EE21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748101" y="3114058"/>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7" name="Freeform: Shape 66">
              <a:extLst>
                <a:ext uri="{FF2B5EF4-FFF2-40B4-BE49-F238E27FC236}">
                  <a16:creationId xmlns:a16="http://schemas.microsoft.com/office/drawing/2014/main" id="{592F9F4E-63D9-377B-043B-81C65D28C9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748101" y="3114058"/>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20000"/>
                <a:lumOff val="80000"/>
                <a:alpha val="4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9" name="Freeform: Shape 68">
            <a:extLst>
              <a:ext uri="{FF2B5EF4-FFF2-40B4-BE49-F238E27FC236}">
                <a16:creationId xmlns:a16="http://schemas.microsoft.com/office/drawing/2014/main" id="{8389DF01-A7F4-F947-B97C-7CF06510A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178026" flipH="1" flipV="1">
            <a:off x="76742" y="2855226"/>
            <a:ext cx="1279679" cy="1147201"/>
          </a:xfrm>
          <a:custGeom>
            <a:avLst/>
            <a:gdLst>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340649 w 1619348"/>
              <a:gd name="connsiteY15" fmla="*/ 1227684 h 1455334"/>
              <a:gd name="connsiteX16" fmla="*/ 164618 w 1619348"/>
              <a:gd name="connsiteY16" fmla="*/ 1081639 h 1455334"/>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164618 w 1619348"/>
              <a:gd name="connsiteY15" fmla="*/ 1081639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49450"/>
              <a:gd name="connsiteX1" fmla="*/ 0 w 1619348"/>
              <a:gd name="connsiteY1" fmla="*/ 910437 h 1449450"/>
              <a:gd name="connsiteX2" fmla="*/ 379896 w 1619348"/>
              <a:gd name="connsiteY2" fmla="*/ 396309 h 1449450"/>
              <a:gd name="connsiteX3" fmla="*/ 907704 w 1619348"/>
              <a:gd name="connsiteY3" fmla="*/ 46408 h 1449450"/>
              <a:gd name="connsiteX4" fmla="*/ 1619348 w 1619348"/>
              <a:gd name="connsiteY4" fmla="*/ 19864 h 1449450"/>
              <a:gd name="connsiteX5" fmla="*/ 1336246 w 1619348"/>
              <a:gd name="connsiteY5" fmla="*/ 430433 h 1449450"/>
              <a:gd name="connsiteX6" fmla="*/ 1004984 w 1619348"/>
              <a:gd name="connsiteY6" fmla="*/ 698792 h 1449450"/>
              <a:gd name="connsiteX7" fmla="*/ 798499 w 1619348"/>
              <a:gd name="connsiteY7" fmla="*/ 808317 h 1449450"/>
              <a:gd name="connsiteX8" fmla="*/ 800389 w 1619348"/>
              <a:gd name="connsiteY8" fmla="*/ 844290 h 1449450"/>
              <a:gd name="connsiteX9" fmla="*/ 1054824 w 1619348"/>
              <a:gd name="connsiteY9" fmla="*/ 924348 h 1449450"/>
              <a:gd name="connsiteX10" fmla="*/ 1514867 w 1619348"/>
              <a:gd name="connsiteY10" fmla="*/ 1141481 h 1449450"/>
              <a:gd name="connsiteX11" fmla="*/ 1589766 w 1619348"/>
              <a:gd name="connsiteY11" fmla="*/ 1187689 h 1449450"/>
              <a:gd name="connsiteX12" fmla="*/ 1370811 w 1619348"/>
              <a:gd name="connsiteY12" fmla="*/ 1445268 h 1449450"/>
              <a:gd name="connsiteX13" fmla="*/ 1323182 w 1619348"/>
              <a:gd name="connsiteY13" fmla="*/ 1447990 h 1449450"/>
              <a:gd name="connsiteX14" fmla="*/ 814568 w 1619348"/>
              <a:gd name="connsiteY14" fmla="*/ 1400582 h 1449450"/>
              <a:gd name="connsiteX15" fmla="*/ 283148 w 1619348"/>
              <a:gd name="connsiteY15" fmla="*/ 1129982 h 1449450"/>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19348" h="1451706">
                <a:moveTo>
                  <a:pt x="283148" y="1132238"/>
                </a:moveTo>
                <a:cubicBezTo>
                  <a:pt x="147387" y="1050547"/>
                  <a:pt x="41739" y="969217"/>
                  <a:pt x="0" y="912693"/>
                </a:cubicBezTo>
                <a:cubicBezTo>
                  <a:pt x="126820" y="747535"/>
                  <a:pt x="242915" y="592015"/>
                  <a:pt x="392066" y="437499"/>
                </a:cubicBezTo>
                <a:cubicBezTo>
                  <a:pt x="540766" y="283450"/>
                  <a:pt x="703157" y="117894"/>
                  <a:pt x="907704" y="48664"/>
                </a:cubicBezTo>
                <a:cubicBezTo>
                  <a:pt x="1112251" y="-20566"/>
                  <a:pt x="1574254" y="-2821"/>
                  <a:pt x="1619348" y="22120"/>
                </a:cubicBezTo>
                <a:cubicBezTo>
                  <a:pt x="1576729" y="164256"/>
                  <a:pt x="1500114" y="264780"/>
                  <a:pt x="1336246" y="432689"/>
                </a:cubicBezTo>
                <a:cubicBezTo>
                  <a:pt x="1221147" y="544616"/>
                  <a:pt x="1094608" y="638068"/>
                  <a:pt x="1004984" y="701048"/>
                </a:cubicBezTo>
                <a:cubicBezTo>
                  <a:pt x="915359" y="764029"/>
                  <a:pt x="832598" y="786323"/>
                  <a:pt x="798499" y="810573"/>
                </a:cubicBezTo>
                <a:cubicBezTo>
                  <a:pt x="764400" y="834823"/>
                  <a:pt x="757668" y="827208"/>
                  <a:pt x="800389" y="846546"/>
                </a:cubicBezTo>
                <a:cubicBezTo>
                  <a:pt x="843110" y="865885"/>
                  <a:pt x="935744" y="877072"/>
                  <a:pt x="1054824" y="926604"/>
                </a:cubicBezTo>
                <a:cubicBezTo>
                  <a:pt x="1173903" y="976135"/>
                  <a:pt x="1375763" y="1066029"/>
                  <a:pt x="1514867" y="1143737"/>
                </a:cubicBezTo>
                <a:lnTo>
                  <a:pt x="1589766" y="1189945"/>
                </a:lnTo>
                <a:lnTo>
                  <a:pt x="1370811" y="1447524"/>
                </a:lnTo>
                <a:lnTo>
                  <a:pt x="1323182" y="1450246"/>
                </a:lnTo>
                <a:cubicBezTo>
                  <a:pt x="1168686" y="1458623"/>
                  <a:pt x="954594" y="1429397"/>
                  <a:pt x="814568" y="1402838"/>
                </a:cubicBezTo>
                <a:cubicBezTo>
                  <a:pt x="621474" y="1341780"/>
                  <a:pt x="418909" y="1213929"/>
                  <a:pt x="283148" y="1132238"/>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Freeform: Shape 70">
            <a:extLst>
              <a:ext uri="{FF2B5EF4-FFF2-40B4-BE49-F238E27FC236}">
                <a16:creationId xmlns:a16="http://schemas.microsoft.com/office/drawing/2014/main" id="{4E4203D9-ED40-164B-0213-240FABE5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167868">
            <a:off x="1881899" y="3363262"/>
            <a:ext cx="1493750" cy="1040697"/>
          </a:xfrm>
          <a:custGeom>
            <a:avLst/>
            <a:gdLst>
              <a:gd name="connsiteX0" fmla="*/ 1007721 w 1719134"/>
              <a:gd name="connsiteY0" fmla="*/ 80 h 1362800"/>
              <a:gd name="connsiteX1" fmla="*/ 1353550 w 1719134"/>
              <a:gd name="connsiteY1" fmla="*/ 149151 h 1362800"/>
              <a:gd name="connsiteX2" fmla="*/ 1637568 w 1719134"/>
              <a:gd name="connsiteY2" fmla="*/ 474733 h 1362800"/>
              <a:gd name="connsiteX3" fmla="*/ 1719018 w 1719134"/>
              <a:gd name="connsiteY3" fmla="*/ 1228710 h 1362800"/>
              <a:gd name="connsiteX4" fmla="*/ 1719134 w 1719134"/>
              <a:gd name="connsiteY4" fmla="*/ 1229716 h 1362800"/>
              <a:gd name="connsiteX5" fmla="*/ 1381687 w 1719134"/>
              <a:gd name="connsiteY5" fmla="*/ 1256031 h 1362800"/>
              <a:gd name="connsiteX6" fmla="*/ 1379439 w 1719134"/>
              <a:gd name="connsiteY6" fmla="*/ 1252042 h 1362800"/>
              <a:gd name="connsiteX7" fmla="*/ 1346623 w 1719134"/>
              <a:gd name="connsiteY7" fmla="*/ 758751 h 1362800"/>
              <a:gd name="connsiteX8" fmla="*/ 1256568 w 1719134"/>
              <a:gd name="connsiteY8" fmla="*/ 509370 h 1362800"/>
              <a:gd name="connsiteX9" fmla="*/ 1014114 w 1719134"/>
              <a:gd name="connsiteY9" fmla="*/ 384679 h 1362800"/>
              <a:gd name="connsiteX10" fmla="*/ 570768 w 1719134"/>
              <a:gd name="connsiteY10" fmla="*/ 495515 h 1362800"/>
              <a:gd name="connsiteX11" fmla="*/ 328314 w 1719134"/>
              <a:gd name="connsiteY11" fmla="*/ 848806 h 1362800"/>
              <a:gd name="connsiteX12" fmla="*/ 337568 w 1719134"/>
              <a:gd name="connsiteY12" fmla="*/ 1327275 h 1362800"/>
              <a:gd name="connsiteX13" fmla="*/ 337035 w 1719134"/>
              <a:gd name="connsiteY13" fmla="*/ 1337494 h 1362800"/>
              <a:gd name="connsiteX14" fmla="*/ 12525 w 1719134"/>
              <a:gd name="connsiteY14" fmla="*/ 1362800 h 1362800"/>
              <a:gd name="connsiteX15" fmla="*/ 9836 w 1719134"/>
              <a:gd name="connsiteY15" fmla="*/ 1352962 h 1362800"/>
              <a:gd name="connsiteX16" fmla="*/ 51223 w 1719134"/>
              <a:gd name="connsiteY16" fmla="*/ 786461 h 1362800"/>
              <a:gd name="connsiteX17" fmla="*/ 307532 w 1719134"/>
              <a:gd name="connsiteY17" fmla="*/ 287697 h 1362800"/>
              <a:gd name="connsiteX18" fmla="*/ 944841 w 1719134"/>
              <a:gd name="connsiteY18" fmla="*/ 3679 h 1362800"/>
              <a:gd name="connsiteX19" fmla="*/ 1007721 w 1719134"/>
              <a:gd name="connsiteY19" fmla="*/ 80 h 1362800"/>
              <a:gd name="connsiteX0" fmla="*/ 1008116 w 1719529"/>
              <a:gd name="connsiteY0" fmla="*/ 80 h 1362800"/>
              <a:gd name="connsiteX1" fmla="*/ 1353945 w 1719529"/>
              <a:gd name="connsiteY1" fmla="*/ 149151 h 1362800"/>
              <a:gd name="connsiteX2" fmla="*/ 1637963 w 1719529"/>
              <a:gd name="connsiteY2" fmla="*/ 474733 h 1362800"/>
              <a:gd name="connsiteX3" fmla="*/ 1719413 w 1719529"/>
              <a:gd name="connsiteY3" fmla="*/ 1228710 h 1362800"/>
              <a:gd name="connsiteX4" fmla="*/ 1719529 w 1719529"/>
              <a:gd name="connsiteY4" fmla="*/ 1229716 h 1362800"/>
              <a:gd name="connsiteX5" fmla="*/ 1382082 w 1719529"/>
              <a:gd name="connsiteY5" fmla="*/ 1256031 h 1362800"/>
              <a:gd name="connsiteX6" fmla="*/ 1379834 w 1719529"/>
              <a:gd name="connsiteY6" fmla="*/ 1252042 h 1362800"/>
              <a:gd name="connsiteX7" fmla="*/ 1347018 w 1719529"/>
              <a:gd name="connsiteY7" fmla="*/ 758751 h 1362800"/>
              <a:gd name="connsiteX8" fmla="*/ 1256963 w 1719529"/>
              <a:gd name="connsiteY8" fmla="*/ 509370 h 1362800"/>
              <a:gd name="connsiteX9" fmla="*/ 1014509 w 1719529"/>
              <a:gd name="connsiteY9" fmla="*/ 384679 h 1362800"/>
              <a:gd name="connsiteX10" fmla="*/ 571163 w 1719529"/>
              <a:gd name="connsiteY10" fmla="*/ 495515 h 1362800"/>
              <a:gd name="connsiteX11" fmla="*/ 328709 w 1719529"/>
              <a:gd name="connsiteY11" fmla="*/ 848806 h 1362800"/>
              <a:gd name="connsiteX12" fmla="*/ 337963 w 1719529"/>
              <a:gd name="connsiteY12" fmla="*/ 1327275 h 1362800"/>
              <a:gd name="connsiteX13" fmla="*/ 337430 w 1719529"/>
              <a:gd name="connsiteY13" fmla="*/ 1337494 h 1362800"/>
              <a:gd name="connsiteX14" fmla="*/ 12920 w 1719529"/>
              <a:gd name="connsiteY14" fmla="*/ 1362800 h 1362800"/>
              <a:gd name="connsiteX15" fmla="*/ 10231 w 1719529"/>
              <a:gd name="connsiteY15" fmla="*/ 1352962 h 1362800"/>
              <a:gd name="connsiteX16" fmla="*/ 51618 w 1719529"/>
              <a:gd name="connsiteY16" fmla="*/ 786461 h 1362800"/>
              <a:gd name="connsiteX17" fmla="*/ 272760 w 1719529"/>
              <a:gd name="connsiteY17" fmla="*/ 244950 h 1362800"/>
              <a:gd name="connsiteX18" fmla="*/ 945236 w 1719529"/>
              <a:gd name="connsiteY18" fmla="*/ 3679 h 1362800"/>
              <a:gd name="connsiteX19" fmla="*/ 1008116 w 1719529"/>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28542 w 1719362"/>
              <a:gd name="connsiteY11" fmla="*/ 848806 h 1362800"/>
              <a:gd name="connsiteX12" fmla="*/ 337796 w 1719362"/>
              <a:gd name="connsiteY12" fmla="*/ 1327275 h 1362800"/>
              <a:gd name="connsiteX13" fmla="*/ 337263 w 1719362"/>
              <a:gd name="connsiteY13" fmla="*/ 1337494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87159 w 1719362"/>
              <a:gd name="connsiteY11" fmla="*/ 838119 h 1362800"/>
              <a:gd name="connsiteX12" fmla="*/ 337796 w 1719362"/>
              <a:gd name="connsiteY12" fmla="*/ 1327275 h 1362800"/>
              <a:gd name="connsiteX13" fmla="*/ 337263 w 1719362"/>
              <a:gd name="connsiteY13" fmla="*/ 1337494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87159 w 1719362"/>
              <a:gd name="connsiteY11" fmla="*/ 838119 h 1362800"/>
              <a:gd name="connsiteX12" fmla="*/ 337796 w 1719362"/>
              <a:gd name="connsiteY12" fmla="*/ 13272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87159 w 1719362"/>
              <a:gd name="connsiteY11" fmla="*/ 838119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41169 w 1719362"/>
              <a:gd name="connsiteY8" fmla="*/ 51395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41169 w 1719362"/>
              <a:gd name="connsiteY8" fmla="*/ 513950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41169 w 1719362"/>
              <a:gd name="connsiteY8" fmla="*/ 513950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75991 w 1719362"/>
              <a:gd name="connsiteY13" fmla="*/ 1361920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64800 w 1719362"/>
              <a:gd name="connsiteY12" fmla="*/ 1270788 h 1362800"/>
              <a:gd name="connsiteX13" fmla="*/ 475991 w 1719362"/>
              <a:gd name="connsiteY13" fmla="*/ 1361920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57501 w 1719362"/>
              <a:gd name="connsiteY11" fmla="*/ 803004 h 1362800"/>
              <a:gd name="connsiteX12" fmla="*/ 464800 w 1719362"/>
              <a:gd name="connsiteY12" fmla="*/ 1270788 h 1362800"/>
              <a:gd name="connsiteX13" fmla="*/ 475991 w 1719362"/>
              <a:gd name="connsiteY13" fmla="*/ 1361920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22264 w 1733677"/>
              <a:gd name="connsiteY0" fmla="*/ 80 h 1362800"/>
              <a:gd name="connsiteX1" fmla="*/ 1399357 w 1733677"/>
              <a:gd name="connsiteY1" fmla="*/ 118617 h 1362800"/>
              <a:gd name="connsiteX2" fmla="*/ 1652111 w 1733677"/>
              <a:gd name="connsiteY2" fmla="*/ 474733 h 1362800"/>
              <a:gd name="connsiteX3" fmla="*/ 1733561 w 1733677"/>
              <a:gd name="connsiteY3" fmla="*/ 1228710 h 1362800"/>
              <a:gd name="connsiteX4" fmla="*/ 1733677 w 1733677"/>
              <a:gd name="connsiteY4" fmla="*/ 1229716 h 1362800"/>
              <a:gd name="connsiteX5" fmla="*/ 1396230 w 1733677"/>
              <a:gd name="connsiteY5" fmla="*/ 1256031 h 1362800"/>
              <a:gd name="connsiteX6" fmla="*/ 1302154 w 1733677"/>
              <a:gd name="connsiteY6" fmla="*/ 1258148 h 1362800"/>
              <a:gd name="connsiteX7" fmla="*/ 1302554 w 1733677"/>
              <a:gd name="connsiteY7" fmla="*/ 751117 h 1362800"/>
              <a:gd name="connsiteX8" fmla="*/ 1206641 w 1733677"/>
              <a:gd name="connsiteY8" fmla="*/ 517003 h 1362800"/>
              <a:gd name="connsiteX9" fmla="*/ 993491 w 1733677"/>
              <a:gd name="connsiteY9" fmla="*/ 418265 h 1362800"/>
              <a:gd name="connsiteX10" fmla="*/ 585311 w 1733677"/>
              <a:gd name="connsiteY10" fmla="*/ 495515 h 1362800"/>
              <a:gd name="connsiteX11" fmla="*/ 471816 w 1733677"/>
              <a:gd name="connsiteY11" fmla="*/ 803004 h 1362800"/>
              <a:gd name="connsiteX12" fmla="*/ 479115 w 1733677"/>
              <a:gd name="connsiteY12" fmla="*/ 1270788 h 1362800"/>
              <a:gd name="connsiteX13" fmla="*/ 490306 w 1733677"/>
              <a:gd name="connsiteY13" fmla="*/ 1361920 h 1362800"/>
              <a:gd name="connsiteX14" fmla="*/ 27068 w 1733677"/>
              <a:gd name="connsiteY14" fmla="*/ 1362800 h 1362800"/>
              <a:gd name="connsiteX15" fmla="*/ 24379 w 1733677"/>
              <a:gd name="connsiteY15" fmla="*/ 1352962 h 1362800"/>
              <a:gd name="connsiteX16" fmla="*/ 26691 w 1733677"/>
              <a:gd name="connsiteY16" fmla="*/ 766614 h 1362800"/>
              <a:gd name="connsiteX17" fmla="*/ 281047 w 1733677"/>
              <a:gd name="connsiteY17" fmla="*/ 215943 h 1362800"/>
              <a:gd name="connsiteX18" fmla="*/ 959384 w 1733677"/>
              <a:gd name="connsiteY18" fmla="*/ 3679 h 1362800"/>
              <a:gd name="connsiteX19" fmla="*/ 1022264 w 1733677"/>
              <a:gd name="connsiteY19" fmla="*/ 80 h 1362800"/>
              <a:gd name="connsiteX0" fmla="*/ 1018629 w 1730042"/>
              <a:gd name="connsiteY0" fmla="*/ 80 h 1362800"/>
              <a:gd name="connsiteX1" fmla="*/ 1395722 w 1730042"/>
              <a:gd name="connsiteY1" fmla="*/ 118617 h 1362800"/>
              <a:gd name="connsiteX2" fmla="*/ 1648476 w 1730042"/>
              <a:gd name="connsiteY2" fmla="*/ 474733 h 1362800"/>
              <a:gd name="connsiteX3" fmla="*/ 1729926 w 1730042"/>
              <a:gd name="connsiteY3" fmla="*/ 1228710 h 1362800"/>
              <a:gd name="connsiteX4" fmla="*/ 1730042 w 1730042"/>
              <a:gd name="connsiteY4" fmla="*/ 1229716 h 1362800"/>
              <a:gd name="connsiteX5" fmla="*/ 1392595 w 1730042"/>
              <a:gd name="connsiteY5" fmla="*/ 1256031 h 1362800"/>
              <a:gd name="connsiteX6" fmla="*/ 1298519 w 1730042"/>
              <a:gd name="connsiteY6" fmla="*/ 1258148 h 1362800"/>
              <a:gd name="connsiteX7" fmla="*/ 1298919 w 1730042"/>
              <a:gd name="connsiteY7" fmla="*/ 751117 h 1362800"/>
              <a:gd name="connsiteX8" fmla="*/ 1203006 w 1730042"/>
              <a:gd name="connsiteY8" fmla="*/ 517003 h 1362800"/>
              <a:gd name="connsiteX9" fmla="*/ 989856 w 1730042"/>
              <a:gd name="connsiteY9" fmla="*/ 418265 h 1362800"/>
              <a:gd name="connsiteX10" fmla="*/ 581676 w 1730042"/>
              <a:gd name="connsiteY10" fmla="*/ 495515 h 1362800"/>
              <a:gd name="connsiteX11" fmla="*/ 468181 w 1730042"/>
              <a:gd name="connsiteY11" fmla="*/ 803004 h 1362800"/>
              <a:gd name="connsiteX12" fmla="*/ 475480 w 1730042"/>
              <a:gd name="connsiteY12" fmla="*/ 1270788 h 1362800"/>
              <a:gd name="connsiteX13" fmla="*/ 486671 w 1730042"/>
              <a:gd name="connsiteY13" fmla="*/ 1361920 h 1362800"/>
              <a:gd name="connsiteX14" fmla="*/ 23433 w 1730042"/>
              <a:gd name="connsiteY14" fmla="*/ 1362800 h 1362800"/>
              <a:gd name="connsiteX15" fmla="*/ 20744 w 1730042"/>
              <a:gd name="connsiteY15" fmla="*/ 1352962 h 1362800"/>
              <a:gd name="connsiteX16" fmla="*/ 23056 w 1730042"/>
              <a:gd name="connsiteY16" fmla="*/ 766614 h 1362800"/>
              <a:gd name="connsiteX17" fmla="*/ 222704 w 1730042"/>
              <a:gd name="connsiteY17" fmla="*/ 180830 h 1362800"/>
              <a:gd name="connsiteX18" fmla="*/ 955749 w 1730042"/>
              <a:gd name="connsiteY18" fmla="*/ 3679 h 1362800"/>
              <a:gd name="connsiteX19" fmla="*/ 1018629 w 1730042"/>
              <a:gd name="connsiteY19" fmla="*/ 80 h 1362800"/>
              <a:gd name="connsiteX0" fmla="*/ 1018629 w 1730042"/>
              <a:gd name="connsiteY0" fmla="*/ 80 h 1362800"/>
              <a:gd name="connsiteX1" fmla="*/ 1395722 w 1730042"/>
              <a:gd name="connsiteY1" fmla="*/ 118617 h 1362800"/>
              <a:gd name="connsiteX2" fmla="*/ 1648476 w 1730042"/>
              <a:gd name="connsiteY2" fmla="*/ 474733 h 1362800"/>
              <a:gd name="connsiteX3" fmla="*/ 1729926 w 1730042"/>
              <a:gd name="connsiteY3" fmla="*/ 1228710 h 1362800"/>
              <a:gd name="connsiteX4" fmla="*/ 1730042 w 1730042"/>
              <a:gd name="connsiteY4" fmla="*/ 1229716 h 1362800"/>
              <a:gd name="connsiteX5" fmla="*/ 1392595 w 1730042"/>
              <a:gd name="connsiteY5" fmla="*/ 1256031 h 1362800"/>
              <a:gd name="connsiteX6" fmla="*/ 1298519 w 1730042"/>
              <a:gd name="connsiteY6" fmla="*/ 1258148 h 1362800"/>
              <a:gd name="connsiteX7" fmla="*/ 1298919 w 1730042"/>
              <a:gd name="connsiteY7" fmla="*/ 751117 h 1362800"/>
              <a:gd name="connsiteX8" fmla="*/ 1203006 w 1730042"/>
              <a:gd name="connsiteY8" fmla="*/ 517003 h 1362800"/>
              <a:gd name="connsiteX9" fmla="*/ 989856 w 1730042"/>
              <a:gd name="connsiteY9" fmla="*/ 418265 h 1362800"/>
              <a:gd name="connsiteX10" fmla="*/ 581676 w 1730042"/>
              <a:gd name="connsiteY10" fmla="*/ 495515 h 1362800"/>
              <a:gd name="connsiteX11" fmla="*/ 468181 w 1730042"/>
              <a:gd name="connsiteY11" fmla="*/ 803004 h 1362800"/>
              <a:gd name="connsiteX12" fmla="*/ 475480 w 1730042"/>
              <a:gd name="connsiteY12" fmla="*/ 1270788 h 1362800"/>
              <a:gd name="connsiteX13" fmla="*/ 486671 w 1730042"/>
              <a:gd name="connsiteY13" fmla="*/ 1361920 h 1362800"/>
              <a:gd name="connsiteX14" fmla="*/ 23433 w 1730042"/>
              <a:gd name="connsiteY14" fmla="*/ 1362800 h 1362800"/>
              <a:gd name="connsiteX15" fmla="*/ 20744 w 1730042"/>
              <a:gd name="connsiteY15" fmla="*/ 1352962 h 1362800"/>
              <a:gd name="connsiteX16" fmla="*/ 23056 w 1730042"/>
              <a:gd name="connsiteY16" fmla="*/ 766614 h 1362800"/>
              <a:gd name="connsiteX17" fmla="*/ 222704 w 1730042"/>
              <a:gd name="connsiteY17" fmla="*/ 180830 h 1362800"/>
              <a:gd name="connsiteX18" fmla="*/ 955749 w 1730042"/>
              <a:gd name="connsiteY18" fmla="*/ 3679 h 1362800"/>
              <a:gd name="connsiteX19" fmla="*/ 1018629 w 1730042"/>
              <a:gd name="connsiteY19" fmla="*/ 80 h 1362800"/>
              <a:gd name="connsiteX0" fmla="*/ 1018629 w 1730042"/>
              <a:gd name="connsiteY0" fmla="*/ 0 h 1362720"/>
              <a:gd name="connsiteX1" fmla="*/ 1395722 w 1730042"/>
              <a:gd name="connsiteY1" fmla="*/ 118537 h 1362720"/>
              <a:gd name="connsiteX2" fmla="*/ 1648476 w 1730042"/>
              <a:gd name="connsiteY2" fmla="*/ 474653 h 1362720"/>
              <a:gd name="connsiteX3" fmla="*/ 1729926 w 1730042"/>
              <a:gd name="connsiteY3" fmla="*/ 1228630 h 1362720"/>
              <a:gd name="connsiteX4" fmla="*/ 1730042 w 1730042"/>
              <a:gd name="connsiteY4" fmla="*/ 1229636 h 1362720"/>
              <a:gd name="connsiteX5" fmla="*/ 1392595 w 1730042"/>
              <a:gd name="connsiteY5" fmla="*/ 1255951 h 1362720"/>
              <a:gd name="connsiteX6" fmla="*/ 1298519 w 1730042"/>
              <a:gd name="connsiteY6" fmla="*/ 1258068 h 1362720"/>
              <a:gd name="connsiteX7" fmla="*/ 1298919 w 1730042"/>
              <a:gd name="connsiteY7" fmla="*/ 751037 h 1362720"/>
              <a:gd name="connsiteX8" fmla="*/ 1203006 w 1730042"/>
              <a:gd name="connsiteY8" fmla="*/ 516923 h 1362720"/>
              <a:gd name="connsiteX9" fmla="*/ 989856 w 1730042"/>
              <a:gd name="connsiteY9" fmla="*/ 418185 h 1362720"/>
              <a:gd name="connsiteX10" fmla="*/ 581676 w 1730042"/>
              <a:gd name="connsiteY10" fmla="*/ 495435 h 1362720"/>
              <a:gd name="connsiteX11" fmla="*/ 468181 w 1730042"/>
              <a:gd name="connsiteY11" fmla="*/ 802924 h 1362720"/>
              <a:gd name="connsiteX12" fmla="*/ 475480 w 1730042"/>
              <a:gd name="connsiteY12" fmla="*/ 1270708 h 1362720"/>
              <a:gd name="connsiteX13" fmla="*/ 486671 w 1730042"/>
              <a:gd name="connsiteY13" fmla="*/ 1361840 h 1362720"/>
              <a:gd name="connsiteX14" fmla="*/ 23433 w 1730042"/>
              <a:gd name="connsiteY14" fmla="*/ 1362720 h 1362720"/>
              <a:gd name="connsiteX15" fmla="*/ 20744 w 1730042"/>
              <a:gd name="connsiteY15" fmla="*/ 1352882 h 1362720"/>
              <a:gd name="connsiteX16" fmla="*/ 23056 w 1730042"/>
              <a:gd name="connsiteY16" fmla="*/ 766534 h 1362720"/>
              <a:gd name="connsiteX17" fmla="*/ 222704 w 1730042"/>
              <a:gd name="connsiteY17" fmla="*/ 180750 h 1362720"/>
              <a:gd name="connsiteX18" fmla="*/ 1018629 w 1730042"/>
              <a:gd name="connsiteY18" fmla="*/ 0 h 1362720"/>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68181 w 1730042"/>
              <a:gd name="connsiteY11" fmla="*/ 803210 h 1363006"/>
              <a:gd name="connsiteX12" fmla="*/ 475480 w 1730042"/>
              <a:gd name="connsiteY12" fmla="*/ 1270994 h 1363006"/>
              <a:gd name="connsiteX13" fmla="*/ 486671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68181 w 1730042"/>
              <a:gd name="connsiteY11" fmla="*/ 803210 h 1363006"/>
              <a:gd name="connsiteX12" fmla="*/ 475480 w 1730042"/>
              <a:gd name="connsiteY12" fmla="*/ 1270994 h 1363006"/>
              <a:gd name="connsiteX13" fmla="*/ 370569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68181 w 1730042"/>
              <a:gd name="connsiteY11" fmla="*/ 803210 h 1363006"/>
              <a:gd name="connsiteX12" fmla="*/ 375964 w 1730042"/>
              <a:gd name="connsiteY12" fmla="*/ 1227033 h 1363006"/>
              <a:gd name="connsiteX13" fmla="*/ 370569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16351 w 1730042"/>
              <a:gd name="connsiteY11" fmla="*/ 756500 h 1363006"/>
              <a:gd name="connsiteX12" fmla="*/ 375964 w 1730042"/>
              <a:gd name="connsiteY12" fmla="*/ 1227033 h 1363006"/>
              <a:gd name="connsiteX13" fmla="*/ 370569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1453"/>
              <a:gd name="connsiteY0" fmla="*/ 286 h 1363006"/>
              <a:gd name="connsiteX1" fmla="*/ 1395722 w 1731453"/>
              <a:gd name="connsiteY1" fmla="*/ 118823 h 1363006"/>
              <a:gd name="connsiteX2" fmla="*/ 1648476 w 1731453"/>
              <a:gd name="connsiteY2" fmla="*/ 474939 h 1363006"/>
              <a:gd name="connsiteX3" fmla="*/ 1729926 w 1731453"/>
              <a:gd name="connsiteY3" fmla="*/ 1228916 h 1363006"/>
              <a:gd name="connsiteX4" fmla="*/ 1730042 w 1731453"/>
              <a:gd name="connsiteY4" fmla="*/ 1229922 h 1363006"/>
              <a:gd name="connsiteX5" fmla="*/ 1392595 w 1731453"/>
              <a:gd name="connsiteY5" fmla="*/ 1256237 h 1363006"/>
              <a:gd name="connsiteX6" fmla="*/ 1298519 w 1731453"/>
              <a:gd name="connsiteY6" fmla="*/ 1258354 h 1363006"/>
              <a:gd name="connsiteX7" fmla="*/ 1298919 w 1731453"/>
              <a:gd name="connsiteY7" fmla="*/ 751323 h 1363006"/>
              <a:gd name="connsiteX8" fmla="*/ 1203006 w 1731453"/>
              <a:gd name="connsiteY8" fmla="*/ 517209 h 1363006"/>
              <a:gd name="connsiteX9" fmla="*/ 989856 w 1731453"/>
              <a:gd name="connsiteY9" fmla="*/ 418471 h 1363006"/>
              <a:gd name="connsiteX10" fmla="*/ 581676 w 1731453"/>
              <a:gd name="connsiteY10" fmla="*/ 495721 h 1363006"/>
              <a:gd name="connsiteX11" fmla="*/ 416351 w 1731453"/>
              <a:gd name="connsiteY11" fmla="*/ 756500 h 1363006"/>
              <a:gd name="connsiteX12" fmla="*/ 375964 w 1731453"/>
              <a:gd name="connsiteY12" fmla="*/ 1227033 h 1363006"/>
              <a:gd name="connsiteX13" fmla="*/ 370569 w 1731453"/>
              <a:gd name="connsiteY13" fmla="*/ 1362126 h 1363006"/>
              <a:gd name="connsiteX14" fmla="*/ 23433 w 1731453"/>
              <a:gd name="connsiteY14" fmla="*/ 1363006 h 1363006"/>
              <a:gd name="connsiteX15" fmla="*/ 20744 w 1731453"/>
              <a:gd name="connsiteY15" fmla="*/ 1353168 h 1363006"/>
              <a:gd name="connsiteX16" fmla="*/ 23056 w 1731453"/>
              <a:gd name="connsiteY16" fmla="*/ 766820 h 1363006"/>
              <a:gd name="connsiteX17" fmla="*/ 222704 w 1731453"/>
              <a:gd name="connsiteY17" fmla="*/ 181036 h 1363006"/>
              <a:gd name="connsiteX18" fmla="*/ 1018629 w 1731453"/>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298519 w 1733229"/>
              <a:gd name="connsiteY6" fmla="*/ 1258354 h 1363006"/>
              <a:gd name="connsiteX7" fmla="*/ 1298919 w 1733229"/>
              <a:gd name="connsiteY7" fmla="*/ 751323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22920 w 1733229"/>
              <a:gd name="connsiteY6" fmla="*/ 1277587 h 1363006"/>
              <a:gd name="connsiteX7" fmla="*/ 1298919 w 1733229"/>
              <a:gd name="connsiteY7" fmla="*/ 751323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22920 w 1733229"/>
              <a:gd name="connsiteY6" fmla="*/ 1277587 h 1363006"/>
              <a:gd name="connsiteX7" fmla="*/ 1346608 w 1733229"/>
              <a:gd name="connsiteY7" fmla="*/ 745828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22923 w 1733229"/>
              <a:gd name="connsiteY6" fmla="*/ 1277587 h 1363006"/>
              <a:gd name="connsiteX7" fmla="*/ 1346608 w 1733229"/>
              <a:gd name="connsiteY7" fmla="*/ 745828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46608 w 1733229"/>
              <a:gd name="connsiteY7" fmla="*/ 745828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61124 w 1733229"/>
              <a:gd name="connsiteY7" fmla="*/ 721099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62552 w 1733229"/>
              <a:gd name="connsiteY1" fmla="*/ 165531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61124 w 1733229"/>
              <a:gd name="connsiteY7" fmla="*/ 721099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62552 w 1733229"/>
              <a:gd name="connsiteY1" fmla="*/ 165531 h 1363006"/>
              <a:gd name="connsiteX2" fmla="*/ 1642258 w 1733229"/>
              <a:gd name="connsiteY2" fmla="*/ 518900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61124 w 1733229"/>
              <a:gd name="connsiteY7" fmla="*/ 721099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23910 w 1738510"/>
              <a:gd name="connsiteY0" fmla="*/ 207 h 1362927"/>
              <a:gd name="connsiteX1" fmla="*/ 1367833 w 1738510"/>
              <a:gd name="connsiteY1" fmla="*/ 165452 h 1362927"/>
              <a:gd name="connsiteX2" fmla="*/ 1647539 w 1738510"/>
              <a:gd name="connsiteY2" fmla="*/ 518821 h 1362927"/>
              <a:gd name="connsiteX3" fmla="*/ 1735207 w 1738510"/>
              <a:gd name="connsiteY3" fmla="*/ 1228837 h 1362927"/>
              <a:gd name="connsiteX4" fmla="*/ 1735323 w 1738510"/>
              <a:gd name="connsiteY4" fmla="*/ 1229843 h 1362927"/>
              <a:gd name="connsiteX5" fmla="*/ 1547156 w 1738510"/>
              <a:gd name="connsiteY5" fmla="*/ 1264400 h 1362927"/>
              <a:gd name="connsiteX6" fmla="*/ 1444793 w 1738510"/>
              <a:gd name="connsiteY6" fmla="*/ 1263771 h 1362927"/>
              <a:gd name="connsiteX7" fmla="*/ 1366405 w 1738510"/>
              <a:gd name="connsiteY7" fmla="*/ 721020 h 1362927"/>
              <a:gd name="connsiteX8" fmla="*/ 1208287 w 1738510"/>
              <a:gd name="connsiteY8" fmla="*/ 517130 h 1362927"/>
              <a:gd name="connsiteX9" fmla="*/ 995137 w 1738510"/>
              <a:gd name="connsiteY9" fmla="*/ 418392 h 1362927"/>
              <a:gd name="connsiteX10" fmla="*/ 586957 w 1738510"/>
              <a:gd name="connsiteY10" fmla="*/ 495642 h 1362927"/>
              <a:gd name="connsiteX11" fmla="*/ 421632 w 1738510"/>
              <a:gd name="connsiteY11" fmla="*/ 756421 h 1362927"/>
              <a:gd name="connsiteX12" fmla="*/ 381245 w 1738510"/>
              <a:gd name="connsiteY12" fmla="*/ 1226954 h 1362927"/>
              <a:gd name="connsiteX13" fmla="*/ 375850 w 1738510"/>
              <a:gd name="connsiteY13" fmla="*/ 1362047 h 1362927"/>
              <a:gd name="connsiteX14" fmla="*/ 28714 w 1738510"/>
              <a:gd name="connsiteY14" fmla="*/ 1362927 h 1362927"/>
              <a:gd name="connsiteX15" fmla="*/ 26025 w 1738510"/>
              <a:gd name="connsiteY15" fmla="*/ 1353089 h 1362927"/>
              <a:gd name="connsiteX16" fmla="*/ 28337 w 1738510"/>
              <a:gd name="connsiteY16" fmla="*/ 766741 h 1362927"/>
              <a:gd name="connsiteX17" fmla="*/ 306772 w 1738510"/>
              <a:gd name="connsiteY17" fmla="*/ 205685 h 1362927"/>
              <a:gd name="connsiteX18" fmla="*/ 1023910 w 1738510"/>
              <a:gd name="connsiteY18" fmla="*/ 207 h 1362927"/>
              <a:gd name="connsiteX0" fmla="*/ 1010043 w 1724643"/>
              <a:gd name="connsiteY0" fmla="*/ 207 h 1362927"/>
              <a:gd name="connsiteX1" fmla="*/ 1353966 w 1724643"/>
              <a:gd name="connsiteY1" fmla="*/ 165452 h 1362927"/>
              <a:gd name="connsiteX2" fmla="*/ 1633672 w 1724643"/>
              <a:gd name="connsiteY2" fmla="*/ 518821 h 1362927"/>
              <a:gd name="connsiteX3" fmla="*/ 1721340 w 1724643"/>
              <a:gd name="connsiteY3" fmla="*/ 1228837 h 1362927"/>
              <a:gd name="connsiteX4" fmla="*/ 1721456 w 1724643"/>
              <a:gd name="connsiteY4" fmla="*/ 1229843 h 1362927"/>
              <a:gd name="connsiteX5" fmla="*/ 1533289 w 1724643"/>
              <a:gd name="connsiteY5" fmla="*/ 1264400 h 1362927"/>
              <a:gd name="connsiteX6" fmla="*/ 1430926 w 1724643"/>
              <a:gd name="connsiteY6" fmla="*/ 1263771 h 1362927"/>
              <a:gd name="connsiteX7" fmla="*/ 1352538 w 1724643"/>
              <a:gd name="connsiteY7" fmla="*/ 721020 h 1362927"/>
              <a:gd name="connsiteX8" fmla="*/ 1194420 w 1724643"/>
              <a:gd name="connsiteY8" fmla="*/ 517130 h 1362927"/>
              <a:gd name="connsiteX9" fmla="*/ 981270 w 1724643"/>
              <a:gd name="connsiteY9" fmla="*/ 418392 h 1362927"/>
              <a:gd name="connsiteX10" fmla="*/ 573090 w 1724643"/>
              <a:gd name="connsiteY10" fmla="*/ 495642 h 1362927"/>
              <a:gd name="connsiteX11" fmla="*/ 407765 w 1724643"/>
              <a:gd name="connsiteY11" fmla="*/ 756421 h 1362927"/>
              <a:gd name="connsiteX12" fmla="*/ 367378 w 1724643"/>
              <a:gd name="connsiteY12" fmla="*/ 1226954 h 1362927"/>
              <a:gd name="connsiteX13" fmla="*/ 361983 w 1724643"/>
              <a:gd name="connsiteY13" fmla="*/ 1362047 h 1362927"/>
              <a:gd name="connsiteX14" fmla="*/ 14847 w 1724643"/>
              <a:gd name="connsiteY14" fmla="*/ 1362927 h 1362927"/>
              <a:gd name="connsiteX15" fmla="*/ 12158 w 1724643"/>
              <a:gd name="connsiteY15" fmla="*/ 1353089 h 1362927"/>
              <a:gd name="connsiteX16" fmla="*/ 47643 w 1724643"/>
              <a:gd name="connsiteY16" fmla="*/ 753004 h 1362927"/>
              <a:gd name="connsiteX17" fmla="*/ 292905 w 1724643"/>
              <a:gd name="connsiteY17" fmla="*/ 205685 h 1362927"/>
              <a:gd name="connsiteX18" fmla="*/ 1010043 w 1724643"/>
              <a:gd name="connsiteY18" fmla="*/ 207 h 1362927"/>
              <a:gd name="connsiteX0" fmla="*/ 995196 w 1709796"/>
              <a:gd name="connsiteY0" fmla="*/ 207 h 1362927"/>
              <a:gd name="connsiteX1" fmla="*/ 1339119 w 1709796"/>
              <a:gd name="connsiteY1" fmla="*/ 165452 h 1362927"/>
              <a:gd name="connsiteX2" fmla="*/ 1618825 w 1709796"/>
              <a:gd name="connsiteY2" fmla="*/ 518821 h 1362927"/>
              <a:gd name="connsiteX3" fmla="*/ 1706493 w 1709796"/>
              <a:gd name="connsiteY3" fmla="*/ 1228837 h 1362927"/>
              <a:gd name="connsiteX4" fmla="*/ 1706609 w 1709796"/>
              <a:gd name="connsiteY4" fmla="*/ 1229843 h 1362927"/>
              <a:gd name="connsiteX5" fmla="*/ 1518442 w 1709796"/>
              <a:gd name="connsiteY5" fmla="*/ 1264400 h 1362927"/>
              <a:gd name="connsiteX6" fmla="*/ 1416079 w 1709796"/>
              <a:gd name="connsiteY6" fmla="*/ 1263771 h 1362927"/>
              <a:gd name="connsiteX7" fmla="*/ 1337691 w 1709796"/>
              <a:gd name="connsiteY7" fmla="*/ 721020 h 1362927"/>
              <a:gd name="connsiteX8" fmla="*/ 1179573 w 1709796"/>
              <a:gd name="connsiteY8" fmla="*/ 517130 h 1362927"/>
              <a:gd name="connsiteX9" fmla="*/ 966423 w 1709796"/>
              <a:gd name="connsiteY9" fmla="*/ 418392 h 1362927"/>
              <a:gd name="connsiteX10" fmla="*/ 558243 w 1709796"/>
              <a:gd name="connsiteY10" fmla="*/ 495642 h 1362927"/>
              <a:gd name="connsiteX11" fmla="*/ 392918 w 1709796"/>
              <a:gd name="connsiteY11" fmla="*/ 756421 h 1362927"/>
              <a:gd name="connsiteX12" fmla="*/ 352531 w 1709796"/>
              <a:gd name="connsiteY12" fmla="*/ 1226954 h 1362927"/>
              <a:gd name="connsiteX13" fmla="*/ 347136 w 1709796"/>
              <a:gd name="connsiteY13" fmla="*/ 1362047 h 1362927"/>
              <a:gd name="connsiteX14" fmla="*/ 0 w 1709796"/>
              <a:gd name="connsiteY14" fmla="*/ 1362927 h 1362927"/>
              <a:gd name="connsiteX15" fmla="*/ 32796 w 1709796"/>
              <a:gd name="connsiteY15" fmla="*/ 753004 h 1362927"/>
              <a:gd name="connsiteX16" fmla="*/ 278058 w 1709796"/>
              <a:gd name="connsiteY16" fmla="*/ 205685 h 1362927"/>
              <a:gd name="connsiteX17" fmla="*/ 995196 w 1709796"/>
              <a:gd name="connsiteY17" fmla="*/ 207 h 1362927"/>
              <a:gd name="connsiteX0" fmla="*/ 1008879 w 1723479"/>
              <a:gd name="connsiteY0" fmla="*/ 207 h 1362927"/>
              <a:gd name="connsiteX1" fmla="*/ 1352802 w 1723479"/>
              <a:gd name="connsiteY1" fmla="*/ 165452 h 1362927"/>
              <a:gd name="connsiteX2" fmla="*/ 1632508 w 1723479"/>
              <a:gd name="connsiteY2" fmla="*/ 518821 h 1362927"/>
              <a:gd name="connsiteX3" fmla="*/ 1720176 w 1723479"/>
              <a:gd name="connsiteY3" fmla="*/ 1228837 h 1362927"/>
              <a:gd name="connsiteX4" fmla="*/ 1720292 w 1723479"/>
              <a:gd name="connsiteY4" fmla="*/ 1229843 h 1362927"/>
              <a:gd name="connsiteX5" fmla="*/ 1532125 w 1723479"/>
              <a:gd name="connsiteY5" fmla="*/ 1264400 h 1362927"/>
              <a:gd name="connsiteX6" fmla="*/ 1429762 w 1723479"/>
              <a:gd name="connsiteY6" fmla="*/ 1263771 h 1362927"/>
              <a:gd name="connsiteX7" fmla="*/ 1351374 w 1723479"/>
              <a:gd name="connsiteY7" fmla="*/ 721020 h 1362927"/>
              <a:gd name="connsiteX8" fmla="*/ 1193256 w 1723479"/>
              <a:gd name="connsiteY8" fmla="*/ 517130 h 1362927"/>
              <a:gd name="connsiteX9" fmla="*/ 980106 w 1723479"/>
              <a:gd name="connsiteY9" fmla="*/ 418392 h 1362927"/>
              <a:gd name="connsiteX10" fmla="*/ 571926 w 1723479"/>
              <a:gd name="connsiteY10" fmla="*/ 495642 h 1362927"/>
              <a:gd name="connsiteX11" fmla="*/ 406601 w 1723479"/>
              <a:gd name="connsiteY11" fmla="*/ 756421 h 1362927"/>
              <a:gd name="connsiteX12" fmla="*/ 366214 w 1723479"/>
              <a:gd name="connsiteY12" fmla="*/ 1226954 h 1362927"/>
              <a:gd name="connsiteX13" fmla="*/ 360819 w 1723479"/>
              <a:gd name="connsiteY13" fmla="*/ 1362047 h 1362927"/>
              <a:gd name="connsiteX14" fmla="*/ 13683 w 1723479"/>
              <a:gd name="connsiteY14" fmla="*/ 1362927 h 1362927"/>
              <a:gd name="connsiteX15" fmla="*/ 46479 w 1723479"/>
              <a:gd name="connsiteY15" fmla="*/ 753004 h 1362927"/>
              <a:gd name="connsiteX16" fmla="*/ 291741 w 1723479"/>
              <a:gd name="connsiteY16" fmla="*/ 205685 h 1362927"/>
              <a:gd name="connsiteX17" fmla="*/ 1008879 w 1723479"/>
              <a:gd name="connsiteY17" fmla="*/ 207 h 1362927"/>
              <a:gd name="connsiteX0" fmla="*/ 1008879 w 1723479"/>
              <a:gd name="connsiteY0" fmla="*/ 207 h 1388279"/>
              <a:gd name="connsiteX1" fmla="*/ 1352802 w 1723479"/>
              <a:gd name="connsiteY1" fmla="*/ 165452 h 1388279"/>
              <a:gd name="connsiteX2" fmla="*/ 1632508 w 1723479"/>
              <a:gd name="connsiteY2" fmla="*/ 518821 h 1388279"/>
              <a:gd name="connsiteX3" fmla="*/ 1720176 w 1723479"/>
              <a:gd name="connsiteY3" fmla="*/ 1228837 h 1388279"/>
              <a:gd name="connsiteX4" fmla="*/ 1720292 w 1723479"/>
              <a:gd name="connsiteY4" fmla="*/ 1229843 h 1388279"/>
              <a:gd name="connsiteX5" fmla="*/ 1532125 w 1723479"/>
              <a:gd name="connsiteY5" fmla="*/ 1264400 h 1388279"/>
              <a:gd name="connsiteX6" fmla="*/ 1429762 w 1723479"/>
              <a:gd name="connsiteY6" fmla="*/ 1263771 h 1388279"/>
              <a:gd name="connsiteX7" fmla="*/ 1351374 w 1723479"/>
              <a:gd name="connsiteY7" fmla="*/ 721020 h 1388279"/>
              <a:gd name="connsiteX8" fmla="*/ 1193256 w 1723479"/>
              <a:gd name="connsiteY8" fmla="*/ 517130 h 1388279"/>
              <a:gd name="connsiteX9" fmla="*/ 980106 w 1723479"/>
              <a:gd name="connsiteY9" fmla="*/ 418392 h 1388279"/>
              <a:gd name="connsiteX10" fmla="*/ 571926 w 1723479"/>
              <a:gd name="connsiteY10" fmla="*/ 495642 h 1388279"/>
              <a:gd name="connsiteX11" fmla="*/ 406601 w 1723479"/>
              <a:gd name="connsiteY11" fmla="*/ 756421 h 1388279"/>
              <a:gd name="connsiteX12" fmla="*/ 366214 w 1723479"/>
              <a:gd name="connsiteY12" fmla="*/ 1226954 h 1388279"/>
              <a:gd name="connsiteX13" fmla="*/ 360819 w 1723479"/>
              <a:gd name="connsiteY13" fmla="*/ 1362047 h 1388279"/>
              <a:gd name="connsiteX14" fmla="*/ 13683 w 1723479"/>
              <a:gd name="connsiteY14" fmla="*/ 1362927 h 1388279"/>
              <a:gd name="connsiteX15" fmla="*/ 46479 w 1723479"/>
              <a:gd name="connsiteY15" fmla="*/ 753004 h 1388279"/>
              <a:gd name="connsiteX16" fmla="*/ 291741 w 1723479"/>
              <a:gd name="connsiteY16" fmla="*/ 205685 h 1388279"/>
              <a:gd name="connsiteX17" fmla="*/ 1008879 w 1723479"/>
              <a:gd name="connsiteY17" fmla="*/ 207 h 1388279"/>
              <a:gd name="connsiteX0" fmla="*/ 1008879 w 1723479"/>
              <a:gd name="connsiteY0" fmla="*/ 207 h 1388278"/>
              <a:gd name="connsiteX1" fmla="*/ 1352802 w 1723479"/>
              <a:gd name="connsiteY1" fmla="*/ 165452 h 1388278"/>
              <a:gd name="connsiteX2" fmla="*/ 1632508 w 1723479"/>
              <a:gd name="connsiteY2" fmla="*/ 518821 h 1388278"/>
              <a:gd name="connsiteX3" fmla="*/ 1720176 w 1723479"/>
              <a:gd name="connsiteY3" fmla="*/ 1228837 h 1388278"/>
              <a:gd name="connsiteX4" fmla="*/ 1720292 w 1723479"/>
              <a:gd name="connsiteY4" fmla="*/ 1229843 h 1388278"/>
              <a:gd name="connsiteX5" fmla="*/ 1532125 w 1723479"/>
              <a:gd name="connsiteY5" fmla="*/ 1264400 h 1388278"/>
              <a:gd name="connsiteX6" fmla="*/ 1353901 w 1723479"/>
              <a:gd name="connsiteY6" fmla="*/ 1270356 h 1388278"/>
              <a:gd name="connsiteX7" fmla="*/ 1351374 w 1723479"/>
              <a:gd name="connsiteY7" fmla="*/ 721020 h 1388278"/>
              <a:gd name="connsiteX8" fmla="*/ 1193256 w 1723479"/>
              <a:gd name="connsiteY8" fmla="*/ 517130 h 1388278"/>
              <a:gd name="connsiteX9" fmla="*/ 980106 w 1723479"/>
              <a:gd name="connsiteY9" fmla="*/ 418392 h 1388278"/>
              <a:gd name="connsiteX10" fmla="*/ 571926 w 1723479"/>
              <a:gd name="connsiteY10" fmla="*/ 495642 h 1388278"/>
              <a:gd name="connsiteX11" fmla="*/ 406601 w 1723479"/>
              <a:gd name="connsiteY11" fmla="*/ 756421 h 1388278"/>
              <a:gd name="connsiteX12" fmla="*/ 366214 w 1723479"/>
              <a:gd name="connsiteY12" fmla="*/ 1226954 h 1388278"/>
              <a:gd name="connsiteX13" fmla="*/ 360819 w 1723479"/>
              <a:gd name="connsiteY13" fmla="*/ 1362047 h 1388278"/>
              <a:gd name="connsiteX14" fmla="*/ 13683 w 1723479"/>
              <a:gd name="connsiteY14" fmla="*/ 1362927 h 1388278"/>
              <a:gd name="connsiteX15" fmla="*/ 46479 w 1723479"/>
              <a:gd name="connsiteY15" fmla="*/ 753004 h 1388278"/>
              <a:gd name="connsiteX16" fmla="*/ 291741 w 1723479"/>
              <a:gd name="connsiteY16" fmla="*/ 205685 h 1388278"/>
              <a:gd name="connsiteX17" fmla="*/ 1008879 w 1723479"/>
              <a:gd name="connsiteY17" fmla="*/ 207 h 1388278"/>
              <a:gd name="connsiteX0" fmla="*/ 1008879 w 1723479"/>
              <a:gd name="connsiteY0" fmla="*/ 207 h 1388278"/>
              <a:gd name="connsiteX1" fmla="*/ 1352802 w 1723479"/>
              <a:gd name="connsiteY1" fmla="*/ 165452 h 1388278"/>
              <a:gd name="connsiteX2" fmla="*/ 1632508 w 1723479"/>
              <a:gd name="connsiteY2" fmla="*/ 518821 h 1388278"/>
              <a:gd name="connsiteX3" fmla="*/ 1720176 w 1723479"/>
              <a:gd name="connsiteY3" fmla="*/ 1228837 h 1388278"/>
              <a:gd name="connsiteX4" fmla="*/ 1720292 w 1723479"/>
              <a:gd name="connsiteY4" fmla="*/ 1229843 h 1388278"/>
              <a:gd name="connsiteX5" fmla="*/ 1532125 w 1723479"/>
              <a:gd name="connsiteY5" fmla="*/ 1264400 h 1388278"/>
              <a:gd name="connsiteX6" fmla="*/ 1353901 w 1723479"/>
              <a:gd name="connsiteY6" fmla="*/ 1270356 h 1388278"/>
              <a:gd name="connsiteX7" fmla="*/ 1351374 w 1723479"/>
              <a:gd name="connsiteY7" fmla="*/ 721020 h 1388278"/>
              <a:gd name="connsiteX8" fmla="*/ 980106 w 1723479"/>
              <a:gd name="connsiteY8" fmla="*/ 418392 h 1388278"/>
              <a:gd name="connsiteX9" fmla="*/ 571926 w 1723479"/>
              <a:gd name="connsiteY9" fmla="*/ 495642 h 1388278"/>
              <a:gd name="connsiteX10" fmla="*/ 406601 w 1723479"/>
              <a:gd name="connsiteY10" fmla="*/ 756421 h 1388278"/>
              <a:gd name="connsiteX11" fmla="*/ 366214 w 1723479"/>
              <a:gd name="connsiteY11" fmla="*/ 1226954 h 1388278"/>
              <a:gd name="connsiteX12" fmla="*/ 360819 w 1723479"/>
              <a:gd name="connsiteY12" fmla="*/ 1362047 h 1388278"/>
              <a:gd name="connsiteX13" fmla="*/ 13683 w 1723479"/>
              <a:gd name="connsiteY13" fmla="*/ 1362927 h 1388278"/>
              <a:gd name="connsiteX14" fmla="*/ 46479 w 1723479"/>
              <a:gd name="connsiteY14" fmla="*/ 753004 h 1388278"/>
              <a:gd name="connsiteX15" fmla="*/ 291741 w 1723479"/>
              <a:gd name="connsiteY15" fmla="*/ 205685 h 1388278"/>
              <a:gd name="connsiteX16" fmla="*/ 1008879 w 1723479"/>
              <a:gd name="connsiteY16" fmla="*/ 207 h 1388278"/>
              <a:gd name="connsiteX0" fmla="*/ 1008879 w 1723479"/>
              <a:gd name="connsiteY0" fmla="*/ 207 h 1388278"/>
              <a:gd name="connsiteX1" fmla="*/ 1352802 w 1723479"/>
              <a:gd name="connsiteY1" fmla="*/ 165452 h 1388278"/>
              <a:gd name="connsiteX2" fmla="*/ 1632508 w 1723479"/>
              <a:gd name="connsiteY2" fmla="*/ 518821 h 1388278"/>
              <a:gd name="connsiteX3" fmla="*/ 1720176 w 1723479"/>
              <a:gd name="connsiteY3" fmla="*/ 1228837 h 1388278"/>
              <a:gd name="connsiteX4" fmla="*/ 1720292 w 1723479"/>
              <a:gd name="connsiteY4" fmla="*/ 1229843 h 1388278"/>
              <a:gd name="connsiteX5" fmla="*/ 1532125 w 1723479"/>
              <a:gd name="connsiteY5" fmla="*/ 1264400 h 1388278"/>
              <a:gd name="connsiteX6" fmla="*/ 1353901 w 1723479"/>
              <a:gd name="connsiteY6" fmla="*/ 1270356 h 1388278"/>
              <a:gd name="connsiteX7" fmla="*/ 1265334 w 1723479"/>
              <a:gd name="connsiteY7" fmla="*/ 668589 h 1388278"/>
              <a:gd name="connsiteX8" fmla="*/ 980106 w 1723479"/>
              <a:gd name="connsiteY8" fmla="*/ 418392 h 1388278"/>
              <a:gd name="connsiteX9" fmla="*/ 571926 w 1723479"/>
              <a:gd name="connsiteY9" fmla="*/ 495642 h 1388278"/>
              <a:gd name="connsiteX10" fmla="*/ 406601 w 1723479"/>
              <a:gd name="connsiteY10" fmla="*/ 756421 h 1388278"/>
              <a:gd name="connsiteX11" fmla="*/ 366214 w 1723479"/>
              <a:gd name="connsiteY11" fmla="*/ 1226954 h 1388278"/>
              <a:gd name="connsiteX12" fmla="*/ 360819 w 1723479"/>
              <a:gd name="connsiteY12" fmla="*/ 1362047 h 1388278"/>
              <a:gd name="connsiteX13" fmla="*/ 13683 w 1723479"/>
              <a:gd name="connsiteY13" fmla="*/ 1362927 h 1388278"/>
              <a:gd name="connsiteX14" fmla="*/ 46479 w 1723479"/>
              <a:gd name="connsiteY14" fmla="*/ 753004 h 1388278"/>
              <a:gd name="connsiteX15" fmla="*/ 291741 w 1723479"/>
              <a:gd name="connsiteY15" fmla="*/ 205685 h 1388278"/>
              <a:gd name="connsiteX16" fmla="*/ 1008879 w 1723479"/>
              <a:gd name="connsiteY16" fmla="*/ 207 h 1388278"/>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571926 w 1723479"/>
              <a:gd name="connsiteY9" fmla="*/ 495642 h 1389650"/>
              <a:gd name="connsiteX10" fmla="*/ 406601 w 1723479"/>
              <a:gd name="connsiteY10" fmla="*/ 756421 h 1389650"/>
              <a:gd name="connsiteX11" fmla="*/ 366214 w 1723479"/>
              <a:gd name="connsiteY11" fmla="*/ 1226954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571926 w 1723479"/>
              <a:gd name="connsiteY9" fmla="*/ 495642 h 1389650"/>
              <a:gd name="connsiteX10" fmla="*/ 406601 w 1723479"/>
              <a:gd name="connsiteY10" fmla="*/ 756421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571926 w 1723479"/>
              <a:gd name="connsiteY9" fmla="*/ 495642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635339 w 1723479"/>
              <a:gd name="connsiteY9" fmla="*/ 489596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47264 w 1723479"/>
              <a:gd name="connsiteY8" fmla="*/ 451192 h 1389650"/>
              <a:gd name="connsiteX9" fmla="*/ 635339 w 1723479"/>
              <a:gd name="connsiteY9" fmla="*/ 489596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28522 w 1723479"/>
              <a:gd name="connsiteY6" fmla="*/ 1277234 h 1389650"/>
              <a:gd name="connsiteX7" fmla="*/ 1265334 w 1723479"/>
              <a:gd name="connsiteY7" fmla="*/ 668589 h 1389650"/>
              <a:gd name="connsiteX8" fmla="*/ 947264 w 1723479"/>
              <a:gd name="connsiteY8" fmla="*/ 451192 h 1389650"/>
              <a:gd name="connsiteX9" fmla="*/ 635339 w 1723479"/>
              <a:gd name="connsiteY9" fmla="*/ 489596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1434 w 1716034"/>
              <a:gd name="connsiteY0" fmla="*/ 207 h 1389650"/>
              <a:gd name="connsiteX1" fmla="*/ 1345357 w 1716034"/>
              <a:gd name="connsiteY1" fmla="*/ 165452 h 1389650"/>
              <a:gd name="connsiteX2" fmla="*/ 1625063 w 1716034"/>
              <a:gd name="connsiteY2" fmla="*/ 518821 h 1389650"/>
              <a:gd name="connsiteX3" fmla="*/ 1712731 w 1716034"/>
              <a:gd name="connsiteY3" fmla="*/ 1228837 h 1389650"/>
              <a:gd name="connsiteX4" fmla="*/ 1712847 w 1716034"/>
              <a:gd name="connsiteY4" fmla="*/ 1229843 h 1389650"/>
              <a:gd name="connsiteX5" fmla="*/ 1524680 w 1716034"/>
              <a:gd name="connsiteY5" fmla="*/ 1264400 h 1389650"/>
              <a:gd name="connsiteX6" fmla="*/ 1321077 w 1716034"/>
              <a:gd name="connsiteY6" fmla="*/ 1277234 h 1389650"/>
              <a:gd name="connsiteX7" fmla="*/ 1257889 w 1716034"/>
              <a:gd name="connsiteY7" fmla="*/ 668589 h 1389650"/>
              <a:gd name="connsiteX8" fmla="*/ 939819 w 1716034"/>
              <a:gd name="connsiteY8" fmla="*/ 451192 h 1389650"/>
              <a:gd name="connsiteX9" fmla="*/ 627894 w 1716034"/>
              <a:gd name="connsiteY9" fmla="*/ 489596 h 1389650"/>
              <a:gd name="connsiteX10" fmla="*/ 460390 w 1716034"/>
              <a:gd name="connsiteY10" fmla="*/ 712482 h 1389650"/>
              <a:gd name="connsiteX11" fmla="*/ 406796 w 1716034"/>
              <a:gd name="connsiteY11" fmla="*/ 1203407 h 1389650"/>
              <a:gd name="connsiteX12" fmla="*/ 388395 w 1716034"/>
              <a:gd name="connsiteY12" fmla="*/ 1367138 h 1389650"/>
              <a:gd name="connsiteX13" fmla="*/ 6238 w 1716034"/>
              <a:gd name="connsiteY13" fmla="*/ 1362927 h 1389650"/>
              <a:gd name="connsiteX14" fmla="*/ 39034 w 1716034"/>
              <a:gd name="connsiteY14" fmla="*/ 753004 h 1389650"/>
              <a:gd name="connsiteX15" fmla="*/ 284296 w 1716034"/>
              <a:gd name="connsiteY15" fmla="*/ 205685 h 1389650"/>
              <a:gd name="connsiteX16" fmla="*/ 1001434 w 1716034"/>
              <a:gd name="connsiteY16" fmla="*/ 207 h 1389650"/>
              <a:gd name="connsiteX0" fmla="*/ 1001434 w 1716034"/>
              <a:gd name="connsiteY0" fmla="*/ 207 h 1367146"/>
              <a:gd name="connsiteX1" fmla="*/ 1345357 w 1716034"/>
              <a:gd name="connsiteY1" fmla="*/ 165452 h 1367146"/>
              <a:gd name="connsiteX2" fmla="*/ 1625063 w 1716034"/>
              <a:gd name="connsiteY2" fmla="*/ 518821 h 1367146"/>
              <a:gd name="connsiteX3" fmla="*/ 1712731 w 1716034"/>
              <a:gd name="connsiteY3" fmla="*/ 1228837 h 1367146"/>
              <a:gd name="connsiteX4" fmla="*/ 1712847 w 1716034"/>
              <a:gd name="connsiteY4" fmla="*/ 1229843 h 1367146"/>
              <a:gd name="connsiteX5" fmla="*/ 1524680 w 1716034"/>
              <a:gd name="connsiteY5" fmla="*/ 1264400 h 1367146"/>
              <a:gd name="connsiteX6" fmla="*/ 1321077 w 1716034"/>
              <a:gd name="connsiteY6" fmla="*/ 1277234 h 1367146"/>
              <a:gd name="connsiteX7" fmla="*/ 1257889 w 1716034"/>
              <a:gd name="connsiteY7" fmla="*/ 668589 h 1367146"/>
              <a:gd name="connsiteX8" fmla="*/ 939819 w 1716034"/>
              <a:gd name="connsiteY8" fmla="*/ 451192 h 1367146"/>
              <a:gd name="connsiteX9" fmla="*/ 627894 w 1716034"/>
              <a:gd name="connsiteY9" fmla="*/ 489596 h 1367146"/>
              <a:gd name="connsiteX10" fmla="*/ 460390 w 1716034"/>
              <a:gd name="connsiteY10" fmla="*/ 712482 h 1367146"/>
              <a:gd name="connsiteX11" fmla="*/ 406796 w 1716034"/>
              <a:gd name="connsiteY11" fmla="*/ 1203407 h 1367146"/>
              <a:gd name="connsiteX12" fmla="*/ 388395 w 1716034"/>
              <a:gd name="connsiteY12" fmla="*/ 1367138 h 1367146"/>
              <a:gd name="connsiteX13" fmla="*/ 6238 w 1716034"/>
              <a:gd name="connsiteY13" fmla="*/ 1362927 h 1367146"/>
              <a:gd name="connsiteX14" fmla="*/ 39034 w 1716034"/>
              <a:gd name="connsiteY14" fmla="*/ 753004 h 1367146"/>
              <a:gd name="connsiteX15" fmla="*/ 284296 w 1716034"/>
              <a:gd name="connsiteY15" fmla="*/ 205685 h 1367146"/>
              <a:gd name="connsiteX16" fmla="*/ 1001434 w 1716034"/>
              <a:gd name="connsiteY16" fmla="*/ 207 h 136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6034" h="1367146">
                <a:moveTo>
                  <a:pt x="1001434" y="207"/>
                </a:moveTo>
                <a:cubicBezTo>
                  <a:pt x="1142566" y="3048"/>
                  <a:pt x="1241419" y="79016"/>
                  <a:pt x="1345357" y="165452"/>
                </a:cubicBezTo>
                <a:cubicBezTo>
                  <a:pt x="1449295" y="251888"/>
                  <a:pt x="1563834" y="341590"/>
                  <a:pt x="1625063" y="518821"/>
                </a:cubicBezTo>
                <a:cubicBezTo>
                  <a:pt x="1686292" y="696052"/>
                  <a:pt x="1694421" y="1046017"/>
                  <a:pt x="1712731" y="1228837"/>
                </a:cubicBezTo>
                <a:cubicBezTo>
                  <a:pt x="1712770" y="1229172"/>
                  <a:pt x="1712808" y="1229508"/>
                  <a:pt x="1712847" y="1229843"/>
                </a:cubicBezTo>
                <a:cubicBezTo>
                  <a:pt x="1735132" y="1271585"/>
                  <a:pt x="1637162" y="1255628"/>
                  <a:pt x="1524680" y="1264400"/>
                </a:cubicBezTo>
                <a:cubicBezTo>
                  <a:pt x="1490559" y="1264190"/>
                  <a:pt x="1355198" y="1277444"/>
                  <a:pt x="1321077" y="1277234"/>
                </a:cubicBezTo>
                <a:cubicBezTo>
                  <a:pt x="1279421" y="1160758"/>
                  <a:pt x="1321432" y="806263"/>
                  <a:pt x="1257889" y="668589"/>
                </a:cubicBezTo>
                <a:cubicBezTo>
                  <a:pt x="1194346" y="530915"/>
                  <a:pt x="1044818" y="481024"/>
                  <a:pt x="939819" y="451192"/>
                </a:cubicBezTo>
                <a:cubicBezTo>
                  <a:pt x="834820" y="421360"/>
                  <a:pt x="707799" y="446048"/>
                  <a:pt x="627894" y="489596"/>
                </a:cubicBezTo>
                <a:cubicBezTo>
                  <a:pt x="547989" y="533144"/>
                  <a:pt x="497240" y="593514"/>
                  <a:pt x="460390" y="712482"/>
                </a:cubicBezTo>
                <a:cubicBezTo>
                  <a:pt x="423540" y="831450"/>
                  <a:pt x="405984" y="1061127"/>
                  <a:pt x="406796" y="1203407"/>
                </a:cubicBezTo>
                <a:cubicBezTo>
                  <a:pt x="406618" y="1206813"/>
                  <a:pt x="388573" y="1363732"/>
                  <a:pt x="388395" y="1367138"/>
                </a:cubicBezTo>
                <a:cubicBezTo>
                  <a:pt x="272683" y="1367431"/>
                  <a:pt x="80538" y="1360066"/>
                  <a:pt x="6238" y="1362927"/>
                </a:cubicBezTo>
                <a:cubicBezTo>
                  <a:pt x="-16153" y="1286751"/>
                  <a:pt x="28102" y="956312"/>
                  <a:pt x="39034" y="753004"/>
                </a:cubicBezTo>
                <a:cubicBezTo>
                  <a:pt x="85825" y="561770"/>
                  <a:pt x="135360" y="336149"/>
                  <a:pt x="284296" y="205685"/>
                </a:cubicBezTo>
                <a:cubicBezTo>
                  <a:pt x="450225" y="77929"/>
                  <a:pt x="598826" y="-4693"/>
                  <a:pt x="1001434" y="207"/>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F5DD3421-EE43-B1C6-21F0-0DC6774C9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639487">
            <a:off x="518663" y="5512879"/>
            <a:ext cx="1684664" cy="621628"/>
          </a:xfrm>
          <a:custGeom>
            <a:avLst/>
            <a:gdLst>
              <a:gd name="connsiteX0" fmla="*/ 2003413 w 2003413"/>
              <a:gd name="connsiteY0" fmla="*/ 484846 h 809645"/>
              <a:gd name="connsiteX1" fmla="*/ 1938043 w 2003413"/>
              <a:gd name="connsiteY1" fmla="*/ 809494 h 809645"/>
              <a:gd name="connsiteX2" fmla="*/ 869088 w 2003413"/>
              <a:gd name="connsiteY2" fmla="*/ 631860 h 809645"/>
              <a:gd name="connsiteX3" fmla="*/ 351508 w 2003413"/>
              <a:gd name="connsiteY3" fmla="*/ 530429 h 809645"/>
              <a:gd name="connsiteX4" fmla="*/ 347280 w 2003413"/>
              <a:gd name="connsiteY4" fmla="*/ 529560 h 809645"/>
              <a:gd name="connsiteX5" fmla="*/ 0 w 2003413"/>
              <a:gd name="connsiteY5" fmla="*/ 0 h 809645"/>
              <a:gd name="connsiteX6" fmla="*/ 187550 w 2003413"/>
              <a:gd name="connsiteY6" fmla="*/ 41501 h 809645"/>
              <a:gd name="connsiteX7" fmla="*/ 2003413 w 2003413"/>
              <a:gd name="connsiteY7" fmla="*/ 484846 h 809645"/>
              <a:gd name="connsiteX0" fmla="*/ 2003413 w 2003413"/>
              <a:gd name="connsiteY0" fmla="*/ 484846 h 809645"/>
              <a:gd name="connsiteX1" fmla="*/ 1938043 w 2003413"/>
              <a:gd name="connsiteY1" fmla="*/ 809494 h 809645"/>
              <a:gd name="connsiteX2" fmla="*/ 869088 w 2003413"/>
              <a:gd name="connsiteY2" fmla="*/ 631860 h 809645"/>
              <a:gd name="connsiteX3" fmla="*/ 351508 w 2003413"/>
              <a:gd name="connsiteY3" fmla="*/ 530429 h 809645"/>
              <a:gd name="connsiteX4" fmla="*/ 158184 w 2003413"/>
              <a:gd name="connsiteY4" fmla="*/ 569551 h 809645"/>
              <a:gd name="connsiteX5" fmla="*/ 0 w 2003413"/>
              <a:gd name="connsiteY5" fmla="*/ 0 h 809645"/>
              <a:gd name="connsiteX6" fmla="*/ 187550 w 2003413"/>
              <a:gd name="connsiteY6" fmla="*/ 41501 h 809645"/>
              <a:gd name="connsiteX7" fmla="*/ 2003413 w 2003413"/>
              <a:gd name="connsiteY7" fmla="*/ 484846 h 809645"/>
              <a:gd name="connsiteX0" fmla="*/ 2003413 w 2003413"/>
              <a:gd name="connsiteY0" fmla="*/ 484846 h 809645"/>
              <a:gd name="connsiteX1" fmla="*/ 1938043 w 2003413"/>
              <a:gd name="connsiteY1" fmla="*/ 809494 h 809645"/>
              <a:gd name="connsiteX2" fmla="*/ 869088 w 2003413"/>
              <a:gd name="connsiteY2" fmla="*/ 631860 h 809645"/>
              <a:gd name="connsiteX3" fmla="*/ 351508 w 2003413"/>
              <a:gd name="connsiteY3" fmla="*/ 530429 h 809645"/>
              <a:gd name="connsiteX4" fmla="*/ 135223 w 2003413"/>
              <a:gd name="connsiteY4" fmla="*/ 484065 h 809645"/>
              <a:gd name="connsiteX5" fmla="*/ 0 w 2003413"/>
              <a:gd name="connsiteY5" fmla="*/ 0 h 809645"/>
              <a:gd name="connsiteX6" fmla="*/ 187550 w 2003413"/>
              <a:gd name="connsiteY6" fmla="*/ 41501 h 809645"/>
              <a:gd name="connsiteX7" fmla="*/ 2003413 w 2003413"/>
              <a:gd name="connsiteY7" fmla="*/ 484846 h 809645"/>
              <a:gd name="connsiteX0" fmla="*/ 1972176 w 1972176"/>
              <a:gd name="connsiteY0" fmla="*/ 498777 h 823576"/>
              <a:gd name="connsiteX1" fmla="*/ 1906806 w 1972176"/>
              <a:gd name="connsiteY1" fmla="*/ 823425 h 823576"/>
              <a:gd name="connsiteX2" fmla="*/ 837851 w 1972176"/>
              <a:gd name="connsiteY2" fmla="*/ 645791 h 823576"/>
              <a:gd name="connsiteX3" fmla="*/ 320271 w 1972176"/>
              <a:gd name="connsiteY3" fmla="*/ 544360 h 823576"/>
              <a:gd name="connsiteX4" fmla="*/ 103986 w 1972176"/>
              <a:gd name="connsiteY4" fmla="*/ 497996 h 823576"/>
              <a:gd name="connsiteX5" fmla="*/ 1 w 1972176"/>
              <a:gd name="connsiteY5" fmla="*/ 0 h 823576"/>
              <a:gd name="connsiteX6" fmla="*/ 156313 w 1972176"/>
              <a:gd name="connsiteY6" fmla="*/ 55432 h 823576"/>
              <a:gd name="connsiteX7" fmla="*/ 1972176 w 1972176"/>
              <a:gd name="connsiteY7" fmla="*/ 498777 h 823576"/>
              <a:gd name="connsiteX0" fmla="*/ 1972175 w 1972175"/>
              <a:gd name="connsiteY0" fmla="*/ 498777 h 823607"/>
              <a:gd name="connsiteX1" fmla="*/ 1906805 w 1972175"/>
              <a:gd name="connsiteY1" fmla="*/ 823425 h 823607"/>
              <a:gd name="connsiteX2" fmla="*/ 320270 w 1972175"/>
              <a:gd name="connsiteY2" fmla="*/ 544360 h 823607"/>
              <a:gd name="connsiteX3" fmla="*/ 103985 w 1972175"/>
              <a:gd name="connsiteY3" fmla="*/ 497996 h 823607"/>
              <a:gd name="connsiteX4" fmla="*/ 0 w 1972175"/>
              <a:gd name="connsiteY4" fmla="*/ 0 h 823607"/>
              <a:gd name="connsiteX5" fmla="*/ 156312 w 1972175"/>
              <a:gd name="connsiteY5" fmla="*/ 55432 h 823607"/>
              <a:gd name="connsiteX6" fmla="*/ 1972175 w 1972175"/>
              <a:gd name="connsiteY6" fmla="*/ 498777 h 823607"/>
              <a:gd name="connsiteX0" fmla="*/ 2206394 w 2206394"/>
              <a:gd name="connsiteY0" fmla="*/ 498777 h 823607"/>
              <a:gd name="connsiteX1" fmla="*/ 2141024 w 2206394"/>
              <a:gd name="connsiteY1" fmla="*/ 823425 h 823607"/>
              <a:gd name="connsiteX2" fmla="*/ 554489 w 2206394"/>
              <a:gd name="connsiteY2" fmla="*/ 544360 h 823607"/>
              <a:gd name="connsiteX3" fmla="*/ 1 w 2206394"/>
              <a:gd name="connsiteY3" fmla="*/ 426869 h 823607"/>
              <a:gd name="connsiteX4" fmla="*/ 234219 w 2206394"/>
              <a:gd name="connsiteY4" fmla="*/ 0 h 823607"/>
              <a:gd name="connsiteX5" fmla="*/ 390531 w 2206394"/>
              <a:gd name="connsiteY5" fmla="*/ 55432 h 823607"/>
              <a:gd name="connsiteX6" fmla="*/ 2206394 w 2206394"/>
              <a:gd name="connsiteY6" fmla="*/ 498777 h 823607"/>
              <a:gd name="connsiteX0" fmla="*/ 2293370 w 2293370"/>
              <a:gd name="connsiteY0" fmla="*/ 498777 h 823607"/>
              <a:gd name="connsiteX1" fmla="*/ 2228000 w 2293370"/>
              <a:gd name="connsiteY1" fmla="*/ 823425 h 823607"/>
              <a:gd name="connsiteX2" fmla="*/ 641465 w 2293370"/>
              <a:gd name="connsiteY2" fmla="*/ 544360 h 823607"/>
              <a:gd name="connsiteX3" fmla="*/ 0 w 2293370"/>
              <a:gd name="connsiteY3" fmla="*/ 392166 h 823607"/>
              <a:gd name="connsiteX4" fmla="*/ 321195 w 2293370"/>
              <a:gd name="connsiteY4" fmla="*/ 0 h 823607"/>
              <a:gd name="connsiteX5" fmla="*/ 477507 w 2293370"/>
              <a:gd name="connsiteY5" fmla="*/ 55432 h 823607"/>
              <a:gd name="connsiteX6" fmla="*/ 2293370 w 2293370"/>
              <a:gd name="connsiteY6" fmla="*/ 498777 h 823607"/>
              <a:gd name="connsiteX0" fmla="*/ 2293370 w 2293370"/>
              <a:gd name="connsiteY0" fmla="*/ 474109 h 798939"/>
              <a:gd name="connsiteX1" fmla="*/ 2228000 w 2293370"/>
              <a:gd name="connsiteY1" fmla="*/ 798757 h 798939"/>
              <a:gd name="connsiteX2" fmla="*/ 641465 w 2293370"/>
              <a:gd name="connsiteY2" fmla="*/ 519692 h 798939"/>
              <a:gd name="connsiteX3" fmla="*/ 0 w 2293370"/>
              <a:gd name="connsiteY3" fmla="*/ 367498 h 798939"/>
              <a:gd name="connsiteX4" fmla="*/ 215772 w 2293370"/>
              <a:gd name="connsiteY4" fmla="*/ 0 h 798939"/>
              <a:gd name="connsiteX5" fmla="*/ 477507 w 2293370"/>
              <a:gd name="connsiteY5" fmla="*/ 30764 h 798939"/>
              <a:gd name="connsiteX6" fmla="*/ 2293370 w 2293370"/>
              <a:gd name="connsiteY6" fmla="*/ 474109 h 798939"/>
              <a:gd name="connsiteX0" fmla="*/ 2293370 w 2293370"/>
              <a:gd name="connsiteY0" fmla="*/ 525663 h 850493"/>
              <a:gd name="connsiteX1" fmla="*/ 2228000 w 2293370"/>
              <a:gd name="connsiteY1" fmla="*/ 850311 h 850493"/>
              <a:gd name="connsiteX2" fmla="*/ 641465 w 2293370"/>
              <a:gd name="connsiteY2" fmla="*/ 571246 h 850493"/>
              <a:gd name="connsiteX3" fmla="*/ 0 w 2293370"/>
              <a:gd name="connsiteY3" fmla="*/ 419052 h 850493"/>
              <a:gd name="connsiteX4" fmla="*/ 173837 w 2293370"/>
              <a:gd name="connsiteY4" fmla="*/ 0 h 850493"/>
              <a:gd name="connsiteX5" fmla="*/ 477507 w 2293370"/>
              <a:gd name="connsiteY5" fmla="*/ 82318 h 850493"/>
              <a:gd name="connsiteX6" fmla="*/ 2293370 w 2293370"/>
              <a:gd name="connsiteY6" fmla="*/ 525663 h 850493"/>
              <a:gd name="connsiteX0" fmla="*/ 2304909 w 2304909"/>
              <a:gd name="connsiteY0" fmla="*/ 555815 h 850493"/>
              <a:gd name="connsiteX1" fmla="*/ 2228000 w 2304909"/>
              <a:gd name="connsiteY1" fmla="*/ 850311 h 850493"/>
              <a:gd name="connsiteX2" fmla="*/ 641465 w 2304909"/>
              <a:gd name="connsiteY2" fmla="*/ 571246 h 850493"/>
              <a:gd name="connsiteX3" fmla="*/ 0 w 2304909"/>
              <a:gd name="connsiteY3" fmla="*/ 419052 h 850493"/>
              <a:gd name="connsiteX4" fmla="*/ 173837 w 2304909"/>
              <a:gd name="connsiteY4" fmla="*/ 0 h 850493"/>
              <a:gd name="connsiteX5" fmla="*/ 477507 w 2304909"/>
              <a:gd name="connsiteY5" fmla="*/ 82318 h 850493"/>
              <a:gd name="connsiteX6" fmla="*/ 2304909 w 2304909"/>
              <a:gd name="connsiteY6" fmla="*/ 555815 h 850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909" h="850493">
                <a:moveTo>
                  <a:pt x="2304909" y="555815"/>
                </a:moveTo>
                <a:cubicBezTo>
                  <a:pt x="2298928" y="606720"/>
                  <a:pt x="2248798" y="857925"/>
                  <a:pt x="2228000" y="850311"/>
                </a:cubicBezTo>
                <a:cubicBezTo>
                  <a:pt x="1952683" y="857908"/>
                  <a:pt x="941935" y="625484"/>
                  <a:pt x="641465" y="571246"/>
                </a:cubicBezTo>
                <a:lnTo>
                  <a:pt x="0" y="419052"/>
                </a:lnTo>
                <a:lnTo>
                  <a:pt x="173837" y="0"/>
                </a:lnTo>
                <a:lnTo>
                  <a:pt x="477507" y="82318"/>
                </a:lnTo>
                <a:cubicBezTo>
                  <a:pt x="1087774" y="228044"/>
                  <a:pt x="2246425" y="522632"/>
                  <a:pt x="2304909" y="555815"/>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46651266-2C19-DDE0-2E7F-AAB1CEEE6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426118" y="4816522"/>
            <a:ext cx="358028" cy="366860"/>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849475"/>
              <a:gd name="connsiteY0" fmla="*/ -4 h 4963943"/>
              <a:gd name="connsiteX1" fmla="*/ 4735908 w 4849475"/>
              <a:gd name="connsiteY1" fmla="*/ 1905902 h 4963943"/>
              <a:gd name="connsiteX2" fmla="*/ 4451030 w 4849475"/>
              <a:gd name="connsiteY2" fmla="*/ 3809083 h 4963943"/>
              <a:gd name="connsiteX3" fmla="*/ 3419865 w 4849475"/>
              <a:gd name="connsiteY3" fmla="*/ 4844851 h 4963943"/>
              <a:gd name="connsiteX4" fmla="*/ 1074535 w 4849475"/>
              <a:gd name="connsiteY4" fmla="*/ 4657232 h 4963943"/>
              <a:gd name="connsiteX5" fmla="*/ 33359 w 4849475"/>
              <a:gd name="connsiteY5" fmla="*/ 2995661 h 4963943"/>
              <a:gd name="connsiteX6" fmla="*/ 592137 w 4849475"/>
              <a:gd name="connsiteY6" fmla="*/ 805852 h 4963943"/>
              <a:gd name="connsiteX7" fmla="*/ 2649000 w 4849475"/>
              <a:gd name="connsiteY7" fmla="*/ -4 h 4963943"/>
              <a:gd name="connsiteX0" fmla="*/ 2649000 w 4750338"/>
              <a:gd name="connsiteY0" fmla="*/ -4 h 4963943"/>
              <a:gd name="connsiteX1" fmla="*/ 4615020 w 4750338"/>
              <a:gd name="connsiteY1" fmla="*/ 1658609 h 4963943"/>
              <a:gd name="connsiteX2" fmla="*/ 4451030 w 4750338"/>
              <a:gd name="connsiteY2" fmla="*/ 3809083 h 4963943"/>
              <a:gd name="connsiteX3" fmla="*/ 3419865 w 4750338"/>
              <a:gd name="connsiteY3" fmla="*/ 4844851 h 4963943"/>
              <a:gd name="connsiteX4" fmla="*/ 1074535 w 4750338"/>
              <a:gd name="connsiteY4" fmla="*/ 4657232 h 4963943"/>
              <a:gd name="connsiteX5" fmla="*/ 33359 w 4750338"/>
              <a:gd name="connsiteY5" fmla="*/ 2995661 h 4963943"/>
              <a:gd name="connsiteX6" fmla="*/ 592137 w 4750338"/>
              <a:gd name="connsiteY6" fmla="*/ 805852 h 4963943"/>
              <a:gd name="connsiteX7" fmla="*/ 2649000 w 4750338"/>
              <a:gd name="connsiteY7" fmla="*/ -4 h 4963943"/>
              <a:gd name="connsiteX0" fmla="*/ 2158871 w 4260209"/>
              <a:gd name="connsiteY0" fmla="*/ -4 h 5086984"/>
              <a:gd name="connsiteX1" fmla="*/ 4124891 w 4260209"/>
              <a:gd name="connsiteY1" fmla="*/ 1658609 h 5086984"/>
              <a:gd name="connsiteX2" fmla="*/ 3960901 w 4260209"/>
              <a:gd name="connsiteY2" fmla="*/ 3809083 h 5086984"/>
              <a:gd name="connsiteX3" fmla="*/ 2929736 w 4260209"/>
              <a:gd name="connsiteY3" fmla="*/ 4844851 h 5086984"/>
              <a:gd name="connsiteX4" fmla="*/ 584406 w 4260209"/>
              <a:gd name="connsiteY4" fmla="*/ 4657232 h 5086984"/>
              <a:gd name="connsiteX5" fmla="*/ 102008 w 4260209"/>
              <a:gd name="connsiteY5" fmla="*/ 805852 h 5086984"/>
              <a:gd name="connsiteX6" fmla="*/ 2158871 w 4260209"/>
              <a:gd name="connsiteY6" fmla="*/ -4 h 5086984"/>
              <a:gd name="connsiteX0" fmla="*/ 2341715 w 4443053"/>
              <a:gd name="connsiteY0" fmla="*/ -4 h 4937580"/>
              <a:gd name="connsiteX1" fmla="*/ 4307735 w 4443053"/>
              <a:gd name="connsiteY1" fmla="*/ 1658609 h 4937580"/>
              <a:gd name="connsiteX2" fmla="*/ 4143745 w 4443053"/>
              <a:gd name="connsiteY2" fmla="*/ 3809083 h 4937580"/>
              <a:gd name="connsiteX3" fmla="*/ 3112580 w 4443053"/>
              <a:gd name="connsiteY3" fmla="*/ 4844851 h 4937580"/>
              <a:gd name="connsiteX4" fmla="*/ 321924 w 4443053"/>
              <a:gd name="connsiteY4" fmla="*/ 4230304 h 4937580"/>
              <a:gd name="connsiteX5" fmla="*/ 284852 w 4443053"/>
              <a:gd name="connsiteY5" fmla="*/ 805852 h 4937580"/>
              <a:gd name="connsiteX6" fmla="*/ 2341715 w 4443053"/>
              <a:gd name="connsiteY6" fmla="*/ -4 h 4937580"/>
              <a:gd name="connsiteX0" fmla="*/ 2567003 w 4668341"/>
              <a:gd name="connsiteY0" fmla="*/ -4 h 4924017"/>
              <a:gd name="connsiteX1" fmla="*/ 4533023 w 4668341"/>
              <a:gd name="connsiteY1" fmla="*/ 1658609 h 4924017"/>
              <a:gd name="connsiteX2" fmla="*/ 4369033 w 4668341"/>
              <a:gd name="connsiteY2" fmla="*/ 3809083 h 4924017"/>
              <a:gd name="connsiteX3" fmla="*/ 3337868 w 4668341"/>
              <a:gd name="connsiteY3" fmla="*/ 4844851 h 4924017"/>
              <a:gd name="connsiteX4" fmla="*/ 547212 w 4668341"/>
              <a:gd name="connsiteY4" fmla="*/ 4230304 h 4924017"/>
              <a:gd name="connsiteX5" fmla="*/ 169043 w 4668341"/>
              <a:gd name="connsiteY5" fmla="*/ 1352706 h 4924017"/>
              <a:gd name="connsiteX6" fmla="*/ 2567003 w 4668341"/>
              <a:gd name="connsiteY6" fmla="*/ -4 h 4924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8341" h="4924017">
                <a:moveTo>
                  <a:pt x="2567003" y="-4"/>
                </a:moveTo>
                <a:cubicBezTo>
                  <a:pt x="3257631" y="183338"/>
                  <a:pt x="4232685" y="1023761"/>
                  <a:pt x="4533023" y="1658609"/>
                </a:cubicBezTo>
                <a:cubicBezTo>
                  <a:pt x="4833361" y="2293457"/>
                  <a:pt x="4568226" y="3278043"/>
                  <a:pt x="4369033" y="3809083"/>
                </a:cubicBezTo>
                <a:cubicBezTo>
                  <a:pt x="4169841" y="4340123"/>
                  <a:pt x="3650694" y="4729882"/>
                  <a:pt x="3337868" y="4844851"/>
                </a:cubicBezTo>
                <a:cubicBezTo>
                  <a:pt x="2627022" y="5065916"/>
                  <a:pt x="1075350" y="4812328"/>
                  <a:pt x="547212" y="4230304"/>
                </a:cubicBezTo>
                <a:cubicBezTo>
                  <a:pt x="19074" y="3648280"/>
                  <a:pt x="-167589" y="2057757"/>
                  <a:pt x="169043" y="1352706"/>
                </a:cubicBezTo>
                <a:cubicBezTo>
                  <a:pt x="505675" y="647655"/>
                  <a:pt x="1914330" y="30744"/>
                  <a:pt x="2567003" y="-4"/>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7" name="Group 76">
            <a:extLst>
              <a:ext uri="{FF2B5EF4-FFF2-40B4-BE49-F238E27FC236}">
                <a16:creationId xmlns:a16="http://schemas.microsoft.com/office/drawing/2014/main" id="{2B0012B1-C2DE-DD1B-E129-37A7B93D07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09175">
            <a:off x="2520779" y="5234557"/>
            <a:ext cx="1108069" cy="1180047"/>
            <a:chOff x="2159619" y="6366307"/>
            <a:chExt cx="1248687" cy="1329800"/>
          </a:xfrm>
        </p:grpSpPr>
        <p:sp>
          <p:nvSpPr>
            <p:cNvPr id="78" name="Freeform: Shape 77">
              <a:extLst>
                <a:ext uri="{FF2B5EF4-FFF2-40B4-BE49-F238E27FC236}">
                  <a16:creationId xmlns:a16="http://schemas.microsoft.com/office/drawing/2014/main" id="{9E2C0EEE-76F0-C666-A6C1-83E3F79E9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2159619" y="6366309"/>
              <a:ext cx="1248686" cy="1329798"/>
            </a:xfrm>
            <a:custGeom>
              <a:avLst/>
              <a:gdLst>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793072 w 2813738"/>
                <a:gd name="connsiteY9" fmla="*/ 1800696 h 3214044"/>
                <a:gd name="connsiteX10" fmla="*/ 2813681 w 2813738"/>
                <a:gd name="connsiteY10" fmla="*/ 2045662 h 3214044"/>
                <a:gd name="connsiteX11" fmla="*/ 2749358 w 2813738"/>
                <a:gd name="connsiteY11" fmla="*/ 2417869 h 3214044"/>
                <a:gd name="connsiteX12" fmla="*/ 2299096 w 2813738"/>
                <a:gd name="connsiteY12" fmla="*/ 3038713 h 3214044"/>
                <a:gd name="connsiteX13" fmla="*/ 1929645 w 2813738"/>
                <a:gd name="connsiteY13"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813681 w 2813738"/>
                <a:gd name="connsiteY9" fmla="*/ 2045662 h 3214044"/>
                <a:gd name="connsiteX10" fmla="*/ 2749358 w 2813738"/>
                <a:gd name="connsiteY10" fmla="*/ 2417869 h 3214044"/>
                <a:gd name="connsiteX11" fmla="*/ 2299096 w 2813738"/>
                <a:gd name="connsiteY11" fmla="*/ 3038713 h 3214044"/>
                <a:gd name="connsiteX12" fmla="*/ 1929645 w 2813738"/>
                <a:gd name="connsiteY12"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813681 w 2813738"/>
                <a:gd name="connsiteY8" fmla="*/ 2045662 h 3214044"/>
                <a:gd name="connsiteX9" fmla="*/ 2749358 w 2813738"/>
                <a:gd name="connsiteY9" fmla="*/ 2417869 h 3214044"/>
                <a:gd name="connsiteX10" fmla="*/ 2299096 w 2813738"/>
                <a:gd name="connsiteY10" fmla="*/ 3038713 h 3214044"/>
                <a:gd name="connsiteX11" fmla="*/ 1929645 w 2813738"/>
                <a:gd name="connsiteY11" fmla="*/ 3173450 h 3214044"/>
                <a:gd name="connsiteX0" fmla="*/ 2041023 w 2925116"/>
                <a:gd name="connsiteY0" fmla="*/ 3173450 h 3214044"/>
                <a:gd name="connsiteX1" fmla="*/ 1693151 w 2925116"/>
                <a:gd name="connsiteY1" fmla="*/ 3212054 h 3214044"/>
                <a:gd name="connsiteX2" fmla="*/ 657537 w 2925116"/>
                <a:gd name="connsiteY2" fmla="*/ 2756430 h 3214044"/>
                <a:gd name="connsiteX3" fmla="*/ 447435 w 2925116"/>
                <a:gd name="connsiteY3" fmla="*/ 2229184 h 3214044"/>
                <a:gd name="connsiteX4" fmla="*/ 111378 w 2925116"/>
                <a:gd name="connsiteY4" fmla="*/ 481954 h 3214044"/>
                <a:gd name="connsiteX5" fmla="*/ 2579243 w 2925116"/>
                <a:gd name="connsiteY5" fmla="*/ 0 h 3214044"/>
                <a:gd name="connsiteX6" fmla="*/ 2920808 w 2925116"/>
                <a:gd name="connsiteY6" fmla="*/ 1748995 h 3214044"/>
                <a:gd name="connsiteX7" fmla="*/ 2925059 w 2925116"/>
                <a:gd name="connsiteY7" fmla="*/ 2045662 h 3214044"/>
                <a:gd name="connsiteX8" fmla="*/ 2860736 w 2925116"/>
                <a:gd name="connsiteY8" fmla="*/ 2417869 h 3214044"/>
                <a:gd name="connsiteX9" fmla="*/ 2410474 w 2925116"/>
                <a:gd name="connsiteY9" fmla="*/ 3038713 h 3214044"/>
                <a:gd name="connsiteX10" fmla="*/ 2041023 w 2925116"/>
                <a:gd name="connsiteY10"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0 w 2813738"/>
                <a:gd name="connsiteY4" fmla="*/ 481954 h 3214044"/>
                <a:gd name="connsiteX5" fmla="*/ 2467865 w 2813738"/>
                <a:gd name="connsiteY5" fmla="*/ 0 h 3214044"/>
                <a:gd name="connsiteX6" fmla="*/ 2809430 w 2813738"/>
                <a:gd name="connsiteY6" fmla="*/ 1748995 h 3214044"/>
                <a:gd name="connsiteX7" fmla="*/ 2813681 w 2813738"/>
                <a:gd name="connsiteY7" fmla="*/ 2045662 h 3214044"/>
                <a:gd name="connsiteX8" fmla="*/ 2749358 w 2813738"/>
                <a:gd name="connsiteY8" fmla="*/ 2417869 h 3214044"/>
                <a:gd name="connsiteX9" fmla="*/ 2299096 w 2813738"/>
                <a:gd name="connsiteY9" fmla="*/ 3038713 h 3214044"/>
                <a:gd name="connsiteX10" fmla="*/ 1929645 w 2813738"/>
                <a:gd name="connsiteY10" fmla="*/ 3173450 h 3214044"/>
                <a:gd name="connsiteX0" fmla="*/ 1929645 w 2813738"/>
                <a:gd name="connsiteY0" fmla="*/ 3173450 h 3222394"/>
                <a:gd name="connsiteX1" fmla="*/ 1581773 w 2813738"/>
                <a:gd name="connsiteY1" fmla="*/ 3212054 h 3222394"/>
                <a:gd name="connsiteX2" fmla="*/ 634750 w 2813738"/>
                <a:gd name="connsiteY2" fmla="*/ 2993222 h 3222394"/>
                <a:gd name="connsiteX3" fmla="*/ 336057 w 2813738"/>
                <a:gd name="connsiteY3" fmla="*/ 2229184 h 3222394"/>
                <a:gd name="connsiteX4" fmla="*/ 0 w 2813738"/>
                <a:gd name="connsiteY4" fmla="*/ 481954 h 3222394"/>
                <a:gd name="connsiteX5" fmla="*/ 2467865 w 2813738"/>
                <a:gd name="connsiteY5" fmla="*/ 0 h 3222394"/>
                <a:gd name="connsiteX6" fmla="*/ 2809430 w 2813738"/>
                <a:gd name="connsiteY6" fmla="*/ 1748995 h 3222394"/>
                <a:gd name="connsiteX7" fmla="*/ 2813681 w 2813738"/>
                <a:gd name="connsiteY7" fmla="*/ 2045662 h 3222394"/>
                <a:gd name="connsiteX8" fmla="*/ 2749358 w 2813738"/>
                <a:gd name="connsiteY8" fmla="*/ 2417869 h 3222394"/>
                <a:gd name="connsiteX9" fmla="*/ 2299096 w 2813738"/>
                <a:gd name="connsiteY9" fmla="*/ 3038713 h 3222394"/>
                <a:gd name="connsiteX10" fmla="*/ 1929645 w 2813738"/>
                <a:gd name="connsiteY10" fmla="*/ 3173450 h 3222394"/>
                <a:gd name="connsiteX0" fmla="*/ 1929645 w 2813738"/>
                <a:gd name="connsiteY0" fmla="*/ 3173450 h 3259726"/>
                <a:gd name="connsiteX1" fmla="*/ 1581773 w 2813738"/>
                <a:gd name="connsiteY1" fmla="*/ 3212054 h 3259726"/>
                <a:gd name="connsiteX2" fmla="*/ 634750 w 2813738"/>
                <a:gd name="connsiteY2" fmla="*/ 2993222 h 3259726"/>
                <a:gd name="connsiteX3" fmla="*/ 336057 w 2813738"/>
                <a:gd name="connsiteY3" fmla="*/ 2229184 h 3259726"/>
                <a:gd name="connsiteX4" fmla="*/ 0 w 2813738"/>
                <a:gd name="connsiteY4" fmla="*/ 481954 h 3259726"/>
                <a:gd name="connsiteX5" fmla="*/ 2467865 w 2813738"/>
                <a:gd name="connsiteY5" fmla="*/ 0 h 3259726"/>
                <a:gd name="connsiteX6" fmla="*/ 2809430 w 2813738"/>
                <a:gd name="connsiteY6" fmla="*/ 1748995 h 3259726"/>
                <a:gd name="connsiteX7" fmla="*/ 2813681 w 2813738"/>
                <a:gd name="connsiteY7" fmla="*/ 2045662 h 3259726"/>
                <a:gd name="connsiteX8" fmla="*/ 2749358 w 2813738"/>
                <a:gd name="connsiteY8" fmla="*/ 2417869 h 3259726"/>
                <a:gd name="connsiteX9" fmla="*/ 2299096 w 2813738"/>
                <a:gd name="connsiteY9" fmla="*/ 3038713 h 3259726"/>
                <a:gd name="connsiteX10" fmla="*/ 1929645 w 2813738"/>
                <a:gd name="connsiteY10" fmla="*/ 3173450 h 3259726"/>
                <a:gd name="connsiteX0" fmla="*/ 1929645 w 2813738"/>
                <a:gd name="connsiteY0" fmla="*/ 3173450 h 3173450"/>
                <a:gd name="connsiteX1" fmla="*/ 634750 w 2813738"/>
                <a:gd name="connsiteY1" fmla="*/ 2993222 h 3173450"/>
                <a:gd name="connsiteX2" fmla="*/ 336057 w 2813738"/>
                <a:gd name="connsiteY2" fmla="*/ 2229184 h 3173450"/>
                <a:gd name="connsiteX3" fmla="*/ 0 w 2813738"/>
                <a:gd name="connsiteY3" fmla="*/ 481954 h 3173450"/>
                <a:gd name="connsiteX4" fmla="*/ 2467865 w 2813738"/>
                <a:gd name="connsiteY4" fmla="*/ 0 h 3173450"/>
                <a:gd name="connsiteX5" fmla="*/ 2809430 w 2813738"/>
                <a:gd name="connsiteY5" fmla="*/ 1748995 h 3173450"/>
                <a:gd name="connsiteX6" fmla="*/ 2813681 w 2813738"/>
                <a:gd name="connsiteY6" fmla="*/ 2045662 h 3173450"/>
                <a:gd name="connsiteX7" fmla="*/ 2749358 w 2813738"/>
                <a:gd name="connsiteY7" fmla="*/ 2417869 h 3173450"/>
                <a:gd name="connsiteX8" fmla="*/ 2299096 w 2813738"/>
                <a:gd name="connsiteY8" fmla="*/ 3038713 h 3173450"/>
                <a:gd name="connsiteX9" fmla="*/ 1929645 w 2813738"/>
                <a:gd name="connsiteY9" fmla="*/ 3173450 h 3173450"/>
                <a:gd name="connsiteX0" fmla="*/ 1929645 w 2813738"/>
                <a:gd name="connsiteY0" fmla="*/ 3173450 h 3248537"/>
                <a:gd name="connsiteX1" fmla="*/ 796962 w 2813738"/>
                <a:gd name="connsiteY1" fmla="*/ 3173288 h 3248537"/>
                <a:gd name="connsiteX2" fmla="*/ 336057 w 2813738"/>
                <a:gd name="connsiteY2" fmla="*/ 2229184 h 3248537"/>
                <a:gd name="connsiteX3" fmla="*/ 0 w 2813738"/>
                <a:gd name="connsiteY3" fmla="*/ 481954 h 3248537"/>
                <a:gd name="connsiteX4" fmla="*/ 2467865 w 2813738"/>
                <a:gd name="connsiteY4" fmla="*/ 0 h 3248537"/>
                <a:gd name="connsiteX5" fmla="*/ 2809430 w 2813738"/>
                <a:gd name="connsiteY5" fmla="*/ 1748995 h 3248537"/>
                <a:gd name="connsiteX6" fmla="*/ 2813681 w 2813738"/>
                <a:gd name="connsiteY6" fmla="*/ 2045662 h 3248537"/>
                <a:gd name="connsiteX7" fmla="*/ 2749358 w 2813738"/>
                <a:gd name="connsiteY7" fmla="*/ 2417869 h 3248537"/>
                <a:gd name="connsiteX8" fmla="*/ 2299096 w 2813738"/>
                <a:gd name="connsiteY8" fmla="*/ 3038713 h 3248537"/>
                <a:gd name="connsiteX9" fmla="*/ 1929645 w 2813738"/>
                <a:gd name="connsiteY9" fmla="*/ 3173450 h 3248537"/>
                <a:gd name="connsiteX0" fmla="*/ 1929645 w 2813681"/>
                <a:gd name="connsiteY0" fmla="*/ 3173450 h 3248537"/>
                <a:gd name="connsiteX1" fmla="*/ 796962 w 2813681"/>
                <a:gd name="connsiteY1" fmla="*/ 3173288 h 3248537"/>
                <a:gd name="connsiteX2" fmla="*/ 336057 w 2813681"/>
                <a:gd name="connsiteY2" fmla="*/ 2229184 h 3248537"/>
                <a:gd name="connsiteX3" fmla="*/ 0 w 2813681"/>
                <a:gd name="connsiteY3" fmla="*/ 481954 h 3248537"/>
                <a:gd name="connsiteX4" fmla="*/ 2467865 w 2813681"/>
                <a:gd name="connsiteY4" fmla="*/ 0 h 3248537"/>
                <a:gd name="connsiteX5" fmla="*/ 2809430 w 2813681"/>
                <a:gd name="connsiteY5" fmla="*/ 1748995 h 3248537"/>
                <a:gd name="connsiteX6" fmla="*/ 2813681 w 2813681"/>
                <a:gd name="connsiteY6" fmla="*/ 2045662 h 3248537"/>
                <a:gd name="connsiteX7" fmla="*/ 2299096 w 2813681"/>
                <a:gd name="connsiteY7" fmla="*/ 3038713 h 3248537"/>
                <a:gd name="connsiteX8" fmla="*/ 1929645 w 2813681"/>
                <a:gd name="connsiteY8" fmla="*/ 3173450 h 3248537"/>
                <a:gd name="connsiteX0" fmla="*/ 1929645 w 2816936"/>
                <a:gd name="connsiteY0" fmla="*/ 3173450 h 3248537"/>
                <a:gd name="connsiteX1" fmla="*/ 796962 w 2816936"/>
                <a:gd name="connsiteY1" fmla="*/ 3173288 h 3248537"/>
                <a:gd name="connsiteX2" fmla="*/ 336057 w 2816936"/>
                <a:gd name="connsiteY2" fmla="*/ 2229184 h 3248537"/>
                <a:gd name="connsiteX3" fmla="*/ 0 w 2816936"/>
                <a:gd name="connsiteY3" fmla="*/ 481954 h 3248537"/>
                <a:gd name="connsiteX4" fmla="*/ 2467865 w 2816936"/>
                <a:gd name="connsiteY4" fmla="*/ 0 h 3248537"/>
                <a:gd name="connsiteX5" fmla="*/ 2809430 w 2816936"/>
                <a:gd name="connsiteY5" fmla="*/ 1748995 h 3248537"/>
                <a:gd name="connsiteX6" fmla="*/ 2813681 w 2816936"/>
                <a:gd name="connsiteY6" fmla="*/ 2045662 h 3248537"/>
                <a:gd name="connsiteX7" fmla="*/ 2299096 w 2816936"/>
                <a:gd name="connsiteY7" fmla="*/ 3038713 h 3248537"/>
                <a:gd name="connsiteX8" fmla="*/ 1929645 w 2816936"/>
                <a:gd name="connsiteY8" fmla="*/ 3173450 h 3248537"/>
                <a:gd name="connsiteX0" fmla="*/ 1929645 w 2817968"/>
                <a:gd name="connsiteY0" fmla="*/ 3173450 h 3248537"/>
                <a:gd name="connsiteX1" fmla="*/ 796962 w 2817968"/>
                <a:gd name="connsiteY1" fmla="*/ 3173288 h 3248537"/>
                <a:gd name="connsiteX2" fmla="*/ 336057 w 2817968"/>
                <a:gd name="connsiteY2" fmla="*/ 2229184 h 3248537"/>
                <a:gd name="connsiteX3" fmla="*/ 0 w 2817968"/>
                <a:gd name="connsiteY3" fmla="*/ 481954 h 3248537"/>
                <a:gd name="connsiteX4" fmla="*/ 2467865 w 2817968"/>
                <a:gd name="connsiteY4" fmla="*/ 0 h 3248537"/>
                <a:gd name="connsiteX5" fmla="*/ 2809430 w 2817968"/>
                <a:gd name="connsiteY5" fmla="*/ 1748995 h 3248537"/>
                <a:gd name="connsiteX6" fmla="*/ 2813681 w 2817968"/>
                <a:gd name="connsiteY6" fmla="*/ 2045662 h 3248537"/>
                <a:gd name="connsiteX7" fmla="*/ 2299096 w 2817968"/>
                <a:gd name="connsiteY7" fmla="*/ 3038713 h 3248537"/>
                <a:gd name="connsiteX8" fmla="*/ 1929645 w 2817968"/>
                <a:gd name="connsiteY8" fmla="*/ 3173450 h 3248537"/>
                <a:gd name="connsiteX0" fmla="*/ 1929645 w 2818220"/>
                <a:gd name="connsiteY0" fmla="*/ 3173450 h 3248983"/>
                <a:gd name="connsiteX1" fmla="*/ 796962 w 2818220"/>
                <a:gd name="connsiteY1" fmla="*/ 3173288 h 3248983"/>
                <a:gd name="connsiteX2" fmla="*/ 336057 w 2818220"/>
                <a:gd name="connsiteY2" fmla="*/ 2229184 h 3248983"/>
                <a:gd name="connsiteX3" fmla="*/ 0 w 2818220"/>
                <a:gd name="connsiteY3" fmla="*/ 481954 h 3248983"/>
                <a:gd name="connsiteX4" fmla="*/ 2467865 w 2818220"/>
                <a:gd name="connsiteY4" fmla="*/ 0 h 3248983"/>
                <a:gd name="connsiteX5" fmla="*/ 2809430 w 2818220"/>
                <a:gd name="connsiteY5" fmla="*/ 1748995 h 3248983"/>
                <a:gd name="connsiteX6" fmla="*/ 2813681 w 2818220"/>
                <a:gd name="connsiteY6" fmla="*/ 2045662 h 3248983"/>
                <a:gd name="connsiteX7" fmla="*/ 2318165 w 2818220"/>
                <a:gd name="connsiteY7" fmla="*/ 3027931 h 3248983"/>
                <a:gd name="connsiteX8" fmla="*/ 1929645 w 2818220"/>
                <a:gd name="connsiteY8" fmla="*/ 3173450 h 3248983"/>
                <a:gd name="connsiteX0" fmla="*/ 1872966 w 2818220"/>
                <a:gd name="connsiteY0" fmla="*/ 3389204 h 3395069"/>
                <a:gd name="connsiteX1" fmla="*/ 796962 w 2818220"/>
                <a:gd name="connsiteY1" fmla="*/ 3173288 h 3395069"/>
                <a:gd name="connsiteX2" fmla="*/ 336057 w 2818220"/>
                <a:gd name="connsiteY2" fmla="*/ 2229184 h 3395069"/>
                <a:gd name="connsiteX3" fmla="*/ 0 w 2818220"/>
                <a:gd name="connsiteY3" fmla="*/ 481954 h 3395069"/>
                <a:gd name="connsiteX4" fmla="*/ 2467865 w 2818220"/>
                <a:gd name="connsiteY4" fmla="*/ 0 h 3395069"/>
                <a:gd name="connsiteX5" fmla="*/ 2809430 w 2818220"/>
                <a:gd name="connsiteY5" fmla="*/ 1748995 h 3395069"/>
                <a:gd name="connsiteX6" fmla="*/ 2813681 w 2818220"/>
                <a:gd name="connsiteY6" fmla="*/ 2045662 h 3395069"/>
                <a:gd name="connsiteX7" fmla="*/ 2318165 w 2818220"/>
                <a:gd name="connsiteY7" fmla="*/ 3027931 h 3395069"/>
                <a:gd name="connsiteX8" fmla="*/ 1872966 w 2818220"/>
                <a:gd name="connsiteY8" fmla="*/ 3389204 h 3395069"/>
                <a:gd name="connsiteX0" fmla="*/ 1861016 w 2818220"/>
                <a:gd name="connsiteY0" fmla="*/ 3328014 h 3339978"/>
                <a:gd name="connsiteX1" fmla="*/ 796962 w 2818220"/>
                <a:gd name="connsiteY1" fmla="*/ 3173288 h 3339978"/>
                <a:gd name="connsiteX2" fmla="*/ 336057 w 2818220"/>
                <a:gd name="connsiteY2" fmla="*/ 2229184 h 3339978"/>
                <a:gd name="connsiteX3" fmla="*/ 0 w 2818220"/>
                <a:gd name="connsiteY3" fmla="*/ 481954 h 3339978"/>
                <a:gd name="connsiteX4" fmla="*/ 2467865 w 2818220"/>
                <a:gd name="connsiteY4" fmla="*/ 0 h 3339978"/>
                <a:gd name="connsiteX5" fmla="*/ 2809430 w 2818220"/>
                <a:gd name="connsiteY5" fmla="*/ 1748995 h 3339978"/>
                <a:gd name="connsiteX6" fmla="*/ 2813681 w 2818220"/>
                <a:gd name="connsiteY6" fmla="*/ 2045662 h 3339978"/>
                <a:gd name="connsiteX7" fmla="*/ 2318165 w 2818220"/>
                <a:gd name="connsiteY7" fmla="*/ 3027931 h 3339978"/>
                <a:gd name="connsiteX8" fmla="*/ 1861016 w 2818220"/>
                <a:gd name="connsiteY8" fmla="*/ 3328014 h 3339978"/>
                <a:gd name="connsiteX0" fmla="*/ 1861016 w 2820003"/>
                <a:gd name="connsiteY0" fmla="*/ 3328014 h 3339751"/>
                <a:gd name="connsiteX1" fmla="*/ 796962 w 2820003"/>
                <a:gd name="connsiteY1" fmla="*/ 3173288 h 3339751"/>
                <a:gd name="connsiteX2" fmla="*/ 336057 w 2820003"/>
                <a:gd name="connsiteY2" fmla="*/ 2229184 h 3339751"/>
                <a:gd name="connsiteX3" fmla="*/ 0 w 2820003"/>
                <a:gd name="connsiteY3" fmla="*/ 481954 h 3339751"/>
                <a:gd name="connsiteX4" fmla="*/ 2467865 w 2820003"/>
                <a:gd name="connsiteY4" fmla="*/ 0 h 3339751"/>
                <a:gd name="connsiteX5" fmla="*/ 2809430 w 2820003"/>
                <a:gd name="connsiteY5" fmla="*/ 1748995 h 3339751"/>
                <a:gd name="connsiteX6" fmla="*/ 2813681 w 2820003"/>
                <a:gd name="connsiteY6" fmla="*/ 2045662 h 3339751"/>
                <a:gd name="connsiteX7" fmla="*/ 2410534 w 2820003"/>
                <a:gd name="connsiteY7" fmla="*/ 3031066 h 3339751"/>
                <a:gd name="connsiteX8" fmla="*/ 1861016 w 2820003"/>
                <a:gd name="connsiteY8" fmla="*/ 3328014 h 3339751"/>
                <a:gd name="connsiteX0" fmla="*/ 1861016 w 2819648"/>
                <a:gd name="connsiteY0" fmla="*/ 3328014 h 3339751"/>
                <a:gd name="connsiteX1" fmla="*/ 796962 w 2819648"/>
                <a:gd name="connsiteY1" fmla="*/ 3173288 h 3339751"/>
                <a:gd name="connsiteX2" fmla="*/ 336057 w 2819648"/>
                <a:gd name="connsiteY2" fmla="*/ 2229184 h 3339751"/>
                <a:gd name="connsiteX3" fmla="*/ 0 w 2819648"/>
                <a:gd name="connsiteY3" fmla="*/ 481954 h 3339751"/>
                <a:gd name="connsiteX4" fmla="*/ 2467865 w 2819648"/>
                <a:gd name="connsiteY4" fmla="*/ 0 h 3339751"/>
                <a:gd name="connsiteX5" fmla="*/ 2809430 w 2819648"/>
                <a:gd name="connsiteY5" fmla="*/ 1748995 h 3339751"/>
                <a:gd name="connsiteX6" fmla="*/ 2813681 w 2819648"/>
                <a:gd name="connsiteY6" fmla="*/ 2045662 h 3339751"/>
                <a:gd name="connsiteX7" fmla="*/ 2410534 w 2819648"/>
                <a:gd name="connsiteY7" fmla="*/ 3031066 h 3339751"/>
                <a:gd name="connsiteX8" fmla="*/ 1861016 w 2819648"/>
                <a:gd name="connsiteY8" fmla="*/ 3328014 h 3339751"/>
                <a:gd name="connsiteX0" fmla="*/ 1861016 w 2820851"/>
                <a:gd name="connsiteY0" fmla="*/ 3328014 h 3341130"/>
                <a:gd name="connsiteX1" fmla="*/ 796962 w 2820851"/>
                <a:gd name="connsiteY1" fmla="*/ 3173288 h 3341130"/>
                <a:gd name="connsiteX2" fmla="*/ 336057 w 2820851"/>
                <a:gd name="connsiteY2" fmla="*/ 2229184 h 3341130"/>
                <a:gd name="connsiteX3" fmla="*/ 0 w 2820851"/>
                <a:gd name="connsiteY3" fmla="*/ 481954 h 3341130"/>
                <a:gd name="connsiteX4" fmla="*/ 2467865 w 2820851"/>
                <a:gd name="connsiteY4" fmla="*/ 0 h 3341130"/>
                <a:gd name="connsiteX5" fmla="*/ 2809430 w 2820851"/>
                <a:gd name="connsiteY5" fmla="*/ 1748995 h 3341130"/>
                <a:gd name="connsiteX6" fmla="*/ 2813681 w 2820851"/>
                <a:gd name="connsiteY6" fmla="*/ 2045662 h 3341130"/>
                <a:gd name="connsiteX7" fmla="*/ 2452877 w 2820851"/>
                <a:gd name="connsiteY7" fmla="*/ 3012062 h 3341130"/>
                <a:gd name="connsiteX8" fmla="*/ 1861016 w 282085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3530 w 2835461"/>
                <a:gd name="connsiteY5" fmla="*/ 1718331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29919"/>
                <a:gd name="connsiteY0" fmla="*/ 3328014 h 3341130"/>
                <a:gd name="connsiteX1" fmla="*/ 796962 w 2829919"/>
                <a:gd name="connsiteY1" fmla="*/ 3173288 h 3341130"/>
                <a:gd name="connsiteX2" fmla="*/ 336057 w 2829919"/>
                <a:gd name="connsiteY2" fmla="*/ 2229184 h 3341130"/>
                <a:gd name="connsiteX3" fmla="*/ 0 w 2829919"/>
                <a:gd name="connsiteY3" fmla="*/ 481954 h 3341130"/>
                <a:gd name="connsiteX4" fmla="*/ 2467865 w 2829919"/>
                <a:gd name="connsiteY4" fmla="*/ 0 h 3341130"/>
                <a:gd name="connsiteX5" fmla="*/ 2803530 w 2829919"/>
                <a:gd name="connsiteY5" fmla="*/ 1718331 h 3341130"/>
                <a:gd name="connsiteX6" fmla="*/ 2828769 w 2829919"/>
                <a:gd name="connsiteY6" fmla="*/ 2091483 h 3341130"/>
                <a:gd name="connsiteX7" fmla="*/ 2452877 w 2829919"/>
                <a:gd name="connsiteY7" fmla="*/ 3012062 h 3341130"/>
                <a:gd name="connsiteX8" fmla="*/ 1861016 w 2829919"/>
                <a:gd name="connsiteY8" fmla="*/ 3328014 h 3341130"/>
                <a:gd name="connsiteX0" fmla="*/ 1861016 w 2829919"/>
                <a:gd name="connsiteY0" fmla="*/ 3328014 h 3346886"/>
                <a:gd name="connsiteX1" fmla="*/ 796962 w 2829919"/>
                <a:gd name="connsiteY1" fmla="*/ 3173288 h 3346886"/>
                <a:gd name="connsiteX2" fmla="*/ 336057 w 2829919"/>
                <a:gd name="connsiteY2" fmla="*/ 2229184 h 3346886"/>
                <a:gd name="connsiteX3" fmla="*/ 0 w 2829919"/>
                <a:gd name="connsiteY3" fmla="*/ 481954 h 3346886"/>
                <a:gd name="connsiteX4" fmla="*/ 2467865 w 2829919"/>
                <a:gd name="connsiteY4" fmla="*/ 0 h 3346886"/>
                <a:gd name="connsiteX5" fmla="*/ 2803530 w 2829919"/>
                <a:gd name="connsiteY5" fmla="*/ 1718331 h 3346886"/>
                <a:gd name="connsiteX6" fmla="*/ 2828769 w 2829919"/>
                <a:gd name="connsiteY6" fmla="*/ 2091483 h 3346886"/>
                <a:gd name="connsiteX7" fmla="*/ 2452877 w 2829919"/>
                <a:gd name="connsiteY7" fmla="*/ 3012062 h 3346886"/>
                <a:gd name="connsiteX8" fmla="*/ 1861016 w 2829919"/>
                <a:gd name="connsiteY8" fmla="*/ 3328014 h 334688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49572 w 2829919"/>
                <a:gd name="connsiteY4" fmla="*/ 2189943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9247"/>
                <a:gd name="connsiteX1" fmla="*/ 796962 w 2829919"/>
                <a:gd name="connsiteY1" fmla="*/ 3173288 h 3359247"/>
                <a:gd name="connsiteX2" fmla="*/ 336057 w 2829919"/>
                <a:gd name="connsiteY2" fmla="*/ 2229184 h 3359247"/>
                <a:gd name="connsiteX3" fmla="*/ 0 w 2829919"/>
                <a:gd name="connsiteY3" fmla="*/ 481954 h 3359247"/>
                <a:gd name="connsiteX4" fmla="*/ 1649572 w 2829919"/>
                <a:gd name="connsiteY4" fmla="*/ 2189943 h 3359247"/>
                <a:gd name="connsiteX5" fmla="*/ 2467865 w 2829919"/>
                <a:gd name="connsiteY5" fmla="*/ 0 h 3359247"/>
                <a:gd name="connsiteX6" fmla="*/ 2803530 w 2829919"/>
                <a:gd name="connsiteY6" fmla="*/ 1718331 h 3359247"/>
                <a:gd name="connsiteX7" fmla="*/ 2828769 w 2829919"/>
                <a:gd name="connsiteY7" fmla="*/ 2091483 h 3359247"/>
                <a:gd name="connsiteX8" fmla="*/ 2452877 w 2829919"/>
                <a:gd name="connsiteY8" fmla="*/ 3012062 h 3359247"/>
                <a:gd name="connsiteX9" fmla="*/ 1861016 w 2829919"/>
                <a:gd name="connsiteY9" fmla="*/ 3328014 h 3359247"/>
                <a:gd name="connsiteX0" fmla="*/ 1861016 w 2830596"/>
                <a:gd name="connsiteY0" fmla="*/ 3328014 h 3342040"/>
                <a:gd name="connsiteX1" fmla="*/ 796962 w 2830596"/>
                <a:gd name="connsiteY1" fmla="*/ 3173288 h 3342040"/>
                <a:gd name="connsiteX2" fmla="*/ 336057 w 2830596"/>
                <a:gd name="connsiteY2" fmla="*/ 2229184 h 3342040"/>
                <a:gd name="connsiteX3" fmla="*/ 0 w 2830596"/>
                <a:gd name="connsiteY3" fmla="*/ 481954 h 3342040"/>
                <a:gd name="connsiteX4" fmla="*/ 1649572 w 2830596"/>
                <a:gd name="connsiteY4" fmla="*/ 2189943 h 3342040"/>
                <a:gd name="connsiteX5" fmla="*/ 2467865 w 2830596"/>
                <a:gd name="connsiteY5" fmla="*/ 0 h 3342040"/>
                <a:gd name="connsiteX6" fmla="*/ 2803530 w 2830596"/>
                <a:gd name="connsiteY6" fmla="*/ 1718331 h 3342040"/>
                <a:gd name="connsiteX7" fmla="*/ 2828769 w 2830596"/>
                <a:gd name="connsiteY7" fmla="*/ 2091483 h 3342040"/>
                <a:gd name="connsiteX8" fmla="*/ 2516033 w 2830596"/>
                <a:gd name="connsiteY8" fmla="*/ 2999544 h 3342040"/>
                <a:gd name="connsiteX9" fmla="*/ 1861016 w 2830596"/>
                <a:gd name="connsiteY9" fmla="*/ 3328014 h 3342040"/>
                <a:gd name="connsiteX0" fmla="*/ 1861016 w 2830709"/>
                <a:gd name="connsiteY0" fmla="*/ 3328014 h 3344557"/>
                <a:gd name="connsiteX1" fmla="*/ 796962 w 2830709"/>
                <a:gd name="connsiteY1" fmla="*/ 3173288 h 3344557"/>
                <a:gd name="connsiteX2" fmla="*/ 336057 w 2830709"/>
                <a:gd name="connsiteY2" fmla="*/ 2229184 h 3344557"/>
                <a:gd name="connsiteX3" fmla="*/ 0 w 2830709"/>
                <a:gd name="connsiteY3" fmla="*/ 481954 h 3344557"/>
                <a:gd name="connsiteX4" fmla="*/ 1649572 w 2830709"/>
                <a:gd name="connsiteY4" fmla="*/ 2189943 h 3344557"/>
                <a:gd name="connsiteX5" fmla="*/ 2467865 w 2830709"/>
                <a:gd name="connsiteY5" fmla="*/ 0 h 3344557"/>
                <a:gd name="connsiteX6" fmla="*/ 2803530 w 2830709"/>
                <a:gd name="connsiteY6" fmla="*/ 1718331 h 3344557"/>
                <a:gd name="connsiteX7" fmla="*/ 2828769 w 2830709"/>
                <a:gd name="connsiteY7" fmla="*/ 2091483 h 3344557"/>
                <a:gd name="connsiteX8" fmla="*/ 2522497 w 2830709"/>
                <a:gd name="connsiteY8" fmla="*/ 2964989 h 3344557"/>
                <a:gd name="connsiteX9" fmla="*/ 1861016 w 2830709"/>
                <a:gd name="connsiteY9" fmla="*/ 3328014 h 3344557"/>
                <a:gd name="connsiteX0" fmla="*/ 1861016 w 2830709"/>
                <a:gd name="connsiteY0" fmla="*/ 3328014 h 3359688"/>
                <a:gd name="connsiteX1" fmla="*/ 796962 w 2830709"/>
                <a:gd name="connsiteY1" fmla="*/ 3173288 h 3359688"/>
                <a:gd name="connsiteX2" fmla="*/ 336057 w 2830709"/>
                <a:gd name="connsiteY2" fmla="*/ 2229184 h 3359688"/>
                <a:gd name="connsiteX3" fmla="*/ 0 w 2830709"/>
                <a:gd name="connsiteY3" fmla="*/ 481954 h 3359688"/>
                <a:gd name="connsiteX4" fmla="*/ 1649572 w 2830709"/>
                <a:gd name="connsiteY4" fmla="*/ 2189943 h 3359688"/>
                <a:gd name="connsiteX5" fmla="*/ 2467865 w 2830709"/>
                <a:gd name="connsiteY5" fmla="*/ 0 h 3359688"/>
                <a:gd name="connsiteX6" fmla="*/ 2803530 w 2830709"/>
                <a:gd name="connsiteY6" fmla="*/ 1718331 h 3359688"/>
                <a:gd name="connsiteX7" fmla="*/ 2828769 w 2830709"/>
                <a:gd name="connsiteY7" fmla="*/ 2091483 h 3359688"/>
                <a:gd name="connsiteX8" fmla="*/ 2522497 w 2830709"/>
                <a:gd name="connsiteY8" fmla="*/ 2964989 h 3359688"/>
                <a:gd name="connsiteX9" fmla="*/ 1861016 w 2830709"/>
                <a:gd name="connsiteY9" fmla="*/ 3328014 h 3359688"/>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9262 w 2830709"/>
                <a:gd name="connsiteY6" fmla="*/ 1436277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4478 w 2830709"/>
                <a:gd name="connsiteY6" fmla="*/ 1377332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28818"/>
                <a:gd name="connsiteY0" fmla="*/ 3328014 h 3360929"/>
                <a:gd name="connsiteX1" fmla="*/ 832092 w 2828818"/>
                <a:gd name="connsiteY1" fmla="*/ 3219563 h 3360929"/>
                <a:gd name="connsiteX2" fmla="*/ 336057 w 2828818"/>
                <a:gd name="connsiteY2" fmla="*/ 2229184 h 3360929"/>
                <a:gd name="connsiteX3" fmla="*/ 0 w 2828818"/>
                <a:gd name="connsiteY3" fmla="*/ 481954 h 3360929"/>
                <a:gd name="connsiteX4" fmla="*/ 1620462 w 2828818"/>
                <a:gd name="connsiteY4" fmla="*/ 2209024 h 3360929"/>
                <a:gd name="connsiteX5" fmla="*/ 2467865 w 2828818"/>
                <a:gd name="connsiteY5" fmla="*/ 0 h 3360929"/>
                <a:gd name="connsiteX6" fmla="*/ 2744478 w 2828818"/>
                <a:gd name="connsiteY6" fmla="*/ 1377332 h 3360929"/>
                <a:gd name="connsiteX7" fmla="*/ 2828769 w 2828818"/>
                <a:gd name="connsiteY7" fmla="*/ 2091483 h 3360929"/>
                <a:gd name="connsiteX8" fmla="*/ 2522497 w 2828818"/>
                <a:gd name="connsiteY8" fmla="*/ 2964989 h 3360929"/>
                <a:gd name="connsiteX9" fmla="*/ 1861016 w 2828818"/>
                <a:gd name="connsiteY9" fmla="*/ 3328014 h 3360929"/>
                <a:gd name="connsiteX0" fmla="*/ 1861016 w 2828818"/>
                <a:gd name="connsiteY0" fmla="*/ 3329418 h 3362333"/>
                <a:gd name="connsiteX1" fmla="*/ 832092 w 2828818"/>
                <a:gd name="connsiteY1" fmla="*/ 3220967 h 3362333"/>
                <a:gd name="connsiteX2" fmla="*/ 336057 w 2828818"/>
                <a:gd name="connsiteY2" fmla="*/ 2230588 h 3362333"/>
                <a:gd name="connsiteX3" fmla="*/ 0 w 2828818"/>
                <a:gd name="connsiteY3" fmla="*/ 483358 h 3362333"/>
                <a:gd name="connsiteX4" fmla="*/ 1620462 w 2828818"/>
                <a:gd name="connsiteY4" fmla="*/ 2210428 h 3362333"/>
                <a:gd name="connsiteX5" fmla="*/ 2467865 w 2828818"/>
                <a:gd name="connsiteY5" fmla="*/ 1404 h 3362333"/>
                <a:gd name="connsiteX6" fmla="*/ 2744478 w 2828818"/>
                <a:gd name="connsiteY6" fmla="*/ 1378736 h 3362333"/>
                <a:gd name="connsiteX7" fmla="*/ 2828769 w 2828818"/>
                <a:gd name="connsiteY7" fmla="*/ 2092887 h 3362333"/>
                <a:gd name="connsiteX8" fmla="*/ 2522497 w 2828818"/>
                <a:gd name="connsiteY8" fmla="*/ 2966393 h 3362333"/>
                <a:gd name="connsiteX9" fmla="*/ 1861016 w 2828818"/>
                <a:gd name="connsiteY9" fmla="*/ 3329418 h 3362333"/>
                <a:gd name="connsiteX0" fmla="*/ 1861016 w 2828818"/>
                <a:gd name="connsiteY0" fmla="*/ 3331389 h 3364304"/>
                <a:gd name="connsiteX1" fmla="*/ 832092 w 2828818"/>
                <a:gd name="connsiteY1" fmla="*/ 3222938 h 3364304"/>
                <a:gd name="connsiteX2" fmla="*/ 336057 w 2828818"/>
                <a:gd name="connsiteY2" fmla="*/ 2232559 h 3364304"/>
                <a:gd name="connsiteX3" fmla="*/ 0 w 2828818"/>
                <a:gd name="connsiteY3" fmla="*/ 485329 h 3364304"/>
                <a:gd name="connsiteX4" fmla="*/ 1620462 w 2828818"/>
                <a:gd name="connsiteY4" fmla="*/ 2212399 h 3364304"/>
                <a:gd name="connsiteX5" fmla="*/ 2467865 w 2828818"/>
                <a:gd name="connsiteY5" fmla="*/ 3375 h 3364304"/>
                <a:gd name="connsiteX6" fmla="*/ 2744478 w 2828818"/>
                <a:gd name="connsiteY6" fmla="*/ 1380707 h 3364304"/>
                <a:gd name="connsiteX7" fmla="*/ 2828769 w 2828818"/>
                <a:gd name="connsiteY7" fmla="*/ 2094858 h 3364304"/>
                <a:gd name="connsiteX8" fmla="*/ 2522497 w 2828818"/>
                <a:gd name="connsiteY8" fmla="*/ 2968364 h 3364304"/>
                <a:gd name="connsiteX9" fmla="*/ 1861016 w 2828818"/>
                <a:gd name="connsiteY9" fmla="*/ 3331389 h 336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8818" h="3364304">
                  <a:moveTo>
                    <a:pt x="1861016" y="3331389"/>
                  </a:moveTo>
                  <a:cubicBezTo>
                    <a:pt x="1579282" y="3373818"/>
                    <a:pt x="1086252" y="3406076"/>
                    <a:pt x="832092" y="3222938"/>
                  </a:cubicBezTo>
                  <a:cubicBezTo>
                    <a:pt x="577932" y="3039800"/>
                    <a:pt x="383616" y="2460381"/>
                    <a:pt x="336057" y="2232559"/>
                  </a:cubicBezTo>
                  <a:cubicBezTo>
                    <a:pt x="245031" y="1853480"/>
                    <a:pt x="73233" y="1027264"/>
                    <a:pt x="0" y="485329"/>
                  </a:cubicBezTo>
                  <a:cubicBezTo>
                    <a:pt x="397968" y="401539"/>
                    <a:pt x="1119633" y="1591204"/>
                    <a:pt x="1620462" y="2212399"/>
                  </a:cubicBezTo>
                  <a:cubicBezTo>
                    <a:pt x="1902930" y="1476058"/>
                    <a:pt x="2431930" y="-50801"/>
                    <a:pt x="2467865" y="3375"/>
                  </a:cubicBezTo>
                  <a:cubicBezTo>
                    <a:pt x="2486982" y="-62202"/>
                    <a:pt x="2689582" y="843324"/>
                    <a:pt x="2744478" y="1380707"/>
                  </a:cubicBezTo>
                  <a:lnTo>
                    <a:pt x="2828769" y="2094858"/>
                  </a:lnTo>
                  <a:cubicBezTo>
                    <a:pt x="2830893" y="2570497"/>
                    <a:pt x="2765339" y="2691167"/>
                    <a:pt x="2522497" y="2968364"/>
                  </a:cubicBezTo>
                  <a:cubicBezTo>
                    <a:pt x="2375158" y="3156329"/>
                    <a:pt x="2142750" y="3288960"/>
                    <a:pt x="1861016" y="333138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22B192CB-5A6D-40F7-FE0F-19E53F39D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2159620" y="6366307"/>
              <a:ext cx="1248686" cy="1329798"/>
            </a:xfrm>
            <a:custGeom>
              <a:avLst/>
              <a:gdLst>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793072 w 2813738"/>
                <a:gd name="connsiteY9" fmla="*/ 1800696 h 3214044"/>
                <a:gd name="connsiteX10" fmla="*/ 2813681 w 2813738"/>
                <a:gd name="connsiteY10" fmla="*/ 2045662 h 3214044"/>
                <a:gd name="connsiteX11" fmla="*/ 2749358 w 2813738"/>
                <a:gd name="connsiteY11" fmla="*/ 2417869 h 3214044"/>
                <a:gd name="connsiteX12" fmla="*/ 2299096 w 2813738"/>
                <a:gd name="connsiteY12" fmla="*/ 3038713 h 3214044"/>
                <a:gd name="connsiteX13" fmla="*/ 1929645 w 2813738"/>
                <a:gd name="connsiteY13"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813681 w 2813738"/>
                <a:gd name="connsiteY9" fmla="*/ 2045662 h 3214044"/>
                <a:gd name="connsiteX10" fmla="*/ 2749358 w 2813738"/>
                <a:gd name="connsiteY10" fmla="*/ 2417869 h 3214044"/>
                <a:gd name="connsiteX11" fmla="*/ 2299096 w 2813738"/>
                <a:gd name="connsiteY11" fmla="*/ 3038713 h 3214044"/>
                <a:gd name="connsiteX12" fmla="*/ 1929645 w 2813738"/>
                <a:gd name="connsiteY12"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813681 w 2813738"/>
                <a:gd name="connsiteY8" fmla="*/ 2045662 h 3214044"/>
                <a:gd name="connsiteX9" fmla="*/ 2749358 w 2813738"/>
                <a:gd name="connsiteY9" fmla="*/ 2417869 h 3214044"/>
                <a:gd name="connsiteX10" fmla="*/ 2299096 w 2813738"/>
                <a:gd name="connsiteY10" fmla="*/ 3038713 h 3214044"/>
                <a:gd name="connsiteX11" fmla="*/ 1929645 w 2813738"/>
                <a:gd name="connsiteY11" fmla="*/ 3173450 h 3214044"/>
                <a:gd name="connsiteX0" fmla="*/ 2041023 w 2925116"/>
                <a:gd name="connsiteY0" fmla="*/ 3173450 h 3214044"/>
                <a:gd name="connsiteX1" fmla="*/ 1693151 w 2925116"/>
                <a:gd name="connsiteY1" fmla="*/ 3212054 h 3214044"/>
                <a:gd name="connsiteX2" fmla="*/ 657537 w 2925116"/>
                <a:gd name="connsiteY2" fmla="*/ 2756430 h 3214044"/>
                <a:gd name="connsiteX3" fmla="*/ 447435 w 2925116"/>
                <a:gd name="connsiteY3" fmla="*/ 2229184 h 3214044"/>
                <a:gd name="connsiteX4" fmla="*/ 111378 w 2925116"/>
                <a:gd name="connsiteY4" fmla="*/ 481954 h 3214044"/>
                <a:gd name="connsiteX5" fmla="*/ 2579243 w 2925116"/>
                <a:gd name="connsiteY5" fmla="*/ 0 h 3214044"/>
                <a:gd name="connsiteX6" fmla="*/ 2920808 w 2925116"/>
                <a:gd name="connsiteY6" fmla="*/ 1748995 h 3214044"/>
                <a:gd name="connsiteX7" fmla="*/ 2925059 w 2925116"/>
                <a:gd name="connsiteY7" fmla="*/ 2045662 h 3214044"/>
                <a:gd name="connsiteX8" fmla="*/ 2860736 w 2925116"/>
                <a:gd name="connsiteY8" fmla="*/ 2417869 h 3214044"/>
                <a:gd name="connsiteX9" fmla="*/ 2410474 w 2925116"/>
                <a:gd name="connsiteY9" fmla="*/ 3038713 h 3214044"/>
                <a:gd name="connsiteX10" fmla="*/ 2041023 w 2925116"/>
                <a:gd name="connsiteY10"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0 w 2813738"/>
                <a:gd name="connsiteY4" fmla="*/ 481954 h 3214044"/>
                <a:gd name="connsiteX5" fmla="*/ 2467865 w 2813738"/>
                <a:gd name="connsiteY5" fmla="*/ 0 h 3214044"/>
                <a:gd name="connsiteX6" fmla="*/ 2809430 w 2813738"/>
                <a:gd name="connsiteY6" fmla="*/ 1748995 h 3214044"/>
                <a:gd name="connsiteX7" fmla="*/ 2813681 w 2813738"/>
                <a:gd name="connsiteY7" fmla="*/ 2045662 h 3214044"/>
                <a:gd name="connsiteX8" fmla="*/ 2749358 w 2813738"/>
                <a:gd name="connsiteY8" fmla="*/ 2417869 h 3214044"/>
                <a:gd name="connsiteX9" fmla="*/ 2299096 w 2813738"/>
                <a:gd name="connsiteY9" fmla="*/ 3038713 h 3214044"/>
                <a:gd name="connsiteX10" fmla="*/ 1929645 w 2813738"/>
                <a:gd name="connsiteY10" fmla="*/ 3173450 h 3214044"/>
                <a:gd name="connsiteX0" fmla="*/ 1929645 w 2813738"/>
                <a:gd name="connsiteY0" fmla="*/ 3173450 h 3222394"/>
                <a:gd name="connsiteX1" fmla="*/ 1581773 w 2813738"/>
                <a:gd name="connsiteY1" fmla="*/ 3212054 h 3222394"/>
                <a:gd name="connsiteX2" fmla="*/ 634750 w 2813738"/>
                <a:gd name="connsiteY2" fmla="*/ 2993222 h 3222394"/>
                <a:gd name="connsiteX3" fmla="*/ 336057 w 2813738"/>
                <a:gd name="connsiteY3" fmla="*/ 2229184 h 3222394"/>
                <a:gd name="connsiteX4" fmla="*/ 0 w 2813738"/>
                <a:gd name="connsiteY4" fmla="*/ 481954 h 3222394"/>
                <a:gd name="connsiteX5" fmla="*/ 2467865 w 2813738"/>
                <a:gd name="connsiteY5" fmla="*/ 0 h 3222394"/>
                <a:gd name="connsiteX6" fmla="*/ 2809430 w 2813738"/>
                <a:gd name="connsiteY6" fmla="*/ 1748995 h 3222394"/>
                <a:gd name="connsiteX7" fmla="*/ 2813681 w 2813738"/>
                <a:gd name="connsiteY7" fmla="*/ 2045662 h 3222394"/>
                <a:gd name="connsiteX8" fmla="*/ 2749358 w 2813738"/>
                <a:gd name="connsiteY8" fmla="*/ 2417869 h 3222394"/>
                <a:gd name="connsiteX9" fmla="*/ 2299096 w 2813738"/>
                <a:gd name="connsiteY9" fmla="*/ 3038713 h 3222394"/>
                <a:gd name="connsiteX10" fmla="*/ 1929645 w 2813738"/>
                <a:gd name="connsiteY10" fmla="*/ 3173450 h 3222394"/>
                <a:gd name="connsiteX0" fmla="*/ 1929645 w 2813738"/>
                <a:gd name="connsiteY0" fmla="*/ 3173450 h 3259726"/>
                <a:gd name="connsiteX1" fmla="*/ 1581773 w 2813738"/>
                <a:gd name="connsiteY1" fmla="*/ 3212054 h 3259726"/>
                <a:gd name="connsiteX2" fmla="*/ 634750 w 2813738"/>
                <a:gd name="connsiteY2" fmla="*/ 2993222 h 3259726"/>
                <a:gd name="connsiteX3" fmla="*/ 336057 w 2813738"/>
                <a:gd name="connsiteY3" fmla="*/ 2229184 h 3259726"/>
                <a:gd name="connsiteX4" fmla="*/ 0 w 2813738"/>
                <a:gd name="connsiteY4" fmla="*/ 481954 h 3259726"/>
                <a:gd name="connsiteX5" fmla="*/ 2467865 w 2813738"/>
                <a:gd name="connsiteY5" fmla="*/ 0 h 3259726"/>
                <a:gd name="connsiteX6" fmla="*/ 2809430 w 2813738"/>
                <a:gd name="connsiteY6" fmla="*/ 1748995 h 3259726"/>
                <a:gd name="connsiteX7" fmla="*/ 2813681 w 2813738"/>
                <a:gd name="connsiteY7" fmla="*/ 2045662 h 3259726"/>
                <a:gd name="connsiteX8" fmla="*/ 2749358 w 2813738"/>
                <a:gd name="connsiteY8" fmla="*/ 2417869 h 3259726"/>
                <a:gd name="connsiteX9" fmla="*/ 2299096 w 2813738"/>
                <a:gd name="connsiteY9" fmla="*/ 3038713 h 3259726"/>
                <a:gd name="connsiteX10" fmla="*/ 1929645 w 2813738"/>
                <a:gd name="connsiteY10" fmla="*/ 3173450 h 3259726"/>
                <a:gd name="connsiteX0" fmla="*/ 1929645 w 2813738"/>
                <a:gd name="connsiteY0" fmla="*/ 3173450 h 3173450"/>
                <a:gd name="connsiteX1" fmla="*/ 634750 w 2813738"/>
                <a:gd name="connsiteY1" fmla="*/ 2993222 h 3173450"/>
                <a:gd name="connsiteX2" fmla="*/ 336057 w 2813738"/>
                <a:gd name="connsiteY2" fmla="*/ 2229184 h 3173450"/>
                <a:gd name="connsiteX3" fmla="*/ 0 w 2813738"/>
                <a:gd name="connsiteY3" fmla="*/ 481954 h 3173450"/>
                <a:gd name="connsiteX4" fmla="*/ 2467865 w 2813738"/>
                <a:gd name="connsiteY4" fmla="*/ 0 h 3173450"/>
                <a:gd name="connsiteX5" fmla="*/ 2809430 w 2813738"/>
                <a:gd name="connsiteY5" fmla="*/ 1748995 h 3173450"/>
                <a:gd name="connsiteX6" fmla="*/ 2813681 w 2813738"/>
                <a:gd name="connsiteY6" fmla="*/ 2045662 h 3173450"/>
                <a:gd name="connsiteX7" fmla="*/ 2749358 w 2813738"/>
                <a:gd name="connsiteY7" fmla="*/ 2417869 h 3173450"/>
                <a:gd name="connsiteX8" fmla="*/ 2299096 w 2813738"/>
                <a:gd name="connsiteY8" fmla="*/ 3038713 h 3173450"/>
                <a:gd name="connsiteX9" fmla="*/ 1929645 w 2813738"/>
                <a:gd name="connsiteY9" fmla="*/ 3173450 h 3173450"/>
                <a:gd name="connsiteX0" fmla="*/ 1929645 w 2813738"/>
                <a:gd name="connsiteY0" fmla="*/ 3173450 h 3248537"/>
                <a:gd name="connsiteX1" fmla="*/ 796962 w 2813738"/>
                <a:gd name="connsiteY1" fmla="*/ 3173288 h 3248537"/>
                <a:gd name="connsiteX2" fmla="*/ 336057 w 2813738"/>
                <a:gd name="connsiteY2" fmla="*/ 2229184 h 3248537"/>
                <a:gd name="connsiteX3" fmla="*/ 0 w 2813738"/>
                <a:gd name="connsiteY3" fmla="*/ 481954 h 3248537"/>
                <a:gd name="connsiteX4" fmla="*/ 2467865 w 2813738"/>
                <a:gd name="connsiteY4" fmla="*/ 0 h 3248537"/>
                <a:gd name="connsiteX5" fmla="*/ 2809430 w 2813738"/>
                <a:gd name="connsiteY5" fmla="*/ 1748995 h 3248537"/>
                <a:gd name="connsiteX6" fmla="*/ 2813681 w 2813738"/>
                <a:gd name="connsiteY6" fmla="*/ 2045662 h 3248537"/>
                <a:gd name="connsiteX7" fmla="*/ 2749358 w 2813738"/>
                <a:gd name="connsiteY7" fmla="*/ 2417869 h 3248537"/>
                <a:gd name="connsiteX8" fmla="*/ 2299096 w 2813738"/>
                <a:gd name="connsiteY8" fmla="*/ 3038713 h 3248537"/>
                <a:gd name="connsiteX9" fmla="*/ 1929645 w 2813738"/>
                <a:gd name="connsiteY9" fmla="*/ 3173450 h 3248537"/>
                <a:gd name="connsiteX0" fmla="*/ 1929645 w 2813681"/>
                <a:gd name="connsiteY0" fmla="*/ 3173450 h 3248537"/>
                <a:gd name="connsiteX1" fmla="*/ 796962 w 2813681"/>
                <a:gd name="connsiteY1" fmla="*/ 3173288 h 3248537"/>
                <a:gd name="connsiteX2" fmla="*/ 336057 w 2813681"/>
                <a:gd name="connsiteY2" fmla="*/ 2229184 h 3248537"/>
                <a:gd name="connsiteX3" fmla="*/ 0 w 2813681"/>
                <a:gd name="connsiteY3" fmla="*/ 481954 h 3248537"/>
                <a:gd name="connsiteX4" fmla="*/ 2467865 w 2813681"/>
                <a:gd name="connsiteY4" fmla="*/ 0 h 3248537"/>
                <a:gd name="connsiteX5" fmla="*/ 2809430 w 2813681"/>
                <a:gd name="connsiteY5" fmla="*/ 1748995 h 3248537"/>
                <a:gd name="connsiteX6" fmla="*/ 2813681 w 2813681"/>
                <a:gd name="connsiteY6" fmla="*/ 2045662 h 3248537"/>
                <a:gd name="connsiteX7" fmla="*/ 2299096 w 2813681"/>
                <a:gd name="connsiteY7" fmla="*/ 3038713 h 3248537"/>
                <a:gd name="connsiteX8" fmla="*/ 1929645 w 2813681"/>
                <a:gd name="connsiteY8" fmla="*/ 3173450 h 3248537"/>
                <a:gd name="connsiteX0" fmla="*/ 1929645 w 2816936"/>
                <a:gd name="connsiteY0" fmla="*/ 3173450 h 3248537"/>
                <a:gd name="connsiteX1" fmla="*/ 796962 w 2816936"/>
                <a:gd name="connsiteY1" fmla="*/ 3173288 h 3248537"/>
                <a:gd name="connsiteX2" fmla="*/ 336057 w 2816936"/>
                <a:gd name="connsiteY2" fmla="*/ 2229184 h 3248537"/>
                <a:gd name="connsiteX3" fmla="*/ 0 w 2816936"/>
                <a:gd name="connsiteY3" fmla="*/ 481954 h 3248537"/>
                <a:gd name="connsiteX4" fmla="*/ 2467865 w 2816936"/>
                <a:gd name="connsiteY4" fmla="*/ 0 h 3248537"/>
                <a:gd name="connsiteX5" fmla="*/ 2809430 w 2816936"/>
                <a:gd name="connsiteY5" fmla="*/ 1748995 h 3248537"/>
                <a:gd name="connsiteX6" fmla="*/ 2813681 w 2816936"/>
                <a:gd name="connsiteY6" fmla="*/ 2045662 h 3248537"/>
                <a:gd name="connsiteX7" fmla="*/ 2299096 w 2816936"/>
                <a:gd name="connsiteY7" fmla="*/ 3038713 h 3248537"/>
                <a:gd name="connsiteX8" fmla="*/ 1929645 w 2816936"/>
                <a:gd name="connsiteY8" fmla="*/ 3173450 h 3248537"/>
                <a:gd name="connsiteX0" fmla="*/ 1929645 w 2817968"/>
                <a:gd name="connsiteY0" fmla="*/ 3173450 h 3248537"/>
                <a:gd name="connsiteX1" fmla="*/ 796962 w 2817968"/>
                <a:gd name="connsiteY1" fmla="*/ 3173288 h 3248537"/>
                <a:gd name="connsiteX2" fmla="*/ 336057 w 2817968"/>
                <a:gd name="connsiteY2" fmla="*/ 2229184 h 3248537"/>
                <a:gd name="connsiteX3" fmla="*/ 0 w 2817968"/>
                <a:gd name="connsiteY3" fmla="*/ 481954 h 3248537"/>
                <a:gd name="connsiteX4" fmla="*/ 2467865 w 2817968"/>
                <a:gd name="connsiteY4" fmla="*/ 0 h 3248537"/>
                <a:gd name="connsiteX5" fmla="*/ 2809430 w 2817968"/>
                <a:gd name="connsiteY5" fmla="*/ 1748995 h 3248537"/>
                <a:gd name="connsiteX6" fmla="*/ 2813681 w 2817968"/>
                <a:gd name="connsiteY6" fmla="*/ 2045662 h 3248537"/>
                <a:gd name="connsiteX7" fmla="*/ 2299096 w 2817968"/>
                <a:gd name="connsiteY7" fmla="*/ 3038713 h 3248537"/>
                <a:gd name="connsiteX8" fmla="*/ 1929645 w 2817968"/>
                <a:gd name="connsiteY8" fmla="*/ 3173450 h 3248537"/>
                <a:gd name="connsiteX0" fmla="*/ 1929645 w 2818220"/>
                <a:gd name="connsiteY0" fmla="*/ 3173450 h 3248983"/>
                <a:gd name="connsiteX1" fmla="*/ 796962 w 2818220"/>
                <a:gd name="connsiteY1" fmla="*/ 3173288 h 3248983"/>
                <a:gd name="connsiteX2" fmla="*/ 336057 w 2818220"/>
                <a:gd name="connsiteY2" fmla="*/ 2229184 h 3248983"/>
                <a:gd name="connsiteX3" fmla="*/ 0 w 2818220"/>
                <a:gd name="connsiteY3" fmla="*/ 481954 h 3248983"/>
                <a:gd name="connsiteX4" fmla="*/ 2467865 w 2818220"/>
                <a:gd name="connsiteY4" fmla="*/ 0 h 3248983"/>
                <a:gd name="connsiteX5" fmla="*/ 2809430 w 2818220"/>
                <a:gd name="connsiteY5" fmla="*/ 1748995 h 3248983"/>
                <a:gd name="connsiteX6" fmla="*/ 2813681 w 2818220"/>
                <a:gd name="connsiteY6" fmla="*/ 2045662 h 3248983"/>
                <a:gd name="connsiteX7" fmla="*/ 2318165 w 2818220"/>
                <a:gd name="connsiteY7" fmla="*/ 3027931 h 3248983"/>
                <a:gd name="connsiteX8" fmla="*/ 1929645 w 2818220"/>
                <a:gd name="connsiteY8" fmla="*/ 3173450 h 3248983"/>
                <a:gd name="connsiteX0" fmla="*/ 1872966 w 2818220"/>
                <a:gd name="connsiteY0" fmla="*/ 3389204 h 3395069"/>
                <a:gd name="connsiteX1" fmla="*/ 796962 w 2818220"/>
                <a:gd name="connsiteY1" fmla="*/ 3173288 h 3395069"/>
                <a:gd name="connsiteX2" fmla="*/ 336057 w 2818220"/>
                <a:gd name="connsiteY2" fmla="*/ 2229184 h 3395069"/>
                <a:gd name="connsiteX3" fmla="*/ 0 w 2818220"/>
                <a:gd name="connsiteY3" fmla="*/ 481954 h 3395069"/>
                <a:gd name="connsiteX4" fmla="*/ 2467865 w 2818220"/>
                <a:gd name="connsiteY4" fmla="*/ 0 h 3395069"/>
                <a:gd name="connsiteX5" fmla="*/ 2809430 w 2818220"/>
                <a:gd name="connsiteY5" fmla="*/ 1748995 h 3395069"/>
                <a:gd name="connsiteX6" fmla="*/ 2813681 w 2818220"/>
                <a:gd name="connsiteY6" fmla="*/ 2045662 h 3395069"/>
                <a:gd name="connsiteX7" fmla="*/ 2318165 w 2818220"/>
                <a:gd name="connsiteY7" fmla="*/ 3027931 h 3395069"/>
                <a:gd name="connsiteX8" fmla="*/ 1872966 w 2818220"/>
                <a:gd name="connsiteY8" fmla="*/ 3389204 h 3395069"/>
                <a:gd name="connsiteX0" fmla="*/ 1861016 w 2818220"/>
                <a:gd name="connsiteY0" fmla="*/ 3328014 h 3339978"/>
                <a:gd name="connsiteX1" fmla="*/ 796962 w 2818220"/>
                <a:gd name="connsiteY1" fmla="*/ 3173288 h 3339978"/>
                <a:gd name="connsiteX2" fmla="*/ 336057 w 2818220"/>
                <a:gd name="connsiteY2" fmla="*/ 2229184 h 3339978"/>
                <a:gd name="connsiteX3" fmla="*/ 0 w 2818220"/>
                <a:gd name="connsiteY3" fmla="*/ 481954 h 3339978"/>
                <a:gd name="connsiteX4" fmla="*/ 2467865 w 2818220"/>
                <a:gd name="connsiteY4" fmla="*/ 0 h 3339978"/>
                <a:gd name="connsiteX5" fmla="*/ 2809430 w 2818220"/>
                <a:gd name="connsiteY5" fmla="*/ 1748995 h 3339978"/>
                <a:gd name="connsiteX6" fmla="*/ 2813681 w 2818220"/>
                <a:gd name="connsiteY6" fmla="*/ 2045662 h 3339978"/>
                <a:gd name="connsiteX7" fmla="*/ 2318165 w 2818220"/>
                <a:gd name="connsiteY7" fmla="*/ 3027931 h 3339978"/>
                <a:gd name="connsiteX8" fmla="*/ 1861016 w 2818220"/>
                <a:gd name="connsiteY8" fmla="*/ 3328014 h 3339978"/>
                <a:gd name="connsiteX0" fmla="*/ 1861016 w 2820003"/>
                <a:gd name="connsiteY0" fmla="*/ 3328014 h 3339751"/>
                <a:gd name="connsiteX1" fmla="*/ 796962 w 2820003"/>
                <a:gd name="connsiteY1" fmla="*/ 3173288 h 3339751"/>
                <a:gd name="connsiteX2" fmla="*/ 336057 w 2820003"/>
                <a:gd name="connsiteY2" fmla="*/ 2229184 h 3339751"/>
                <a:gd name="connsiteX3" fmla="*/ 0 w 2820003"/>
                <a:gd name="connsiteY3" fmla="*/ 481954 h 3339751"/>
                <a:gd name="connsiteX4" fmla="*/ 2467865 w 2820003"/>
                <a:gd name="connsiteY4" fmla="*/ 0 h 3339751"/>
                <a:gd name="connsiteX5" fmla="*/ 2809430 w 2820003"/>
                <a:gd name="connsiteY5" fmla="*/ 1748995 h 3339751"/>
                <a:gd name="connsiteX6" fmla="*/ 2813681 w 2820003"/>
                <a:gd name="connsiteY6" fmla="*/ 2045662 h 3339751"/>
                <a:gd name="connsiteX7" fmla="*/ 2410534 w 2820003"/>
                <a:gd name="connsiteY7" fmla="*/ 3031066 h 3339751"/>
                <a:gd name="connsiteX8" fmla="*/ 1861016 w 2820003"/>
                <a:gd name="connsiteY8" fmla="*/ 3328014 h 3339751"/>
                <a:gd name="connsiteX0" fmla="*/ 1861016 w 2819648"/>
                <a:gd name="connsiteY0" fmla="*/ 3328014 h 3339751"/>
                <a:gd name="connsiteX1" fmla="*/ 796962 w 2819648"/>
                <a:gd name="connsiteY1" fmla="*/ 3173288 h 3339751"/>
                <a:gd name="connsiteX2" fmla="*/ 336057 w 2819648"/>
                <a:gd name="connsiteY2" fmla="*/ 2229184 h 3339751"/>
                <a:gd name="connsiteX3" fmla="*/ 0 w 2819648"/>
                <a:gd name="connsiteY3" fmla="*/ 481954 h 3339751"/>
                <a:gd name="connsiteX4" fmla="*/ 2467865 w 2819648"/>
                <a:gd name="connsiteY4" fmla="*/ 0 h 3339751"/>
                <a:gd name="connsiteX5" fmla="*/ 2809430 w 2819648"/>
                <a:gd name="connsiteY5" fmla="*/ 1748995 h 3339751"/>
                <a:gd name="connsiteX6" fmla="*/ 2813681 w 2819648"/>
                <a:gd name="connsiteY6" fmla="*/ 2045662 h 3339751"/>
                <a:gd name="connsiteX7" fmla="*/ 2410534 w 2819648"/>
                <a:gd name="connsiteY7" fmla="*/ 3031066 h 3339751"/>
                <a:gd name="connsiteX8" fmla="*/ 1861016 w 2819648"/>
                <a:gd name="connsiteY8" fmla="*/ 3328014 h 3339751"/>
                <a:gd name="connsiteX0" fmla="*/ 1861016 w 2820851"/>
                <a:gd name="connsiteY0" fmla="*/ 3328014 h 3341130"/>
                <a:gd name="connsiteX1" fmla="*/ 796962 w 2820851"/>
                <a:gd name="connsiteY1" fmla="*/ 3173288 h 3341130"/>
                <a:gd name="connsiteX2" fmla="*/ 336057 w 2820851"/>
                <a:gd name="connsiteY2" fmla="*/ 2229184 h 3341130"/>
                <a:gd name="connsiteX3" fmla="*/ 0 w 2820851"/>
                <a:gd name="connsiteY3" fmla="*/ 481954 h 3341130"/>
                <a:gd name="connsiteX4" fmla="*/ 2467865 w 2820851"/>
                <a:gd name="connsiteY4" fmla="*/ 0 h 3341130"/>
                <a:gd name="connsiteX5" fmla="*/ 2809430 w 2820851"/>
                <a:gd name="connsiteY5" fmla="*/ 1748995 h 3341130"/>
                <a:gd name="connsiteX6" fmla="*/ 2813681 w 2820851"/>
                <a:gd name="connsiteY6" fmla="*/ 2045662 h 3341130"/>
                <a:gd name="connsiteX7" fmla="*/ 2452877 w 2820851"/>
                <a:gd name="connsiteY7" fmla="*/ 3012062 h 3341130"/>
                <a:gd name="connsiteX8" fmla="*/ 1861016 w 282085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3530 w 2835461"/>
                <a:gd name="connsiteY5" fmla="*/ 1718331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29919"/>
                <a:gd name="connsiteY0" fmla="*/ 3328014 h 3341130"/>
                <a:gd name="connsiteX1" fmla="*/ 796962 w 2829919"/>
                <a:gd name="connsiteY1" fmla="*/ 3173288 h 3341130"/>
                <a:gd name="connsiteX2" fmla="*/ 336057 w 2829919"/>
                <a:gd name="connsiteY2" fmla="*/ 2229184 h 3341130"/>
                <a:gd name="connsiteX3" fmla="*/ 0 w 2829919"/>
                <a:gd name="connsiteY3" fmla="*/ 481954 h 3341130"/>
                <a:gd name="connsiteX4" fmla="*/ 2467865 w 2829919"/>
                <a:gd name="connsiteY4" fmla="*/ 0 h 3341130"/>
                <a:gd name="connsiteX5" fmla="*/ 2803530 w 2829919"/>
                <a:gd name="connsiteY5" fmla="*/ 1718331 h 3341130"/>
                <a:gd name="connsiteX6" fmla="*/ 2828769 w 2829919"/>
                <a:gd name="connsiteY6" fmla="*/ 2091483 h 3341130"/>
                <a:gd name="connsiteX7" fmla="*/ 2452877 w 2829919"/>
                <a:gd name="connsiteY7" fmla="*/ 3012062 h 3341130"/>
                <a:gd name="connsiteX8" fmla="*/ 1861016 w 2829919"/>
                <a:gd name="connsiteY8" fmla="*/ 3328014 h 3341130"/>
                <a:gd name="connsiteX0" fmla="*/ 1861016 w 2829919"/>
                <a:gd name="connsiteY0" fmla="*/ 3328014 h 3346886"/>
                <a:gd name="connsiteX1" fmla="*/ 796962 w 2829919"/>
                <a:gd name="connsiteY1" fmla="*/ 3173288 h 3346886"/>
                <a:gd name="connsiteX2" fmla="*/ 336057 w 2829919"/>
                <a:gd name="connsiteY2" fmla="*/ 2229184 h 3346886"/>
                <a:gd name="connsiteX3" fmla="*/ 0 w 2829919"/>
                <a:gd name="connsiteY3" fmla="*/ 481954 h 3346886"/>
                <a:gd name="connsiteX4" fmla="*/ 2467865 w 2829919"/>
                <a:gd name="connsiteY4" fmla="*/ 0 h 3346886"/>
                <a:gd name="connsiteX5" fmla="*/ 2803530 w 2829919"/>
                <a:gd name="connsiteY5" fmla="*/ 1718331 h 3346886"/>
                <a:gd name="connsiteX6" fmla="*/ 2828769 w 2829919"/>
                <a:gd name="connsiteY6" fmla="*/ 2091483 h 3346886"/>
                <a:gd name="connsiteX7" fmla="*/ 2452877 w 2829919"/>
                <a:gd name="connsiteY7" fmla="*/ 3012062 h 3346886"/>
                <a:gd name="connsiteX8" fmla="*/ 1861016 w 2829919"/>
                <a:gd name="connsiteY8" fmla="*/ 3328014 h 334688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49572 w 2829919"/>
                <a:gd name="connsiteY4" fmla="*/ 2189943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9247"/>
                <a:gd name="connsiteX1" fmla="*/ 796962 w 2829919"/>
                <a:gd name="connsiteY1" fmla="*/ 3173288 h 3359247"/>
                <a:gd name="connsiteX2" fmla="*/ 336057 w 2829919"/>
                <a:gd name="connsiteY2" fmla="*/ 2229184 h 3359247"/>
                <a:gd name="connsiteX3" fmla="*/ 0 w 2829919"/>
                <a:gd name="connsiteY3" fmla="*/ 481954 h 3359247"/>
                <a:gd name="connsiteX4" fmla="*/ 1649572 w 2829919"/>
                <a:gd name="connsiteY4" fmla="*/ 2189943 h 3359247"/>
                <a:gd name="connsiteX5" fmla="*/ 2467865 w 2829919"/>
                <a:gd name="connsiteY5" fmla="*/ 0 h 3359247"/>
                <a:gd name="connsiteX6" fmla="*/ 2803530 w 2829919"/>
                <a:gd name="connsiteY6" fmla="*/ 1718331 h 3359247"/>
                <a:gd name="connsiteX7" fmla="*/ 2828769 w 2829919"/>
                <a:gd name="connsiteY7" fmla="*/ 2091483 h 3359247"/>
                <a:gd name="connsiteX8" fmla="*/ 2452877 w 2829919"/>
                <a:gd name="connsiteY8" fmla="*/ 3012062 h 3359247"/>
                <a:gd name="connsiteX9" fmla="*/ 1861016 w 2829919"/>
                <a:gd name="connsiteY9" fmla="*/ 3328014 h 3359247"/>
                <a:gd name="connsiteX0" fmla="*/ 1861016 w 2830596"/>
                <a:gd name="connsiteY0" fmla="*/ 3328014 h 3342040"/>
                <a:gd name="connsiteX1" fmla="*/ 796962 w 2830596"/>
                <a:gd name="connsiteY1" fmla="*/ 3173288 h 3342040"/>
                <a:gd name="connsiteX2" fmla="*/ 336057 w 2830596"/>
                <a:gd name="connsiteY2" fmla="*/ 2229184 h 3342040"/>
                <a:gd name="connsiteX3" fmla="*/ 0 w 2830596"/>
                <a:gd name="connsiteY3" fmla="*/ 481954 h 3342040"/>
                <a:gd name="connsiteX4" fmla="*/ 1649572 w 2830596"/>
                <a:gd name="connsiteY4" fmla="*/ 2189943 h 3342040"/>
                <a:gd name="connsiteX5" fmla="*/ 2467865 w 2830596"/>
                <a:gd name="connsiteY5" fmla="*/ 0 h 3342040"/>
                <a:gd name="connsiteX6" fmla="*/ 2803530 w 2830596"/>
                <a:gd name="connsiteY6" fmla="*/ 1718331 h 3342040"/>
                <a:gd name="connsiteX7" fmla="*/ 2828769 w 2830596"/>
                <a:gd name="connsiteY7" fmla="*/ 2091483 h 3342040"/>
                <a:gd name="connsiteX8" fmla="*/ 2516033 w 2830596"/>
                <a:gd name="connsiteY8" fmla="*/ 2999544 h 3342040"/>
                <a:gd name="connsiteX9" fmla="*/ 1861016 w 2830596"/>
                <a:gd name="connsiteY9" fmla="*/ 3328014 h 3342040"/>
                <a:gd name="connsiteX0" fmla="*/ 1861016 w 2830709"/>
                <a:gd name="connsiteY0" fmla="*/ 3328014 h 3344557"/>
                <a:gd name="connsiteX1" fmla="*/ 796962 w 2830709"/>
                <a:gd name="connsiteY1" fmla="*/ 3173288 h 3344557"/>
                <a:gd name="connsiteX2" fmla="*/ 336057 w 2830709"/>
                <a:gd name="connsiteY2" fmla="*/ 2229184 h 3344557"/>
                <a:gd name="connsiteX3" fmla="*/ 0 w 2830709"/>
                <a:gd name="connsiteY3" fmla="*/ 481954 h 3344557"/>
                <a:gd name="connsiteX4" fmla="*/ 1649572 w 2830709"/>
                <a:gd name="connsiteY4" fmla="*/ 2189943 h 3344557"/>
                <a:gd name="connsiteX5" fmla="*/ 2467865 w 2830709"/>
                <a:gd name="connsiteY5" fmla="*/ 0 h 3344557"/>
                <a:gd name="connsiteX6" fmla="*/ 2803530 w 2830709"/>
                <a:gd name="connsiteY6" fmla="*/ 1718331 h 3344557"/>
                <a:gd name="connsiteX7" fmla="*/ 2828769 w 2830709"/>
                <a:gd name="connsiteY7" fmla="*/ 2091483 h 3344557"/>
                <a:gd name="connsiteX8" fmla="*/ 2522497 w 2830709"/>
                <a:gd name="connsiteY8" fmla="*/ 2964989 h 3344557"/>
                <a:gd name="connsiteX9" fmla="*/ 1861016 w 2830709"/>
                <a:gd name="connsiteY9" fmla="*/ 3328014 h 3344557"/>
                <a:gd name="connsiteX0" fmla="*/ 1861016 w 2830709"/>
                <a:gd name="connsiteY0" fmla="*/ 3328014 h 3359688"/>
                <a:gd name="connsiteX1" fmla="*/ 796962 w 2830709"/>
                <a:gd name="connsiteY1" fmla="*/ 3173288 h 3359688"/>
                <a:gd name="connsiteX2" fmla="*/ 336057 w 2830709"/>
                <a:gd name="connsiteY2" fmla="*/ 2229184 h 3359688"/>
                <a:gd name="connsiteX3" fmla="*/ 0 w 2830709"/>
                <a:gd name="connsiteY3" fmla="*/ 481954 h 3359688"/>
                <a:gd name="connsiteX4" fmla="*/ 1649572 w 2830709"/>
                <a:gd name="connsiteY4" fmla="*/ 2189943 h 3359688"/>
                <a:gd name="connsiteX5" fmla="*/ 2467865 w 2830709"/>
                <a:gd name="connsiteY5" fmla="*/ 0 h 3359688"/>
                <a:gd name="connsiteX6" fmla="*/ 2803530 w 2830709"/>
                <a:gd name="connsiteY6" fmla="*/ 1718331 h 3359688"/>
                <a:gd name="connsiteX7" fmla="*/ 2828769 w 2830709"/>
                <a:gd name="connsiteY7" fmla="*/ 2091483 h 3359688"/>
                <a:gd name="connsiteX8" fmla="*/ 2522497 w 2830709"/>
                <a:gd name="connsiteY8" fmla="*/ 2964989 h 3359688"/>
                <a:gd name="connsiteX9" fmla="*/ 1861016 w 2830709"/>
                <a:gd name="connsiteY9" fmla="*/ 3328014 h 3359688"/>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9262 w 2830709"/>
                <a:gd name="connsiteY6" fmla="*/ 1436277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4478 w 2830709"/>
                <a:gd name="connsiteY6" fmla="*/ 1377332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28818"/>
                <a:gd name="connsiteY0" fmla="*/ 3328014 h 3360929"/>
                <a:gd name="connsiteX1" fmla="*/ 832092 w 2828818"/>
                <a:gd name="connsiteY1" fmla="*/ 3219563 h 3360929"/>
                <a:gd name="connsiteX2" fmla="*/ 336057 w 2828818"/>
                <a:gd name="connsiteY2" fmla="*/ 2229184 h 3360929"/>
                <a:gd name="connsiteX3" fmla="*/ 0 w 2828818"/>
                <a:gd name="connsiteY3" fmla="*/ 481954 h 3360929"/>
                <a:gd name="connsiteX4" fmla="*/ 1620462 w 2828818"/>
                <a:gd name="connsiteY4" fmla="*/ 2209024 h 3360929"/>
                <a:gd name="connsiteX5" fmla="*/ 2467865 w 2828818"/>
                <a:gd name="connsiteY5" fmla="*/ 0 h 3360929"/>
                <a:gd name="connsiteX6" fmla="*/ 2744478 w 2828818"/>
                <a:gd name="connsiteY6" fmla="*/ 1377332 h 3360929"/>
                <a:gd name="connsiteX7" fmla="*/ 2828769 w 2828818"/>
                <a:gd name="connsiteY7" fmla="*/ 2091483 h 3360929"/>
                <a:gd name="connsiteX8" fmla="*/ 2522497 w 2828818"/>
                <a:gd name="connsiteY8" fmla="*/ 2964989 h 3360929"/>
                <a:gd name="connsiteX9" fmla="*/ 1861016 w 2828818"/>
                <a:gd name="connsiteY9" fmla="*/ 3328014 h 3360929"/>
                <a:gd name="connsiteX0" fmla="*/ 1861016 w 2828818"/>
                <a:gd name="connsiteY0" fmla="*/ 3329418 h 3362333"/>
                <a:gd name="connsiteX1" fmla="*/ 832092 w 2828818"/>
                <a:gd name="connsiteY1" fmla="*/ 3220967 h 3362333"/>
                <a:gd name="connsiteX2" fmla="*/ 336057 w 2828818"/>
                <a:gd name="connsiteY2" fmla="*/ 2230588 h 3362333"/>
                <a:gd name="connsiteX3" fmla="*/ 0 w 2828818"/>
                <a:gd name="connsiteY3" fmla="*/ 483358 h 3362333"/>
                <a:gd name="connsiteX4" fmla="*/ 1620462 w 2828818"/>
                <a:gd name="connsiteY4" fmla="*/ 2210428 h 3362333"/>
                <a:gd name="connsiteX5" fmla="*/ 2467865 w 2828818"/>
                <a:gd name="connsiteY5" fmla="*/ 1404 h 3362333"/>
                <a:gd name="connsiteX6" fmla="*/ 2744478 w 2828818"/>
                <a:gd name="connsiteY6" fmla="*/ 1378736 h 3362333"/>
                <a:gd name="connsiteX7" fmla="*/ 2828769 w 2828818"/>
                <a:gd name="connsiteY7" fmla="*/ 2092887 h 3362333"/>
                <a:gd name="connsiteX8" fmla="*/ 2522497 w 2828818"/>
                <a:gd name="connsiteY8" fmla="*/ 2966393 h 3362333"/>
                <a:gd name="connsiteX9" fmla="*/ 1861016 w 2828818"/>
                <a:gd name="connsiteY9" fmla="*/ 3329418 h 3362333"/>
                <a:gd name="connsiteX0" fmla="*/ 1861016 w 2828818"/>
                <a:gd name="connsiteY0" fmla="*/ 3331389 h 3364304"/>
                <a:gd name="connsiteX1" fmla="*/ 832092 w 2828818"/>
                <a:gd name="connsiteY1" fmla="*/ 3222938 h 3364304"/>
                <a:gd name="connsiteX2" fmla="*/ 336057 w 2828818"/>
                <a:gd name="connsiteY2" fmla="*/ 2232559 h 3364304"/>
                <a:gd name="connsiteX3" fmla="*/ 0 w 2828818"/>
                <a:gd name="connsiteY3" fmla="*/ 485329 h 3364304"/>
                <a:gd name="connsiteX4" fmla="*/ 1620462 w 2828818"/>
                <a:gd name="connsiteY4" fmla="*/ 2212399 h 3364304"/>
                <a:gd name="connsiteX5" fmla="*/ 2467865 w 2828818"/>
                <a:gd name="connsiteY5" fmla="*/ 3375 h 3364304"/>
                <a:gd name="connsiteX6" fmla="*/ 2744478 w 2828818"/>
                <a:gd name="connsiteY6" fmla="*/ 1380707 h 3364304"/>
                <a:gd name="connsiteX7" fmla="*/ 2828769 w 2828818"/>
                <a:gd name="connsiteY7" fmla="*/ 2094858 h 3364304"/>
                <a:gd name="connsiteX8" fmla="*/ 2522497 w 2828818"/>
                <a:gd name="connsiteY8" fmla="*/ 2968364 h 3364304"/>
                <a:gd name="connsiteX9" fmla="*/ 1861016 w 2828818"/>
                <a:gd name="connsiteY9" fmla="*/ 3331389 h 336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8818" h="3364304">
                  <a:moveTo>
                    <a:pt x="1861016" y="3331389"/>
                  </a:moveTo>
                  <a:cubicBezTo>
                    <a:pt x="1579282" y="3373818"/>
                    <a:pt x="1086252" y="3406076"/>
                    <a:pt x="832092" y="3222938"/>
                  </a:cubicBezTo>
                  <a:cubicBezTo>
                    <a:pt x="577932" y="3039800"/>
                    <a:pt x="383616" y="2460381"/>
                    <a:pt x="336057" y="2232559"/>
                  </a:cubicBezTo>
                  <a:cubicBezTo>
                    <a:pt x="245031" y="1853480"/>
                    <a:pt x="73233" y="1027264"/>
                    <a:pt x="0" y="485329"/>
                  </a:cubicBezTo>
                  <a:cubicBezTo>
                    <a:pt x="397968" y="401539"/>
                    <a:pt x="1119633" y="1591204"/>
                    <a:pt x="1620462" y="2212399"/>
                  </a:cubicBezTo>
                  <a:cubicBezTo>
                    <a:pt x="1902930" y="1476058"/>
                    <a:pt x="2431930" y="-50801"/>
                    <a:pt x="2467865" y="3375"/>
                  </a:cubicBezTo>
                  <a:cubicBezTo>
                    <a:pt x="2486982" y="-62202"/>
                    <a:pt x="2689582" y="843324"/>
                    <a:pt x="2744478" y="1380707"/>
                  </a:cubicBezTo>
                  <a:lnTo>
                    <a:pt x="2828769" y="2094858"/>
                  </a:lnTo>
                  <a:cubicBezTo>
                    <a:pt x="2830893" y="2570497"/>
                    <a:pt x="2765339" y="2691167"/>
                    <a:pt x="2522497" y="2968364"/>
                  </a:cubicBezTo>
                  <a:cubicBezTo>
                    <a:pt x="2375158" y="3156329"/>
                    <a:pt x="2142750" y="3288960"/>
                    <a:pt x="1861016" y="3331389"/>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p:cNvSpPr>
            <a:spLocks noGrp="1"/>
          </p:cNvSpPr>
          <p:nvPr>
            <p:ph idx="1"/>
          </p:nvPr>
        </p:nvSpPr>
        <p:spPr>
          <a:xfrm>
            <a:off x="4725382" y="2562583"/>
            <a:ext cx="6195081" cy="3652157"/>
          </a:xfrm>
        </p:spPr>
        <p:txBody>
          <a:bodyPr>
            <a:normAutofit/>
          </a:bodyPr>
          <a:lstStyle/>
          <a:p>
            <a:pPr marL="0" indent="0">
              <a:buNone/>
            </a:pPr>
            <a:endParaRPr lang="en-GB" sz="1600" b="1">
              <a:solidFill>
                <a:schemeClr val="tx2"/>
              </a:solidFill>
            </a:endParaRPr>
          </a:p>
          <a:p>
            <a:endParaRPr lang="en-GB" sz="1600">
              <a:solidFill>
                <a:schemeClr val="tx2"/>
              </a:solidFill>
            </a:endParaRPr>
          </a:p>
        </p:txBody>
      </p:sp>
    </p:spTree>
    <p:extLst>
      <p:ext uri="{BB962C8B-B14F-4D97-AF65-F5344CB8AC3E}">
        <p14:creationId xmlns:p14="http://schemas.microsoft.com/office/powerpoint/2010/main" val="8042411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0252" y="1882818"/>
            <a:ext cx="5822101" cy="3751628"/>
          </a:xfrm>
        </p:spPr>
        <p:txBody>
          <a:bodyPr>
            <a:noAutofit/>
          </a:bodyPr>
          <a:lstStyle/>
          <a:p>
            <a:r>
              <a:rPr lang="en-GB" sz="4000" b="1" dirty="0"/>
              <a:t>5) Evaluating to what degree action plans have been successful </a:t>
            </a:r>
            <a:r>
              <a:rPr lang="en-GB" sz="4000" b="1" u="sng" dirty="0"/>
              <a:t>and </a:t>
            </a:r>
            <a:r>
              <a:rPr lang="en-GB" sz="4000" b="1" dirty="0"/>
              <a:t>making changes when desired environmental results are not being produced.</a:t>
            </a:r>
            <a:br>
              <a:rPr lang="en-GB" sz="4000" b="1" dirty="0">
                <a:solidFill>
                  <a:schemeClr val="tx2"/>
                </a:solidFill>
              </a:rPr>
            </a:br>
            <a:endParaRPr lang="en-GB" sz="4000" dirty="0">
              <a:solidFill>
                <a:schemeClr val="tx2"/>
              </a:solidFill>
              <a:latin typeface="Neue Haas Grotesk Text Pro" panose="020B0504020202020204" pitchFamily="34" charset="0"/>
            </a:endParaRPr>
          </a:p>
        </p:txBody>
      </p:sp>
      <p:sp>
        <p:nvSpPr>
          <p:cNvPr id="3" name="Content Placeholder 2"/>
          <p:cNvSpPr>
            <a:spLocks noGrp="1"/>
          </p:cNvSpPr>
          <p:nvPr>
            <p:ph idx="1"/>
          </p:nvPr>
        </p:nvSpPr>
        <p:spPr>
          <a:xfrm>
            <a:off x="804672" y="2421682"/>
            <a:ext cx="4977578" cy="3639289"/>
          </a:xfrm>
        </p:spPr>
        <p:txBody>
          <a:bodyPr anchor="ctr">
            <a:normAutofit/>
          </a:bodyPr>
          <a:lstStyle/>
          <a:p>
            <a:pPr marL="0" indent="0">
              <a:buNone/>
            </a:pPr>
            <a:endParaRPr lang="en-GB" sz="1800" b="1" dirty="0">
              <a:solidFill>
                <a:schemeClr val="tx2"/>
              </a:solidFill>
            </a:endParaRPr>
          </a:p>
          <a:p>
            <a:endParaRPr lang="en-GB" sz="1800" dirty="0">
              <a:solidFill>
                <a:schemeClr val="tx2"/>
              </a:solidFill>
            </a:endParaRPr>
          </a:p>
        </p:txBody>
      </p:sp>
      <p:grpSp>
        <p:nvGrpSpPr>
          <p:cNvPr id="72" name="Group 71">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73" name="Freeform: Shape 72">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5" name="Graphic 64" descr="Presentation with Checklist">
            <a:extLst>
              <a:ext uri="{FF2B5EF4-FFF2-40B4-BE49-F238E27FC236}">
                <a16:creationId xmlns:a16="http://schemas.microsoft.com/office/drawing/2014/main" id="{F8A0CC30-9AE4-1CF9-0947-928358AA84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969127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 name="Straight Connector 5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987844" y="3854885"/>
            <a:ext cx="5365955" cy="2384552"/>
          </a:xfrm>
        </p:spPr>
        <p:txBody>
          <a:bodyPr>
            <a:normAutofit/>
          </a:bodyPr>
          <a:lstStyle/>
          <a:p>
            <a:pPr marL="0" indent="0">
              <a:buNone/>
            </a:pPr>
            <a:endParaRPr lang="en-GB" sz="2000" b="1" dirty="0"/>
          </a:p>
          <a:p>
            <a:endParaRPr lang="en-GB" sz="2000" dirty="0"/>
          </a:p>
        </p:txBody>
      </p:sp>
      <p:pic>
        <p:nvPicPr>
          <p:cNvPr id="3074" name="Picture 2" descr="What is Strategic Project Management? PRINCE2 UK">
            <a:extLst>
              <a:ext uri="{FF2B5EF4-FFF2-40B4-BE49-F238E27FC236}">
                <a16:creationId xmlns:a16="http://schemas.microsoft.com/office/drawing/2014/main" id="{9DB87D3E-6986-273E-2E51-91D89FF246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717" y="64579"/>
            <a:ext cx="10840566" cy="67934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E8E8746-A351-F06D-78C3-F362FDD322B0}"/>
              </a:ext>
            </a:extLst>
          </p:cNvPr>
          <p:cNvSpPr txBox="1"/>
          <p:nvPr/>
        </p:nvSpPr>
        <p:spPr>
          <a:xfrm>
            <a:off x="7134606" y="6395323"/>
            <a:ext cx="6094476" cy="369332"/>
          </a:xfrm>
          <a:prstGeom prst="rect">
            <a:avLst/>
          </a:prstGeom>
          <a:noFill/>
        </p:spPr>
        <p:txBody>
          <a:bodyPr wrap="square">
            <a:spAutoFit/>
          </a:bodyPr>
          <a:lstStyle/>
          <a:p>
            <a:r>
              <a:rPr lang="en-GB" dirty="0">
                <a:hlinkClick r:id="rId3"/>
              </a:rPr>
              <a:t>What is Strategic Project Management? PRINCE2 UK</a:t>
            </a:r>
            <a:endParaRPr lang="en-GB" dirty="0"/>
          </a:p>
        </p:txBody>
      </p:sp>
    </p:spTree>
    <p:extLst>
      <p:ext uri="{BB962C8B-B14F-4D97-AF65-F5344CB8AC3E}">
        <p14:creationId xmlns:p14="http://schemas.microsoft.com/office/powerpoint/2010/main" val="2493722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42A43FD-48A8-C2BC-03B1-AB0544464617}"/>
              </a:ext>
            </a:extLst>
          </p:cNvPr>
          <p:cNvPicPr>
            <a:picLocks noChangeAspect="1"/>
          </p:cNvPicPr>
          <p:nvPr/>
        </p:nvPicPr>
        <p:blipFill rotWithShape="1">
          <a:blip r:embed="rId2"/>
          <a:srcRect l="785" t="15733" r="5260" b="60696"/>
          <a:stretch/>
        </p:blipFill>
        <p:spPr>
          <a:xfrm>
            <a:off x="0" y="0"/>
            <a:ext cx="12192000" cy="2039112"/>
          </a:xfrm>
          <a:prstGeom prst="rect">
            <a:avLst/>
          </a:prstGeom>
        </p:spPr>
      </p:pic>
      <p:cxnSp>
        <p:nvCxnSpPr>
          <p:cNvPr id="61" name="Straight Connector 5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8E8746-A351-F06D-78C3-F362FDD322B0}"/>
              </a:ext>
            </a:extLst>
          </p:cNvPr>
          <p:cNvSpPr txBox="1"/>
          <p:nvPr/>
        </p:nvSpPr>
        <p:spPr>
          <a:xfrm>
            <a:off x="6406085" y="6391658"/>
            <a:ext cx="6094476" cy="369332"/>
          </a:xfrm>
          <a:prstGeom prst="rect">
            <a:avLst/>
          </a:prstGeom>
          <a:noFill/>
        </p:spPr>
        <p:txBody>
          <a:bodyPr wrap="square">
            <a:spAutoFit/>
          </a:bodyPr>
          <a:lstStyle/>
          <a:p>
            <a:r>
              <a:rPr lang="en-GB">
                <a:hlinkClick r:id="rId3"/>
              </a:rPr>
              <a:t>Conservation management strategies (CMS) (doc.govt.nz)</a:t>
            </a:r>
            <a:endParaRPr lang="en-GB" dirty="0"/>
          </a:p>
        </p:txBody>
      </p:sp>
      <p:pic>
        <p:nvPicPr>
          <p:cNvPr id="4098" name="Picture 2">
            <a:extLst>
              <a:ext uri="{FF2B5EF4-FFF2-40B4-BE49-F238E27FC236}">
                <a16:creationId xmlns:a16="http://schemas.microsoft.com/office/drawing/2014/main" id="{454F72F2-CF33-2908-0930-2857F1B585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957" y="5535113"/>
            <a:ext cx="2419923" cy="935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1909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 name="Straight Connector 5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987844" y="3854885"/>
            <a:ext cx="5365955" cy="2384552"/>
          </a:xfrm>
        </p:spPr>
        <p:txBody>
          <a:bodyPr>
            <a:normAutofit/>
          </a:bodyPr>
          <a:lstStyle/>
          <a:p>
            <a:pPr marL="0" indent="0">
              <a:buNone/>
            </a:pPr>
            <a:endParaRPr lang="en-GB" sz="2000" b="1" dirty="0"/>
          </a:p>
          <a:p>
            <a:endParaRPr lang="en-GB" sz="2000" dirty="0"/>
          </a:p>
        </p:txBody>
      </p:sp>
      <p:pic>
        <p:nvPicPr>
          <p:cNvPr id="4" name="Picture 3">
            <a:extLst>
              <a:ext uri="{FF2B5EF4-FFF2-40B4-BE49-F238E27FC236}">
                <a16:creationId xmlns:a16="http://schemas.microsoft.com/office/drawing/2014/main" id="{442A43FD-48A8-C2BC-03B1-AB0544464617}"/>
              </a:ext>
            </a:extLst>
          </p:cNvPr>
          <p:cNvPicPr>
            <a:picLocks noChangeAspect="1"/>
          </p:cNvPicPr>
          <p:nvPr/>
        </p:nvPicPr>
        <p:blipFill rotWithShape="1">
          <a:blip r:embed="rId2"/>
          <a:srcRect l="785" t="15733" r="5260" b="4267"/>
          <a:stretch/>
        </p:blipFill>
        <p:spPr>
          <a:xfrm>
            <a:off x="0" y="-62719"/>
            <a:ext cx="12192000" cy="6920719"/>
          </a:xfrm>
          <a:prstGeom prst="rect">
            <a:avLst/>
          </a:prstGeom>
        </p:spPr>
      </p:pic>
      <p:sp>
        <p:nvSpPr>
          <p:cNvPr id="7" name="TextBox 6">
            <a:extLst>
              <a:ext uri="{FF2B5EF4-FFF2-40B4-BE49-F238E27FC236}">
                <a16:creationId xmlns:a16="http://schemas.microsoft.com/office/drawing/2014/main" id="{4E8E8746-A351-F06D-78C3-F362FDD322B0}"/>
              </a:ext>
            </a:extLst>
          </p:cNvPr>
          <p:cNvSpPr txBox="1"/>
          <p:nvPr/>
        </p:nvSpPr>
        <p:spPr>
          <a:xfrm>
            <a:off x="7134606" y="6395323"/>
            <a:ext cx="6094476" cy="369332"/>
          </a:xfrm>
          <a:prstGeom prst="rect">
            <a:avLst/>
          </a:prstGeom>
          <a:noFill/>
        </p:spPr>
        <p:txBody>
          <a:bodyPr wrap="square">
            <a:spAutoFit/>
          </a:bodyPr>
          <a:lstStyle/>
          <a:p>
            <a:r>
              <a:rPr lang="en-GB" dirty="0">
                <a:hlinkClick r:id="rId3"/>
              </a:rPr>
              <a:t>What is Strategic Project Management? PRINCE2 UK</a:t>
            </a:r>
            <a:endParaRPr lang="en-GB" dirty="0"/>
          </a:p>
        </p:txBody>
      </p:sp>
    </p:spTree>
    <p:extLst>
      <p:ext uri="{BB962C8B-B14F-4D97-AF65-F5344CB8AC3E}">
        <p14:creationId xmlns:p14="http://schemas.microsoft.com/office/powerpoint/2010/main" val="4123204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9" y="723898"/>
            <a:ext cx="6002110" cy="1495425"/>
          </a:xfrm>
        </p:spPr>
        <p:txBody>
          <a:bodyPr>
            <a:normAutofit/>
          </a:bodyPr>
          <a:lstStyle/>
          <a:p>
            <a:r>
              <a:rPr lang="en-GB" sz="3400" dirty="0">
                <a:latin typeface="Neue Haas Grotesk Text Pro" panose="020B0504020202020204" pitchFamily="34" charset="0"/>
              </a:rPr>
              <a:t>The Strategy Concept I: Five Ps for Strategy (Henry Mintzberg, 1987)</a:t>
            </a:r>
          </a:p>
        </p:txBody>
      </p:sp>
      <p:sp>
        <p:nvSpPr>
          <p:cNvPr id="3" name="Content Placeholder 2"/>
          <p:cNvSpPr>
            <a:spLocks noGrp="1"/>
          </p:cNvSpPr>
          <p:nvPr>
            <p:ph idx="1"/>
          </p:nvPr>
        </p:nvSpPr>
        <p:spPr>
          <a:xfrm>
            <a:off x="836680" y="2405067"/>
            <a:ext cx="6002110" cy="3729034"/>
          </a:xfrm>
        </p:spPr>
        <p:txBody>
          <a:bodyPr>
            <a:normAutofit/>
          </a:bodyPr>
          <a:lstStyle/>
          <a:p>
            <a:r>
              <a:rPr lang="en-GB" sz="1700" b="1" dirty="0"/>
              <a:t>Plan: </a:t>
            </a:r>
            <a:r>
              <a:rPr lang="en-GB" sz="1700" dirty="0"/>
              <a:t>Strategy as a consciously intended course of action to deal with a situation.</a:t>
            </a:r>
          </a:p>
          <a:p>
            <a:r>
              <a:rPr lang="en-GB" sz="1700" b="1" dirty="0"/>
              <a:t>Ploy: </a:t>
            </a:r>
            <a:r>
              <a:rPr lang="en-GB" sz="1700" dirty="0"/>
              <a:t>Strategy as a </a:t>
            </a:r>
            <a:r>
              <a:rPr lang="en-GB" sz="1700" dirty="0" err="1"/>
              <a:t>maneuver</a:t>
            </a:r>
            <a:r>
              <a:rPr lang="en-GB" sz="1700" dirty="0"/>
              <a:t> to outwit a competitor, which can also be part of a plan.</a:t>
            </a:r>
          </a:p>
          <a:p>
            <a:r>
              <a:rPr lang="en-GB" sz="1700" b="1" dirty="0"/>
              <a:t>Pattern: </a:t>
            </a:r>
            <a:r>
              <a:rPr lang="en-GB" sz="1700" dirty="0"/>
              <a:t>Strategy stemming from consistency in </a:t>
            </a:r>
            <a:r>
              <a:rPr lang="en-GB" sz="1700" dirty="0" err="1"/>
              <a:t>behavior</a:t>
            </a:r>
            <a:r>
              <a:rPr lang="en-GB" sz="1700" dirty="0"/>
              <a:t>, whether or not intended and which can be independent of a plan.</a:t>
            </a:r>
          </a:p>
          <a:p>
            <a:r>
              <a:rPr lang="en-GB" sz="1700" b="1" dirty="0"/>
              <a:t>Position: </a:t>
            </a:r>
            <a:r>
              <a:rPr lang="en-GB" sz="1700" dirty="0"/>
              <a:t>Strategy as a mediating force or match between the organization and environment, which can be compatible with any or all of the Ps.</a:t>
            </a:r>
          </a:p>
          <a:p>
            <a:r>
              <a:rPr lang="en-GB" sz="1700" b="1" dirty="0"/>
              <a:t>Perspective: </a:t>
            </a:r>
            <a:r>
              <a:rPr lang="en-GB" sz="1700" dirty="0"/>
              <a:t>Strategy as a concept or ingrained way of perceiving the world -- e.g., aggressive pacesetter vs. late mover -- which can be compatible with any or all of the Ps.</a:t>
            </a:r>
          </a:p>
        </p:txBody>
      </p:sp>
      <p:pic>
        <p:nvPicPr>
          <p:cNvPr id="2050" name="Picture 2" descr="Henry Mintzberg">
            <a:extLst>
              <a:ext uri="{FF2B5EF4-FFF2-40B4-BE49-F238E27FC236}">
                <a16:creationId xmlns:a16="http://schemas.microsoft.com/office/drawing/2014/main" id="{AF271F94-A17B-D508-B252-2823816BF2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62"/>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47DF03-8BA6-3705-5DE8-88881F8F702E}"/>
              </a:ext>
            </a:extLst>
          </p:cNvPr>
          <p:cNvSpPr txBox="1"/>
          <p:nvPr/>
        </p:nvSpPr>
        <p:spPr>
          <a:xfrm>
            <a:off x="357052" y="6311384"/>
            <a:ext cx="6096000" cy="369332"/>
          </a:xfrm>
          <a:prstGeom prst="rect">
            <a:avLst/>
          </a:prstGeom>
          <a:noFill/>
        </p:spPr>
        <p:txBody>
          <a:bodyPr wrap="square">
            <a:spAutoFit/>
          </a:bodyPr>
          <a:lstStyle/>
          <a:p>
            <a:r>
              <a:rPr lang="en-GB" dirty="0">
                <a:highlight>
                  <a:srgbClr val="FFFF00"/>
                </a:highlight>
                <a:hlinkClick r:id="rId3"/>
              </a:rPr>
              <a:t>The Strategy Concept I: Five Ps for Strategy (sagepub.com</a:t>
            </a:r>
            <a:r>
              <a:rPr lang="en-GB" dirty="0">
                <a:hlinkClick r:id="rId3"/>
              </a:rPr>
              <a:t>)</a:t>
            </a:r>
            <a:endParaRPr lang="en-GB" dirty="0"/>
          </a:p>
        </p:txBody>
      </p:sp>
    </p:spTree>
    <p:extLst>
      <p:ext uri="{BB962C8B-B14F-4D97-AF65-F5344CB8AC3E}">
        <p14:creationId xmlns:p14="http://schemas.microsoft.com/office/powerpoint/2010/main" val="2297326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9" y="723898"/>
            <a:ext cx="6002110" cy="1495425"/>
          </a:xfrm>
        </p:spPr>
        <p:txBody>
          <a:bodyPr>
            <a:normAutofit/>
          </a:bodyPr>
          <a:lstStyle/>
          <a:p>
            <a:r>
              <a:rPr lang="en-GB" sz="3400" dirty="0">
                <a:latin typeface="Neue Haas Grotesk Text Pro" panose="020B0504020202020204" pitchFamily="34" charset="0"/>
              </a:rPr>
              <a:t>The Strategy Concept I: Five Ps for Strategy (Henry Mintzberg, 1987)</a:t>
            </a:r>
          </a:p>
        </p:txBody>
      </p:sp>
      <p:sp>
        <p:nvSpPr>
          <p:cNvPr id="3" name="Content Placeholder 2"/>
          <p:cNvSpPr>
            <a:spLocks noGrp="1"/>
          </p:cNvSpPr>
          <p:nvPr>
            <p:ph idx="1"/>
          </p:nvPr>
        </p:nvSpPr>
        <p:spPr>
          <a:xfrm>
            <a:off x="836680" y="2405067"/>
            <a:ext cx="6002110" cy="3729034"/>
          </a:xfrm>
        </p:spPr>
        <p:txBody>
          <a:bodyPr>
            <a:normAutofit/>
          </a:bodyPr>
          <a:lstStyle/>
          <a:p>
            <a:r>
              <a:rPr lang="en-GB" sz="1700" b="1" dirty="0"/>
              <a:t>Plan: </a:t>
            </a:r>
            <a:r>
              <a:rPr lang="en-GB" sz="1700" dirty="0"/>
              <a:t>Strategy as a consciously intended course of action to deal with a situation.</a:t>
            </a:r>
          </a:p>
          <a:p>
            <a:r>
              <a:rPr lang="en-GB" sz="1700" b="1" dirty="0"/>
              <a:t>Ploy: </a:t>
            </a:r>
            <a:r>
              <a:rPr lang="en-GB" sz="1700" dirty="0"/>
              <a:t>Strategy as a </a:t>
            </a:r>
            <a:r>
              <a:rPr lang="en-GB" sz="1700" dirty="0" err="1"/>
              <a:t>maneuver</a:t>
            </a:r>
            <a:r>
              <a:rPr lang="en-GB" sz="1700" dirty="0"/>
              <a:t> to outwit a competitor, which can also be part of a plan.</a:t>
            </a:r>
          </a:p>
          <a:p>
            <a:r>
              <a:rPr lang="en-GB" sz="1700" b="1" dirty="0"/>
              <a:t>Pattern: </a:t>
            </a:r>
            <a:r>
              <a:rPr lang="en-GB" sz="1700" dirty="0"/>
              <a:t>Strategy stemming from consistency in </a:t>
            </a:r>
            <a:r>
              <a:rPr lang="en-GB" sz="1700" dirty="0" err="1"/>
              <a:t>behavior</a:t>
            </a:r>
            <a:r>
              <a:rPr lang="en-GB" sz="1700" dirty="0"/>
              <a:t>, whether or not intended and which can be independent of a plan.</a:t>
            </a:r>
          </a:p>
          <a:p>
            <a:r>
              <a:rPr lang="en-GB" sz="1700" b="1" dirty="0"/>
              <a:t>Position: </a:t>
            </a:r>
            <a:r>
              <a:rPr lang="en-GB" sz="1700" dirty="0"/>
              <a:t>Strategy as a mediating force or match between the organization and environment, which can be compatible with any or all of the Ps.</a:t>
            </a:r>
          </a:p>
          <a:p>
            <a:r>
              <a:rPr lang="en-GB" sz="1700" b="1" dirty="0"/>
              <a:t>Perspective: </a:t>
            </a:r>
            <a:r>
              <a:rPr lang="en-GB" sz="1700" dirty="0"/>
              <a:t>Strategy as a concept or ingrained way of perceiving the world -- e.g., aggressive pacesetter vs. late mover -- which can be compatible with any or all of the Ps.</a:t>
            </a:r>
          </a:p>
        </p:txBody>
      </p:sp>
      <p:pic>
        <p:nvPicPr>
          <p:cNvPr id="2050" name="Picture 2" descr="Henry Mintzberg">
            <a:extLst>
              <a:ext uri="{FF2B5EF4-FFF2-40B4-BE49-F238E27FC236}">
                <a16:creationId xmlns:a16="http://schemas.microsoft.com/office/drawing/2014/main" id="{AF271F94-A17B-D508-B252-2823816BF2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62"/>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47DF03-8BA6-3705-5DE8-88881F8F702E}"/>
              </a:ext>
            </a:extLst>
          </p:cNvPr>
          <p:cNvSpPr txBox="1"/>
          <p:nvPr/>
        </p:nvSpPr>
        <p:spPr>
          <a:xfrm>
            <a:off x="357052" y="6311384"/>
            <a:ext cx="6096000" cy="369332"/>
          </a:xfrm>
          <a:prstGeom prst="rect">
            <a:avLst/>
          </a:prstGeom>
          <a:noFill/>
        </p:spPr>
        <p:txBody>
          <a:bodyPr wrap="square">
            <a:spAutoFit/>
          </a:bodyPr>
          <a:lstStyle/>
          <a:p>
            <a:r>
              <a:rPr lang="en-GB" dirty="0">
                <a:highlight>
                  <a:srgbClr val="FFFF00"/>
                </a:highlight>
                <a:hlinkClick r:id="rId3"/>
              </a:rPr>
              <a:t>The Strategy Concept I: Five Ps for Strategy (sagepub.com</a:t>
            </a:r>
            <a:r>
              <a:rPr lang="en-GB" dirty="0">
                <a:hlinkClick r:id="rId3"/>
              </a:rPr>
              <a:t>)</a:t>
            </a:r>
            <a:endParaRPr lang="en-GB" dirty="0"/>
          </a:p>
        </p:txBody>
      </p:sp>
      <p:pic>
        <p:nvPicPr>
          <p:cNvPr id="8194" name="Picture 2" descr="Please Read Me Stock Photo - Download Image Now - Pleading, Reading, Empty  - iStock">
            <a:extLst>
              <a:ext uri="{FF2B5EF4-FFF2-40B4-BE49-F238E27FC236}">
                <a16:creationId xmlns:a16="http://schemas.microsoft.com/office/drawing/2014/main" id="{5499DF17-36A1-E9DE-1A8A-BD02AF7C86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3052" y="5598318"/>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5173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A 3D pattern of ring shapes connected by lines">
            <a:extLst>
              <a:ext uri="{FF2B5EF4-FFF2-40B4-BE49-F238E27FC236}">
                <a16:creationId xmlns:a16="http://schemas.microsoft.com/office/drawing/2014/main" id="{AFBD5C8F-33AF-CB71-D9EE-15B43EB859A0}"/>
              </a:ext>
            </a:extLst>
          </p:cNvPr>
          <p:cNvPicPr>
            <a:picLocks noChangeAspect="1"/>
          </p:cNvPicPr>
          <p:nvPr/>
        </p:nvPicPr>
        <p:blipFill rotWithShape="1">
          <a:blip r:embed="rId2"/>
          <a:srcRect l="9621" r="46004"/>
          <a:stretch/>
        </p:blipFill>
        <p:spPr>
          <a:xfrm>
            <a:off x="-1" y="-2"/>
            <a:ext cx="5410198" cy="6858002"/>
          </a:xfrm>
          <a:prstGeom prst="rect">
            <a:avLst/>
          </a:prstGeom>
        </p:spPr>
      </p:pic>
      <p:sp useBgFill="1">
        <p:nvSpPr>
          <p:cNvPr id="23" name="Rectangle 2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15317" y="405685"/>
            <a:ext cx="5464968" cy="1559301"/>
          </a:xfrm>
        </p:spPr>
        <p:txBody>
          <a:bodyPr>
            <a:normAutofit/>
          </a:bodyPr>
          <a:lstStyle/>
          <a:p>
            <a:r>
              <a:rPr lang="en-GB" sz="4000">
                <a:latin typeface="Neue Haas Grotesk Text Pro" panose="020B0504020202020204" pitchFamily="34" charset="0"/>
              </a:rPr>
              <a:t>Communication</a:t>
            </a:r>
            <a:endParaRPr lang="en-GB" sz="4000" dirty="0">
              <a:latin typeface="Neue Haas Grotesk Text Pro" panose="020B0504020202020204" pitchFamily="34" charset="0"/>
            </a:endParaRPr>
          </a:p>
        </p:txBody>
      </p:sp>
      <p:sp>
        <p:nvSpPr>
          <p:cNvPr id="3" name="Content Placeholder 2"/>
          <p:cNvSpPr>
            <a:spLocks noGrp="1"/>
          </p:cNvSpPr>
          <p:nvPr>
            <p:ph idx="1"/>
          </p:nvPr>
        </p:nvSpPr>
        <p:spPr>
          <a:xfrm>
            <a:off x="6115317" y="2743200"/>
            <a:ext cx="5247340" cy="3496878"/>
          </a:xfrm>
        </p:spPr>
        <p:txBody>
          <a:bodyPr anchor="ctr">
            <a:normAutofit/>
          </a:bodyPr>
          <a:lstStyle/>
          <a:p>
            <a:r>
              <a:rPr lang="en-GB" sz="2400"/>
              <a:t>Effective communication, data collection and organisational culture also play an important part in the strategic management process </a:t>
            </a:r>
          </a:p>
          <a:p>
            <a:r>
              <a:rPr lang="en-GB" sz="2400"/>
              <a:t>Lack of communication and a negative corporate culture can result in a misalignment of the strategic management plan</a:t>
            </a:r>
            <a:endParaRPr lang="en-GB" sz="2400" dirty="0"/>
          </a:p>
        </p:txBody>
      </p:sp>
    </p:spTree>
    <p:extLst>
      <p:ext uri="{BB962C8B-B14F-4D97-AF65-F5344CB8AC3E}">
        <p14:creationId xmlns:p14="http://schemas.microsoft.com/office/powerpoint/2010/main" val="40950083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a:latin typeface="Neue Haas Grotesk Text Pro" panose="020B0504020202020204" pitchFamily="34" charset="0"/>
              </a:rPr>
              <a:t>Culture</a:t>
            </a:r>
          </a:p>
        </p:txBody>
      </p:sp>
      <p:sp>
        <p:nvSpPr>
          <p:cNvPr id="3" name="Content Placeholder 2"/>
          <p:cNvSpPr>
            <a:spLocks noGrp="1"/>
          </p:cNvSpPr>
          <p:nvPr>
            <p:ph idx="1"/>
          </p:nvPr>
        </p:nvSpPr>
        <p:spPr>
          <a:xfrm>
            <a:off x="838200" y="1825625"/>
            <a:ext cx="5393361" cy="4351338"/>
          </a:xfrm>
        </p:spPr>
        <p:txBody>
          <a:bodyPr>
            <a:normAutofit/>
          </a:bodyPr>
          <a:lstStyle/>
          <a:p>
            <a:r>
              <a:rPr lang="en-GB" sz="1800" dirty="0"/>
              <a:t>Organisational culture can determine the success and failure.</a:t>
            </a:r>
          </a:p>
          <a:p>
            <a:r>
              <a:rPr lang="en-GB" sz="1800" dirty="0"/>
              <a:t>Culture is a major factor in the way people in an environmental organisation outline objectives, execute tasks and organise resources. </a:t>
            </a:r>
          </a:p>
          <a:p>
            <a:r>
              <a:rPr lang="en-GB" sz="1800" dirty="0"/>
              <a:t>In the environment it is often based on strong values and belief systems</a:t>
            </a:r>
          </a:p>
          <a:p>
            <a:r>
              <a:rPr lang="en-GB" sz="1800" dirty="0"/>
              <a:t>A strong organisational culture will make it easier for leaders and managers to motivate employees/volunteers. </a:t>
            </a:r>
          </a:p>
          <a:p>
            <a:r>
              <a:rPr lang="en-GB" sz="1800" dirty="0"/>
              <a:t>e.g., At organisations where lower-level managers and employees are expected to be involved in the decision-making and strategy, the strategic management process should enable them to do so.</a:t>
            </a:r>
          </a:p>
        </p:txBody>
      </p:sp>
      <p:pic>
        <p:nvPicPr>
          <p:cNvPr id="5" name="Picture 4" descr="Checkmate in a chess game">
            <a:extLst>
              <a:ext uri="{FF2B5EF4-FFF2-40B4-BE49-F238E27FC236}">
                <a16:creationId xmlns:a16="http://schemas.microsoft.com/office/drawing/2014/main" id="{FB626AD3-7DC4-151A-AAD1-0640954F2349}"/>
              </a:ext>
            </a:extLst>
          </p:cNvPr>
          <p:cNvPicPr>
            <a:picLocks noChangeAspect="1"/>
          </p:cNvPicPr>
          <p:nvPr/>
        </p:nvPicPr>
        <p:blipFill rotWithShape="1">
          <a:blip r:embed="rId2"/>
          <a:srcRect l="10033" r="14217"/>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2654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lose-up of hopscotch on a sidewalk">
            <a:extLst>
              <a:ext uri="{FF2B5EF4-FFF2-40B4-BE49-F238E27FC236}">
                <a16:creationId xmlns:a16="http://schemas.microsoft.com/office/drawing/2014/main" id="{FE844A27-57AB-810B-238E-F6BBA326A285}"/>
              </a:ext>
            </a:extLst>
          </p:cNvPr>
          <p:cNvPicPr>
            <a:picLocks noChangeAspect="1"/>
          </p:cNvPicPr>
          <p:nvPr/>
        </p:nvPicPr>
        <p:blipFill rotWithShape="1">
          <a:blip r:embed="rId2">
            <a:alphaModFix amt="55000"/>
          </a:blip>
          <a:srcRect t="7096" b="8634"/>
          <a:stretch/>
        </p:blipFill>
        <p:spPr>
          <a:xfrm>
            <a:off x="20" y="-9107"/>
            <a:ext cx="12191980" cy="6858000"/>
          </a:xfrm>
          <a:prstGeom prst="rect">
            <a:avLst/>
          </a:prstGeom>
        </p:spPr>
      </p:pic>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D3E78BC-E615-0434-4D3C-5B7DAC1EAFA6}"/>
              </a:ext>
            </a:extLst>
          </p:cNvPr>
          <p:cNvSpPr>
            <a:spLocks noGrp="1"/>
          </p:cNvSpPr>
          <p:nvPr>
            <p:ph idx="1"/>
          </p:nvPr>
        </p:nvSpPr>
        <p:spPr>
          <a:xfrm>
            <a:off x="838200" y="1825625"/>
            <a:ext cx="10515600" cy="4351338"/>
          </a:xfrm>
        </p:spPr>
        <p:txBody>
          <a:bodyPr>
            <a:normAutofit/>
          </a:bodyPr>
          <a:lstStyle/>
          <a:p>
            <a:r>
              <a:rPr lang="en-GB">
                <a:solidFill>
                  <a:srgbClr val="FFFFFF"/>
                </a:solidFill>
              </a:rPr>
              <a:t>5 min break</a:t>
            </a:r>
          </a:p>
        </p:txBody>
      </p:sp>
    </p:spTree>
    <p:extLst>
      <p:ext uri="{BB962C8B-B14F-4D97-AF65-F5344CB8AC3E}">
        <p14:creationId xmlns:p14="http://schemas.microsoft.com/office/powerpoint/2010/main" val="1082549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58169" y="1826933"/>
            <a:ext cx="4023360" cy="3204134"/>
          </a:xfrm>
        </p:spPr>
        <p:txBody>
          <a:bodyPr vert="horz" lIns="91440" tIns="45720" rIns="91440" bIns="45720" rtlCol="0" anchor="b">
            <a:normAutofit fontScale="90000"/>
          </a:bodyPr>
          <a:lstStyle/>
          <a:p>
            <a:pPr algn="l"/>
            <a:r>
              <a:rPr lang="en-US" sz="4800" dirty="0">
                <a:solidFill>
                  <a:schemeClr val="bg1"/>
                </a:solidFill>
              </a:rPr>
              <a:t>Why do we need to make strategic environmental decisions?</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pic>
        <p:nvPicPr>
          <p:cNvPr id="4" name="Picture 3" descr="A green house with black text&#10;&#10;Description automatically generated">
            <a:extLst>
              <a:ext uri="{FF2B5EF4-FFF2-40B4-BE49-F238E27FC236}">
                <a16:creationId xmlns:a16="http://schemas.microsoft.com/office/drawing/2014/main" id="{39785156-2CBB-3B3F-F997-A0465DE464D0}"/>
              </a:ext>
            </a:extLst>
          </p:cNvPr>
          <p:cNvPicPr>
            <a:picLocks noChangeAspect="1"/>
          </p:cNvPicPr>
          <p:nvPr/>
        </p:nvPicPr>
        <p:blipFill>
          <a:blip r:embed="rId4"/>
          <a:stretch>
            <a:fillRect/>
          </a:stretch>
        </p:blipFill>
        <p:spPr>
          <a:xfrm>
            <a:off x="269321" y="315881"/>
            <a:ext cx="4761905" cy="4761905"/>
          </a:xfrm>
          <a:prstGeom prst="rect">
            <a:avLst/>
          </a:prstGeom>
        </p:spPr>
      </p:pic>
    </p:spTree>
    <p:extLst>
      <p:ext uri="{BB962C8B-B14F-4D97-AF65-F5344CB8AC3E}">
        <p14:creationId xmlns:p14="http://schemas.microsoft.com/office/powerpoint/2010/main" val="21789391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4C78B5-EC6B-4A39-8860-705100867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4669978"/>
            <a:ext cx="4391024" cy="1173700"/>
          </a:xfrm>
        </p:spPr>
        <p:txBody>
          <a:bodyPr anchor="t">
            <a:normAutofit/>
          </a:bodyPr>
          <a:lstStyle/>
          <a:p>
            <a:r>
              <a:rPr lang="en-GB" sz="3700">
                <a:solidFill>
                  <a:schemeClr val="bg1"/>
                </a:solidFill>
              </a:rPr>
              <a:t>David Interview September 2020</a:t>
            </a:r>
          </a:p>
        </p:txBody>
      </p:sp>
      <p:pic>
        <p:nvPicPr>
          <p:cNvPr id="6" name="Picture 5"/>
          <p:cNvPicPr>
            <a:picLocks noChangeAspect="1"/>
          </p:cNvPicPr>
          <p:nvPr/>
        </p:nvPicPr>
        <p:blipFill rotWithShape="1">
          <a:blip r:embed="rId2"/>
          <a:srcRect l="16813" r="25560"/>
          <a:stretch/>
        </p:blipFill>
        <p:spPr>
          <a:xfrm>
            <a:off x="20" y="10"/>
            <a:ext cx="4000480" cy="3904882"/>
          </a:xfrm>
          <a:custGeom>
            <a:avLst/>
            <a:gdLst/>
            <a:ahLst/>
            <a:cxnLst/>
            <a:rect l="l" t="t" r="r" b="b"/>
            <a:pathLst>
              <a:path w="4000500" h="3413410">
                <a:moveTo>
                  <a:pt x="0" y="0"/>
                </a:moveTo>
                <a:lnTo>
                  <a:pt x="4000500" y="0"/>
                </a:lnTo>
                <a:lnTo>
                  <a:pt x="4000500" y="3330603"/>
                </a:lnTo>
                <a:lnTo>
                  <a:pt x="416174" y="3413410"/>
                </a:lnTo>
                <a:lnTo>
                  <a:pt x="0" y="3408169"/>
                </a:lnTo>
                <a:close/>
              </a:path>
            </a:pathLst>
          </a:custGeom>
        </p:spPr>
      </p:pic>
      <p:pic>
        <p:nvPicPr>
          <p:cNvPr id="7" name="Picture 6"/>
          <p:cNvPicPr>
            <a:picLocks noChangeAspect="1"/>
          </p:cNvPicPr>
          <p:nvPr/>
        </p:nvPicPr>
        <p:blipFill rotWithShape="1">
          <a:blip r:embed="rId3"/>
          <a:srcRect l="24433" r="20683"/>
          <a:stretch/>
        </p:blipFill>
        <p:spPr>
          <a:xfrm>
            <a:off x="4191002" y="10"/>
            <a:ext cx="3809998" cy="3904881"/>
          </a:xfrm>
          <a:custGeom>
            <a:avLst/>
            <a:gdLst/>
            <a:ahLst/>
            <a:cxnLst/>
            <a:rect l="l" t="t" r="r" b="b"/>
            <a:pathLst>
              <a:path w="3809998" h="3361533">
                <a:moveTo>
                  <a:pt x="0" y="0"/>
                </a:moveTo>
                <a:lnTo>
                  <a:pt x="3809998" y="0"/>
                </a:lnTo>
                <a:lnTo>
                  <a:pt x="3809998" y="3353206"/>
                </a:lnTo>
                <a:lnTo>
                  <a:pt x="1781628" y="3181423"/>
                </a:lnTo>
                <a:lnTo>
                  <a:pt x="0" y="3361533"/>
                </a:lnTo>
                <a:close/>
              </a:path>
            </a:pathLst>
          </a:custGeom>
        </p:spPr>
      </p:pic>
      <p:pic>
        <p:nvPicPr>
          <p:cNvPr id="5" name="Picture 4"/>
          <p:cNvPicPr>
            <a:picLocks noChangeAspect="1"/>
          </p:cNvPicPr>
          <p:nvPr/>
        </p:nvPicPr>
        <p:blipFill rotWithShape="1">
          <a:blip r:embed="rId4"/>
          <a:srcRect l="42618" r="1242" b="-1"/>
          <a:stretch/>
        </p:blipFill>
        <p:spPr>
          <a:xfrm>
            <a:off x="8191500" y="-1"/>
            <a:ext cx="4000500" cy="4008409"/>
          </a:xfrm>
          <a:custGeom>
            <a:avLst/>
            <a:gdLst/>
            <a:ahLst/>
            <a:cxnLst/>
            <a:rect l="l" t="t" r="r" b="b"/>
            <a:pathLst>
              <a:path w="4000500" h="3403026">
                <a:moveTo>
                  <a:pt x="0" y="0"/>
                </a:moveTo>
                <a:lnTo>
                  <a:pt x="4000500" y="0"/>
                </a:lnTo>
                <a:lnTo>
                  <a:pt x="4000500" y="3403026"/>
                </a:lnTo>
                <a:lnTo>
                  <a:pt x="9072" y="3370108"/>
                </a:lnTo>
                <a:lnTo>
                  <a:pt x="0" y="3369340"/>
                </a:lnTo>
                <a:close/>
              </a:path>
            </a:pathLst>
          </a:custGeom>
        </p:spPr>
      </p:pic>
      <p:sp>
        <p:nvSpPr>
          <p:cNvPr id="4" name="Slide Number Placeholder 3"/>
          <p:cNvSpPr>
            <a:spLocks noGrp="1"/>
          </p:cNvSpPr>
          <p:nvPr>
            <p:ph type="sldNum" sz="quarter" idx="12"/>
          </p:nvPr>
        </p:nvSpPr>
        <p:spPr>
          <a:xfrm>
            <a:off x="8737600" y="466933"/>
            <a:ext cx="2635250" cy="707886"/>
          </a:xfrm>
        </p:spPr>
        <p:txBody>
          <a:bodyP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2A2D1FC4-343E-40E0-885C-2B093CC69763}" type="slidenum">
              <a:rPr kumimoji="0" lang="en-GB" altLang="en-US" sz="440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29</a:t>
            </a:fld>
            <a:endParaRPr kumimoji="0" lang="en-GB" altLang="en-US" sz="44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A50943B0-FDF7-4C2C-B784-9208C945A8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5" name="Freeform: Shape 14">
              <a:extLst>
                <a:ext uri="{FF2B5EF4-FFF2-40B4-BE49-F238E27FC236}">
                  <a16:creationId xmlns:a16="http://schemas.microsoft.com/office/drawing/2014/main" id="{64021FAB-FA86-49DE-8FC9-585A1729B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7B58B526-A432-4EB5-AA70-2BB897257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Content Placeholder 2"/>
          <p:cNvSpPr>
            <a:spLocks noGrp="1"/>
          </p:cNvSpPr>
          <p:nvPr>
            <p:ph idx="1"/>
          </p:nvPr>
        </p:nvSpPr>
        <p:spPr>
          <a:xfrm>
            <a:off x="5664201" y="4766267"/>
            <a:ext cx="5692774" cy="1624800"/>
          </a:xfrm>
        </p:spPr>
        <p:txBody>
          <a:bodyPr>
            <a:normAutofit/>
          </a:bodyPr>
          <a:lstStyle/>
          <a:p>
            <a:r>
              <a:rPr lang="en-GB" sz="2400" dirty="0">
                <a:solidFill>
                  <a:schemeClr val="bg1">
                    <a:alpha val="80000"/>
                  </a:schemeClr>
                </a:solidFill>
                <a:hlinkClick r:id="rId6"/>
              </a:rPr>
              <a:t>9 min link</a:t>
            </a:r>
            <a:endParaRPr lang="en-GB" sz="2400" dirty="0">
              <a:solidFill>
                <a:schemeClr val="bg1">
                  <a:alpha val="80000"/>
                </a:schemeClr>
              </a:solidFill>
            </a:endParaRPr>
          </a:p>
          <a:p>
            <a:r>
              <a:rPr lang="en-GB" sz="2400" dirty="0">
                <a:solidFill>
                  <a:schemeClr val="bg1">
                    <a:alpha val="80000"/>
                  </a:schemeClr>
                </a:solidFill>
              </a:rPr>
              <a:t>In what ways is David emphasising the importance of environmental governance? Stop, discuss and restart</a:t>
            </a:r>
            <a:r>
              <a:rPr lang="en-GB" sz="1900" dirty="0">
                <a:solidFill>
                  <a:schemeClr val="bg1">
                    <a:alpha val="80000"/>
                  </a:schemeClr>
                </a:solidFill>
              </a:rPr>
              <a:t>.</a:t>
            </a:r>
          </a:p>
        </p:txBody>
      </p:sp>
    </p:spTree>
    <p:extLst>
      <p:ext uri="{BB962C8B-B14F-4D97-AF65-F5344CB8AC3E}">
        <p14:creationId xmlns:p14="http://schemas.microsoft.com/office/powerpoint/2010/main" val="21725986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5038" r="6244" b="-1"/>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p:cNvSpPr>
            <a:spLocks noGrp="1"/>
          </p:cNvSpPr>
          <p:nvPr>
            <p:ph type="title"/>
          </p:nvPr>
        </p:nvSpPr>
        <p:spPr>
          <a:xfrm>
            <a:off x="6359553" y="4932459"/>
            <a:ext cx="5505814" cy="1690409"/>
          </a:xfrm>
        </p:spPr>
        <p:txBody>
          <a:bodyPr vert="horz" lIns="91440" tIns="45720" rIns="91440" bIns="45720" rtlCol="0" anchor="b">
            <a:normAutofit/>
          </a:bodyPr>
          <a:lstStyle/>
          <a:p>
            <a:r>
              <a:rPr lang="en-US" sz="3700" kern="1200" dirty="0">
                <a:solidFill>
                  <a:schemeClr val="tx1"/>
                </a:solidFill>
                <a:latin typeface="+mj-lt"/>
                <a:ea typeface="+mj-ea"/>
                <a:cs typeface="+mj-cs"/>
              </a:rPr>
              <a:t>From moaning about it to achieving it. </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Can governance help?</a:t>
            </a:r>
          </a:p>
        </p:txBody>
      </p:sp>
      <p:pic>
        <p:nvPicPr>
          <p:cNvPr id="5" name="Picture 4"/>
          <p:cNvPicPr>
            <a:picLocks noChangeAspect="1"/>
          </p:cNvPicPr>
          <p:nvPr/>
        </p:nvPicPr>
        <p:blipFill rotWithShape="1">
          <a:blip r:embed="rId3"/>
          <a:srcRect t="5871" b="30056"/>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4" name="Slide Number Placeholder 3"/>
          <p:cNvSpPr>
            <a:spLocks noGrp="1"/>
          </p:cNvSpPr>
          <p:nvPr>
            <p:ph type="sldNum" sz="quarter" idx="12"/>
          </p:nvPr>
        </p:nvSpPr>
        <p:spPr>
          <a:xfrm>
            <a:off x="10455400" y="6356350"/>
            <a:ext cx="898400" cy="365125"/>
          </a:xfrm>
        </p:spPr>
        <p:txBody>
          <a:bodyPr vert="horz" lIns="91440" tIns="45720" rIns="91440" bIns="45720" rtlCol="0" anchor="ctr">
            <a:normAutofit/>
          </a:bodyPr>
          <a:lstStyle/>
          <a:p>
            <a:pPr>
              <a:spcAft>
                <a:spcPts val="600"/>
              </a:spcAft>
              <a:defRPr/>
            </a:pPr>
            <a:fld id="{2A2D1FC4-343E-40E0-885C-2B093CC69763}" type="slidenum">
              <a:rPr lang="en-US" altLang="en-US"/>
              <a:pPr>
                <a:spcAft>
                  <a:spcPts val="600"/>
                </a:spcAft>
                <a:defRPr/>
              </a:pPr>
              <a:t>30</a:t>
            </a:fld>
            <a:endParaRPr lang="en-US" altLang="en-US"/>
          </a:p>
        </p:txBody>
      </p:sp>
    </p:spTree>
    <p:extLst>
      <p:ext uri="{BB962C8B-B14F-4D97-AF65-F5344CB8AC3E}">
        <p14:creationId xmlns:p14="http://schemas.microsoft.com/office/powerpoint/2010/main" val="14237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5">
            <a:extLst>
              <a:ext uri="{FF2B5EF4-FFF2-40B4-BE49-F238E27FC236}">
                <a16:creationId xmlns:a16="http://schemas.microsoft.com/office/drawing/2014/main" id="{4F576402-52EF-8E72-0136-6FFE8506D864}"/>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27"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Governance?</a:t>
            </a:r>
          </a:p>
        </p:txBody>
      </p:sp>
      <p:sp>
        <p:nvSpPr>
          <p:cNvPr id="28"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chemeClr val="bg1"/>
                </a:solidFill>
                <a:latin typeface="Calibri" panose="020F0502020204030204"/>
              </a:rPr>
              <a:pPr>
                <a:spcAft>
                  <a:spcPts val="600"/>
                </a:spcAft>
                <a:defRPr/>
              </a:pPr>
              <a:t>31</a:t>
            </a:fld>
            <a:endParaRPr lang="en-US" altLang="en-US">
              <a:solidFill>
                <a:schemeClr val="bg1"/>
              </a:solidFill>
              <a:latin typeface="Calibri" panose="020F0502020204030204"/>
            </a:endParaRPr>
          </a:p>
        </p:txBody>
      </p:sp>
    </p:spTree>
    <p:extLst>
      <p:ext uri="{BB962C8B-B14F-4D97-AF65-F5344CB8AC3E}">
        <p14:creationId xmlns:p14="http://schemas.microsoft.com/office/powerpoint/2010/main" val="13125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5">
            <a:extLst>
              <a:ext uri="{FF2B5EF4-FFF2-40B4-BE49-F238E27FC236}">
                <a16:creationId xmlns:a16="http://schemas.microsoft.com/office/drawing/2014/main" id="{4F576402-52EF-8E72-0136-6FFE8506D864}"/>
              </a:ext>
            </a:extLst>
          </p:cNvPr>
          <p:cNvPicPr>
            <a:picLocks noChangeAspect="1"/>
          </p:cNvPicPr>
          <p:nvPr/>
        </p:nvPicPr>
        <p:blipFill rotWithShape="1">
          <a:blip r:embed="rId2"/>
          <a:srcRect r="5200"/>
          <a:stretch/>
        </p:blipFill>
        <p:spPr>
          <a:xfrm>
            <a:off x="3533306" y="0"/>
            <a:ext cx="8668512" cy="6857990"/>
          </a:xfrm>
          <a:prstGeom prst="rect">
            <a:avLst/>
          </a:prstGeom>
        </p:spPr>
      </p:pic>
      <p:sp>
        <p:nvSpPr>
          <p:cNvPr id="27"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Governance?</a:t>
            </a:r>
          </a:p>
        </p:txBody>
      </p:sp>
      <p:sp>
        <p:nvSpPr>
          <p:cNvPr id="28"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chemeClr val="bg1"/>
                </a:solidFill>
                <a:latin typeface="Calibri" panose="020F0502020204030204"/>
              </a:rPr>
              <a:pPr>
                <a:spcAft>
                  <a:spcPts val="600"/>
                </a:spcAft>
                <a:defRPr/>
              </a:pPr>
              <a:t>32</a:t>
            </a:fld>
            <a:endParaRPr lang="en-US" altLang="en-US">
              <a:solidFill>
                <a:schemeClr val="bg1"/>
              </a:solidFill>
              <a:latin typeface="Calibri" panose="020F0502020204030204"/>
            </a:endParaRPr>
          </a:p>
        </p:txBody>
      </p:sp>
      <p:sp>
        <p:nvSpPr>
          <p:cNvPr id="5" name="TextBox 4">
            <a:extLst>
              <a:ext uri="{FF2B5EF4-FFF2-40B4-BE49-F238E27FC236}">
                <a16:creationId xmlns:a16="http://schemas.microsoft.com/office/drawing/2014/main" id="{E8616F7B-BAD9-11C5-7310-74EA5C8BF26B}"/>
              </a:ext>
            </a:extLst>
          </p:cNvPr>
          <p:cNvSpPr txBox="1"/>
          <p:nvPr/>
        </p:nvSpPr>
        <p:spPr>
          <a:xfrm>
            <a:off x="487799" y="1308507"/>
            <a:ext cx="4729983" cy="1754326"/>
          </a:xfrm>
          <a:prstGeom prst="rect">
            <a:avLst/>
          </a:prstGeom>
          <a:noFill/>
        </p:spPr>
        <p:txBody>
          <a:bodyPr wrap="square">
            <a:spAutoFit/>
          </a:bodyPr>
          <a:lstStyle/>
          <a:p>
            <a:r>
              <a:rPr lang="en-GB" b="0" i="0" dirty="0">
                <a:solidFill>
                  <a:schemeClr val="bg1"/>
                </a:solidFill>
                <a:effectLst/>
                <a:latin typeface="arial" panose="020B0604020202020204" pitchFamily="34" charset="0"/>
              </a:rPr>
              <a:t>Governance is the process of making and enforcing decisions within an organization or society. It is the process of interactions through the laws, social norms, power or language as structured in communication of an organized society over a social system.</a:t>
            </a:r>
            <a:endParaRPr lang="en-GB" dirty="0">
              <a:solidFill>
                <a:schemeClr val="bg1"/>
              </a:solidFill>
            </a:endParaRPr>
          </a:p>
        </p:txBody>
      </p:sp>
      <p:sp>
        <p:nvSpPr>
          <p:cNvPr id="7" name="TextBox 6">
            <a:extLst>
              <a:ext uri="{FF2B5EF4-FFF2-40B4-BE49-F238E27FC236}">
                <a16:creationId xmlns:a16="http://schemas.microsoft.com/office/drawing/2014/main" id="{69DE0953-8086-11A2-ACE2-49FDA15B5C73}"/>
              </a:ext>
            </a:extLst>
          </p:cNvPr>
          <p:cNvSpPr txBox="1"/>
          <p:nvPr/>
        </p:nvSpPr>
        <p:spPr>
          <a:xfrm>
            <a:off x="477981" y="5998705"/>
            <a:ext cx="6100354" cy="646331"/>
          </a:xfrm>
          <a:prstGeom prst="rect">
            <a:avLst/>
          </a:prstGeom>
          <a:noFill/>
        </p:spPr>
        <p:txBody>
          <a:bodyPr wrap="square">
            <a:spAutoFit/>
          </a:bodyPr>
          <a:lstStyle/>
          <a:p>
            <a:r>
              <a:rPr lang="en-GB" dirty="0">
                <a:hlinkClick r:id="rId3"/>
              </a:rPr>
              <a:t>What do we mean by 'governance'? | World Economic Forum (weforum.org)</a:t>
            </a:r>
            <a:endParaRPr lang="en-GB" dirty="0"/>
          </a:p>
        </p:txBody>
      </p:sp>
    </p:spTree>
    <p:extLst>
      <p:ext uri="{BB962C8B-B14F-4D97-AF65-F5344CB8AC3E}">
        <p14:creationId xmlns:p14="http://schemas.microsoft.com/office/powerpoint/2010/main" val="4291615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5">
            <a:extLst>
              <a:ext uri="{FF2B5EF4-FFF2-40B4-BE49-F238E27FC236}">
                <a16:creationId xmlns:a16="http://schemas.microsoft.com/office/drawing/2014/main" id="{4F576402-52EF-8E72-0136-6FFE8506D864}"/>
              </a:ext>
            </a:extLst>
          </p:cNvPr>
          <p:cNvPicPr>
            <a:picLocks noChangeAspect="1"/>
          </p:cNvPicPr>
          <p:nvPr/>
        </p:nvPicPr>
        <p:blipFill rotWithShape="1">
          <a:blip r:embed="rId2"/>
          <a:srcRect r="5200"/>
          <a:stretch/>
        </p:blipFill>
        <p:spPr>
          <a:xfrm>
            <a:off x="3533306" y="0"/>
            <a:ext cx="8668512" cy="6857990"/>
          </a:xfrm>
          <a:prstGeom prst="rect">
            <a:avLst/>
          </a:prstGeom>
        </p:spPr>
      </p:pic>
      <p:sp>
        <p:nvSpPr>
          <p:cNvPr id="27"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Governance?</a:t>
            </a:r>
          </a:p>
        </p:txBody>
      </p:sp>
      <p:sp>
        <p:nvSpPr>
          <p:cNvPr id="28"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chemeClr val="bg1"/>
                </a:solidFill>
                <a:latin typeface="Calibri" panose="020F0502020204030204"/>
              </a:rPr>
              <a:pPr>
                <a:spcAft>
                  <a:spcPts val="600"/>
                </a:spcAft>
                <a:defRPr/>
              </a:pPr>
              <a:t>33</a:t>
            </a:fld>
            <a:endParaRPr lang="en-US" altLang="en-US">
              <a:solidFill>
                <a:schemeClr val="bg1"/>
              </a:solidFill>
              <a:latin typeface="Calibri" panose="020F0502020204030204"/>
            </a:endParaRPr>
          </a:p>
        </p:txBody>
      </p:sp>
      <p:sp>
        <p:nvSpPr>
          <p:cNvPr id="5" name="TextBox 4">
            <a:extLst>
              <a:ext uri="{FF2B5EF4-FFF2-40B4-BE49-F238E27FC236}">
                <a16:creationId xmlns:a16="http://schemas.microsoft.com/office/drawing/2014/main" id="{E8616F7B-BAD9-11C5-7310-74EA5C8BF26B}"/>
              </a:ext>
            </a:extLst>
          </p:cNvPr>
          <p:cNvSpPr txBox="1"/>
          <p:nvPr/>
        </p:nvSpPr>
        <p:spPr>
          <a:xfrm>
            <a:off x="487799" y="1308507"/>
            <a:ext cx="4729983" cy="1754326"/>
          </a:xfrm>
          <a:prstGeom prst="rect">
            <a:avLst/>
          </a:prstGeom>
          <a:noFill/>
        </p:spPr>
        <p:txBody>
          <a:bodyPr wrap="square">
            <a:spAutoFit/>
          </a:bodyPr>
          <a:lstStyle/>
          <a:p>
            <a:r>
              <a:rPr lang="en-GB" b="0" i="0" dirty="0">
                <a:solidFill>
                  <a:schemeClr val="bg1"/>
                </a:solidFill>
                <a:effectLst/>
                <a:latin typeface="arial" panose="020B0604020202020204" pitchFamily="34" charset="0"/>
              </a:rPr>
              <a:t>Governance is the process of making and enforcing decisions within an organization or society. It is the process of interactions through the laws, social norms, power or language as structured in communication of an organized society over a social system.</a:t>
            </a:r>
            <a:endParaRPr lang="en-GB" dirty="0">
              <a:solidFill>
                <a:schemeClr val="bg1"/>
              </a:solidFill>
            </a:endParaRPr>
          </a:p>
        </p:txBody>
      </p:sp>
      <p:sp>
        <p:nvSpPr>
          <p:cNvPr id="7" name="TextBox 6">
            <a:extLst>
              <a:ext uri="{FF2B5EF4-FFF2-40B4-BE49-F238E27FC236}">
                <a16:creationId xmlns:a16="http://schemas.microsoft.com/office/drawing/2014/main" id="{69DE0953-8086-11A2-ACE2-49FDA15B5C73}"/>
              </a:ext>
            </a:extLst>
          </p:cNvPr>
          <p:cNvSpPr txBox="1"/>
          <p:nvPr/>
        </p:nvSpPr>
        <p:spPr>
          <a:xfrm>
            <a:off x="477981" y="5998705"/>
            <a:ext cx="6100354" cy="646331"/>
          </a:xfrm>
          <a:prstGeom prst="rect">
            <a:avLst/>
          </a:prstGeom>
          <a:noFill/>
        </p:spPr>
        <p:txBody>
          <a:bodyPr wrap="square">
            <a:spAutoFit/>
          </a:bodyPr>
          <a:lstStyle/>
          <a:p>
            <a:r>
              <a:rPr lang="en-GB" dirty="0">
                <a:hlinkClick r:id="rId3"/>
              </a:rPr>
              <a:t>What do we mean by 'governance'? | World Economic Forum (weforum.org)</a:t>
            </a:r>
            <a:endParaRPr lang="en-GB" dirty="0"/>
          </a:p>
        </p:txBody>
      </p:sp>
      <p:pic>
        <p:nvPicPr>
          <p:cNvPr id="9218" name="Picture 2" descr="Obstacles to Good Governance | The Daily Star">
            <a:extLst>
              <a:ext uri="{FF2B5EF4-FFF2-40B4-BE49-F238E27FC236}">
                <a16:creationId xmlns:a16="http://schemas.microsoft.com/office/drawing/2014/main" id="{E5B2FB06-04A9-BBA1-C020-B475166E69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0210" y="309115"/>
            <a:ext cx="6381750" cy="55530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Please Read Me Stock Photo - Download Image Now - Pleading, Reading, Empty  - iStock">
            <a:extLst>
              <a:ext uri="{FF2B5EF4-FFF2-40B4-BE49-F238E27FC236}">
                <a16:creationId xmlns:a16="http://schemas.microsoft.com/office/drawing/2014/main" id="{06095D6D-A265-B45C-DD42-31EFB3120B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53052" y="5598318"/>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910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8" name="Rectangle 3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2">
            <a:alphaModFix amt="50000"/>
          </a:blip>
          <a:srcRect t="442"/>
          <a:stretch/>
        </p:blipFill>
        <p:spPr>
          <a:xfrm>
            <a:off x="20" y="1"/>
            <a:ext cx="12191980" cy="6857999"/>
          </a:xfrm>
          <a:prstGeom prst="rect">
            <a:avLst/>
          </a:prstGeom>
        </p:spPr>
      </p:pic>
      <p:sp>
        <p:nvSpPr>
          <p:cNvPr id="2" name="Title 1"/>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a:solidFill>
                  <a:srgbClr val="FFFFFF"/>
                </a:solidFill>
              </a:rPr>
              <a:t>Have I got news for you?</a:t>
            </a: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rgbClr val="FFFFFF"/>
                </a:solidFill>
                <a:latin typeface="Calibri" panose="020F0502020204030204"/>
              </a:rPr>
              <a:pPr>
                <a:spcAft>
                  <a:spcPts val="600"/>
                </a:spcAft>
                <a:defRPr/>
              </a:pPr>
              <a:t>34</a:t>
            </a:fld>
            <a:endParaRPr lang="en-US" altLang="en-US">
              <a:solidFill>
                <a:srgbClr val="FFFFFF"/>
              </a:solidFill>
              <a:latin typeface="Calibri" panose="020F0502020204030204"/>
            </a:endParaRPr>
          </a:p>
        </p:txBody>
      </p:sp>
    </p:spTree>
    <p:extLst>
      <p:ext uri="{BB962C8B-B14F-4D97-AF65-F5344CB8AC3E}">
        <p14:creationId xmlns:p14="http://schemas.microsoft.com/office/powerpoint/2010/main" val="3228551332"/>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2517" y="596099"/>
            <a:ext cx="5170852" cy="1671564"/>
          </a:xfrm>
        </p:spPr>
        <p:txBody>
          <a:bodyPr>
            <a:normAutofit/>
          </a:bodyPr>
          <a:lstStyle/>
          <a:p>
            <a:r>
              <a:rPr lang="en-GB" sz="4000" b="1" dirty="0"/>
              <a:t>Governance?</a:t>
            </a:r>
          </a:p>
        </p:txBody>
      </p:sp>
      <p:sp>
        <p:nvSpPr>
          <p:cNvPr id="3" name="Content Placeholder 2"/>
          <p:cNvSpPr>
            <a:spLocks noGrp="1"/>
          </p:cNvSpPr>
          <p:nvPr>
            <p:ph idx="1"/>
          </p:nvPr>
        </p:nvSpPr>
        <p:spPr>
          <a:xfrm>
            <a:off x="462517" y="3420953"/>
            <a:ext cx="7357646" cy="3731058"/>
          </a:xfrm>
        </p:spPr>
        <p:txBody>
          <a:bodyPr vert="horz" lIns="91440" tIns="45720" rIns="91440" bIns="45720" rtlCol="0">
            <a:normAutofit/>
          </a:bodyPr>
          <a:lstStyle/>
          <a:p>
            <a:r>
              <a:rPr lang="en-GB" sz="2400" b="1" dirty="0"/>
              <a:t>Weekly</a:t>
            </a:r>
          </a:p>
          <a:p>
            <a:r>
              <a:rPr lang="en-GB" sz="2400" dirty="0"/>
              <a:t>Find an article related to the environment and consider how governance influences its message.  </a:t>
            </a:r>
          </a:p>
          <a:p>
            <a:r>
              <a:rPr lang="en-GB" sz="2400" dirty="0">
                <a:hlinkClick r:id="rId2"/>
              </a:rPr>
              <a:t>Big businesses say they are helping to restore ecosystems – but proof remains elusive (theconversation.com)</a:t>
            </a:r>
            <a:endParaRPr lang="en-GB" sz="2400" dirty="0"/>
          </a:p>
          <a:p>
            <a:r>
              <a:rPr lang="en-GB" sz="2400" dirty="0"/>
              <a:t>PowerPoint slide / Critical thinking / What's your take? </a:t>
            </a:r>
          </a:p>
        </p:txBody>
      </p:sp>
      <p:pic>
        <p:nvPicPr>
          <p:cNvPr id="7" name="Picture 6">
            <a:extLst>
              <a:ext uri="{FF2B5EF4-FFF2-40B4-BE49-F238E27FC236}">
                <a16:creationId xmlns:a16="http://schemas.microsoft.com/office/drawing/2014/main" id="{B23B62EF-B384-22FF-3659-5AA8D6E222D9}"/>
              </a:ext>
            </a:extLst>
          </p:cNvPr>
          <p:cNvPicPr>
            <a:picLocks noChangeAspect="1"/>
          </p:cNvPicPr>
          <p:nvPr/>
        </p:nvPicPr>
        <p:blipFill rotWithShape="1">
          <a:blip r:embed="rId3"/>
          <a:srcRect l="14726" t="10812" r="23330" b="5132"/>
          <a:stretch/>
        </p:blipFill>
        <p:spPr>
          <a:xfrm>
            <a:off x="8095784" y="180011"/>
            <a:ext cx="3938235" cy="3567066"/>
          </a:xfrm>
          <a:prstGeom prst="rect">
            <a:avLst/>
          </a:prstGeom>
          <a:effectLst/>
        </p:spPr>
      </p:pic>
      <p:sp>
        <p:nvSpPr>
          <p:cNvPr id="4" name="Slide Number Placeholder 3"/>
          <p:cNvSpPr>
            <a:spLocks noGrp="1"/>
          </p:cNvSpPr>
          <p:nvPr>
            <p:ph type="sldNum" sz="quarter" idx="12"/>
          </p:nvPr>
        </p:nvSpPr>
        <p:spPr>
          <a:xfrm>
            <a:off x="8610600" y="635635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2A2D1FC4-343E-40E0-885C-2B093CC69763}" type="slidenum">
              <a:rPr kumimoji="0" lang="en-GB" altLang="en-US" b="0" i="0" u="none" strike="noStrike" kern="1200" cap="none" spc="0" normalizeH="0" baseline="0" noProof="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35</a:t>
            </a:fld>
            <a:endParaRPr kumimoji="0" lang="en-GB" altLang="en-US" b="0" i="0" u="none" strike="noStrike" kern="1200" cap="none" spc="0" normalizeH="0" baseline="0" noProof="0">
              <a:ln>
                <a:noFill/>
              </a:ln>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43119C0-41F6-05A5-CD2A-5559EB0572DC}"/>
              </a:ext>
            </a:extLst>
          </p:cNvPr>
          <p:cNvPicPr>
            <a:picLocks noChangeAspect="1"/>
          </p:cNvPicPr>
          <p:nvPr/>
        </p:nvPicPr>
        <p:blipFill rotWithShape="1">
          <a:blip r:embed="rId4"/>
          <a:srcRect l="5808" t="24065" r="60262" b="21530"/>
          <a:stretch/>
        </p:blipFill>
        <p:spPr>
          <a:xfrm>
            <a:off x="9161842" y="3651205"/>
            <a:ext cx="2872177" cy="3070270"/>
          </a:xfrm>
          <a:prstGeom prst="rect">
            <a:avLst/>
          </a:prstGeom>
        </p:spPr>
      </p:pic>
      <p:pic>
        <p:nvPicPr>
          <p:cNvPr id="11" name="Picture 10">
            <a:extLst>
              <a:ext uri="{FF2B5EF4-FFF2-40B4-BE49-F238E27FC236}">
                <a16:creationId xmlns:a16="http://schemas.microsoft.com/office/drawing/2014/main" id="{02B1B3C1-D86C-7760-39BC-6D1A1717895D}"/>
              </a:ext>
            </a:extLst>
          </p:cNvPr>
          <p:cNvPicPr>
            <a:picLocks noChangeAspect="1"/>
          </p:cNvPicPr>
          <p:nvPr/>
        </p:nvPicPr>
        <p:blipFill rotWithShape="1">
          <a:blip r:embed="rId5"/>
          <a:srcRect l="21418" t="53240" r="47235" b="17073"/>
          <a:stretch/>
        </p:blipFill>
        <p:spPr>
          <a:xfrm>
            <a:off x="3445118" y="0"/>
            <a:ext cx="4535820" cy="2863763"/>
          </a:xfrm>
          <a:prstGeom prst="rect">
            <a:avLst/>
          </a:prstGeom>
        </p:spPr>
      </p:pic>
      <p:pic>
        <p:nvPicPr>
          <p:cNvPr id="5" name="Picture 2" descr="Please Read Me Stock Photo - Download Image Now - Pleading, Reading, Empty  - iStock">
            <a:extLst>
              <a:ext uri="{FF2B5EF4-FFF2-40B4-BE49-F238E27FC236}">
                <a16:creationId xmlns:a16="http://schemas.microsoft.com/office/drawing/2014/main" id="{EBCB7B08-8547-67FD-0879-124B8D4AF2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72557" y="4645796"/>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0027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8929" y="557190"/>
            <a:ext cx="5170852" cy="1671564"/>
          </a:xfrm>
        </p:spPr>
        <p:txBody>
          <a:bodyPr>
            <a:normAutofit/>
          </a:bodyPr>
          <a:lstStyle/>
          <a:p>
            <a:r>
              <a:rPr lang="en-GB" sz="1600" b="1" i="0" dirty="0">
                <a:solidFill>
                  <a:srgbClr val="383838"/>
                </a:solidFill>
                <a:effectLst/>
                <a:latin typeface="Montserrat" panose="00000500000000000000" pitchFamily="2" charset="0"/>
              </a:rPr>
              <a:t>Big businesses say they are helping to restore ecosystems – but proof remains elusive. </a:t>
            </a:r>
            <a:br>
              <a:rPr lang="en-GB" sz="1600" b="1" i="0" dirty="0">
                <a:solidFill>
                  <a:srgbClr val="383838"/>
                </a:solidFill>
                <a:effectLst/>
                <a:latin typeface="Montserrat" panose="00000500000000000000" pitchFamily="2" charset="0"/>
              </a:rPr>
            </a:br>
            <a:br>
              <a:rPr lang="en-GB" sz="1600" b="1" i="0" dirty="0">
                <a:solidFill>
                  <a:srgbClr val="383838"/>
                </a:solidFill>
                <a:effectLst/>
                <a:latin typeface="Montserrat" panose="00000500000000000000" pitchFamily="2" charset="0"/>
              </a:rPr>
            </a:br>
            <a:r>
              <a:rPr lang="en-GB" sz="1600" b="1" i="0" dirty="0">
                <a:solidFill>
                  <a:srgbClr val="383838"/>
                </a:solidFill>
                <a:effectLst/>
                <a:latin typeface="Montserrat" panose="00000500000000000000" pitchFamily="2" charset="0"/>
              </a:rPr>
              <a:t>The Conversation (Published: September 20, 2023 4.34pm BST)</a:t>
            </a:r>
            <a:endParaRPr lang="en-GB" sz="4000" b="1" dirty="0"/>
          </a:p>
        </p:txBody>
      </p:sp>
      <p:sp>
        <p:nvSpPr>
          <p:cNvPr id="3" name="Content Placeholder 2"/>
          <p:cNvSpPr>
            <a:spLocks noGrp="1"/>
          </p:cNvSpPr>
          <p:nvPr>
            <p:ph idx="1"/>
          </p:nvPr>
        </p:nvSpPr>
        <p:spPr>
          <a:xfrm>
            <a:off x="648929" y="4152423"/>
            <a:ext cx="11115607" cy="3086902"/>
          </a:xfrm>
        </p:spPr>
        <p:txBody>
          <a:bodyPr vert="horz" lIns="91440" tIns="45720" rIns="91440" bIns="45720" rtlCol="0">
            <a:normAutofit/>
          </a:bodyPr>
          <a:lstStyle/>
          <a:p>
            <a:endParaRPr lang="en-GB" sz="2000" dirty="0"/>
          </a:p>
          <a:p>
            <a:r>
              <a:rPr lang="en-GB" sz="2000" b="0" i="0" dirty="0">
                <a:solidFill>
                  <a:srgbClr val="000000"/>
                </a:solidFill>
                <a:effectLst/>
              </a:rPr>
              <a:t>Expanding restoration efforts at the rate required will only be possible with committed buy-in from local communities, regional and national governments, civil society and – crucially – the corporate sector.</a:t>
            </a:r>
          </a:p>
          <a:p>
            <a:r>
              <a:rPr lang="en-GB" sz="2000" dirty="0"/>
              <a:t>The authors delved into the publicly available sustainability reports of 100 of the world’s biggest businesses. Their aim was to summarise the extent of their restoration work and its impacts.</a:t>
            </a:r>
          </a:p>
          <a:p>
            <a:r>
              <a:rPr lang="en-GB" sz="2000" dirty="0"/>
              <a:t>We can’t be sure whether large corporations are making good on these environmental promises.</a:t>
            </a:r>
          </a:p>
          <a:p>
            <a:pPr marL="0" indent="0">
              <a:buNone/>
            </a:pPr>
            <a:endParaRPr lang="en-GB" sz="2000" dirty="0"/>
          </a:p>
        </p:txBody>
      </p:sp>
      <p:pic>
        <p:nvPicPr>
          <p:cNvPr id="7" name="Picture 6">
            <a:extLst>
              <a:ext uri="{FF2B5EF4-FFF2-40B4-BE49-F238E27FC236}">
                <a16:creationId xmlns:a16="http://schemas.microsoft.com/office/drawing/2014/main" id="{B23B62EF-B384-22FF-3659-5AA8D6E222D9}"/>
              </a:ext>
            </a:extLst>
          </p:cNvPr>
          <p:cNvPicPr>
            <a:picLocks noChangeAspect="1"/>
          </p:cNvPicPr>
          <p:nvPr/>
        </p:nvPicPr>
        <p:blipFill rotWithShape="1">
          <a:blip r:embed="rId2"/>
          <a:srcRect l="14726" t="10812" r="23330" b="5132"/>
          <a:stretch/>
        </p:blipFill>
        <p:spPr>
          <a:xfrm>
            <a:off x="7834048" y="123051"/>
            <a:ext cx="4296303" cy="3891388"/>
          </a:xfrm>
          <a:prstGeom prst="rect">
            <a:avLst/>
          </a:prstGeom>
          <a:effectLst/>
        </p:spPr>
      </p:pic>
      <p:sp>
        <p:nvSpPr>
          <p:cNvPr id="4" name="Slide Number Placeholder 3"/>
          <p:cNvSpPr>
            <a:spLocks noGrp="1"/>
          </p:cNvSpPr>
          <p:nvPr>
            <p:ph type="sldNum" sz="quarter" idx="12"/>
          </p:nvPr>
        </p:nvSpPr>
        <p:spPr>
          <a:xfrm>
            <a:off x="8610600" y="635635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2A2D1FC4-343E-40E0-885C-2B093CC69763}" type="slidenum">
              <a:rPr kumimoji="0" lang="en-GB" altLang="en-US" b="0" i="0" u="none" strike="noStrike" kern="1200" cap="none" spc="0" normalizeH="0" baseline="0" noProof="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36</a:t>
            </a:fld>
            <a:endParaRPr kumimoji="0" lang="en-GB" altLang="en-US" b="0" i="0" u="none" strike="noStrike" kern="1200" cap="none" spc="0" normalizeH="0" baseline="0" noProof="0" dirty="0">
              <a:ln>
                <a:noFill/>
              </a:ln>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36148708-37EC-A514-4ADD-533547246DCD}"/>
              </a:ext>
            </a:extLst>
          </p:cNvPr>
          <p:cNvSpPr txBox="1"/>
          <p:nvPr/>
        </p:nvSpPr>
        <p:spPr>
          <a:xfrm>
            <a:off x="648929" y="2087036"/>
            <a:ext cx="7270570" cy="1938992"/>
          </a:xfrm>
          <a:prstGeom prst="rect">
            <a:avLst/>
          </a:prstGeom>
          <a:noFill/>
        </p:spPr>
        <p:txBody>
          <a:bodyPr wrap="square">
            <a:spAutoFit/>
          </a:bodyPr>
          <a:lstStyle/>
          <a:p>
            <a:r>
              <a:rPr lang="en-GB" sz="2000" b="0" i="1" dirty="0">
                <a:solidFill>
                  <a:srgbClr val="000000"/>
                </a:solidFill>
                <a:effectLst/>
                <a:latin typeface="Libre Baskerville" panose="02000000000000000000" pitchFamily="2" charset="0"/>
              </a:rPr>
              <a:t>Imagine a world where corporations use their vast finances, labour forces, manufacturing capabilities and social influence help rebuild forests, wetlands, savannas and coral reefs around the globe. It’s a vision of corporate responsibility that goes beyond mere compliance with environmental regulations.</a:t>
            </a:r>
            <a:endParaRPr lang="en-GB" sz="2000" i="1" dirty="0"/>
          </a:p>
        </p:txBody>
      </p:sp>
      <p:sp>
        <p:nvSpPr>
          <p:cNvPr id="11" name="TextBox 10">
            <a:extLst>
              <a:ext uri="{FF2B5EF4-FFF2-40B4-BE49-F238E27FC236}">
                <a16:creationId xmlns:a16="http://schemas.microsoft.com/office/drawing/2014/main" id="{21911E1B-2DBF-7017-72ED-F25AB929CB28}"/>
              </a:ext>
            </a:extLst>
          </p:cNvPr>
          <p:cNvSpPr txBox="1"/>
          <p:nvPr/>
        </p:nvSpPr>
        <p:spPr>
          <a:xfrm>
            <a:off x="560349" y="4131124"/>
            <a:ext cx="6094140" cy="369332"/>
          </a:xfrm>
          <a:prstGeom prst="rect">
            <a:avLst/>
          </a:prstGeom>
          <a:noFill/>
        </p:spPr>
        <p:txBody>
          <a:bodyPr wrap="square">
            <a:spAutoFit/>
          </a:bodyPr>
          <a:lstStyle/>
          <a:p>
            <a:r>
              <a:rPr lang="en-GB" sz="1800" b="1" i="0" dirty="0">
                <a:solidFill>
                  <a:srgbClr val="383838"/>
                </a:solidFill>
                <a:effectLst/>
                <a:latin typeface="Montserrat" panose="00000500000000000000" pitchFamily="2" charset="0"/>
              </a:rPr>
              <a:t>Take home</a:t>
            </a:r>
            <a:endParaRPr lang="en-GB" dirty="0"/>
          </a:p>
        </p:txBody>
      </p:sp>
    </p:spTree>
    <p:extLst>
      <p:ext uri="{BB962C8B-B14F-4D97-AF65-F5344CB8AC3E}">
        <p14:creationId xmlns:p14="http://schemas.microsoft.com/office/powerpoint/2010/main" val="17195847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2" name="Rectangle 7191">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32400" y="1367673"/>
            <a:ext cx="6124576" cy="2665509"/>
          </a:xfrm>
        </p:spPr>
        <p:txBody>
          <a:bodyPr vert="horz" lIns="91440" tIns="45720" rIns="91440" bIns="45720" rtlCol="0" anchor="b">
            <a:normAutofit/>
          </a:bodyPr>
          <a:lstStyle/>
          <a:p>
            <a:pPr algn="r"/>
            <a:r>
              <a:rPr lang="en-US" altLang="en-US" sz="5000">
                <a:solidFill>
                  <a:schemeClr val="bg1"/>
                </a:solidFill>
              </a:rPr>
              <a:t>Global Conservation - </a:t>
            </a:r>
            <a:br>
              <a:rPr lang="en-US" altLang="en-US" sz="5000">
                <a:solidFill>
                  <a:schemeClr val="bg1"/>
                </a:solidFill>
              </a:rPr>
            </a:br>
            <a:r>
              <a:rPr lang="en-US" altLang="en-US" sz="5000">
                <a:solidFill>
                  <a:schemeClr val="bg1"/>
                </a:solidFill>
              </a:rPr>
              <a:t>A Continuum of the Local and global </a:t>
            </a:r>
            <a:endParaRPr lang="en-US" sz="5000" b="1">
              <a:solidFill>
                <a:schemeClr val="bg1"/>
              </a:solidFill>
            </a:endParaRPr>
          </a:p>
        </p:txBody>
      </p:sp>
      <p:pic>
        <p:nvPicPr>
          <p:cNvPr id="7170" name="Picture 2" descr="Geography of Wales - Wikipedia">
            <a:extLst>
              <a:ext uri="{FF2B5EF4-FFF2-40B4-BE49-F238E27FC236}">
                <a16:creationId xmlns:a16="http://schemas.microsoft.com/office/drawing/2014/main" id="{CEBF8F24-2799-FBCC-6333-CAA1CA4C27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15"/>
          <a:stretch/>
        </p:blipFill>
        <p:spPr bwMode="auto">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a:noFill/>
          <a:extLst>
            <a:ext uri="{909E8E84-426E-40DD-AFC4-6F175D3DCCD1}">
              <a14:hiddenFill xmlns:a14="http://schemas.microsoft.com/office/drawing/2010/main">
                <a:solidFill>
                  <a:srgbClr val="FFFFFF"/>
                </a:solidFill>
              </a14:hiddenFill>
            </a:ext>
          </a:extLst>
        </p:spPr>
      </p:pic>
      <p:grpSp>
        <p:nvGrpSpPr>
          <p:cNvPr id="7194" name="Group 7193">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7195" name="Freeform: Shape 7194">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96" name="Freeform: Shape 7195">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Slide Number Placeholder 3"/>
          <p:cNvSpPr>
            <a:spLocks noGrp="1"/>
          </p:cNvSpPr>
          <p:nvPr>
            <p:ph type="sldNum" sz="quarter" idx="12"/>
          </p:nvPr>
        </p:nvSpPr>
        <p:spPr>
          <a:xfrm>
            <a:off x="8737600" y="466933"/>
            <a:ext cx="2635250" cy="707886"/>
          </a:xfrm>
        </p:spPr>
        <p:txBody>
          <a:bodyPr vert="horz" lIns="91440" tIns="45720" rIns="91440" bIns="45720" rtlCol="0" anchor="ctr">
            <a:normAutofit/>
          </a:bodyPr>
          <a:lstStyle/>
          <a:p>
            <a:pPr>
              <a:lnSpc>
                <a:spcPct val="90000"/>
              </a:lnSpc>
              <a:spcAft>
                <a:spcPts val="600"/>
              </a:spcAft>
              <a:defRPr/>
            </a:pPr>
            <a:fld id="{2A2D1FC4-343E-40E0-885C-2B093CC69763}" type="slidenum">
              <a:rPr lang="en-US" altLang="en-US" sz="4400">
                <a:solidFill>
                  <a:schemeClr val="bg1"/>
                </a:solidFill>
                <a:latin typeface="Calibri" panose="020F0502020204030204"/>
              </a:rPr>
              <a:pPr>
                <a:lnSpc>
                  <a:spcPct val="90000"/>
                </a:lnSpc>
                <a:spcAft>
                  <a:spcPts val="600"/>
                </a:spcAft>
                <a:defRPr/>
              </a:pPr>
              <a:t>37</a:t>
            </a:fld>
            <a:endParaRPr lang="en-US" altLang="en-US" sz="4400">
              <a:solidFill>
                <a:schemeClr val="bg1"/>
              </a:solidFill>
              <a:latin typeface="Calibri" panose="020F0502020204030204"/>
            </a:endParaRPr>
          </a:p>
        </p:txBody>
      </p:sp>
    </p:spTree>
    <p:extLst>
      <p:ext uri="{BB962C8B-B14F-4D97-AF65-F5344CB8AC3E}">
        <p14:creationId xmlns:p14="http://schemas.microsoft.com/office/powerpoint/2010/main" val="1098438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plastic pollution">
            <a:extLst>
              <a:ext uri="{FF2B5EF4-FFF2-40B4-BE49-F238E27FC236}">
                <a16:creationId xmlns:a16="http://schemas.microsoft.com/office/drawing/2014/main" id="{E69F8143-1439-A09C-E7B1-A56E486F15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6" r="16740" b="-1"/>
          <a:stretch/>
        </p:blipFill>
        <p:spPr bwMode="auto">
          <a:xfrm>
            <a:off x="-3" y="-16897"/>
            <a:ext cx="6926310" cy="6884632"/>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83" name="Rectangle 307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3334" y="1474755"/>
            <a:ext cx="3943552" cy="3927961"/>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07107" y="2209316"/>
            <a:ext cx="3171312" cy="1945523"/>
          </a:xfrm>
        </p:spPr>
        <p:txBody>
          <a:bodyPr vert="horz" lIns="91440" tIns="45720" rIns="91440" bIns="45720" rtlCol="0" anchor="t">
            <a:noAutofit/>
          </a:bodyPr>
          <a:lstStyle/>
          <a:p>
            <a:r>
              <a:rPr lang="en-US" sz="4000" b="1" kern="1200" dirty="0">
                <a:solidFill>
                  <a:schemeClr val="tx1"/>
                </a:solidFill>
                <a:latin typeface="+mj-lt"/>
                <a:ea typeface="+mj-ea"/>
                <a:cs typeface="+mj-cs"/>
              </a:rPr>
              <a:t>Environmental Problems</a:t>
            </a:r>
          </a:p>
        </p:txBody>
      </p:sp>
      <p:sp>
        <p:nvSpPr>
          <p:cNvPr id="3" name="Content Placeholder 2"/>
          <p:cNvSpPr>
            <a:spLocks noGrp="1"/>
          </p:cNvSpPr>
          <p:nvPr>
            <p:ph idx="1"/>
          </p:nvPr>
        </p:nvSpPr>
        <p:spPr>
          <a:xfrm>
            <a:off x="1907107" y="4161030"/>
            <a:ext cx="3171312" cy="927420"/>
          </a:xfrm>
        </p:spPr>
        <p:txBody>
          <a:bodyPr vert="horz" lIns="91440" tIns="45720" rIns="91440" bIns="45720" rtlCol="0" anchor="ctr">
            <a:normAutofit/>
          </a:bodyPr>
          <a:lstStyle/>
          <a:p>
            <a:pPr marL="0" indent="0">
              <a:buNone/>
            </a:pPr>
            <a:r>
              <a:rPr lang="en-US" sz="1800" kern="1200">
                <a:solidFill>
                  <a:schemeClr val="tx1"/>
                </a:solidFill>
                <a:latin typeface="+mn-lt"/>
                <a:ea typeface="+mn-ea"/>
                <a:cs typeface="+mn-cs"/>
                <a:hlinkClick r:id="rId4"/>
              </a:rPr>
              <a:t>Some of the environmental problems we need to deal with.</a:t>
            </a:r>
            <a:endParaRPr lang="en-US" sz="1800" kern="1200">
              <a:solidFill>
                <a:schemeClr val="tx1"/>
              </a:solidFill>
              <a:latin typeface="+mn-lt"/>
              <a:ea typeface="+mn-ea"/>
              <a:cs typeface="+mn-cs"/>
            </a:endParaRPr>
          </a:p>
        </p:txBody>
      </p:sp>
      <p:cxnSp>
        <p:nvCxnSpPr>
          <p:cNvPr id="3084" name="Straight Connector 3080">
            <a:extLst>
              <a:ext uri="{FF2B5EF4-FFF2-40B4-BE49-F238E27FC236}">
                <a16:creationId xmlns:a16="http://schemas.microsoft.com/office/drawing/2014/main" id="{8748256A-88AC-4254-406B-0E8EE2CC2B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54585" y="1940933"/>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A75C1B9-7D8E-3326-D2DF-367BDC79BF7F}"/>
              </a:ext>
            </a:extLst>
          </p:cNvPr>
          <p:cNvPicPr>
            <a:picLocks noChangeAspect="1"/>
          </p:cNvPicPr>
          <p:nvPr/>
        </p:nvPicPr>
        <p:blipFill rotWithShape="1">
          <a:blip r:embed="rId5"/>
          <a:srcRect l="8072" r="10128" b="2"/>
          <a:stretch/>
        </p:blipFill>
        <p:spPr>
          <a:xfrm>
            <a:off x="6926307" y="-16897"/>
            <a:ext cx="5265693" cy="6884632"/>
          </a:xfrm>
          <a:prstGeom prst="rect">
            <a:avLst/>
          </a:prstGeom>
        </p:spPr>
      </p:pic>
    </p:spTree>
    <p:extLst>
      <p:ext uri="{BB962C8B-B14F-4D97-AF65-F5344CB8AC3E}">
        <p14:creationId xmlns:p14="http://schemas.microsoft.com/office/powerpoint/2010/main" val="725987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Environmental issues that need solving</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39</a:t>
            </a:fld>
            <a:endParaRPr lang="en-GB" altLang="en-US"/>
          </a:p>
        </p:txBody>
      </p:sp>
      <p:sp>
        <p:nvSpPr>
          <p:cNvPr id="20484" name="Rectangle 1028"/>
          <p:cNvSpPr>
            <a:spLocks noChangeArrowheads="1"/>
          </p:cNvSpPr>
          <p:nvPr/>
        </p:nvSpPr>
        <p:spPr bwMode="auto">
          <a:xfrm>
            <a:off x="1399783" y="1508040"/>
            <a:ext cx="995401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buFontTx/>
              <a:buChar char="•"/>
            </a:pPr>
            <a:r>
              <a:rPr lang="en-GB" altLang="en-US" sz="2400" dirty="0"/>
              <a:t>Create a table that splits the following images into local and global</a:t>
            </a:r>
          </a:p>
          <a:p>
            <a:endParaRPr lang="en-GB" altLang="en-US" sz="2400" dirty="0"/>
          </a:p>
          <a:p>
            <a:pPr>
              <a:buFontTx/>
              <a:buChar char="•"/>
            </a:pPr>
            <a:r>
              <a:rPr lang="en-GB" altLang="en-US" sz="2400" dirty="0"/>
              <a:t>What does this table tell you about environmental problems and policies?</a:t>
            </a:r>
          </a:p>
        </p:txBody>
      </p:sp>
      <p:graphicFrame>
        <p:nvGraphicFramePr>
          <p:cNvPr id="20505" name="Group 1049"/>
          <p:cNvGraphicFramePr>
            <a:graphicFrameLocks noGrp="1"/>
          </p:cNvGraphicFramePr>
          <p:nvPr/>
        </p:nvGraphicFramePr>
        <p:xfrm>
          <a:off x="2754683" y="3633592"/>
          <a:ext cx="6096000" cy="2072640"/>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r>
                        <a:rPr kumimoji="0" lang="en-GB" altLang="en-US" sz="2800" b="0" i="0" u="none" strike="noStrike" cap="none" normalizeH="0" baseline="0" dirty="0">
                          <a:ln>
                            <a:noFill/>
                          </a:ln>
                          <a:solidFill>
                            <a:schemeClr val="accent5">
                              <a:lumMod val="60000"/>
                              <a:lumOff val="40000"/>
                            </a:schemeClr>
                          </a:solidFill>
                          <a:effectLst/>
                          <a:latin typeface="Calibri" panose="020F0502020204030204" pitchFamily="34" charset="0"/>
                        </a:rPr>
                        <a:t>Global</a:t>
                      </a: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r>
                        <a:rPr kumimoji="0" lang="en-GB" altLang="en-US" sz="2800" b="0" i="0" u="none" strike="noStrike" cap="none" normalizeH="0" baseline="0">
                          <a:ln>
                            <a:noFill/>
                          </a:ln>
                          <a:solidFill>
                            <a:schemeClr val="accent5">
                              <a:lumMod val="60000"/>
                              <a:lumOff val="40000"/>
                            </a:schemeClr>
                          </a:solidFill>
                          <a:effectLst/>
                          <a:latin typeface="Calibri" panose="020F0502020204030204" pitchFamily="34" charset="0"/>
                        </a:rPr>
                        <a:t>Local</a:t>
                      </a: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dirty="0">
                        <a:ln>
                          <a:noFill/>
                        </a:ln>
                        <a:solidFill>
                          <a:schemeClr val="accent5">
                            <a:lumMod val="60000"/>
                            <a:lumOff val="40000"/>
                          </a:schemeClr>
                        </a:solidFill>
                        <a:effectLst/>
                        <a:latin typeface="Calibri" panose="020F0502020204030204" pitchFamily="34" charset="0"/>
                      </a:endParaRP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144042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iterate type="wd">
                                    <p:tmPct val="100000"/>
                                  </p:iterate>
                                  <p:childTnLst>
                                    <p:set>
                                      <p:cBhvr>
                                        <p:cTn id="12" dur="1" fill="hold">
                                          <p:stCondLst>
                                            <p:cond delay="0"/>
                                          </p:stCondLst>
                                        </p:cTn>
                                        <p:tgtEl>
                                          <p:spTgt spid="20484">
                                            <p:txEl>
                                              <p:pRg st="0" end="0"/>
                                            </p:txEl>
                                          </p:spTgt>
                                        </p:tgtEl>
                                        <p:attrNameLst>
                                          <p:attrName>style.visibility</p:attrName>
                                        </p:attrNameLst>
                                      </p:cBhvr>
                                      <p:to>
                                        <p:strVal val="visible"/>
                                      </p:to>
                                    </p:set>
                                    <p:anim calcmode="lin" valueType="num">
                                      <p:cBhvr additive="base">
                                        <p:cTn id="13" dur="300" fill="hold"/>
                                        <p:tgtEl>
                                          <p:spTgt spid="20484">
                                            <p:txEl>
                                              <p:pRg st="0" end="0"/>
                                            </p:txEl>
                                          </p:spTgt>
                                        </p:tgtEl>
                                        <p:attrNameLst>
                                          <p:attrName>ppt_x</p:attrName>
                                        </p:attrNameLst>
                                      </p:cBhvr>
                                      <p:tavLst>
                                        <p:tav tm="0">
                                          <p:val>
                                            <p:strVal val="#ppt_x"/>
                                          </p:val>
                                        </p:tav>
                                        <p:tav tm="100000">
                                          <p:val>
                                            <p:strVal val="#ppt_x"/>
                                          </p:val>
                                        </p:tav>
                                      </p:tavLst>
                                    </p:anim>
                                    <p:anim calcmode="lin" valueType="num">
                                      <p:cBhvr additive="base">
                                        <p:cTn id="14" dur="300" fill="hold"/>
                                        <p:tgtEl>
                                          <p:spTgt spid="20484">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iterate type="wd">
                                    <p:tmPct val="100000"/>
                                  </p:iterate>
                                  <p:childTnLst>
                                    <p:set>
                                      <p:cBhvr>
                                        <p:cTn id="18" dur="1" fill="hold">
                                          <p:stCondLst>
                                            <p:cond delay="0"/>
                                          </p:stCondLst>
                                        </p:cTn>
                                        <p:tgtEl>
                                          <p:spTgt spid="20484">
                                            <p:txEl>
                                              <p:pRg st="2" end="2"/>
                                            </p:txEl>
                                          </p:spTgt>
                                        </p:tgtEl>
                                        <p:attrNameLst>
                                          <p:attrName>style.visibility</p:attrName>
                                        </p:attrNameLst>
                                      </p:cBhvr>
                                      <p:to>
                                        <p:strVal val="visible"/>
                                      </p:to>
                                    </p:set>
                                    <p:anim calcmode="lin" valueType="num">
                                      <p:cBhvr additive="base">
                                        <p:cTn id="19" dur="300" fill="hold"/>
                                        <p:tgtEl>
                                          <p:spTgt spid="20484">
                                            <p:txEl>
                                              <p:pRg st="2" end="2"/>
                                            </p:txEl>
                                          </p:spTgt>
                                        </p:tgtEl>
                                        <p:attrNameLst>
                                          <p:attrName>ppt_x</p:attrName>
                                        </p:attrNameLst>
                                      </p:cBhvr>
                                      <p:tavLst>
                                        <p:tav tm="0">
                                          <p:val>
                                            <p:strVal val="#ppt_x"/>
                                          </p:val>
                                        </p:tav>
                                        <p:tav tm="100000">
                                          <p:val>
                                            <p:strVal val="#ppt_x"/>
                                          </p:val>
                                        </p:tav>
                                      </p:tavLst>
                                    </p:anim>
                                    <p:anim calcmode="lin" valueType="num">
                                      <p:cBhvr additive="base">
                                        <p:cTn id="20" dur="300" fill="hold"/>
                                        <p:tgtEl>
                                          <p:spTgt spid="20484">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20505"/>
                                        </p:tgtEl>
                                        <p:attrNameLst>
                                          <p:attrName>style.visibility</p:attrName>
                                        </p:attrNameLst>
                                      </p:cBhvr>
                                      <p:to>
                                        <p:strVal val="visible"/>
                                      </p:to>
                                    </p:set>
                                    <p:anim calcmode="lin" valueType="num">
                                      <p:cBhvr additive="base">
                                        <p:cTn id="25" dur="500" fill="hold"/>
                                        <p:tgtEl>
                                          <p:spTgt spid="20505"/>
                                        </p:tgtEl>
                                        <p:attrNameLst>
                                          <p:attrName>ppt_x</p:attrName>
                                        </p:attrNameLst>
                                      </p:cBhvr>
                                      <p:tavLst>
                                        <p:tav tm="0">
                                          <p:val>
                                            <p:strVal val="0-#ppt_w/2"/>
                                          </p:val>
                                        </p:tav>
                                        <p:tav tm="100000">
                                          <p:val>
                                            <p:strVal val="#ppt_x"/>
                                          </p:val>
                                        </p:tav>
                                      </p:tavLst>
                                    </p:anim>
                                    <p:anim calcmode="lin" valueType="num">
                                      <p:cBhvr additive="base">
                                        <p:cTn id="26" dur="500" fill="hold"/>
                                        <p:tgtEl>
                                          <p:spTgt spid="2050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P spid="20484"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Waste Disposal</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40</a:t>
            </a:fld>
            <a:endParaRPr lang="en-GB" altLang="en-US"/>
          </a:p>
        </p:txBody>
      </p:sp>
      <p:pic>
        <p:nvPicPr>
          <p:cNvPr id="2" name="Picture 9" descr="http://www.greenpeace.org/~toxics/toxfreeasia/pics/t2101001b.jpg">
            <a:extLst>
              <a:ext uri="{FF2B5EF4-FFF2-40B4-BE49-F238E27FC236}">
                <a16:creationId xmlns:a16="http://schemas.microsoft.com/office/drawing/2014/main" id="{5E3EF3FE-2EB2-F6E6-3726-AC04854C24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558" y="1268247"/>
            <a:ext cx="6509453" cy="52706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C8CDFA7-9BA3-A216-E2D0-B8A540E3E47F}"/>
              </a:ext>
            </a:extLst>
          </p:cNvPr>
          <p:cNvPicPr>
            <a:picLocks noChangeAspect="1"/>
          </p:cNvPicPr>
          <p:nvPr/>
        </p:nvPicPr>
        <p:blipFill>
          <a:blip r:embed="rId5"/>
          <a:stretch>
            <a:fillRect/>
          </a:stretch>
        </p:blipFill>
        <p:spPr>
          <a:xfrm>
            <a:off x="7257011" y="1268247"/>
            <a:ext cx="4744856" cy="3161260"/>
          </a:xfrm>
          <a:prstGeom prst="rect">
            <a:avLst/>
          </a:prstGeom>
        </p:spPr>
      </p:pic>
      <p:pic>
        <p:nvPicPr>
          <p:cNvPr id="4" name="Picture 3">
            <a:extLst>
              <a:ext uri="{FF2B5EF4-FFF2-40B4-BE49-F238E27FC236}">
                <a16:creationId xmlns:a16="http://schemas.microsoft.com/office/drawing/2014/main" id="{790DC1E0-AF75-3C1C-3287-D8D4A72E2AC9}"/>
              </a:ext>
            </a:extLst>
          </p:cNvPr>
          <p:cNvPicPr>
            <a:picLocks noChangeAspect="1"/>
          </p:cNvPicPr>
          <p:nvPr/>
        </p:nvPicPr>
        <p:blipFill>
          <a:blip r:embed="rId6"/>
          <a:stretch>
            <a:fillRect/>
          </a:stretch>
        </p:blipFill>
        <p:spPr>
          <a:xfrm>
            <a:off x="7257011" y="4429507"/>
            <a:ext cx="4575569" cy="2097136"/>
          </a:xfrm>
          <a:prstGeom prst="rect">
            <a:avLst/>
          </a:prstGeom>
        </p:spPr>
      </p:pic>
    </p:spTree>
    <p:extLst>
      <p:ext uri="{BB962C8B-B14F-4D97-AF65-F5344CB8AC3E}">
        <p14:creationId xmlns:p14="http://schemas.microsoft.com/office/powerpoint/2010/main" val="17291257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p:stCondLst>
                        <p:cond delay="indefinite"/>
                      </p:stCondLst>
                      <p:childTnLst>
                        <p:par>
                          <p:cTn id="10" fill="hold">
                            <p:stCondLst>
                              <p:cond delay="0"/>
                            </p:stCondLst>
                            <p:childTnLst>
                              <p:par>
                                <p:cTn id="11" presetID="4" presetClass="entr" presetSubtype="32"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ox(out)">
                                      <p:cBhvr>
                                        <p:cTn id="13" dur="500"/>
                                        <p:tgtEl>
                                          <p:spTgt spid="2"/>
                                        </p:tgtEl>
                                      </p:cBhvr>
                                    </p:animEffect>
                                  </p:childTnLst>
                                  <p:subTnLst>
                                    <p:audio>
                                      <p:cMediaNode>
                                        <p:cTn display="0" masterRel="sameClick">
                                          <p:stCondLst>
                                            <p:cond evt="begin" delay="0">
                                              <p:tn val="11"/>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Water Pollution</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41</a:t>
            </a:fld>
            <a:endParaRPr lang="en-GB" altLang="en-US"/>
          </a:p>
        </p:txBody>
      </p:sp>
      <p:pic>
        <p:nvPicPr>
          <p:cNvPr id="5" name="Picture 4">
            <a:extLst>
              <a:ext uri="{FF2B5EF4-FFF2-40B4-BE49-F238E27FC236}">
                <a16:creationId xmlns:a16="http://schemas.microsoft.com/office/drawing/2014/main" id="{55B12CE7-D3B1-5B85-4A49-BBC8BE2970E1}"/>
              </a:ext>
            </a:extLst>
          </p:cNvPr>
          <p:cNvPicPr>
            <a:picLocks noChangeAspect="1"/>
          </p:cNvPicPr>
          <p:nvPr/>
        </p:nvPicPr>
        <p:blipFill>
          <a:blip r:embed="rId4"/>
          <a:stretch>
            <a:fillRect/>
          </a:stretch>
        </p:blipFill>
        <p:spPr>
          <a:xfrm>
            <a:off x="482138" y="1268247"/>
            <a:ext cx="5294335" cy="3970751"/>
          </a:xfrm>
          <a:prstGeom prst="rect">
            <a:avLst/>
          </a:prstGeom>
        </p:spPr>
      </p:pic>
      <p:pic>
        <p:nvPicPr>
          <p:cNvPr id="6" name="Picture 7" descr="http://www.epa.gov/region09/features/animalwaste/images/fish.jpg">
            <a:extLst>
              <a:ext uri="{FF2B5EF4-FFF2-40B4-BE49-F238E27FC236}">
                <a16:creationId xmlns:a16="http://schemas.microsoft.com/office/drawing/2014/main" id="{E9BE8BA5-5C63-236E-C303-E69FEF3E03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5922818" y="1268247"/>
            <a:ext cx="3733800" cy="26527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000000"/>
                </a:solidFill>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 name="Picture 10" descr="http://www.surfrider.org/images/danger_sign.jpg">
            <a:extLst>
              <a:ext uri="{FF2B5EF4-FFF2-40B4-BE49-F238E27FC236}">
                <a16:creationId xmlns:a16="http://schemas.microsoft.com/office/drawing/2014/main" id="{F89358CA-F68D-4899-EBEE-30C35D28C5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47545" y="1268247"/>
            <a:ext cx="1937144" cy="21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9453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0-#ppt_w/2"/>
                                          </p:val>
                                        </p:tav>
                                        <p:tav tm="100000">
                                          <p:val>
                                            <p:strVal val="#ppt_x"/>
                                          </p:val>
                                        </p:tav>
                                      </p:tavLst>
                                    </p:anim>
                                    <p:anim calcmode="lin" valueType="num">
                                      <p:cBhvr additive="base">
                                        <p:cTn id="20" dur="500" fill="hold"/>
                                        <p:tgtEl>
                                          <p:spTgt spid="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Environmental Health</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42</a:t>
            </a:fld>
            <a:endParaRPr lang="en-GB" altLang="en-US"/>
          </a:p>
        </p:txBody>
      </p:sp>
      <p:pic>
        <p:nvPicPr>
          <p:cNvPr id="2" name="Picture 1030" descr="http://www.dur.ac.uk/biological.sciences/Staff/Lindsay/malaria.jpg">
            <a:extLst>
              <a:ext uri="{FF2B5EF4-FFF2-40B4-BE49-F238E27FC236}">
                <a16:creationId xmlns:a16="http://schemas.microsoft.com/office/drawing/2014/main" id="{8AD4882D-334C-581B-4C19-D7D3911314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1433611"/>
            <a:ext cx="3533738" cy="23071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FC76096-D04C-FE8B-24A1-2C39A2695EBE}"/>
              </a:ext>
            </a:extLst>
          </p:cNvPr>
          <p:cNvPicPr>
            <a:picLocks noChangeAspect="1"/>
          </p:cNvPicPr>
          <p:nvPr/>
        </p:nvPicPr>
        <p:blipFill>
          <a:blip r:embed="rId5"/>
          <a:stretch>
            <a:fillRect/>
          </a:stretch>
        </p:blipFill>
        <p:spPr>
          <a:xfrm>
            <a:off x="618568" y="4485011"/>
            <a:ext cx="5276850" cy="2114550"/>
          </a:xfrm>
          <a:prstGeom prst="rect">
            <a:avLst/>
          </a:prstGeom>
        </p:spPr>
      </p:pic>
      <p:sp>
        <p:nvSpPr>
          <p:cNvPr id="8" name="Text Box 1032">
            <a:extLst>
              <a:ext uri="{FF2B5EF4-FFF2-40B4-BE49-F238E27FC236}">
                <a16:creationId xmlns:a16="http://schemas.microsoft.com/office/drawing/2014/main" id="{6222A38E-7A39-A2C5-DAB6-ABAEE9A21AFF}"/>
              </a:ext>
            </a:extLst>
          </p:cNvPr>
          <p:cNvSpPr txBox="1">
            <a:spLocks noChangeArrowheads="1"/>
          </p:cNvSpPr>
          <p:nvPr/>
        </p:nvSpPr>
        <p:spPr bwMode="auto">
          <a:xfrm>
            <a:off x="3544339" y="3429000"/>
            <a:ext cx="914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600" dirty="0">
                <a:solidFill>
                  <a:schemeClr val="accent2"/>
                </a:solidFill>
              </a:rPr>
              <a:t>Malaria</a:t>
            </a:r>
          </a:p>
        </p:txBody>
      </p:sp>
      <p:pic>
        <p:nvPicPr>
          <p:cNvPr id="4098" name="Picture 2" descr="The Science Is Clear': Declining Environment Will Kill Millions Each Year,  UN Says">
            <a:extLst>
              <a:ext uri="{FF2B5EF4-FFF2-40B4-BE49-F238E27FC236}">
                <a16:creationId xmlns:a16="http://schemas.microsoft.com/office/drawing/2014/main" id="{6FAC1998-E376-B30E-5C5E-644BF64DDE8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25453" y="1433611"/>
            <a:ext cx="6589222" cy="329461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CD101D0-873A-EDA0-C0A1-9D59103C9ACA}"/>
              </a:ext>
            </a:extLst>
          </p:cNvPr>
          <p:cNvSpPr txBox="1"/>
          <p:nvPr/>
        </p:nvSpPr>
        <p:spPr>
          <a:xfrm>
            <a:off x="6165966" y="4867911"/>
            <a:ext cx="4948709" cy="646331"/>
          </a:xfrm>
          <a:prstGeom prst="rect">
            <a:avLst/>
          </a:prstGeom>
          <a:noFill/>
        </p:spPr>
        <p:txBody>
          <a:bodyPr wrap="square">
            <a:spAutoFit/>
          </a:bodyPr>
          <a:lstStyle/>
          <a:p>
            <a:r>
              <a:rPr lang="en-GB" dirty="0">
                <a:hlinkClick r:id="rId7"/>
              </a:rPr>
              <a:t>'The Science Is Clear': Declining Environment Will Kill Millions Each Year, UN Says (globalcitizen.org)</a:t>
            </a:r>
            <a:endParaRPr lang="en-GB" dirty="0"/>
          </a:p>
        </p:txBody>
      </p:sp>
      <p:pic>
        <p:nvPicPr>
          <p:cNvPr id="3" name="Picture 2" descr="Please Read Me Stock Photo - Download Image Now - Pleading, Reading, Empty  - iStock">
            <a:extLst>
              <a:ext uri="{FF2B5EF4-FFF2-40B4-BE49-F238E27FC236}">
                <a16:creationId xmlns:a16="http://schemas.microsoft.com/office/drawing/2014/main" id="{860C46EA-67B4-2BE1-1A60-4C12CC87A1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39795" y="5518473"/>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21423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iterate type="wd">
                                    <p:tmPct val="100000"/>
                                  </p:iterate>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3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300" fill="hold"/>
                                        <p:tgtEl>
                                          <p:spTgt spid="8">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P spid="8"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Habitat Deterioration</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43</a:t>
            </a:fld>
            <a:endParaRPr lang="en-GB" altLang="en-US"/>
          </a:p>
        </p:txBody>
      </p:sp>
      <p:pic>
        <p:nvPicPr>
          <p:cNvPr id="3" name="Picture 2">
            <a:extLst>
              <a:ext uri="{FF2B5EF4-FFF2-40B4-BE49-F238E27FC236}">
                <a16:creationId xmlns:a16="http://schemas.microsoft.com/office/drawing/2014/main" id="{376355E5-23FB-6A37-BB67-C6C2E46D8587}"/>
              </a:ext>
            </a:extLst>
          </p:cNvPr>
          <p:cNvPicPr>
            <a:picLocks noChangeAspect="1"/>
          </p:cNvPicPr>
          <p:nvPr/>
        </p:nvPicPr>
        <p:blipFill>
          <a:blip r:embed="rId5"/>
          <a:stretch>
            <a:fillRect/>
          </a:stretch>
        </p:blipFill>
        <p:spPr>
          <a:xfrm>
            <a:off x="1760913" y="1406266"/>
            <a:ext cx="6288663" cy="2856101"/>
          </a:xfrm>
          <a:prstGeom prst="rect">
            <a:avLst/>
          </a:prstGeom>
        </p:spPr>
      </p:pic>
      <p:pic>
        <p:nvPicPr>
          <p:cNvPr id="5" name="Picture 4">
            <a:extLst>
              <a:ext uri="{FF2B5EF4-FFF2-40B4-BE49-F238E27FC236}">
                <a16:creationId xmlns:a16="http://schemas.microsoft.com/office/drawing/2014/main" id="{539AE2D4-6D51-E441-F38D-04E9A813C029}"/>
              </a:ext>
            </a:extLst>
          </p:cNvPr>
          <p:cNvPicPr>
            <a:picLocks noChangeAspect="1"/>
          </p:cNvPicPr>
          <p:nvPr/>
        </p:nvPicPr>
        <p:blipFill>
          <a:blip r:embed="rId6"/>
          <a:stretch>
            <a:fillRect/>
          </a:stretch>
        </p:blipFill>
        <p:spPr>
          <a:xfrm>
            <a:off x="8172450" y="1360756"/>
            <a:ext cx="3581746" cy="4995593"/>
          </a:xfrm>
          <a:prstGeom prst="rect">
            <a:avLst/>
          </a:prstGeom>
        </p:spPr>
      </p:pic>
      <p:pic>
        <p:nvPicPr>
          <p:cNvPr id="6" name="Picture 5">
            <a:extLst>
              <a:ext uri="{FF2B5EF4-FFF2-40B4-BE49-F238E27FC236}">
                <a16:creationId xmlns:a16="http://schemas.microsoft.com/office/drawing/2014/main" id="{053D7BBE-F3F3-A0A1-7CCE-C83750C83083}"/>
              </a:ext>
            </a:extLst>
          </p:cNvPr>
          <p:cNvPicPr>
            <a:picLocks noChangeAspect="1"/>
          </p:cNvPicPr>
          <p:nvPr/>
        </p:nvPicPr>
        <p:blipFill>
          <a:blip r:embed="rId7"/>
          <a:stretch>
            <a:fillRect/>
          </a:stretch>
        </p:blipFill>
        <p:spPr>
          <a:xfrm>
            <a:off x="1760913" y="4343228"/>
            <a:ext cx="3025183" cy="2013122"/>
          </a:xfrm>
          <a:prstGeom prst="rect">
            <a:avLst/>
          </a:prstGeom>
        </p:spPr>
      </p:pic>
      <p:pic>
        <p:nvPicPr>
          <p:cNvPr id="7" name="Picture 1028" descr="This image shows the extent of deforestation in the state of Rondonia, Brazil on August 24, 2000. Tropical rainforest appears bright red, while pale red and brown areas represent cleared land. Black and gray areas have probably been recently burned. The Jiparaná River appears blue. Source: NASA.  Having problems contact our National Energy Information Center on 202-586-8800 for help.">
            <a:extLst>
              <a:ext uri="{FF2B5EF4-FFF2-40B4-BE49-F238E27FC236}">
                <a16:creationId xmlns:a16="http://schemas.microsoft.com/office/drawing/2014/main" id="{00314653-9A24-1DC4-FF00-00B576C5FF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72471" y="4375323"/>
            <a:ext cx="1968187" cy="1981027"/>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1037">
            <a:extLst>
              <a:ext uri="{FF2B5EF4-FFF2-40B4-BE49-F238E27FC236}">
                <a16:creationId xmlns:a16="http://schemas.microsoft.com/office/drawing/2014/main" id="{D191D9FC-2A6C-F377-FA13-E444D40AFA7E}"/>
              </a:ext>
            </a:extLst>
          </p:cNvPr>
          <p:cNvSpPr>
            <a:spLocks noChangeArrowheads="1"/>
          </p:cNvSpPr>
          <p:nvPr/>
        </p:nvSpPr>
        <p:spPr bwMode="auto">
          <a:xfrm>
            <a:off x="6096000" y="4343228"/>
            <a:ext cx="135424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1600" dirty="0" err="1">
                <a:solidFill>
                  <a:schemeClr val="bg1"/>
                </a:solidFill>
              </a:rPr>
              <a:t>Rondonia</a:t>
            </a:r>
            <a:r>
              <a:rPr lang="en-GB" altLang="en-US" sz="1600" dirty="0">
                <a:solidFill>
                  <a:schemeClr val="bg1"/>
                </a:solidFill>
              </a:rPr>
              <a:t>, Brazil</a:t>
            </a:r>
          </a:p>
          <a:p>
            <a:r>
              <a:rPr lang="en-GB" altLang="en-US" sz="1600" dirty="0">
                <a:solidFill>
                  <a:schemeClr val="bg1"/>
                </a:solidFill>
              </a:rPr>
              <a:t>Deforestation</a:t>
            </a:r>
          </a:p>
        </p:txBody>
      </p:sp>
      <p:sp>
        <p:nvSpPr>
          <p:cNvPr id="11" name="Rectangle 1041">
            <a:extLst>
              <a:ext uri="{FF2B5EF4-FFF2-40B4-BE49-F238E27FC236}">
                <a16:creationId xmlns:a16="http://schemas.microsoft.com/office/drawing/2014/main" id="{7337BD42-D344-3CE3-7C4C-363736297323}"/>
              </a:ext>
            </a:extLst>
          </p:cNvPr>
          <p:cNvSpPr>
            <a:spLocks noChangeArrowheads="1"/>
          </p:cNvSpPr>
          <p:nvPr/>
        </p:nvSpPr>
        <p:spPr bwMode="auto">
          <a:xfrm>
            <a:off x="8181368" y="1468641"/>
            <a:ext cx="162929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solidFill>
                  <a:schemeClr val="bg1"/>
                </a:solidFill>
              </a:rPr>
              <a:t>Czech Republic</a:t>
            </a:r>
          </a:p>
          <a:p>
            <a:r>
              <a:rPr lang="en-GB" altLang="en-US" dirty="0">
                <a:solidFill>
                  <a:schemeClr val="bg1"/>
                </a:solidFill>
              </a:rPr>
              <a:t>Acid rain</a:t>
            </a:r>
          </a:p>
        </p:txBody>
      </p:sp>
    </p:spTree>
    <p:extLst>
      <p:ext uri="{BB962C8B-B14F-4D97-AF65-F5344CB8AC3E}">
        <p14:creationId xmlns:p14="http://schemas.microsoft.com/office/powerpoint/2010/main" val="35383997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3" fill="hold" grpId="0" nodeType="clickEffect">
                                  <p:stCondLst>
                                    <p:cond delay="0"/>
                                  </p:stCondLst>
                                  <p:iterate type="lt">
                                    <p:tmPct val="100000"/>
                                  </p:iterate>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75" fill="hold"/>
                                        <p:tgtEl>
                                          <p:spTgt spid="9">
                                            <p:txEl>
                                              <p:pRg st="0" end="0"/>
                                            </p:txEl>
                                          </p:spTgt>
                                        </p:tgtEl>
                                        <p:attrNameLst>
                                          <p:attrName>ppt_x</p:attrName>
                                        </p:attrNameLst>
                                      </p:cBhvr>
                                      <p:tavLst>
                                        <p:tav tm="0">
                                          <p:val>
                                            <p:strVal val="1+#ppt_w/2"/>
                                          </p:val>
                                        </p:tav>
                                        <p:tav tm="100000">
                                          <p:val>
                                            <p:strVal val="#ppt_x"/>
                                          </p:val>
                                        </p:tav>
                                      </p:tavLst>
                                    </p:anim>
                                    <p:anim calcmode="lin" valueType="num">
                                      <p:cBhvr additive="base">
                                        <p:cTn id="20" dur="75" fill="hold"/>
                                        <p:tgtEl>
                                          <p:spTgt spid="9">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4" name="laser.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3" fill="hold" grpId="0" nodeType="clickEffect">
                                  <p:stCondLst>
                                    <p:cond delay="0"/>
                                  </p:stCondLst>
                                  <p:iterate type="lt">
                                    <p:tmPct val="100000"/>
                                  </p:iterate>
                                  <p:childTnLst>
                                    <p:set>
                                      <p:cBhvr>
                                        <p:cTn id="24" dur="1" fill="hold">
                                          <p:stCondLst>
                                            <p:cond delay="0"/>
                                          </p:stCondLst>
                                        </p:cTn>
                                        <p:tgtEl>
                                          <p:spTgt spid="9">
                                            <p:txEl>
                                              <p:pRg st="1" end="1"/>
                                            </p:txEl>
                                          </p:spTgt>
                                        </p:tgtEl>
                                        <p:attrNameLst>
                                          <p:attrName>style.visibility</p:attrName>
                                        </p:attrNameLst>
                                      </p:cBhvr>
                                      <p:to>
                                        <p:strVal val="visible"/>
                                      </p:to>
                                    </p:set>
                                    <p:anim calcmode="lin" valueType="num">
                                      <p:cBhvr additive="base">
                                        <p:cTn id="25" dur="75" fill="hold"/>
                                        <p:tgtEl>
                                          <p:spTgt spid="9">
                                            <p:txEl>
                                              <p:pRg st="1" end="1"/>
                                            </p:txEl>
                                          </p:spTgt>
                                        </p:tgtEl>
                                        <p:attrNameLst>
                                          <p:attrName>ppt_x</p:attrName>
                                        </p:attrNameLst>
                                      </p:cBhvr>
                                      <p:tavLst>
                                        <p:tav tm="0">
                                          <p:val>
                                            <p:strVal val="1+#ppt_w/2"/>
                                          </p:val>
                                        </p:tav>
                                        <p:tav tm="100000">
                                          <p:val>
                                            <p:strVal val="#ppt_x"/>
                                          </p:val>
                                        </p:tav>
                                      </p:tavLst>
                                    </p:anim>
                                    <p:anim calcmode="lin" valueType="num">
                                      <p:cBhvr additive="base">
                                        <p:cTn id="26" dur="75" fill="hold"/>
                                        <p:tgtEl>
                                          <p:spTgt spid="9">
                                            <p:txEl>
                                              <p:pRg st="1" end="1"/>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4" name="laser.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3" fill="hold" grpId="0" nodeType="clickEffect">
                                  <p:stCondLst>
                                    <p:cond delay="0"/>
                                  </p:stCondLst>
                                  <p:iterate type="lt">
                                    <p:tmPct val="100000"/>
                                  </p:iterate>
                                  <p:childTnLst>
                                    <p:set>
                                      <p:cBhvr>
                                        <p:cTn id="30" dur="1" fill="hold">
                                          <p:stCondLst>
                                            <p:cond delay="0"/>
                                          </p:stCondLst>
                                        </p:cTn>
                                        <p:tgtEl>
                                          <p:spTgt spid="11">
                                            <p:txEl>
                                              <p:pRg st="0" end="0"/>
                                            </p:txEl>
                                          </p:spTgt>
                                        </p:tgtEl>
                                        <p:attrNameLst>
                                          <p:attrName>style.visibility</p:attrName>
                                        </p:attrNameLst>
                                      </p:cBhvr>
                                      <p:to>
                                        <p:strVal val="visible"/>
                                      </p:to>
                                    </p:set>
                                    <p:anim calcmode="lin" valueType="num">
                                      <p:cBhvr additive="base">
                                        <p:cTn id="31" dur="75"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32" dur="75" fill="hold"/>
                                        <p:tgtEl>
                                          <p:spTgt spid="11">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4" name="laser.wav"/>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3" fill="hold" grpId="0" nodeType="clickEffect">
                                  <p:stCondLst>
                                    <p:cond delay="0"/>
                                  </p:stCondLst>
                                  <p:iterate type="lt">
                                    <p:tmPct val="100000"/>
                                  </p:iterate>
                                  <p:childTnLst>
                                    <p:set>
                                      <p:cBhvr>
                                        <p:cTn id="36" dur="1" fill="hold">
                                          <p:stCondLst>
                                            <p:cond delay="0"/>
                                          </p:stCondLst>
                                        </p:cTn>
                                        <p:tgtEl>
                                          <p:spTgt spid="11">
                                            <p:txEl>
                                              <p:pRg st="1" end="1"/>
                                            </p:txEl>
                                          </p:spTgt>
                                        </p:tgtEl>
                                        <p:attrNameLst>
                                          <p:attrName>style.visibility</p:attrName>
                                        </p:attrNameLst>
                                      </p:cBhvr>
                                      <p:to>
                                        <p:strVal val="visible"/>
                                      </p:to>
                                    </p:set>
                                    <p:anim calcmode="lin" valueType="num">
                                      <p:cBhvr additive="base">
                                        <p:cTn id="37" dur="75" fill="hold"/>
                                        <p:tgtEl>
                                          <p:spTgt spid="11">
                                            <p:txEl>
                                              <p:pRg st="1" end="1"/>
                                            </p:txEl>
                                          </p:spTgt>
                                        </p:tgtEl>
                                        <p:attrNameLst>
                                          <p:attrName>ppt_x</p:attrName>
                                        </p:attrNameLst>
                                      </p:cBhvr>
                                      <p:tavLst>
                                        <p:tav tm="0">
                                          <p:val>
                                            <p:strVal val="1+#ppt_w/2"/>
                                          </p:val>
                                        </p:tav>
                                        <p:tav tm="100000">
                                          <p:val>
                                            <p:strVal val="#ppt_x"/>
                                          </p:val>
                                        </p:tav>
                                      </p:tavLst>
                                    </p:anim>
                                    <p:anim calcmode="lin" valueType="num">
                                      <p:cBhvr additive="base">
                                        <p:cTn id="38" dur="75" fill="hold"/>
                                        <p:tgtEl>
                                          <p:spTgt spid="11">
                                            <p:txEl>
                                              <p:pRg st="1" end="1"/>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P spid="9" grpId="0" build="p" autoUpdateAnimBg="0"/>
      <p:bldP spid="11"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Air Pollution</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44</a:t>
            </a:fld>
            <a:endParaRPr lang="en-GB" altLang="en-US"/>
          </a:p>
        </p:txBody>
      </p:sp>
      <p:pic>
        <p:nvPicPr>
          <p:cNvPr id="2" name="Picture 1">
            <a:extLst>
              <a:ext uri="{FF2B5EF4-FFF2-40B4-BE49-F238E27FC236}">
                <a16:creationId xmlns:a16="http://schemas.microsoft.com/office/drawing/2014/main" id="{77450721-F2CE-A366-B795-35BA7AF230C0}"/>
              </a:ext>
            </a:extLst>
          </p:cNvPr>
          <p:cNvPicPr>
            <a:picLocks noChangeAspect="1"/>
          </p:cNvPicPr>
          <p:nvPr/>
        </p:nvPicPr>
        <p:blipFill>
          <a:blip r:embed="rId3"/>
          <a:stretch>
            <a:fillRect/>
          </a:stretch>
        </p:blipFill>
        <p:spPr>
          <a:xfrm>
            <a:off x="838200" y="1459447"/>
            <a:ext cx="4937804" cy="3810822"/>
          </a:xfrm>
          <a:prstGeom prst="rect">
            <a:avLst/>
          </a:prstGeom>
        </p:spPr>
      </p:pic>
      <p:pic>
        <p:nvPicPr>
          <p:cNvPr id="4" name="Picture 3">
            <a:extLst>
              <a:ext uri="{FF2B5EF4-FFF2-40B4-BE49-F238E27FC236}">
                <a16:creationId xmlns:a16="http://schemas.microsoft.com/office/drawing/2014/main" id="{0AB7272E-C465-4C33-ECE7-B80F2A261558}"/>
              </a:ext>
            </a:extLst>
          </p:cNvPr>
          <p:cNvPicPr>
            <a:picLocks noChangeAspect="1"/>
          </p:cNvPicPr>
          <p:nvPr/>
        </p:nvPicPr>
        <p:blipFill>
          <a:blip r:embed="rId4"/>
          <a:stretch>
            <a:fillRect/>
          </a:stretch>
        </p:blipFill>
        <p:spPr>
          <a:xfrm>
            <a:off x="6096000" y="1459447"/>
            <a:ext cx="5075555" cy="3806666"/>
          </a:xfrm>
          <a:prstGeom prst="rect">
            <a:avLst/>
          </a:prstGeom>
        </p:spPr>
      </p:pic>
    </p:spTree>
    <p:extLst>
      <p:ext uri="{BB962C8B-B14F-4D97-AF65-F5344CB8AC3E}">
        <p14:creationId xmlns:p14="http://schemas.microsoft.com/office/powerpoint/2010/main" val="7627463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Climate Change</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45</a:t>
            </a:fld>
            <a:endParaRPr lang="en-GB" altLang="en-US"/>
          </a:p>
        </p:txBody>
      </p:sp>
      <p:pic>
        <p:nvPicPr>
          <p:cNvPr id="13320" name="Picture 1032" descr="http://www.ourplanet.com/imgversn/102/images/trittin2.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1737" y="1295400"/>
            <a:ext cx="5854269" cy="37111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22" name="Picture 1034" descr="http://www.oce.orst.edu/po/climate.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34" y="1295400"/>
            <a:ext cx="4917438" cy="5029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29128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8" fill="hold" nodeType="clickEffect">
                                  <p:stCondLst>
                                    <p:cond delay="0"/>
                                  </p:stCondLst>
                                  <p:childTnLst>
                                    <p:set>
                                      <p:cBhvr>
                                        <p:cTn id="11" dur="1" fill="hold">
                                          <p:stCondLst>
                                            <p:cond delay="0"/>
                                          </p:stCondLst>
                                        </p:cTn>
                                        <p:tgtEl>
                                          <p:spTgt spid="13322"/>
                                        </p:tgtEl>
                                        <p:attrNameLst>
                                          <p:attrName>style.visibility</p:attrName>
                                        </p:attrNameLst>
                                      </p:cBhvr>
                                      <p:to>
                                        <p:strVal val="visible"/>
                                      </p:to>
                                    </p:set>
                                    <p:anim calcmode="lin" valueType="num">
                                      <p:cBhvr additive="base">
                                        <p:cTn id="12" dur="500" fill="hold"/>
                                        <p:tgtEl>
                                          <p:spTgt spid="13322"/>
                                        </p:tgtEl>
                                        <p:attrNameLst>
                                          <p:attrName>ppt_x</p:attrName>
                                        </p:attrNameLst>
                                      </p:cBhvr>
                                      <p:tavLst>
                                        <p:tav tm="0">
                                          <p:val>
                                            <p:strVal val="0-#ppt_w/2"/>
                                          </p:val>
                                        </p:tav>
                                        <p:tav tm="100000">
                                          <p:val>
                                            <p:strVal val="#ppt_x"/>
                                          </p:val>
                                        </p:tav>
                                      </p:tavLst>
                                    </p:anim>
                                    <p:anim calcmode="lin" valueType="num">
                                      <p:cBhvr additive="base">
                                        <p:cTn id="13" dur="500" fill="hold"/>
                                        <p:tgtEl>
                                          <p:spTgt spid="1332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nodeType="clickEffect">
                                  <p:stCondLst>
                                    <p:cond delay="0"/>
                                  </p:stCondLst>
                                  <p:childTnLst>
                                    <p:set>
                                      <p:cBhvr>
                                        <p:cTn id="17" dur="1" fill="hold">
                                          <p:stCondLst>
                                            <p:cond delay="0"/>
                                          </p:stCondLst>
                                        </p:cTn>
                                        <p:tgtEl>
                                          <p:spTgt spid="13320"/>
                                        </p:tgtEl>
                                        <p:attrNameLst>
                                          <p:attrName>style.visibility</p:attrName>
                                        </p:attrNameLst>
                                      </p:cBhvr>
                                      <p:to>
                                        <p:strVal val="visible"/>
                                      </p:to>
                                    </p:set>
                                    <p:anim calcmode="lin" valueType="num">
                                      <p:cBhvr additive="base">
                                        <p:cTn id="18" dur="500" fill="hold"/>
                                        <p:tgtEl>
                                          <p:spTgt spid="13320"/>
                                        </p:tgtEl>
                                        <p:attrNameLst>
                                          <p:attrName>ppt_x</p:attrName>
                                        </p:attrNameLst>
                                      </p:cBhvr>
                                      <p:tavLst>
                                        <p:tav tm="0">
                                          <p:val>
                                            <p:strVal val="0-#ppt_w/2"/>
                                          </p:val>
                                        </p:tav>
                                        <p:tav tm="100000">
                                          <p:val>
                                            <p:strVal val="#ppt_x"/>
                                          </p:val>
                                        </p:tav>
                                      </p:tavLst>
                                    </p:anim>
                                    <p:anim calcmode="lin" valueType="num">
                                      <p:cBhvr additive="base">
                                        <p:cTn id="19" dur="500" fill="hold"/>
                                        <p:tgtEl>
                                          <p:spTgt spid="1332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Animal Welfare</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46</a:t>
            </a:fld>
            <a:endParaRPr lang="en-GB" altLang="en-US" dirty="0"/>
          </a:p>
        </p:txBody>
      </p:sp>
      <p:pic>
        <p:nvPicPr>
          <p:cNvPr id="2" name="Picture 1034" descr="http://images.usatoday.com/news/healthscience/science/biology/images/2002-02-28-dodo-painting-180.jpg">
            <a:extLst>
              <a:ext uri="{FF2B5EF4-FFF2-40B4-BE49-F238E27FC236}">
                <a16:creationId xmlns:a16="http://schemas.microsoft.com/office/drawing/2014/main" id="{387E954F-D64E-89DF-5831-BCA71BB51A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9665" y="1412931"/>
            <a:ext cx="4216284" cy="46131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1028" descr="http://www.wikipedia.org/upload/d/dc/Dairy_farm.jpg">
            <a:extLst>
              <a:ext uri="{FF2B5EF4-FFF2-40B4-BE49-F238E27FC236}">
                <a16:creationId xmlns:a16="http://schemas.microsoft.com/office/drawing/2014/main" id="{8512232B-FDF4-4C4C-5A68-5ADA57C1D5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17721" y="1412931"/>
            <a:ext cx="3211631" cy="460757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30" descr="http://www.eia.doe.gov/emeu/cabs/images/brazil-photo2.jpg">
            <a:extLst>
              <a:ext uri="{FF2B5EF4-FFF2-40B4-BE49-F238E27FC236}">
                <a16:creationId xmlns:a16="http://schemas.microsoft.com/office/drawing/2014/main" id="{26233AA7-5DF8-FEF4-CC50-17A25B6C03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51124" y="1412931"/>
            <a:ext cx="3184936" cy="460757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32" descr="http://www.oneworld.net/penguin/biodiversity/dodo.gif">
            <a:extLst>
              <a:ext uri="{FF2B5EF4-FFF2-40B4-BE49-F238E27FC236}">
                <a16:creationId xmlns:a16="http://schemas.microsoft.com/office/drawing/2014/main" id="{E6BA9E84-08ED-7A68-A2A9-467138B361D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4409" y="4456056"/>
            <a:ext cx="1714500" cy="1978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13170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0-#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wav"/>
                                        </p:tgtEl>
                                      </p:cMediaNode>
                                    </p:audio>
                                  </p:subTnLst>
                                </p:cTn>
                              </p:par>
                            </p:childTnLst>
                          </p:cTn>
                        </p:par>
                      </p:childTnLst>
                    </p:cTn>
                  </p:par>
                  <p:par>
                    <p:cTn id="14" fill="hold">
                      <p:stCondLst>
                        <p:cond delay="indefinite"/>
                      </p:stCondLst>
                      <p:childTnLst>
                        <p:par>
                          <p:cTn id="15" fill="hold">
                            <p:stCondLst>
                              <p:cond delay="0"/>
                            </p:stCondLst>
                            <p:childTnLst>
                              <p:par>
                                <p:cTn id="16" presetID="2" presetClass="entr" presetSubtype="8"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0-#ppt_w/2"/>
                                          </p:val>
                                        </p:tav>
                                        <p:tav tm="100000">
                                          <p:val>
                                            <p:strVal val="#ppt_x"/>
                                          </p:val>
                                        </p:tav>
                                      </p:tavLst>
                                    </p:anim>
                                    <p:anim calcmode="lin" valueType="num">
                                      <p:cBhvr additive="base">
                                        <p:cTn id="19" dur="500" fill="hold"/>
                                        <p:tgtEl>
                                          <p:spTgt spid="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3" name="whoosh.wav"/>
                                        </p:tgtEl>
                                      </p:cMediaNode>
                                    </p:audio>
                                  </p:subTnLst>
                                </p:cTn>
                              </p:par>
                            </p:childTnLst>
                          </p:cTn>
                        </p:par>
                      </p:childTnLst>
                    </p:cTn>
                  </p:par>
                  <p:par>
                    <p:cTn id="20" fill="hold">
                      <p:stCondLst>
                        <p:cond delay="indefinite"/>
                      </p:stCondLst>
                      <p:childTnLst>
                        <p:par>
                          <p:cTn id="21" fill="hold">
                            <p:stCondLst>
                              <p:cond delay="0"/>
                            </p:stCondLst>
                            <p:childTnLst>
                              <p:par>
                                <p:cTn id="22" presetID="2" presetClass="entr" presetSubtype="8"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0-#ppt_w/2"/>
                                          </p:val>
                                        </p:tav>
                                        <p:tav tm="100000">
                                          <p:val>
                                            <p:strVal val="#ppt_x"/>
                                          </p:val>
                                        </p:tav>
                                      </p:tavLst>
                                    </p:anim>
                                    <p:anim calcmode="lin" valueType="num">
                                      <p:cBhvr additive="base">
                                        <p:cTn id="25" dur="500" fill="hold"/>
                                        <p:tgtEl>
                                          <p:spTgt spid="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3" name="whoosh.wav"/>
                                        </p:tgtEl>
                                      </p:cMediaNode>
                                    </p:audio>
                                  </p:subTnLst>
                                </p:cTn>
                              </p:par>
                            </p:childTnLst>
                          </p:cTn>
                        </p:par>
                      </p:childTnLst>
                    </p:cTn>
                  </p:par>
                  <p:par>
                    <p:cTn id="26" fill="hold">
                      <p:stCondLst>
                        <p:cond delay="indefinite"/>
                      </p:stCondLst>
                      <p:childTnLst>
                        <p:par>
                          <p:cTn id="27" fill="hold">
                            <p:stCondLst>
                              <p:cond delay="0"/>
                            </p:stCondLst>
                            <p:childTnLst>
                              <p:par>
                                <p:cTn id="28" presetID="2" presetClass="entr" presetSubtype="8" fill="hold" nodeType="click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0-#ppt_w/2"/>
                                          </p:val>
                                        </p:tav>
                                        <p:tav tm="100000">
                                          <p:val>
                                            <p:strVal val="#ppt_x"/>
                                          </p:val>
                                        </p:tav>
                                      </p:tavLst>
                                    </p:anim>
                                    <p:anim calcmode="lin" valueType="num">
                                      <p:cBhvr additive="base">
                                        <p:cTn id="31"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Urban Environmental Concerns</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47</a:t>
            </a:fld>
            <a:endParaRPr lang="en-GB" altLang="en-US" dirty="0"/>
          </a:p>
        </p:txBody>
      </p:sp>
      <p:pic>
        <p:nvPicPr>
          <p:cNvPr id="5124" name="Picture 4" descr="Cities of the future | National Geographic">
            <a:extLst>
              <a:ext uri="{FF2B5EF4-FFF2-40B4-BE49-F238E27FC236}">
                <a16:creationId xmlns:a16="http://schemas.microsoft.com/office/drawing/2014/main" id="{D272BC5C-69D2-F1CD-2707-CD96A72D64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86" y="1295400"/>
            <a:ext cx="7722416" cy="454197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93FAE5-8B0E-0539-6CC7-840E6DAE85E4}"/>
              </a:ext>
            </a:extLst>
          </p:cNvPr>
          <p:cNvSpPr txBox="1"/>
          <p:nvPr/>
        </p:nvSpPr>
        <p:spPr>
          <a:xfrm>
            <a:off x="572898" y="5914131"/>
            <a:ext cx="6094602" cy="369332"/>
          </a:xfrm>
          <a:prstGeom prst="rect">
            <a:avLst/>
          </a:prstGeom>
          <a:noFill/>
        </p:spPr>
        <p:txBody>
          <a:bodyPr wrap="square">
            <a:spAutoFit/>
          </a:bodyPr>
          <a:lstStyle/>
          <a:p>
            <a:r>
              <a:rPr lang="en-GB" dirty="0">
                <a:hlinkClick r:id="rId4"/>
              </a:rPr>
              <a:t>Cities of the future | National Geographic</a:t>
            </a:r>
            <a:endParaRPr lang="en-GB" dirty="0"/>
          </a:p>
        </p:txBody>
      </p:sp>
      <p:pic>
        <p:nvPicPr>
          <p:cNvPr id="10" name="Picture 9">
            <a:extLst>
              <a:ext uri="{FF2B5EF4-FFF2-40B4-BE49-F238E27FC236}">
                <a16:creationId xmlns:a16="http://schemas.microsoft.com/office/drawing/2014/main" id="{8023FC6A-C7F7-88DE-C8B8-9267C9560767}"/>
              </a:ext>
            </a:extLst>
          </p:cNvPr>
          <p:cNvPicPr>
            <a:picLocks noChangeAspect="1"/>
          </p:cNvPicPr>
          <p:nvPr/>
        </p:nvPicPr>
        <p:blipFill>
          <a:blip r:embed="rId5"/>
          <a:stretch>
            <a:fillRect/>
          </a:stretch>
        </p:blipFill>
        <p:spPr>
          <a:xfrm>
            <a:off x="8540200" y="1295400"/>
            <a:ext cx="3286886" cy="2487077"/>
          </a:xfrm>
          <a:prstGeom prst="rect">
            <a:avLst/>
          </a:prstGeom>
        </p:spPr>
      </p:pic>
      <p:pic>
        <p:nvPicPr>
          <p:cNvPr id="11" name="Picture 10">
            <a:extLst>
              <a:ext uri="{FF2B5EF4-FFF2-40B4-BE49-F238E27FC236}">
                <a16:creationId xmlns:a16="http://schemas.microsoft.com/office/drawing/2014/main" id="{DA471060-E38D-FE10-BF17-435A9F9A8955}"/>
              </a:ext>
            </a:extLst>
          </p:cNvPr>
          <p:cNvPicPr>
            <a:picLocks noChangeAspect="1"/>
          </p:cNvPicPr>
          <p:nvPr/>
        </p:nvPicPr>
        <p:blipFill>
          <a:blip r:embed="rId6"/>
          <a:stretch>
            <a:fillRect/>
          </a:stretch>
        </p:blipFill>
        <p:spPr>
          <a:xfrm>
            <a:off x="8540200" y="3869273"/>
            <a:ext cx="3286886" cy="2194268"/>
          </a:xfrm>
          <a:prstGeom prst="rect">
            <a:avLst/>
          </a:prstGeom>
        </p:spPr>
      </p:pic>
    </p:spTree>
    <p:extLst>
      <p:ext uri="{BB962C8B-B14F-4D97-AF65-F5344CB8AC3E}">
        <p14:creationId xmlns:p14="http://schemas.microsoft.com/office/powerpoint/2010/main" val="21116830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Exploitation of natural resources</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48</a:t>
            </a:fld>
            <a:endParaRPr lang="en-GB" altLang="en-US" dirty="0"/>
          </a:p>
        </p:txBody>
      </p:sp>
      <p:pic>
        <p:nvPicPr>
          <p:cNvPr id="2" name="Picture 1">
            <a:extLst>
              <a:ext uri="{FF2B5EF4-FFF2-40B4-BE49-F238E27FC236}">
                <a16:creationId xmlns:a16="http://schemas.microsoft.com/office/drawing/2014/main" id="{16E76999-83EF-9887-CF35-8F8F37714DDB}"/>
              </a:ext>
            </a:extLst>
          </p:cNvPr>
          <p:cNvPicPr>
            <a:picLocks noChangeAspect="1"/>
          </p:cNvPicPr>
          <p:nvPr/>
        </p:nvPicPr>
        <p:blipFill>
          <a:blip r:embed="rId4"/>
          <a:stretch>
            <a:fillRect/>
          </a:stretch>
        </p:blipFill>
        <p:spPr>
          <a:xfrm>
            <a:off x="682619" y="1226202"/>
            <a:ext cx="7256009" cy="4837339"/>
          </a:xfrm>
          <a:prstGeom prst="rect">
            <a:avLst/>
          </a:prstGeom>
        </p:spPr>
      </p:pic>
      <p:pic>
        <p:nvPicPr>
          <p:cNvPr id="3" name="Picture 2">
            <a:extLst>
              <a:ext uri="{FF2B5EF4-FFF2-40B4-BE49-F238E27FC236}">
                <a16:creationId xmlns:a16="http://schemas.microsoft.com/office/drawing/2014/main" id="{857E4F40-FBCA-EEE1-B3F0-3E1CB4ECA833}"/>
              </a:ext>
            </a:extLst>
          </p:cNvPr>
          <p:cNvPicPr>
            <a:picLocks noChangeAspect="1"/>
          </p:cNvPicPr>
          <p:nvPr/>
        </p:nvPicPr>
        <p:blipFill>
          <a:blip r:embed="rId5"/>
          <a:stretch>
            <a:fillRect/>
          </a:stretch>
        </p:blipFill>
        <p:spPr>
          <a:xfrm>
            <a:off x="8069020" y="1226202"/>
            <a:ext cx="3638464" cy="2271106"/>
          </a:xfrm>
          <a:prstGeom prst="rect">
            <a:avLst/>
          </a:prstGeom>
        </p:spPr>
      </p:pic>
      <p:pic>
        <p:nvPicPr>
          <p:cNvPr id="4" name="Picture 1034" descr="http://www.groupact.com/images/cont2.jpg">
            <a:extLst>
              <a:ext uri="{FF2B5EF4-FFF2-40B4-BE49-F238E27FC236}">
                <a16:creationId xmlns:a16="http://schemas.microsoft.com/office/drawing/2014/main" id="{CF010EA6-295E-E6D9-2412-564C40D0E97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69019" y="3644871"/>
            <a:ext cx="1741219" cy="2418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43522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0-#ppt_w/2"/>
                                          </p:val>
                                        </p:tav>
                                        <p:tav tm="100000">
                                          <p:val>
                                            <p:strVal val="#ppt_x"/>
                                          </p:val>
                                        </p:tav>
                                      </p:tavLst>
                                    </p:anim>
                                    <p:anim calcmode="lin" valueType="num">
                                      <p:cBhvr additive="base">
                                        <p:cTn id="13" dur="500" fill="hold"/>
                                        <p:tgtEl>
                                          <p:spTgt spid="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Tourism</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49</a:t>
            </a:fld>
            <a:endParaRPr lang="en-GB" altLang="en-US" dirty="0"/>
          </a:p>
        </p:txBody>
      </p:sp>
      <p:pic>
        <p:nvPicPr>
          <p:cNvPr id="5" name="Picture 4">
            <a:extLst>
              <a:ext uri="{FF2B5EF4-FFF2-40B4-BE49-F238E27FC236}">
                <a16:creationId xmlns:a16="http://schemas.microsoft.com/office/drawing/2014/main" id="{09AFB81B-8ABD-3AAC-84A5-562C4FD3FE52}"/>
              </a:ext>
            </a:extLst>
          </p:cNvPr>
          <p:cNvPicPr>
            <a:picLocks noChangeAspect="1"/>
          </p:cNvPicPr>
          <p:nvPr/>
        </p:nvPicPr>
        <p:blipFill>
          <a:blip r:embed="rId3"/>
          <a:stretch>
            <a:fillRect/>
          </a:stretch>
        </p:blipFill>
        <p:spPr>
          <a:xfrm>
            <a:off x="8037705" y="1226202"/>
            <a:ext cx="3890612" cy="2917959"/>
          </a:xfrm>
          <a:prstGeom prst="rect">
            <a:avLst/>
          </a:prstGeom>
        </p:spPr>
      </p:pic>
      <p:pic>
        <p:nvPicPr>
          <p:cNvPr id="6" name="Online Image Placeholder 4">
            <a:extLst>
              <a:ext uri="{FF2B5EF4-FFF2-40B4-BE49-F238E27FC236}">
                <a16:creationId xmlns:a16="http://schemas.microsoft.com/office/drawing/2014/main" id="{60E1B3F8-FF21-490F-6D62-5A5089569F3A}"/>
              </a:ext>
            </a:extLst>
          </p:cNvPr>
          <p:cNvPicPr>
            <a:picLocks noChangeAspect="1"/>
          </p:cNvPicPr>
          <p:nvPr/>
        </p:nvPicPr>
        <p:blipFill>
          <a:blip r:embed="rId4"/>
          <a:stretch>
            <a:fillRect/>
          </a:stretch>
        </p:blipFill>
        <p:spPr>
          <a:xfrm>
            <a:off x="337644" y="1226202"/>
            <a:ext cx="7565923" cy="4839038"/>
          </a:xfrm>
          <a:prstGeom prst="rect">
            <a:avLst/>
          </a:prstGeom>
        </p:spPr>
      </p:pic>
      <p:pic>
        <p:nvPicPr>
          <p:cNvPr id="7" name="Picture 6">
            <a:extLst>
              <a:ext uri="{FF2B5EF4-FFF2-40B4-BE49-F238E27FC236}">
                <a16:creationId xmlns:a16="http://schemas.microsoft.com/office/drawing/2014/main" id="{3D460956-B73C-73FD-1641-A27614A5D79E}"/>
              </a:ext>
            </a:extLst>
          </p:cNvPr>
          <p:cNvPicPr>
            <a:picLocks noChangeAspect="1"/>
          </p:cNvPicPr>
          <p:nvPr/>
        </p:nvPicPr>
        <p:blipFill>
          <a:blip r:embed="rId5"/>
          <a:stretch>
            <a:fillRect/>
          </a:stretch>
        </p:blipFill>
        <p:spPr>
          <a:xfrm>
            <a:off x="8037705" y="4302122"/>
            <a:ext cx="3033321" cy="1763118"/>
          </a:xfrm>
          <a:prstGeom prst="rect">
            <a:avLst/>
          </a:prstGeom>
        </p:spPr>
      </p:pic>
    </p:spTree>
    <p:extLst>
      <p:ext uri="{BB962C8B-B14F-4D97-AF65-F5344CB8AC3E}">
        <p14:creationId xmlns:p14="http://schemas.microsoft.com/office/powerpoint/2010/main" val="13367463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B266028-3133-A804-6932-117E5FA6CF60}"/>
              </a:ext>
            </a:extLst>
          </p:cNvPr>
          <p:cNvSpPr>
            <a:spLocks noGrp="1"/>
          </p:cNvSpPr>
          <p:nvPr>
            <p:ph type="title"/>
          </p:nvPr>
        </p:nvSpPr>
        <p:spPr>
          <a:xfrm>
            <a:off x="762000" y="1138036"/>
            <a:ext cx="4085665" cy="1402470"/>
          </a:xfrm>
        </p:spPr>
        <p:txBody>
          <a:bodyPr anchor="t">
            <a:normAutofit/>
          </a:bodyPr>
          <a:lstStyle/>
          <a:p>
            <a:r>
              <a:rPr lang="en-GB" b="1" dirty="0"/>
              <a:t>Discussion</a:t>
            </a:r>
          </a:p>
        </p:txBody>
      </p:sp>
      <p:sp>
        <p:nvSpPr>
          <p:cNvPr id="4" name="Rectangle 1027">
            <a:extLst>
              <a:ext uri="{FF2B5EF4-FFF2-40B4-BE49-F238E27FC236}">
                <a16:creationId xmlns:a16="http://schemas.microsoft.com/office/drawing/2014/main" id="{E3E84974-3981-BAED-BF7D-16749C4D6246}"/>
              </a:ext>
            </a:extLst>
          </p:cNvPr>
          <p:cNvSpPr>
            <a:spLocks noGrp="1" noChangeArrowheads="1"/>
          </p:cNvSpPr>
          <p:nvPr>
            <p:ph idx="1"/>
          </p:nvPr>
        </p:nvSpPr>
        <p:spPr>
          <a:xfrm>
            <a:off x="762000" y="2551176"/>
            <a:ext cx="4085665" cy="3591207"/>
          </a:xfrm>
        </p:spPr>
        <p:txBody>
          <a:bodyPr>
            <a:normAutofit/>
          </a:bodyPr>
          <a:lstStyle/>
          <a:p>
            <a:r>
              <a:rPr lang="en-GB" altLang="en-US" sz="2400" dirty="0"/>
              <a:t>What does the table tell us about environmental problems?</a:t>
            </a:r>
          </a:p>
          <a:p>
            <a:r>
              <a:rPr lang="en-GB" altLang="en-US" sz="2400" dirty="0"/>
              <a:t>What does the table tell us about environmental decisions?</a:t>
            </a:r>
          </a:p>
          <a:p>
            <a:r>
              <a:rPr lang="en-GB" altLang="en-US" sz="2400" dirty="0"/>
              <a:t>What does the table tell us about how we need to deal with conservation issues?</a:t>
            </a:r>
          </a:p>
        </p:txBody>
      </p:sp>
      <p:pic>
        <p:nvPicPr>
          <p:cNvPr id="18" name="Picture 8" descr="Hedge maze">
            <a:extLst>
              <a:ext uri="{FF2B5EF4-FFF2-40B4-BE49-F238E27FC236}">
                <a16:creationId xmlns:a16="http://schemas.microsoft.com/office/drawing/2014/main" id="{94007EFA-F19A-BD35-FFAD-4BAB0D75D293}"/>
              </a:ext>
            </a:extLst>
          </p:cNvPr>
          <p:cNvPicPr>
            <a:picLocks noChangeAspect="1"/>
          </p:cNvPicPr>
          <p:nvPr/>
        </p:nvPicPr>
        <p:blipFill rotWithShape="1">
          <a:blip r:embed="rId2"/>
          <a:srcRect l="24830" r="11744"/>
          <a:stretch/>
        </p:blipFill>
        <p:spPr>
          <a:xfrm>
            <a:off x="5650992" y="10"/>
            <a:ext cx="6541008" cy="6857990"/>
          </a:xfrm>
          <a:prstGeom prst="rect">
            <a:avLst/>
          </a:prstGeom>
        </p:spPr>
      </p:pic>
      <p:sp>
        <p:nvSpPr>
          <p:cNvPr id="5" name="Slide Number Placeholder 5"/>
          <p:cNvSpPr>
            <a:spLocks noGrp="1"/>
          </p:cNvSpPr>
          <p:nvPr>
            <p:ph type="sldNum" sz="quarter" idx="12"/>
          </p:nvPr>
        </p:nvSpPr>
        <p:spPr>
          <a:xfrm>
            <a:off x="8610600" y="6356350"/>
            <a:ext cx="2743200" cy="365125"/>
          </a:xfrm>
        </p:spPr>
        <p:txBody>
          <a:bodyPr>
            <a:normAutofit/>
          </a:bodyPr>
          <a:lstStyle/>
          <a:p>
            <a:pPr>
              <a:spcAft>
                <a:spcPts val="600"/>
              </a:spcAft>
            </a:pPr>
            <a:fld id="{9683284A-FFB1-4D2C-8F83-C584400AD3C0}" type="slidenum">
              <a:rPr lang="en-GB" altLang="en-US">
                <a:solidFill>
                  <a:srgbClr val="FFFFFF"/>
                </a:solidFill>
              </a:rPr>
              <a:pPr>
                <a:spcAft>
                  <a:spcPts val="600"/>
                </a:spcAft>
              </a:pPr>
              <a:t>50</a:t>
            </a:fld>
            <a:endParaRPr lang="en-GB" altLang="en-US">
              <a:solidFill>
                <a:srgbClr val="FFFFFF"/>
              </a:solidFill>
            </a:endParaRPr>
          </a:p>
        </p:txBody>
      </p:sp>
    </p:spTree>
    <p:extLst>
      <p:ext uri="{BB962C8B-B14F-4D97-AF65-F5344CB8AC3E}">
        <p14:creationId xmlns:p14="http://schemas.microsoft.com/office/powerpoint/2010/main" val="2049446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heel(1)">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heel(1)">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heel(1)">
                                      <p:cBhvr>
                                        <p:cTn id="17"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p:txBody>
          <a:bodyPr/>
          <a:lstStyle/>
          <a:p>
            <a:r>
              <a:rPr lang="en-GB" altLang="en-US" b="1" dirty="0"/>
              <a:t>Local Response</a:t>
            </a:r>
          </a:p>
        </p:txBody>
      </p:sp>
      <p:sp>
        <p:nvSpPr>
          <p:cNvPr id="9" name="Slide Number Placeholder 4"/>
          <p:cNvSpPr>
            <a:spLocks noGrp="1"/>
          </p:cNvSpPr>
          <p:nvPr>
            <p:ph type="sldNum" sz="quarter" idx="12"/>
          </p:nvPr>
        </p:nvSpPr>
        <p:spPr/>
        <p:txBody>
          <a:bodyPr/>
          <a:lstStyle/>
          <a:p>
            <a:fld id="{B62B482B-10A0-4B00-A2EA-BB98BAE6FC08}" type="slidenum">
              <a:rPr lang="en-GB" altLang="en-US"/>
              <a:pPr/>
              <a:t>51</a:t>
            </a:fld>
            <a:endParaRPr lang="en-GB" altLang="en-US"/>
          </a:p>
        </p:txBody>
      </p:sp>
      <p:sp>
        <p:nvSpPr>
          <p:cNvPr id="2" name="AutoShape 2" descr="RSPB - giving nature a home">
            <a:extLst>
              <a:ext uri="{FF2B5EF4-FFF2-40B4-BE49-F238E27FC236}">
                <a16:creationId xmlns:a16="http://schemas.microsoft.com/office/drawing/2014/main" id="{9192FDB4-EB87-CEF5-0556-889F03AC47B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Graphic 3">
            <a:extLst>
              <a:ext uri="{FF2B5EF4-FFF2-40B4-BE49-F238E27FC236}">
                <a16:creationId xmlns:a16="http://schemas.microsoft.com/office/drawing/2014/main" id="{B350D084-4689-01EB-AEDE-99ED8A5187D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53123" y="757260"/>
            <a:ext cx="2243483" cy="2243483"/>
          </a:xfrm>
          <a:prstGeom prst="rect">
            <a:avLst/>
          </a:prstGeom>
        </p:spPr>
      </p:pic>
      <p:pic>
        <p:nvPicPr>
          <p:cNvPr id="6148" name="Picture 4">
            <a:extLst>
              <a:ext uri="{FF2B5EF4-FFF2-40B4-BE49-F238E27FC236}">
                <a16:creationId xmlns:a16="http://schemas.microsoft.com/office/drawing/2014/main" id="{09427B77-E087-738C-FB70-F9DDDD23B1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066" y="1703443"/>
            <a:ext cx="2583662" cy="1064696"/>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The Environment Centre | Swansea">
            <a:extLst>
              <a:ext uri="{FF2B5EF4-FFF2-40B4-BE49-F238E27FC236}">
                <a16:creationId xmlns:a16="http://schemas.microsoft.com/office/drawing/2014/main" id="{8642E1AF-342A-F953-A8B9-82268C97116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87010" y="443475"/>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a:extLst>
              <a:ext uri="{FF2B5EF4-FFF2-40B4-BE49-F238E27FC236}">
                <a16:creationId xmlns:a16="http://schemas.microsoft.com/office/drawing/2014/main" id="{1B0606B4-D19A-4485-6BC1-38207BBC585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90596" y="2929545"/>
            <a:ext cx="5679077" cy="3791930"/>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wwt-logo | Earth Wrights">
            <a:extLst>
              <a:ext uri="{FF2B5EF4-FFF2-40B4-BE49-F238E27FC236}">
                <a16:creationId xmlns:a16="http://schemas.microsoft.com/office/drawing/2014/main" id="{93282E79-EDF3-A983-768B-BD081F651E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84733" y="823826"/>
            <a:ext cx="1876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8287916-34B2-CAAD-73B4-A4B4395B4288}"/>
              </a:ext>
            </a:extLst>
          </p:cNvPr>
          <p:cNvPicPr>
            <a:picLocks noChangeAspect="1"/>
          </p:cNvPicPr>
          <p:nvPr/>
        </p:nvPicPr>
        <p:blipFill rotWithShape="1">
          <a:blip r:embed="rId9"/>
          <a:srcRect l="8842" t="15520" r="28694" b="17454"/>
          <a:stretch/>
        </p:blipFill>
        <p:spPr>
          <a:xfrm>
            <a:off x="373185" y="3081251"/>
            <a:ext cx="4241501" cy="3034145"/>
          </a:xfrm>
          <a:prstGeom prst="rect">
            <a:avLst/>
          </a:prstGeom>
        </p:spPr>
      </p:pic>
      <p:sp>
        <p:nvSpPr>
          <p:cNvPr id="10" name="TextBox 9">
            <a:extLst>
              <a:ext uri="{FF2B5EF4-FFF2-40B4-BE49-F238E27FC236}">
                <a16:creationId xmlns:a16="http://schemas.microsoft.com/office/drawing/2014/main" id="{7D245205-1439-6E08-554D-71AFBF736B38}"/>
              </a:ext>
            </a:extLst>
          </p:cNvPr>
          <p:cNvSpPr txBox="1"/>
          <p:nvPr/>
        </p:nvSpPr>
        <p:spPr>
          <a:xfrm>
            <a:off x="313805" y="6195904"/>
            <a:ext cx="6097384" cy="369332"/>
          </a:xfrm>
          <a:prstGeom prst="rect">
            <a:avLst/>
          </a:prstGeom>
          <a:noFill/>
        </p:spPr>
        <p:txBody>
          <a:bodyPr wrap="square">
            <a:spAutoFit/>
          </a:bodyPr>
          <a:lstStyle/>
          <a:p>
            <a:r>
              <a:rPr lang="en-GB" dirty="0">
                <a:hlinkClick r:id="rId10"/>
              </a:rPr>
              <a:t>Swansea Local Development Plan 2010-2025 (LDP) - Swansea</a:t>
            </a:r>
            <a:endParaRPr lang="en-GB" dirty="0"/>
          </a:p>
        </p:txBody>
      </p:sp>
    </p:spTree>
    <p:extLst>
      <p:ext uri="{BB962C8B-B14F-4D97-AF65-F5344CB8AC3E}">
        <p14:creationId xmlns:p14="http://schemas.microsoft.com/office/powerpoint/2010/main" val="10451871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8">
                                            <p:txEl>
                                              <p:pRg st="0" end="0"/>
                                            </p:txEl>
                                          </p:spTgt>
                                        </p:tgtEl>
                                        <p:attrNameLst>
                                          <p:attrName>style.visibility</p:attrName>
                                        </p:attrNameLst>
                                      </p:cBhvr>
                                      <p:to>
                                        <p:strVal val="visible"/>
                                      </p:to>
                                    </p:set>
                                    <p:anim calcmode="lin" valueType="num">
                                      <p:cBhvr additive="base">
                                        <p:cTn id="7" dur="500" fill="hold"/>
                                        <p:tgtEl>
                                          <p:spTgt spid="194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0551FCD-C37A-7597-F761-329A14897EBD}"/>
              </a:ext>
            </a:extLst>
          </p:cNvPr>
          <p:cNvPicPr>
            <a:picLocks noChangeAspect="1"/>
          </p:cNvPicPr>
          <p:nvPr/>
        </p:nvPicPr>
        <p:blipFill rotWithShape="1">
          <a:blip r:embed="rId3"/>
          <a:srcRect l="114" t="10424" r="3805" b="3879"/>
          <a:stretch/>
        </p:blipFill>
        <p:spPr>
          <a:xfrm>
            <a:off x="653935" y="-2734"/>
            <a:ext cx="11538065" cy="6860734"/>
          </a:xfrm>
          <a:prstGeom prst="rect">
            <a:avLst/>
          </a:prstGeom>
        </p:spPr>
      </p:pic>
      <p:sp>
        <p:nvSpPr>
          <p:cNvPr id="19458" name="Rectangle 1026"/>
          <p:cNvSpPr>
            <a:spLocks noGrp="1" noChangeArrowheads="1"/>
          </p:cNvSpPr>
          <p:nvPr>
            <p:ph type="title"/>
          </p:nvPr>
        </p:nvSpPr>
        <p:spPr/>
        <p:txBody>
          <a:bodyPr/>
          <a:lstStyle/>
          <a:p>
            <a:r>
              <a:rPr lang="en-GB" altLang="en-US" b="1" dirty="0">
                <a:solidFill>
                  <a:schemeClr val="bg1"/>
                </a:solidFill>
              </a:rPr>
              <a:t>Local Response</a:t>
            </a:r>
          </a:p>
        </p:txBody>
      </p:sp>
      <p:sp>
        <p:nvSpPr>
          <p:cNvPr id="9" name="Slide Number Placeholder 4"/>
          <p:cNvSpPr>
            <a:spLocks noGrp="1"/>
          </p:cNvSpPr>
          <p:nvPr>
            <p:ph type="sldNum" sz="quarter" idx="12"/>
          </p:nvPr>
        </p:nvSpPr>
        <p:spPr/>
        <p:txBody>
          <a:bodyPr/>
          <a:lstStyle/>
          <a:p>
            <a:fld id="{B62B482B-10A0-4B00-A2EA-BB98BAE6FC08}" type="slidenum">
              <a:rPr lang="en-GB" altLang="en-US"/>
              <a:pPr/>
              <a:t>52</a:t>
            </a:fld>
            <a:endParaRPr lang="en-GB" altLang="en-US"/>
          </a:p>
        </p:txBody>
      </p:sp>
      <p:sp>
        <p:nvSpPr>
          <p:cNvPr id="2" name="AutoShape 2" descr="RSPB - giving nature a home">
            <a:extLst>
              <a:ext uri="{FF2B5EF4-FFF2-40B4-BE49-F238E27FC236}">
                <a16:creationId xmlns:a16="http://schemas.microsoft.com/office/drawing/2014/main" id="{9192FDB4-EB87-CEF5-0556-889F03AC47B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30C24E83-0E74-262C-8217-F22C763FCB54}"/>
              </a:ext>
            </a:extLst>
          </p:cNvPr>
          <p:cNvSpPr txBox="1"/>
          <p:nvPr/>
        </p:nvSpPr>
        <p:spPr>
          <a:xfrm>
            <a:off x="4414753" y="6088565"/>
            <a:ext cx="6097384" cy="646331"/>
          </a:xfrm>
          <a:prstGeom prst="rect">
            <a:avLst/>
          </a:prstGeom>
          <a:noFill/>
        </p:spPr>
        <p:txBody>
          <a:bodyPr wrap="square">
            <a:spAutoFit/>
          </a:bodyPr>
          <a:lstStyle/>
          <a:p>
            <a:r>
              <a:rPr lang="en-GB" dirty="0" err="1">
                <a:solidFill>
                  <a:srgbClr val="0563C1"/>
                </a:solidFill>
                <a:hlinkClick r:id="rId4">
                  <a:extLst>
                    <a:ext uri="{A12FA001-AC4F-418D-AE19-62706E023703}">
                      <ahyp:hlinkClr xmlns:ahyp="http://schemas.microsoft.com/office/drawing/2018/hyperlinkcolor" val="tx"/>
                    </a:ext>
                  </a:extLst>
                </a:hlinkClick>
              </a:rPr>
              <a:t>Cyngor</a:t>
            </a:r>
            <a:r>
              <a:rPr lang="en-GB" dirty="0">
                <a:solidFill>
                  <a:schemeClr val="bg1"/>
                </a:solidFill>
                <a:hlinkClick r:id="rId4">
                  <a:extLst>
                    <a:ext uri="{A12FA001-AC4F-418D-AE19-62706E023703}">
                      <ahyp:hlinkClr xmlns:ahyp="http://schemas.microsoft.com/office/drawing/2018/hyperlinkcolor" val="tx"/>
                    </a:ext>
                  </a:extLst>
                </a:hlinkClick>
              </a:rPr>
              <a:t> Abertawe / Swansea Council – Local Plan: Swansea Local Development Plan 2010 to 2025 (opus4.co.uk)</a:t>
            </a:r>
            <a:endParaRPr lang="en-GB" dirty="0">
              <a:solidFill>
                <a:schemeClr val="bg1"/>
              </a:solidFill>
            </a:endParaRPr>
          </a:p>
        </p:txBody>
      </p:sp>
    </p:spTree>
    <p:extLst>
      <p:ext uri="{BB962C8B-B14F-4D97-AF65-F5344CB8AC3E}">
        <p14:creationId xmlns:p14="http://schemas.microsoft.com/office/powerpoint/2010/main" val="26784153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8">
                                            <p:txEl>
                                              <p:pRg st="0" end="0"/>
                                            </p:txEl>
                                          </p:spTgt>
                                        </p:tgtEl>
                                        <p:attrNameLst>
                                          <p:attrName>style.visibility</p:attrName>
                                        </p:attrNameLst>
                                      </p:cBhvr>
                                      <p:to>
                                        <p:strVal val="visible"/>
                                      </p:to>
                                    </p:set>
                                    <p:anim calcmode="lin" valueType="num">
                                      <p:cBhvr additive="base">
                                        <p:cTn id="7" dur="500" fill="hold"/>
                                        <p:tgtEl>
                                          <p:spTgt spid="194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p:txBody>
          <a:bodyPr/>
          <a:lstStyle/>
          <a:p>
            <a:r>
              <a:rPr lang="en-GB" altLang="en-US" b="1" dirty="0"/>
              <a:t>National Response</a:t>
            </a:r>
          </a:p>
        </p:txBody>
      </p:sp>
      <p:sp>
        <p:nvSpPr>
          <p:cNvPr id="9" name="Slide Number Placeholder 4"/>
          <p:cNvSpPr>
            <a:spLocks noGrp="1"/>
          </p:cNvSpPr>
          <p:nvPr>
            <p:ph type="sldNum" sz="quarter" idx="12"/>
          </p:nvPr>
        </p:nvSpPr>
        <p:spPr/>
        <p:txBody>
          <a:bodyPr/>
          <a:lstStyle/>
          <a:p>
            <a:fld id="{B62B482B-10A0-4B00-A2EA-BB98BAE6FC08}" type="slidenum">
              <a:rPr lang="en-GB" altLang="en-US"/>
              <a:pPr/>
              <a:t>53</a:t>
            </a:fld>
            <a:endParaRPr lang="en-GB" altLang="en-US"/>
          </a:p>
        </p:txBody>
      </p:sp>
      <p:sp>
        <p:nvSpPr>
          <p:cNvPr id="2" name="AutoShape 2" descr="RSPB - giving nature a home">
            <a:extLst>
              <a:ext uri="{FF2B5EF4-FFF2-40B4-BE49-F238E27FC236}">
                <a16:creationId xmlns:a16="http://schemas.microsoft.com/office/drawing/2014/main" id="{9192FDB4-EB87-CEF5-0556-889F03AC47B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94" name="Picture 2">
            <a:extLst>
              <a:ext uri="{FF2B5EF4-FFF2-40B4-BE49-F238E27FC236}">
                <a16:creationId xmlns:a16="http://schemas.microsoft.com/office/drawing/2014/main" id="{FE2B5E09-6F05-23F4-73CC-5108D4261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714" y="1537203"/>
            <a:ext cx="5499206" cy="28083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8CB2CC-58DF-80D5-963F-AD1E750A52FB}"/>
              </a:ext>
            </a:extLst>
          </p:cNvPr>
          <p:cNvSpPr txBox="1"/>
          <p:nvPr/>
        </p:nvSpPr>
        <p:spPr>
          <a:xfrm>
            <a:off x="151016" y="6356350"/>
            <a:ext cx="6097384" cy="369332"/>
          </a:xfrm>
          <a:prstGeom prst="rect">
            <a:avLst/>
          </a:prstGeom>
          <a:noFill/>
        </p:spPr>
        <p:txBody>
          <a:bodyPr wrap="square">
            <a:spAutoFit/>
          </a:bodyPr>
          <a:lstStyle/>
          <a:p>
            <a:r>
              <a:rPr lang="en-GB" dirty="0">
                <a:hlinkClick r:id="rId4"/>
              </a:rPr>
              <a:t>Future Wales: The National Plan 2040 – Planning Aid Wales</a:t>
            </a:r>
            <a:endParaRPr lang="en-GB" dirty="0"/>
          </a:p>
        </p:txBody>
      </p:sp>
      <p:sp>
        <p:nvSpPr>
          <p:cNvPr id="7" name="TextBox 6">
            <a:extLst>
              <a:ext uri="{FF2B5EF4-FFF2-40B4-BE49-F238E27FC236}">
                <a16:creationId xmlns:a16="http://schemas.microsoft.com/office/drawing/2014/main" id="{6AFBEE71-F241-B967-B82E-99922856A3B0}"/>
              </a:ext>
            </a:extLst>
          </p:cNvPr>
          <p:cNvSpPr txBox="1"/>
          <p:nvPr/>
        </p:nvSpPr>
        <p:spPr>
          <a:xfrm>
            <a:off x="6874626" y="1537203"/>
            <a:ext cx="5029200" cy="2246769"/>
          </a:xfrm>
          <a:prstGeom prst="rect">
            <a:avLst/>
          </a:prstGeom>
          <a:noFill/>
        </p:spPr>
        <p:txBody>
          <a:bodyPr wrap="square">
            <a:spAutoFit/>
          </a:bodyPr>
          <a:lstStyle/>
          <a:p>
            <a:pPr algn="l"/>
            <a:r>
              <a:rPr lang="en-GB" sz="2000" b="0" i="0" dirty="0">
                <a:effectLst/>
              </a:rPr>
              <a:t>The National Plan is a large piece of the planning jigsaw in Wales. The hierarchy of development plans is:</a:t>
            </a:r>
          </a:p>
          <a:p>
            <a:pPr algn="l"/>
            <a:endParaRPr lang="en-GB" sz="2000" b="0" i="0" dirty="0">
              <a:effectLst/>
            </a:endParaRPr>
          </a:p>
          <a:p>
            <a:pPr algn="l">
              <a:buFont typeface="Arial" panose="020B0604020202020204" pitchFamily="34" charset="0"/>
              <a:buChar char="•"/>
            </a:pPr>
            <a:r>
              <a:rPr lang="en-GB" sz="2000" b="0" i="0" dirty="0">
                <a:effectLst/>
              </a:rPr>
              <a:t>Future Wales: The National Plan 2040</a:t>
            </a:r>
          </a:p>
          <a:p>
            <a:pPr algn="l">
              <a:buFont typeface="Arial" panose="020B0604020202020204" pitchFamily="34" charset="0"/>
              <a:buChar char="•"/>
            </a:pPr>
            <a:r>
              <a:rPr lang="en-GB" sz="2000" b="0" i="0" dirty="0">
                <a:effectLst/>
              </a:rPr>
              <a:t>Strategic Development Plans (SDPs)</a:t>
            </a:r>
          </a:p>
          <a:p>
            <a:pPr algn="l">
              <a:buFont typeface="Arial" panose="020B0604020202020204" pitchFamily="34" charset="0"/>
              <a:buChar char="•"/>
            </a:pPr>
            <a:r>
              <a:rPr lang="en-GB" sz="2000" b="0" i="0" dirty="0">
                <a:effectLst/>
              </a:rPr>
              <a:t>Local Development Plans (LDPs)</a:t>
            </a:r>
          </a:p>
        </p:txBody>
      </p:sp>
    </p:spTree>
    <p:extLst>
      <p:ext uri="{BB962C8B-B14F-4D97-AF65-F5344CB8AC3E}">
        <p14:creationId xmlns:p14="http://schemas.microsoft.com/office/powerpoint/2010/main" val="32862489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8">
                                            <p:txEl>
                                              <p:pRg st="0" end="0"/>
                                            </p:txEl>
                                          </p:spTgt>
                                        </p:tgtEl>
                                        <p:attrNameLst>
                                          <p:attrName>style.visibility</p:attrName>
                                        </p:attrNameLst>
                                      </p:cBhvr>
                                      <p:to>
                                        <p:strVal val="visible"/>
                                      </p:to>
                                    </p:set>
                                    <p:anim calcmode="lin" valueType="num">
                                      <p:cBhvr additive="base">
                                        <p:cTn id="7" dur="500" fill="hold"/>
                                        <p:tgtEl>
                                          <p:spTgt spid="194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1026"/>
          <p:cNvSpPr>
            <a:spLocks noGrp="1" noChangeArrowheads="1"/>
          </p:cNvSpPr>
          <p:nvPr>
            <p:ph type="title"/>
          </p:nvPr>
        </p:nvSpPr>
        <p:spPr>
          <a:xfrm>
            <a:off x="838200" y="123487"/>
            <a:ext cx="10515600" cy="1325563"/>
          </a:xfrm>
        </p:spPr>
        <p:txBody>
          <a:bodyPr/>
          <a:lstStyle/>
          <a:p>
            <a:r>
              <a:rPr lang="en-GB" altLang="en-US" b="1" dirty="0"/>
              <a:t>National and International </a:t>
            </a:r>
            <a:r>
              <a:rPr lang="en-GB" altLang="en-US" dirty="0"/>
              <a:t>Response</a:t>
            </a:r>
          </a:p>
        </p:txBody>
      </p:sp>
      <p:sp>
        <p:nvSpPr>
          <p:cNvPr id="11" name="Slide Number Placeholder 4"/>
          <p:cNvSpPr>
            <a:spLocks noGrp="1"/>
          </p:cNvSpPr>
          <p:nvPr>
            <p:ph type="sldNum" sz="quarter" idx="12"/>
          </p:nvPr>
        </p:nvSpPr>
        <p:spPr/>
        <p:txBody>
          <a:bodyPr/>
          <a:lstStyle/>
          <a:p>
            <a:fld id="{07AF77DF-F305-422D-BC35-05308A5BC2C7}" type="slidenum">
              <a:rPr lang="en-GB" altLang="en-US"/>
              <a:pPr/>
              <a:t>54</a:t>
            </a:fld>
            <a:endParaRPr lang="en-GB" altLang="en-US"/>
          </a:p>
        </p:txBody>
      </p:sp>
      <p:pic>
        <p:nvPicPr>
          <p:cNvPr id="17413" name="Picture 1029" descr="http://org.eea.eu.int/links/une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200" y="1436404"/>
            <a:ext cx="2883976" cy="3237481"/>
          </a:xfrm>
          <a:prstGeom prst="rect">
            <a:avLst/>
          </a:prstGeom>
          <a:noFill/>
          <a:extLst>
            <a:ext uri="{909E8E84-426E-40DD-AFC4-6F175D3DCCD1}">
              <a14:hiddenFill xmlns:a14="http://schemas.microsoft.com/office/drawing/2010/main">
                <a:solidFill>
                  <a:srgbClr val="FFFFFF"/>
                </a:solidFill>
              </a14:hiddenFill>
            </a:ext>
          </a:extLst>
        </p:spPr>
      </p:pic>
      <p:pic>
        <p:nvPicPr>
          <p:cNvPr id="17415" name="Picture 1031" descr="C:\Documents and Settings\Chris House\My Documents\My Pictures\Eurjournalist.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9143" y="4858946"/>
            <a:ext cx="1984375" cy="1784350"/>
          </a:xfrm>
          <a:prstGeom prst="rect">
            <a:avLst/>
          </a:prstGeom>
          <a:noFill/>
          <a:extLst>
            <a:ext uri="{909E8E84-426E-40DD-AFC4-6F175D3DCCD1}">
              <a14:hiddenFill xmlns:a14="http://schemas.microsoft.com/office/drawing/2010/main">
                <a:solidFill>
                  <a:srgbClr val="FFFFFF"/>
                </a:solidFill>
              </a14:hiddenFill>
            </a:ext>
          </a:extLst>
        </p:spPr>
      </p:pic>
      <p:pic>
        <p:nvPicPr>
          <p:cNvPr id="17420" name="Picture 1036" descr="http://www.greens.org.nz/images/photolibrary/tapawera-fair1-7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15778" y="2197752"/>
            <a:ext cx="3522663" cy="23383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3F28C618-4BBC-48EB-B2F2-2665DBFF60E8}"/>
              </a:ext>
            </a:extLst>
          </p:cNvPr>
          <p:cNvPicPr>
            <a:picLocks noChangeAspect="1"/>
          </p:cNvPicPr>
          <p:nvPr/>
        </p:nvPicPr>
        <p:blipFill>
          <a:blip r:embed="rId6"/>
          <a:stretch>
            <a:fillRect/>
          </a:stretch>
        </p:blipFill>
        <p:spPr>
          <a:xfrm>
            <a:off x="116200" y="4858946"/>
            <a:ext cx="3315050" cy="1864716"/>
          </a:xfrm>
          <a:prstGeom prst="rect">
            <a:avLst/>
          </a:prstGeom>
        </p:spPr>
      </p:pic>
      <p:pic>
        <p:nvPicPr>
          <p:cNvPr id="4" name="Picture 3">
            <a:extLst>
              <a:ext uri="{FF2B5EF4-FFF2-40B4-BE49-F238E27FC236}">
                <a16:creationId xmlns:a16="http://schemas.microsoft.com/office/drawing/2014/main" id="{2FB8A997-0F11-4B0E-BE2D-C73AEA9F6B20}"/>
              </a:ext>
            </a:extLst>
          </p:cNvPr>
          <p:cNvPicPr>
            <a:picLocks noChangeAspect="1"/>
          </p:cNvPicPr>
          <p:nvPr/>
        </p:nvPicPr>
        <p:blipFill>
          <a:blip r:embed="rId7"/>
          <a:stretch>
            <a:fillRect/>
          </a:stretch>
        </p:blipFill>
        <p:spPr>
          <a:xfrm>
            <a:off x="9982200" y="3880536"/>
            <a:ext cx="1984375" cy="2840939"/>
          </a:xfrm>
          <a:prstGeom prst="rect">
            <a:avLst/>
          </a:prstGeom>
        </p:spPr>
      </p:pic>
      <p:pic>
        <p:nvPicPr>
          <p:cNvPr id="5" name="Picture 4">
            <a:extLst>
              <a:ext uri="{FF2B5EF4-FFF2-40B4-BE49-F238E27FC236}">
                <a16:creationId xmlns:a16="http://schemas.microsoft.com/office/drawing/2014/main" id="{C6C2CA67-0507-4A6B-AA54-78A54C3FD1E8}"/>
              </a:ext>
            </a:extLst>
          </p:cNvPr>
          <p:cNvPicPr>
            <a:picLocks noChangeAspect="1"/>
          </p:cNvPicPr>
          <p:nvPr/>
        </p:nvPicPr>
        <p:blipFill>
          <a:blip r:embed="rId8"/>
          <a:stretch>
            <a:fillRect/>
          </a:stretch>
        </p:blipFill>
        <p:spPr>
          <a:xfrm>
            <a:off x="3624482" y="4831264"/>
            <a:ext cx="2883976" cy="1920080"/>
          </a:xfrm>
          <a:prstGeom prst="rect">
            <a:avLst/>
          </a:prstGeom>
        </p:spPr>
      </p:pic>
      <p:pic>
        <p:nvPicPr>
          <p:cNvPr id="2" name="Picture 1">
            <a:extLst>
              <a:ext uri="{FF2B5EF4-FFF2-40B4-BE49-F238E27FC236}">
                <a16:creationId xmlns:a16="http://schemas.microsoft.com/office/drawing/2014/main" id="{47A86B3C-9F7C-10CB-1901-88B85E0DE836}"/>
              </a:ext>
            </a:extLst>
          </p:cNvPr>
          <p:cNvPicPr>
            <a:picLocks noChangeAspect="1"/>
          </p:cNvPicPr>
          <p:nvPr/>
        </p:nvPicPr>
        <p:blipFill>
          <a:blip r:embed="rId9"/>
          <a:stretch>
            <a:fillRect/>
          </a:stretch>
        </p:blipFill>
        <p:spPr>
          <a:xfrm>
            <a:off x="3470647" y="2688290"/>
            <a:ext cx="2466975" cy="1847850"/>
          </a:xfrm>
          <a:prstGeom prst="rect">
            <a:avLst/>
          </a:prstGeom>
        </p:spPr>
      </p:pic>
      <p:pic>
        <p:nvPicPr>
          <p:cNvPr id="9218" name="Picture 2" descr="Greenpeace | BrandStruck: Brand Strategy / Positioning Case Studies">
            <a:extLst>
              <a:ext uri="{FF2B5EF4-FFF2-40B4-BE49-F238E27FC236}">
                <a16:creationId xmlns:a16="http://schemas.microsoft.com/office/drawing/2014/main" id="{3E9BA73B-7958-5FCF-85D4-25324764999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53801" y="161578"/>
            <a:ext cx="2441171" cy="2441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54216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7413"/>
                                        </p:tgtEl>
                                        <p:attrNameLst>
                                          <p:attrName>style.visibility</p:attrName>
                                        </p:attrNameLst>
                                      </p:cBhvr>
                                      <p:to>
                                        <p:strVal val="visible"/>
                                      </p:to>
                                    </p:set>
                                    <p:anim calcmode="lin" valueType="num">
                                      <p:cBhvr additive="base">
                                        <p:cTn id="13" dur="500" fill="hold"/>
                                        <p:tgtEl>
                                          <p:spTgt spid="17413"/>
                                        </p:tgtEl>
                                        <p:attrNameLst>
                                          <p:attrName>ppt_x</p:attrName>
                                        </p:attrNameLst>
                                      </p:cBhvr>
                                      <p:tavLst>
                                        <p:tav tm="0">
                                          <p:val>
                                            <p:strVal val="0-#ppt_w/2"/>
                                          </p:val>
                                        </p:tav>
                                        <p:tav tm="100000">
                                          <p:val>
                                            <p:strVal val="#ppt_x"/>
                                          </p:val>
                                        </p:tav>
                                      </p:tavLst>
                                    </p:anim>
                                    <p:anim calcmode="lin" valueType="num">
                                      <p:cBhvr additive="base">
                                        <p:cTn id="14" dur="500" fill="hold"/>
                                        <p:tgtEl>
                                          <p:spTgt spid="1741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7420"/>
                                        </p:tgtEl>
                                        <p:attrNameLst>
                                          <p:attrName>style.visibility</p:attrName>
                                        </p:attrNameLst>
                                      </p:cBhvr>
                                      <p:to>
                                        <p:strVal val="visible"/>
                                      </p:to>
                                    </p:set>
                                    <p:anim calcmode="lin" valueType="num">
                                      <p:cBhvr additive="base">
                                        <p:cTn id="19" dur="500" fill="hold"/>
                                        <p:tgtEl>
                                          <p:spTgt spid="17420"/>
                                        </p:tgtEl>
                                        <p:attrNameLst>
                                          <p:attrName>ppt_x</p:attrName>
                                        </p:attrNameLst>
                                      </p:cBhvr>
                                      <p:tavLst>
                                        <p:tav tm="0">
                                          <p:val>
                                            <p:strVal val="0-#ppt_w/2"/>
                                          </p:val>
                                        </p:tav>
                                        <p:tav tm="100000">
                                          <p:val>
                                            <p:strVal val="#ppt_x"/>
                                          </p:val>
                                        </p:tav>
                                      </p:tavLst>
                                    </p:anim>
                                    <p:anim calcmode="lin" valueType="num">
                                      <p:cBhvr additive="base">
                                        <p:cTn id="20" dur="500" fill="hold"/>
                                        <p:tgtEl>
                                          <p:spTgt spid="1742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FE40B-0AB5-4646-878B-F4368ED5CC9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a:solidFill>
                  <a:srgbClr val="FFFFFF"/>
                </a:solidFill>
              </a:rPr>
              <a:t>What issues are more important to the world?</a:t>
            </a:r>
          </a:p>
        </p:txBody>
      </p:sp>
      <p:pic>
        <p:nvPicPr>
          <p:cNvPr id="3" name="Picture 2" descr="A person holds up a sign asking the world not to fail them at COP27 in Egypt. ">
            <a:extLst>
              <a:ext uri="{FF2B5EF4-FFF2-40B4-BE49-F238E27FC236}">
                <a16:creationId xmlns:a16="http://schemas.microsoft.com/office/drawing/2014/main" id="{94904BA5-C400-C56B-6BE3-535E87387D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77316" y="1119512"/>
            <a:ext cx="6780700" cy="4616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216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6" name="Rectangle 1055">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51" name="Picture 1050" descr="Theater chairs arranged based on their colours">
            <a:extLst>
              <a:ext uri="{FF2B5EF4-FFF2-40B4-BE49-F238E27FC236}">
                <a16:creationId xmlns:a16="http://schemas.microsoft.com/office/drawing/2014/main" id="{9FAC958A-96EA-9FA7-8247-E0C52BE37699}"/>
              </a:ext>
            </a:extLst>
          </p:cNvPr>
          <p:cNvPicPr>
            <a:picLocks noChangeAspect="1"/>
          </p:cNvPicPr>
          <p:nvPr/>
        </p:nvPicPr>
        <p:blipFill rotWithShape="1">
          <a:blip r:embed="rId2"/>
          <a:srcRect t="3637" b="41486"/>
          <a:stretch/>
        </p:blipFill>
        <p:spPr>
          <a:xfrm>
            <a:off x="20" y="10"/>
            <a:ext cx="12191980" cy="4465973"/>
          </a:xfrm>
          <a:prstGeom prst="rect">
            <a:avLst/>
          </a:prstGeom>
        </p:spPr>
      </p:pic>
      <p:sp>
        <p:nvSpPr>
          <p:cNvPr id="1058" name="Rectangle: Rounded Corners 1057">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9382538"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itle 3">
            <a:extLst>
              <a:ext uri="{FF2B5EF4-FFF2-40B4-BE49-F238E27FC236}">
                <a16:creationId xmlns:a16="http://schemas.microsoft.com/office/drawing/2014/main" id="{4883C7E5-19AD-C1BF-2D88-E28043103228}"/>
              </a:ext>
            </a:extLst>
          </p:cNvPr>
          <p:cNvSpPr>
            <a:spLocks noGrp="1"/>
          </p:cNvSpPr>
          <p:nvPr>
            <p:ph type="title"/>
          </p:nvPr>
        </p:nvSpPr>
        <p:spPr>
          <a:xfrm>
            <a:off x="566928" y="4203278"/>
            <a:ext cx="8557193" cy="536063"/>
          </a:xfrm>
        </p:spPr>
        <p:txBody>
          <a:bodyPr vert="horz" lIns="91440" tIns="45720" rIns="91440" bIns="45720" rtlCol="0" anchor="ctr">
            <a:normAutofit/>
          </a:bodyPr>
          <a:lstStyle/>
          <a:p>
            <a:r>
              <a:rPr lang="en-US" sz="2800" b="1" i="0">
                <a:solidFill>
                  <a:schemeClr val="bg1"/>
                </a:solidFill>
                <a:effectLst/>
              </a:rPr>
              <a:t>What is the COP?</a:t>
            </a:r>
            <a:endParaRPr lang="en-US" sz="2800">
              <a:solidFill>
                <a:schemeClr val="bg1"/>
              </a:solidFill>
            </a:endParaRPr>
          </a:p>
        </p:txBody>
      </p:sp>
      <p:sp>
        <p:nvSpPr>
          <p:cNvPr id="6" name="TextBox 5">
            <a:extLst>
              <a:ext uri="{FF2B5EF4-FFF2-40B4-BE49-F238E27FC236}">
                <a16:creationId xmlns:a16="http://schemas.microsoft.com/office/drawing/2014/main" id="{D3C570D3-45AC-FB88-5A7E-A9224EFEC819}"/>
              </a:ext>
            </a:extLst>
          </p:cNvPr>
          <p:cNvSpPr txBox="1"/>
          <p:nvPr/>
        </p:nvSpPr>
        <p:spPr>
          <a:xfrm>
            <a:off x="4081346" y="4956314"/>
            <a:ext cx="7543726" cy="17567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dirty="0">
                <a:effectLst/>
              </a:rPr>
              <a:t>The COP is the supreme decision-making body of the Convention. All States that are Parties to the Convention are represented at the COP, at which they review the implementation of the Convention and any other legal instruments that the COP adopts and take decisions necessary to promote the effective implementation of the Convention, including institutional and administrative arrangements.</a:t>
            </a:r>
            <a:endParaRPr lang="en-US" sz="2000" dirty="0"/>
          </a:p>
        </p:txBody>
      </p:sp>
    </p:spTree>
    <p:extLst>
      <p:ext uri="{BB962C8B-B14F-4D97-AF65-F5344CB8AC3E}">
        <p14:creationId xmlns:p14="http://schemas.microsoft.com/office/powerpoint/2010/main" val="9163116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EE8E53-53FD-AE67-2332-84CC742546C1}"/>
              </a:ext>
            </a:extLst>
          </p:cNvPr>
          <p:cNvSpPr>
            <a:spLocks noGrp="1"/>
          </p:cNvSpPr>
          <p:nvPr>
            <p:ph type="title"/>
          </p:nvPr>
        </p:nvSpPr>
        <p:spPr>
          <a:xfrm>
            <a:off x="761802" y="342306"/>
            <a:ext cx="4703816" cy="2121408"/>
          </a:xfrm>
        </p:spPr>
        <p:txBody>
          <a:bodyPr vert="horz" lIns="91440" tIns="45720" rIns="91440" bIns="45720" rtlCol="0" anchor="ctr">
            <a:normAutofit/>
          </a:bodyPr>
          <a:lstStyle/>
          <a:p>
            <a:r>
              <a:rPr lang="en-US" sz="4000" dirty="0"/>
              <a:t>What? When? Why?</a:t>
            </a:r>
            <a:endParaRPr lang="en-US" sz="40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CDBEFB70-A36A-BAC5-65F6-78459295FC0B}"/>
              </a:ext>
            </a:extLst>
          </p:cNvPr>
          <p:cNvSpPr txBox="1"/>
          <p:nvPr/>
        </p:nvSpPr>
        <p:spPr>
          <a:xfrm>
            <a:off x="6096000" y="342307"/>
            <a:ext cx="5250873" cy="212140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a:effectLst/>
              </a:rPr>
              <a:t>From 6 to 20 November, COP27 held high-level and side events, key negotiations, and press conferences, hosting more than 100 Heads of State and Governments, over 35,000 participants and numerous pavilions showcasing climate action around the world and across different sectors.</a:t>
            </a:r>
            <a:endParaRPr lang="en-US" sz="2000"/>
          </a:p>
        </p:txBody>
      </p:sp>
      <p:pic>
        <p:nvPicPr>
          <p:cNvPr id="1026" name="Picture 2">
            <a:extLst>
              <a:ext uri="{FF2B5EF4-FFF2-40B4-BE49-F238E27FC236}">
                <a16:creationId xmlns:a16="http://schemas.microsoft.com/office/drawing/2014/main" id="{851D411C-29F6-EDEE-11CE-76BA8EDC63C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5" r="1389" b="-1"/>
          <a:stretch/>
        </p:blipFill>
        <p:spPr bwMode="auto">
          <a:xfrm>
            <a:off x="6490410" y="2608608"/>
            <a:ext cx="5420646" cy="2047719"/>
          </a:xfrm>
          <a:prstGeom prst="rect">
            <a:avLst/>
          </a:prstGeom>
          <a:noFill/>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95D656D-DF2C-8F16-0136-BAABC1E4D33F}"/>
              </a:ext>
            </a:extLst>
          </p:cNvPr>
          <p:cNvSpPr txBox="1"/>
          <p:nvPr/>
        </p:nvSpPr>
        <p:spPr>
          <a:xfrm>
            <a:off x="6473285" y="4656326"/>
            <a:ext cx="6096000" cy="369332"/>
          </a:xfrm>
          <a:prstGeom prst="rect">
            <a:avLst/>
          </a:prstGeom>
          <a:noFill/>
        </p:spPr>
        <p:txBody>
          <a:bodyPr wrap="square">
            <a:spAutoFit/>
          </a:bodyPr>
          <a:lstStyle/>
          <a:p>
            <a:r>
              <a:rPr lang="en-GB" dirty="0">
                <a:hlinkClick r:id="rId3"/>
              </a:rPr>
              <a:t>Sharm el-Sheikh Implementation Plan | UNFCCC</a:t>
            </a:r>
            <a:endParaRPr lang="en-GB" dirty="0"/>
          </a:p>
        </p:txBody>
      </p:sp>
      <p:pic>
        <p:nvPicPr>
          <p:cNvPr id="2" name="Picture 1">
            <a:extLst>
              <a:ext uri="{FF2B5EF4-FFF2-40B4-BE49-F238E27FC236}">
                <a16:creationId xmlns:a16="http://schemas.microsoft.com/office/drawing/2014/main" id="{0B510AAD-BA52-8118-0C22-908A57F51E97}"/>
              </a:ext>
            </a:extLst>
          </p:cNvPr>
          <p:cNvPicPr>
            <a:picLocks noChangeAspect="1"/>
          </p:cNvPicPr>
          <p:nvPr/>
        </p:nvPicPr>
        <p:blipFill>
          <a:blip r:embed="rId4"/>
          <a:stretch>
            <a:fillRect/>
          </a:stretch>
        </p:blipFill>
        <p:spPr>
          <a:xfrm>
            <a:off x="9565196" y="5508171"/>
            <a:ext cx="2345860" cy="1233468"/>
          </a:xfrm>
          <a:prstGeom prst="rect">
            <a:avLst/>
          </a:prstGeom>
        </p:spPr>
      </p:pic>
      <p:pic>
        <p:nvPicPr>
          <p:cNvPr id="3" name="Picture 2" descr="IMO at COP 28">
            <a:extLst>
              <a:ext uri="{FF2B5EF4-FFF2-40B4-BE49-F238E27FC236}">
                <a16:creationId xmlns:a16="http://schemas.microsoft.com/office/drawing/2014/main" id="{3CC471CD-9876-F944-E43E-7DDA84E9C7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7285" y="2608607"/>
            <a:ext cx="5859346" cy="204771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AA4DE9-CB88-2388-2C92-1D3F5F13D3FC}"/>
              </a:ext>
            </a:extLst>
          </p:cNvPr>
          <p:cNvSpPr txBox="1"/>
          <p:nvPr/>
        </p:nvSpPr>
        <p:spPr>
          <a:xfrm>
            <a:off x="328316" y="4656326"/>
            <a:ext cx="6096000" cy="369332"/>
          </a:xfrm>
          <a:prstGeom prst="rect">
            <a:avLst/>
          </a:prstGeom>
          <a:noFill/>
        </p:spPr>
        <p:txBody>
          <a:bodyPr wrap="square">
            <a:spAutoFit/>
          </a:bodyPr>
          <a:lstStyle/>
          <a:p>
            <a:r>
              <a:rPr lang="en-GB" dirty="0">
                <a:hlinkClick r:id="rId6"/>
              </a:rPr>
              <a:t>About COP 28 | UNFCCC</a:t>
            </a:r>
            <a:endParaRPr lang="en-GB" dirty="0"/>
          </a:p>
        </p:txBody>
      </p:sp>
    </p:spTree>
    <p:extLst>
      <p:ext uri="{BB962C8B-B14F-4D97-AF65-F5344CB8AC3E}">
        <p14:creationId xmlns:p14="http://schemas.microsoft.com/office/powerpoint/2010/main" val="8201760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2">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FE40B-0AB5-4646-878B-F4368ED5CC9B}"/>
              </a:ext>
            </a:extLst>
          </p:cNvPr>
          <p:cNvSpPr>
            <a:spLocks noGrp="1"/>
          </p:cNvSpPr>
          <p:nvPr>
            <p:ph type="title"/>
          </p:nvPr>
        </p:nvSpPr>
        <p:spPr>
          <a:xfrm>
            <a:off x="841248" y="251312"/>
            <a:ext cx="10506456" cy="1010264"/>
          </a:xfrm>
        </p:spPr>
        <p:txBody>
          <a:bodyPr vert="horz" lIns="91440" tIns="45720" rIns="91440" bIns="45720" rtlCol="0" anchor="ctr">
            <a:normAutofit/>
          </a:bodyPr>
          <a:lstStyle/>
          <a:p>
            <a:r>
              <a:rPr lang="en-US" sz="4100" kern="1200">
                <a:solidFill>
                  <a:schemeClr val="tx1"/>
                </a:solidFill>
                <a:latin typeface="+mj-lt"/>
                <a:ea typeface="+mj-ea"/>
                <a:cs typeface="+mj-cs"/>
              </a:rPr>
              <a:t>What issues are more important to the world?</a:t>
            </a:r>
          </a:p>
        </p:txBody>
      </p:sp>
      <p:sp>
        <p:nvSpPr>
          <p:cNvPr id="27" name="Rectangle 14">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hlinkClick r:id="rId2"/>
            <a:extLst>
              <a:ext uri="{FF2B5EF4-FFF2-40B4-BE49-F238E27FC236}">
                <a16:creationId xmlns:a16="http://schemas.microsoft.com/office/drawing/2014/main" id="{8A21835B-5F38-4143-8204-4B896C86051E}"/>
              </a:ext>
            </a:extLst>
          </p:cNvPr>
          <p:cNvSpPr txBox="1"/>
          <p:nvPr/>
        </p:nvSpPr>
        <p:spPr>
          <a:xfrm>
            <a:off x="5298824" y="1666738"/>
            <a:ext cx="6045832" cy="439672"/>
          </a:xfrm>
          <a:prstGeom prst="rect">
            <a:avLst/>
          </a:prstGeom>
          <a:noFill/>
        </p:spPr>
        <p:txBody>
          <a:bodyPr wrap="square" rtlCol="0">
            <a:spAutoFit/>
          </a:bodyPr>
          <a:lstStyle/>
          <a:p>
            <a:pPr algn="ctr" defTabSz="644835">
              <a:spcAft>
                <a:spcPts val="492"/>
              </a:spcAft>
            </a:pPr>
            <a:r>
              <a:rPr lang="en-GB" sz="2257" kern="1200">
                <a:solidFill>
                  <a:srgbClr val="0070C0"/>
                </a:solidFill>
                <a:latin typeface="+mn-lt"/>
                <a:ea typeface="+mn-ea"/>
                <a:cs typeface="+mn-cs"/>
              </a:rPr>
              <a:t>Carbon or Biodiversity?</a:t>
            </a:r>
            <a:endParaRPr lang="en-GB" sz="3200">
              <a:solidFill>
                <a:srgbClr val="0070C0"/>
              </a:solidFill>
            </a:endParaRPr>
          </a:p>
        </p:txBody>
      </p:sp>
      <p:sp>
        <p:nvSpPr>
          <p:cNvPr id="4" name="TextBox 3">
            <a:extLst>
              <a:ext uri="{FF2B5EF4-FFF2-40B4-BE49-F238E27FC236}">
                <a16:creationId xmlns:a16="http://schemas.microsoft.com/office/drawing/2014/main" id="{6778901C-5DEF-4514-8A9A-27DD32EF2FE6}"/>
              </a:ext>
            </a:extLst>
          </p:cNvPr>
          <p:cNvSpPr txBox="1"/>
          <p:nvPr/>
        </p:nvSpPr>
        <p:spPr>
          <a:xfrm>
            <a:off x="838200" y="5456998"/>
            <a:ext cx="4515518" cy="987450"/>
          </a:xfrm>
          <a:prstGeom prst="rect">
            <a:avLst/>
          </a:prstGeom>
          <a:noFill/>
        </p:spPr>
        <p:txBody>
          <a:bodyPr wrap="square" rtlCol="0">
            <a:spAutoFit/>
          </a:bodyPr>
          <a:lstStyle/>
          <a:p>
            <a:pPr defTabSz="644835">
              <a:spcAft>
                <a:spcPts val="492"/>
              </a:spcAft>
            </a:pPr>
            <a:r>
              <a:rPr lang="en-GB" kern="1200" dirty="0">
                <a:solidFill>
                  <a:schemeClr val="tx1"/>
                </a:solidFill>
                <a:latin typeface="+mn-lt"/>
                <a:ea typeface="+mn-ea"/>
                <a:cs typeface="+mn-cs"/>
              </a:rPr>
              <a:t>Read Guardian Article and discuss. Hyperlinked above</a:t>
            </a:r>
          </a:p>
          <a:p>
            <a:pPr>
              <a:spcAft>
                <a:spcPts val="600"/>
              </a:spcAft>
            </a:pPr>
            <a:endParaRPr lang="en-GB" dirty="0"/>
          </a:p>
        </p:txBody>
      </p:sp>
      <p:pic>
        <p:nvPicPr>
          <p:cNvPr id="6" name="Picture 5">
            <a:extLst>
              <a:ext uri="{FF2B5EF4-FFF2-40B4-BE49-F238E27FC236}">
                <a16:creationId xmlns:a16="http://schemas.microsoft.com/office/drawing/2014/main" id="{EF54190E-E413-47ED-8A6F-BF424CBB8719}"/>
              </a:ext>
            </a:extLst>
          </p:cNvPr>
          <p:cNvPicPr>
            <a:picLocks noChangeAspect="1"/>
          </p:cNvPicPr>
          <p:nvPr/>
        </p:nvPicPr>
        <p:blipFill>
          <a:blip r:embed="rId3"/>
          <a:stretch>
            <a:fillRect/>
          </a:stretch>
        </p:blipFill>
        <p:spPr>
          <a:xfrm>
            <a:off x="5637680" y="2139195"/>
            <a:ext cx="6253569" cy="3489953"/>
          </a:xfrm>
          <a:prstGeom prst="rect">
            <a:avLst/>
          </a:prstGeom>
        </p:spPr>
      </p:pic>
      <p:pic>
        <p:nvPicPr>
          <p:cNvPr id="7" name="Picture 6">
            <a:extLst>
              <a:ext uri="{FF2B5EF4-FFF2-40B4-BE49-F238E27FC236}">
                <a16:creationId xmlns:a16="http://schemas.microsoft.com/office/drawing/2014/main" id="{39F4D96C-0CA5-4705-BD25-DBFC0923F51D}"/>
              </a:ext>
            </a:extLst>
          </p:cNvPr>
          <p:cNvPicPr>
            <a:picLocks noChangeAspect="1"/>
          </p:cNvPicPr>
          <p:nvPr/>
        </p:nvPicPr>
        <p:blipFill>
          <a:blip r:embed="rId4"/>
          <a:stretch>
            <a:fillRect/>
          </a:stretch>
        </p:blipFill>
        <p:spPr>
          <a:xfrm>
            <a:off x="1061340" y="1853148"/>
            <a:ext cx="4292378" cy="2245451"/>
          </a:xfrm>
          <a:prstGeom prst="rect">
            <a:avLst/>
          </a:prstGeom>
        </p:spPr>
      </p:pic>
      <p:sp>
        <p:nvSpPr>
          <p:cNvPr id="8" name="TextBox 7">
            <a:extLst>
              <a:ext uri="{FF2B5EF4-FFF2-40B4-BE49-F238E27FC236}">
                <a16:creationId xmlns:a16="http://schemas.microsoft.com/office/drawing/2014/main" id="{79C182B0-22BE-2238-E4FD-683F239FF8C6}"/>
              </a:ext>
            </a:extLst>
          </p:cNvPr>
          <p:cNvSpPr txBox="1"/>
          <p:nvPr/>
        </p:nvSpPr>
        <p:spPr>
          <a:xfrm>
            <a:off x="902280" y="4442225"/>
            <a:ext cx="4126920" cy="923330"/>
          </a:xfrm>
          <a:prstGeom prst="rect">
            <a:avLst/>
          </a:prstGeom>
          <a:noFill/>
        </p:spPr>
        <p:txBody>
          <a:bodyPr wrap="square">
            <a:spAutoFit/>
          </a:bodyPr>
          <a:lstStyle/>
          <a:p>
            <a:pPr defTabSz="749808">
              <a:spcAft>
                <a:spcPts val="600"/>
              </a:spcAft>
            </a:pPr>
            <a:r>
              <a:rPr lang="en-GB" kern="1200" dirty="0">
                <a:solidFill>
                  <a:schemeClr val="tx1"/>
                </a:solidFill>
                <a:latin typeface="+mn-lt"/>
                <a:ea typeface="+mn-ea"/>
                <a:cs typeface="+mn-cs"/>
                <a:hlinkClick r:id="rId2"/>
              </a:rPr>
              <a:t>Cop26 must not overshadow Kunming: we need joint climate and biodiversity goals | Ma Jun | The Guardian</a:t>
            </a:r>
            <a:endParaRPr lang="en-GB" sz="2400" dirty="0"/>
          </a:p>
        </p:txBody>
      </p:sp>
    </p:spTree>
    <p:extLst>
      <p:ext uri="{BB962C8B-B14F-4D97-AF65-F5344CB8AC3E}">
        <p14:creationId xmlns:p14="http://schemas.microsoft.com/office/powerpoint/2010/main" val="310302434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1F5D09-EA85-6322-5C59-5E8C1121402A}"/>
              </a:ext>
            </a:extLst>
          </p:cNvPr>
          <p:cNvSpPr>
            <a:spLocks noGrp="1"/>
          </p:cNvSpPr>
          <p:nvPr>
            <p:ph type="title"/>
          </p:nvPr>
        </p:nvSpPr>
        <p:spPr>
          <a:xfrm>
            <a:off x="501316" y="382654"/>
            <a:ext cx="10515600" cy="810880"/>
          </a:xfrm>
        </p:spPr>
        <p:txBody>
          <a:bodyPr>
            <a:normAutofit fontScale="90000"/>
          </a:bodyPr>
          <a:lstStyle/>
          <a:p>
            <a:r>
              <a:rPr lang="en-GB" dirty="0"/>
              <a:t>But what about COP 28?</a:t>
            </a:r>
            <a:br>
              <a:rPr lang="en-GB" dirty="0"/>
            </a:br>
            <a:endParaRPr lang="en-GB" dirty="0"/>
          </a:p>
        </p:txBody>
      </p:sp>
      <p:sp>
        <p:nvSpPr>
          <p:cNvPr id="4" name="Content Placeholder 3">
            <a:extLst>
              <a:ext uri="{FF2B5EF4-FFF2-40B4-BE49-F238E27FC236}">
                <a16:creationId xmlns:a16="http://schemas.microsoft.com/office/drawing/2014/main" id="{D2F6D3C7-6FE0-1BE2-054D-B3542E26C006}"/>
              </a:ext>
            </a:extLst>
          </p:cNvPr>
          <p:cNvSpPr>
            <a:spLocks noGrp="1"/>
          </p:cNvSpPr>
          <p:nvPr>
            <p:ph sz="half" idx="1"/>
          </p:nvPr>
        </p:nvSpPr>
        <p:spPr>
          <a:xfrm>
            <a:off x="90097" y="1434164"/>
            <a:ext cx="3192118" cy="5041183"/>
          </a:xfrm>
        </p:spPr>
        <p:txBody>
          <a:bodyPr>
            <a:normAutofit fontScale="77500" lnSpcReduction="20000"/>
          </a:bodyPr>
          <a:lstStyle/>
          <a:p>
            <a:r>
              <a:rPr lang="en-GB" b="1" dirty="0"/>
              <a:t>Do you have a particular interest in any of these topics? Why?</a:t>
            </a:r>
          </a:p>
          <a:p>
            <a:endParaRPr lang="en-GB" dirty="0">
              <a:solidFill>
                <a:srgbClr val="FFFF00"/>
              </a:solidFill>
            </a:endParaRPr>
          </a:p>
          <a:p>
            <a:r>
              <a:rPr lang="en-GB" dirty="0">
                <a:solidFill>
                  <a:srgbClr val="0070C0"/>
                </a:solidFill>
              </a:rPr>
              <a:t>Action on Climate and SDGs</a:t>
            </a:r>
          </a:p>
          <a:p>
            <a:r>
              <a:rPr lang="en-GB" dirty="0">
                <a:solidFill>
                  <a:srgbClr val="0070C0"/>
                </a:solidFill>
              </a:rPr>
              <a:t>Adaptation and resilience</a:t>
            </a:r>
          </a:p>
          <a:p>
            <a:r>
              <a:rPr lang="en-GB" dirty="0">
                <a:solidFill>
                  <a:srgbClr val="0070C0"/>
                </a:solidFill>
              </a:rPr>
              <a:t>Capacity-building</a:t>
            </a:r>
          </a:p>
          <a:p>
            <a:r>
              <a:rPr lang="en-GB" dirty="0">
                <a:solidFill>
                  <a:srgbClr val="0070C0"/>
                </a:solidFill>
              </a:rPr>
              <a:t>Climate Finance</a:t>
            </a:r>
          </a:p>
          <a:p>
            <a:r>
              <a:rPr lang="en-GB" dirty="0">
                <a:solidFill>
                  <a:srgbClr val="0070C0"/>
                </a:solidFill>
              </a:rPr>
              <a:t>Climate Technology</a:t>
            </a:r>
          </a:p>
          <a:p>
            <a:r>
              <a:rPr lang="en-GB" dirty="0">
                <a:solidFill>
                  <a:srgbClr val="0070C0"/>
                </a:solidFill>
              </a:rPr>
              <a:t>Education &amp; Youth</a:t>
            </a:r>
          </a:p>
          <a:p>
            <a:r>
              <a:rPr lang="en-GB" dirty="0">
                <a:solidFill>
                  <a:srgbClr val="0070C0"/>
                </a:solidFill>
              </a:rPr>
              <a:t>Gender</a:t>
            </a:r>
          </a:p>
          <a:p>
            <a:r>
              <a:rPr lang="en-GB" dirty="0">
                <a:solidFill>
                  <a:srgbClr val="0070C0"/>
                </a:solidFill>
              </a:rPr>
              <a:t>Global Stocktake</a:t>
            </a:r>
          </a:p>
        </p:txBody>
      </p:sp>
      <p:sp>
        <p:nvSpPr>
          <p:cNvPr id="5" name="Content Placeholder 4">
            <a:extLst>
              <a:ext uri="{FF2B5EF4-FFF2-40B4-BE49-F238E27FC236}">
                <a16:creationId xmlns:a16="http://schemas.microsoft.com/office/drawing/2014/main" id="{AAF29C1F-C39F-0BA8-5B40-0638A02AFA29}"/>
              </a:ext>
            </a:extLst>
          </p:cNvPr>
          <p:cNvSpPr>
            <a:spLocks noGrp="1"/>
          </p:cNvSpPr>
          <p:nvPr>
            <p:ph sz="half" idx="2"/>
          </p:nvPr>
        </p:nvSpPr>
        <p:spPr>
          <a:xfrm>
            <a:off x="4284617" y="1239254"/>
            <a:ext cx="6869802" cy="5164404"/>
          </a:xfrm>
        </p:spPr>
        <p:txBody>
          <a:bodyPr>
            <a:normAutofit fontScale="77500" lnSpcReduction="20000"/>
          </a:bodyPr>
          <a:lstStyle/>
          <a:p>
            <a:r>
              <a:rPr lang="en-GB" dirty="0">
                <a:solidFill>
                  <a:srgbClr val="0070C0"/>
                </a:solidFill>
              </a:rPr>
              <a:t>Innovation</a:t>
            </a:r>
          </a:p>
          <a:p>
            <a:r>
              <a:rPr lang="en-GB" dirty="0">
                <a:solidFill>
                  <a:srgbClr val="0070C0"/>
                </a:solidFill>
              </a:rPr>
              <a:t>Land Use</a:t>
            </a:r>
          </a:p>
          <a:p>
            <a:r>
              <a:rPr lang="en-GB" dirty="0">
                <a:solidFill>
                  <a:srgbClr val="0070C0"/>
                </a:solidFill>
              </a:rPr>
              <a:t>Local Communities and Indigenous Peoples Platform</a:t>
            </a:r>
          </a:p>
          <a:p>
            <a:r>
              <a:rPr lang="en-GB" dirty="0">
                <a:solidFill>
                  <a:srgbClr val="0070C0"/>
                </a:solidFill>
              </a:rPr>
              <a:t>Market and Non-Market Mechanisms</a:t>
            </a:r>
          </a:p>
          <a:p>
            <a:r>
              <a:rPr lang="en-GB" dirty="0">
                <a:solidFill>
                  <a:srgbClr val="0070C0"/>
                </a:solidFill>
              </a:rPr>
              <a:t>Mitigation</a:t>
            </a:r>
          </a:p>
          <a:p>
            <a:r>
              <a:rPr lang="en-GB" dirty="0">
                <a:solidFill>
                  <a:srgbClr val="0070C0"/>
                </a:solidFill>
              </a:rPr>
              <a:t>The Ocean</a:t>
            </a:r>
          </a:p>
          <a:p>
            <a:r>
              <a:rPr lang="en-GB" dirty="0">
                <a:solidFill>
                  <a:srgbClr val="0070C0"/>
                </a:solidFill>
              </a:rPr>
              <a:t>Pre-2020 Ambition and Implementation</a:t>
            </a:r>
          </a:p>
          <a:p>
            <a:r>
              <a:rPr lang="en-GB" dirty="0">
                <a:solidFill>
                  <a:srgbClr val="0070C0"/>
                </a:solidFill>
              </a:rPr>
              <a:t>Science</a:t>
            </a:r>
          </a:p>
          <a:p>
            <a:endParaRPr lang="en-GB" dirty="0"/>
          </a:p>
        </p:txBody>
      </p:sp>
      <p:sp>
        <p:nvSpPr>
          <p:cNvPr id="8" name="TextBox 7">
            <a:extLst>
              <a:ext uri="{FF2B5EF4-FFF2-40B4-BE49-F238E27FC236}">
                <a16:creationId xmlns:a16="http://schemas.microsoft.com/office/drawing/2014/main" id="{647F1A43-EA0E-93B5-7840-9F50B0AB4FBD}"/>
              </a:ext>
            </a:extLst>
          </p:cNvPr>
          <p:cNvSpPr txBox="1"/>
          <p:nvPr/>
        </p:nvSpPr>
        <p:spPr>
          <a:xfrm>
            <a:off x="6313714" y="336934"/>
            <a:ext cx="6096000" cy="646331"/>
          </a:xfrm>
          <a:prstGeom prst="rect">
            <a:avLst/>
          </a:prstGeom>
          <a:noFill/>
        </p:spPr>
        <p:txBody>
          <a:bodyPr wrap="square">
            <a:spAutoFit/>
          </a:bodyPr>
          <a:lstStyle/>
          <a:p>
            <a:r>
              <a:rPr lang="en-GB" dirty="0">
                <a:highlight>
                  <a:srgbClr val="FFFF00"/>
                </a:highlight>
                <a:hlinkClick r:id="rId2"/>
              </a:rPr>
              <a:t>Climate Issues to Watch in 2023: Toward COP 28 and Faster, More Urgent Climate Action | unfoundation.org</a:t>
            </a:r>
            <a:endParaRPr lang="en-GB" dirty="0">
              <a:highlight>
                <a:srgbClr val="FFFF00"/>
              </a:highlight>
            </a:endParaRPr>
          </a:p>
        </p:txBody>
      </p:sp>
      <p:pic>
        <p:nvPicPr>
          <p:cNvPr id="10242" name="Picture 2" descr="IMO at COP 28">
            <a:extLst>
              <a:ext uri="{FF2B5EF4-FFF2-40B4-BE49-F238E27FC236}">
                <a16:creationId xmlns:a16="http://schemas.microsoft.com/office/drawing/2014/main" id="{8FDDA273-8C1A-0F1F-E0CE-FEE26F8AB1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4617" y="4094534"/>
            <a:ext cx="7907383" cy="276346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Please Read Me Stock Photo - Download Image Now - Pleading, Reading, Empty  - iStock">
            <a:extLst>
              <a:ext uri="{FF2B5EF4-FFF2-40B4-BE49-F238E27FC236}">
                <a16:creationId xmlns:a16="http://schemas.microsoft.com/office/drawing/2014/main" id="{EE5FC6B4-8F8A-5172-8847-84561C17D6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97143" y="2763466"/>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7847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13">
            <a:extLst>
              <a:ext uri="{FF2B5EF4-FFF2-40B4-BE49-F238E27FC236}">
                <a16:creationId xmlns:a16="http://schemas.microsoft.com/office/drawing/2014/main" id="{BF65200E-BE19-61BA-8C12-E73CE7790A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4850097"/>
            <a:ext cx="12202175" cy="2021488"/>
            <a:chOff x="-1" y="-29768"/>
            <a:chExt cx="12202175" cy="1519356"/>
          </a:xfrm>
        </p:grpSpPr>
        <p:sp>
          <p:nvSpPr>
            <p:cNvPr id="15" name="Rectangle 14">
              <a:extLst>
                <a:ext uri="{FF2B5EF4-FFF2-40B4-BE49-F238E27FC236}">
                  <a16:creationId xmlns:a16="http://schemas.microsoft.com/office/drawing/2014/main" id="{4DCB7929-1F93-E966-9A22-29A959C2A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5">
              <a:extLst>
                <a:ext uri="{FF2B5EF4-FFF2-40B4-BE49-F238E27FC236}">
                  <a16:creationId xmlns:a16="http://schemas.microsoft.com/office/drawing/2014/main" id="{6E9333BF-F59E-1341-F162-50F583238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F345832-F005-417F-6A2A-8481A275FF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962663" y="-3992432"/>
              <a:ext cx="1519356" cy="9444683"/>
            </a:xfrm>
            <a:prstGeom prst="rect">
              <a:avLst/>
            </a:prstGeom>
            <a:gradFill>
              <a:gsLst>
                <a:gs pos="29000">
                  <a:schemeClr val="accent5">
                    <a:lumMod val="60000"/>
                    <a:lumOff val="40000"/>
                    <a:alpha val="0"/>
                  </a:schemeClr>
                </a:gs>
                <a:gs pos="100000">
                  <a:schemeClr val="accent5">
                    <a:lumMod val="75000"/>
                    <a:alpha val="70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0AB9C0-6D74-470B-E8A6-BD2A927F0731}"/>
              </a:ext>
            </a:extLst>
          </p:cNvPr>
          <p:cNvSpPr>
            <a:spLocks noGrp="1"/>
          </p:cNvSpPr>
          <p:nvPr>
            <p:ph type="title"/>
          </p:nvPr>
        </p:nvSpPr>
        <p:spPr>
          <a:xfrm>
            <a:off x="1611630" y="5167418"/>
            <a:ext cx="8949690" cy="702264"/>
          </a:xfrm>
        </p:spPr>
        <p:txBody>
          <a:bodyPr vert="horz" lIns="91440" tIns="45720" rIns="91440" bIns="45720" rtlCol="0" anchor="b">
            <a:normAutofit/>
          </a:bodyPr>
          <a:lstStyle/>
          <a:p>
            <a:pPr algn="ctr"/>
            <a:r>
              <a:rPr lang="en-US" sz="3600">
                <a:solidFill>
                  <a:srgbClr val="FFFFFF"/>
                </a:solidFill>
              </a:rPr>
              <a:t>Previous COP</a:t>
            </a:r>
          </a:p>
        </p:txBody>
      </p:sp>
      <p:sp>
        <p:nvSpPr>
          <p:cNvPr id="3" name="Content Placeholder 2">
            <a:extLst>
              <a:ext uri="{FF2B5EF4-FFF2-40B4-BE49-F238E27FC236}">
                <a16:creationId xmlns:a16="http://schemas.microsoft.com/office/drawing/2014/main" id="{418D6D59-A3D8-9C3D-6159-CF431B33E0A8}"/>
              </a:ext>
            </a:extLst>
          </p:cNvPr>
          <p:cNvSpPr>
            <a:spLocks noGrp="1"/>
          </p:cNvSpPr>
          <p:nvPr>
            <p:ph sz="half" idx="1"/>
          </p:nvPr>
        </p:nvSpPr>
        <p:spPr>
          <a:xfrm>
            <a:off x="1610035" y="5874999"/>
            <a:ext cx="8951286" cy="504645"/>
          </a:xfrm>
        </p:spPr>
        <p:txBody>
          <a:bodyPr vert="horz" lIns="91440" tIns="45720" rIns="91440" bIns="45720" rtlCol="0" anchor="t">
            <a:normAutofit/>
          </a:bodyPr>
          <a:lstStyle/>
          <a:p>
            <a:pPr marL="0" indent="0" algn="ctr">
              <a:buNone/>
            </a:pPr>
            <a:r>
              <a:rPr lang="en-US" sz="1800">
                <a:solidFill>
                  <a:srgbClr val="FFFFFF"/>
                </a:solidFill>
                <a:hlinkClick r:id="rId2"/>
              </a:rPr>
              <a:t>Conference of the Parties (COP) | UNFCCC</a:t>
            </a:r>
            <a:endParaRPr lang="en-US" sz="1800">
              <a:solidFill>
                <a:srgbClr val="FFFFFF"/>
              </a:solidFill>
            </a:endParaRPr>
          </a:p>
        </p:txBody>
      </p:sp>
      <p:pic>
        <p:nvPicPr>
          <p:cNvPr id="9" name="Picture 4" descr="EXPLAINER: What is COP26 and why is it on the lips of everyone?">
            <a:extLst>
              <a:ext uri="{FF2B5EF4-FFF2-40B4-BE49-F238E27FC236}">
                <a16:creationId xmlns:a16="http://schemas.microsoft.com/office/drawing/2014/main" id="{0C8796E5-AD40-F830-87E5-6BC11660E0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6304" y="151899"/>
            <a:ext cx="4099867" cy="23061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7">
            <a:extLst>
              <a:ext uri="{FF2B5EF4-FFF2-40B4-BE49-F238E27FC236}">
                <a16:creationId xmlns:a16="http://schemas.microsoft.com/office/drawing/2014/main" id="{AE982784-C031-9B2F-DDAA-EC83D3A82A1C}"/>
              </a:ext>
            </a:extLst>
          </p:cNvPr>
          <p:cNvGraphicFramePr>
            <a:graphicFrameLocks noGrp="1"/>
          </p:cNvGraphicFramePr>
          <p:nvPr>
            <p:ph sz="half" idx="2"/>
            <p:extLst>
              <p:ext uri="{D42A27DB-BD31-4B8C-83A1-F6EECF244321}">
                <p14:modId xmlns:p14="http://schemas.microsoft.com/office/powerpoint/2010/main" val="1670643966"/>
              </p:ext>
            </p:extLst>
          </p:nvPr>
        </p:nvGraphicFramePr>
        <p:xfrm>
          <a:off x="4836160" y="151899"/>
          <a:ext cx="6998792" cy="4539538"/>
        </p:xfrm>
        <a:graphic>
          <a:graphicData uri="http://schemas.openxmlformats.org/drawingml/2006/table">
            <a:tbl>
              <a:tblPr firstRow="1" bandRow="1">
                <a:tableStyleId>{3B4B98B0-60AC-42C2-AFA5-B58CD77FA1E5}</a:tableStyleId>
              </a:tblPr>
              <a:tblGrid>
                <a:gridCol w="2596729">
                  <a:extLst>
                    <a:ext uri="{9D8B030D-6E8A-4147-A177-3AD203B41FA5}">
                      <a16:colId xmlns:a16="http://schemas.microsoft.com/office/drawing/2014/main" val="4082366757"/>
                    </a:ext>
                  </a:extLst>
                </a:gridCol>
                <a:gridCol w="746656">
                  <a:extLst>
                    <a:ext uri="{9D8B030D-6E8A-4147-A177-3AD203B41FA5}">
                      <a16:colId xmlns:a16="http://schemas.microsoft.com/office/drawing/2014/main" val="600251951"/>
                    </a:ext>
                  </a:extLst>
                </a:gridCol>
                <a:gridCol w="3655407">
                  <a:extLst>
                    <a:ext uri="{9D8B030D-6E8A-4147-A177-3AD203B41FA5}">
                      <a16:colId xmlns:a16="http://schemas.microsoft.com/office/drawing/2014/main" val="2705977423"/>
                    </a:ext>
                  </a:extLst>
                </a:gridCol>
              </a:tblGrid>
              <a:tr h="289186">
                <a:tc>
                  <a:txBody>
                    <a:bodyPr/>
                    <a:lstStyle/>
                    <a:p>
                      <a:pPr algn="l" fontAlgn="b"/>
                      <a:r>
                        <a:rPr lang="en-GB" sz="800" b="0" cap="none" spc="0">
                          <a:solidFill>
                            <a:schemeClr val="tx1"/>
                          </a:solidFill>
                          <a:effectLst/>
                        </a:rPr>
                        <a:t>Location</a:t>
                      </a:r>
                    </a:p>
                  </a:txBody>
                  <a:tcPr marL="56675" marR="13050" marT="43596" marB="43596" anchor="ctr"/>
                </a:tc>
                <a:tc>
                  <a:txBody>
                    <a:bodyPr/>
                    <a:lstStyle/>
                    <a:p>
                      <a:pPr algn="l" fontAlgn="b"/>
                      <a:r>
                        <a:rPr lang="en-GB" sz="800" b="0" cap="none" spc="0" dirty="0">
                          <a:solidFill>
                            <a:schemeClr val="tx1"/>
                          </a:solidFill>
                          <a:effectLst/>
                        </a:rPr>
                        <a:t>Session</a:t>
                      </a:r>
                    </a:p>
                  </a:txBody>
                  <a:tcPr marL="56675" marR="13050" marT="43596" marB="43596" anchor="ctr"/>
                </a:tc>
                <a:tc>
                  <a:txBody>
                    <a:bodyPr/>
                    <a:lstStyle/>
                    <a:p>
                      <a:pPr algn="l" fontAlgn="b"/>
                      <a:r>
                        <a:rPr lang="en-GB" sz="800" b="0" cap="none" spc="0" dirty="0">
                          <a:solidFill>
                            <a:schemeClr val="tx1"/>
                          </a:solidFill>
                          <a:effectLst/>
                        </a:rPr>
                        <a:t>Conference</a:t>
                      </a:r>
                    </a:p>
                  </a:txBody>
                  <a:tcPr marL="56675" marR="13050" marT="43596" marB="43596" anchor="ctr"/>
                </a:tc>
                <a:extLst>
                  <a:ext uri="{0D108BD9-81ED-4DB2-BD59-A6C34878D82A}">
                    <a16:rowId xmlns:a16="http://schemas.microsoft.com/office/drawing/2014/main" val="459379209"/>
                  </a:ext>
                </a:extLst>
              </a:tr>
              <a:tr h="439608">
                <a:tc>
                  <a:txBody>
                    <a:bodyPr/>
                    <a:lstStyle/>
                    <a:p>
                      <a:pPr fontAlgn="t"/>
                      <a:r>
                        <a:rPr lang="en-GB" sz="1400" cap="none" spc="0" dirty="0">
                          <a:solidFill>
                            <a:schemeClr val="tx1"/>
                          </a:solidFill>
                          <a:effectLst/>
                        </a:rPr>
                        <a:t>Dubai, UAE</a:t>
                      </a:r>
                    </a:p>
                  </a:txBody>
                  <a:tcPr marL="56675" marR="11185" marT="43596" marB="43596"/>
                </a:tc>
                <a:tc>
                  <a:txBody>
                    <a:bodyPr/>
                    <a:lstStyle/>
                    <a:p>
                      <a:pPr fontAlgn="t"/>
                      <a:r>
                        <a:rPr lang="en-GB" sz="1400" cap="none" spc="0" dirty="0">
                          <a:solidFill>
                            <a:schemeClr val="tx1"/>
                          </a:solidFill>
                          <a:effectLst/>
                        </a:rPr>
                        <a:t>COP 28</a:t>
                      </a:r>
                    </a:p>
                  </a:txBody>
                  <a:tcPr marL="56675" marR="11185" marT="43596" marB="43596"/>
                </a:tc>
                <a:tc>
                  <a:txBody>
                    <a:bodyPr/>
                    <a:lstStyle/>
                    <a:p>
                      <a:pPr fontAlgn="t"/>
                      <a:r>
                        <a:rPr lang="en-GB" sz="1400" cap="none" spc="0" dirty="0">
                          <a:solidFill>
                            <a:schemeClr val="tx1"/>
                          </a:solidFill>
                          <a:effectLst/>
                        </a:rPr>
                        <a:t>United Nations Climate Change Conference</a:t>
                      </a:r>
                    </a:p>
                  </a:txBody>
                  <a:tcPr marL="56675" marR="11185" marT="43596" marB="43596"/>
                </a:tc>
                <a:extLst>
                  <a:ext uri="{0D108BD9-81ED-4DB2-BD59-A6C34878D82A}">
                    <a16:rowId xmlns:a16="http://schemas.microsoft.com/office/drawing/2014/main" val="3182395009"/>
                  </a:ext>
                </a:extLst>
              </a:tr>
              <a:tr h="465837">
                <a:tc>
                  <a:txBody>
                    <a:bodyPr/>
                    <a:lstStyle/>
                    <a:p>
                      <a:pPr fontAlgn="t"/>
                      <a:r>
                        <a:rPr lang="en-GB" sz="1400" cap="none" spc="0" dirty="0">
                          <a:solidFill>
                            <a:schemeClr val="tx1"/>
                          </a:solidFill>
                          <a:effectLst/>
                        </a:rPr>
                        <a:t>Sharm el-Sheikh,</a:t>
                      </a:r>
                      <a:br>
                        <a:rPr lang="en-GB" sz="1400" cap="none" spc="0" dirty="0">
                          <a:solidFill>
                            <a:schemeClr val="tx1"/>
                          </a:solidFill>
                          <a:effectLst/>
                        </a:rPr>
                      </a:br>
                      <a:r>
                        <a:rPr lang="en-GB" sz="1400" cap="none" spc="0" dirty="0">
                          <a:solidFill>
                            <a:schemeClr val="tx1"/>
                          </a:solidFill>
                          <a:effectLst/>
                        </a:rPr>
                        <a:t>Egypt</a:t>
                      </a:r>
                    </a:p>
                  </a:txBody>
                  <a:tcPr marL="56675" marR="11185" marT="43596" marB="43596"/>
                </a:tc>
                <a:tc>
                  <a:txBody>
                    <a:bodyPr/>
                    <a:lstStyle/>
                    <a:p>
                      <a:pPr fontAlgn="t"/>
                      <a:r>
                        <a:rPr lang="en-GB" sz="1400" u="none" strike="noStrike" cap="none" spc="0">
                          <a:solidFill>
                            <a:schemeClr val="tx1"/>
                          </a:solidFill>
                          <a:effectLst/>
                          <a:hlinkClick r:id="rId4">
                            <a:extLst>
                              <a:ext uri="{A12FA001-AC4F-418D-AE19-62706E023703}">
                                <ahyp:hlinkClr xmlns:ahyp="http://schemas.microsoft.com/office/drawing/2018/hyperlinkcolor" val="tx"/>
                              </a:ext>
                            </a:extLst>
                          </a:hlinkClick>
                        </a:rPr>
                        <a:t>COP 27</a:t>
                      </a:r>
                      <a:endParaRPr lang="en-GB" sz="1400" cap="none" spc="0">
                        <a:solidFill>
                          <a:schemeClr val="tx1"/>
                        </a:solidFill>
                        <a:effectLst/>
                      </a:endParaRPr>
                    </a:p>
                  </a:txBody>
                  <a:tcPr marL="56675" marR="11185" marT="43596" marB="43596"/>
                </a:tc>
                <a:tc>
                  <a:txBody>
                    <a:bodyPr/>
                    <a:lstStyle/>
                    <a:p>
                      <a:pPr fontAlgn="t"/>
                      <a:r>
                        <a:rPr lang="en-GB" sz="1400" u="none" strike="noStrike" cap="none" spc="0" dirty="0">
                          <a:solidFill>
                            <a:schemeClr val="tx1"/>
                          </a:solidFill>
                          <a:effectLst/>
                          <a:hlinkClick r:id="rId5">
                            <a:extLst>
                              <a:ext uri="{A12FA001-AC4F-418D-AE19-62706E023703}">
                                <ahyp:hlinkClr xmlns:ahyp="http://schemas.microsoft.com/office/drawing/2018/hyperlinkcolor" val="tx"/>
                              </a:ext>
                            </a:extLst>
                          </a:hlinkClick>
                        </a:rPr>
                        <a:t>Sharm el-Sheikh Climate Change Conference - November 2022</a:t>
                      </a:r>
                      <a:endParaRPr lang="en-GB" sz="1400" cap="none" spc="0" dirty="0">
                        <a:solidFill>
                          <a:schemeClr val="tx1"/>
                        </a:solidFill>
                        <a:effectLst/>
                      </a:endParaRPr>
                    </a:p>
                  </a:txBody>
                  <a:tcPr marL="56675" marR="11185" marT="43596" marB="43596"/>
                </a:tc>
                <a:extLst>
                  <a:ext uri="{0D108BD9-81ED-4DB2-BD59-A6C34878D82A}">
                    <a16:rowId xmlns:a16="http://schemas.microsoft.com/office/drawing/2014/main" val="2503366458"/>
                  </a:ext>
                </a:extLst>
              </a:tr>
              <a:tr h="659238">
                <a:tc>
                  <a:txBody>
                    <a:bodyPr/>
                    <a:lstStyle/>
                    <a:p>
                      <a:pPr fontAlgn="t"/>
                      <a:r>
                        <a:rPr lang="en-GB" sz="1400" cap="none" spc="0" dirty="0">
                          <a:solidFill>
                            <a:schemeClr val="tx1"/>
                          </a:solidFill>
                          <a:effectLst/>
                        </a:rPr>
                        <a:t>Glasgow,</a:t>
                      </a:r>
                      <a:br>
                        <a:rPr lang="en-GB" sz="1400" cap="none" spc="0" dirty="0">
                          <a:solidFill>
                            <a:schemeClr val="tx1"/>
                          </a:solidFill>
                          <a:effectLst/>
                        </a:rPr>
                      </a:br>
                      <a:r>
                        <a:rPr lang="en-GB" sz="1400" cap="none" spc="0" dirty="0">
                          <a:solidFill>
                            <a:schemeClr val="tx1"/>
                          </a:solidFill>
                          <a:effectLst/>
                        </a:rPr>
                        <a:t>United Kingdom of Great Britain and Northern Ireland</a:t>
                      </a:r>
                    </a:p>
                  </a:txBody>
                  <a:tcPr marL="56675" marR="11185" marT="43596" marB="43596"/>
                </a:tc>
                <a:tc>
                  <a:txBody>
                    <a:bodyPr/>
                    <a:lstStyle/>
                    <a:p>
                      <a:pPr fontAlgn="t"/>
                      <a:r>
                        <a:rPr lang="en-GB" sz="1400" u="none" strike="noStrike" cap="none" spc="0" dirty="0">
                          <a:solidFill>
                            <a:schemeClr val="tx1"/>
                          </a:solidFill>
                          <a:effectLst/>
                          <a:hlinkClick r:id="rId6">
                            <a:extLst>
                              <a:ext uri="{A12FA001-AC4F-418D-AE19-62706E023703}">
                                <ahyp:hlinkClr xmlns:ahyp="http://schemas.microsoft.com/office/drawing/2018/hyperlinkcolor" val="tx"/>
                              </a:ext>
                            </a:extLst>
                          </a:hlinkClick>
                        </a:rPr>
                        <a:t>COP 26</a:t>
                      </a:r>
                      <a:endParaRPr lang="en-GB" sz="1400" cap="none" spc="0" dirty="0">
                        <a:solidFill>
                          <a:schemeClr val="tx1"/>
                        </a:solidFill>
                        <a:effectLst/>
                      </a:endParaRPr>
                    </a:p>
                  </a:txBody>
                  <a:tcPr marL="56675" marR="11185" marT="43596" marB="43596"/>
                </a:tc>
                <a:tc>
                  <a:txBody>
                    <a:bodyPr/>
                    <a:lstStyle/>
                    <a:p>
                      <a:pPr fontAlgn="t"/>
                      <a:r>
                        <a:rPr lang="en-GB" sz="1400" u="none" strike="noStrike" cap="none" spc="0" dirty="0">
                          <a:solidFill>
                            <a:schemeClr val="tx1"/>
                          </a:solidFill>
                          <a:effectLst/>
                          <a:hlinkClick r:id="rId7">
                            <a:extLst>
                              <a:ext uri="{A12FA001-AC4F-418D-AE19-62706E023703}">
                                <ahyp:hlinkClr xmlns:ahyp="http://schemas.microsoft.com/office/drawing/2018/hyperlinkcolor" val="tx"/>
                              </a:ext>
                            </a:extLst>
                          </a:hlinkClick>
                        </a:rPr>
                        <a:t>Glasgow Climate Change Conference – October-November 2021</a:t>
                      </a:r>
                      <a:endParaRPr lang="en-GB" sz="1400" cap="none" spc="0" dirty="0">
                        <a:solidFill>
                          <a:schemeClr val="tx1"/>
                        </a:solidFill>
                        <a:effectLst/>
                      </a:endParaRPr>
                    </a:p>
                  </a:txBody>
                  <a:tcPr marL="56675" marR="11185" marT="43596" marB="43596"/>
                </a:tc>
                <a:extLst>
                  <a:ext uri="{0D108BD9-81ED-4DB2-BD59-A6C34878D82A}">
                    <a16:rowId xmlns:a16="http://schemas.microsoft.com/office/drawing/2014/main" val="1188146608"/>
                  </a:ext>
                </a:extLst>
              </a:tr>
              <a:tr h="465837">
                <a:tc>
                  <a:txBody>
                    <a:bodyPr/>
                    <a:lstStyle/>
                    <a:p>
                      <a:pPr fontAlgn="t"/>
                      <a:r>
                        <a:rPr lang="en-GB" sz="1400" cap="none" spc="0" dirty="0">
                          <a:solidFill>
                            <a:schemeClr val="tx1"/>
                          </a:solidFill>
                          <a:effectLst/>
                        </a:rPr>
                        <a:t>Madrid,</a:t>
                      </a:r>
                      <a:br>
                        <a:rPr lang="en-GB" sz="1400" cap="none" spc="0" dirty="0">
                          <a:solidFill>
                            <a:schemeClr val="tx1"/>
                          </a:solidFill>
                          <a:effectLst/>
                        </a:rPr>
                      </a:br>
                      <a:r>
                        <a:rPr lang="en-GB" sz="1400" cap="none" spc="0" dirty="0">
                          <a:solidFill>
                            <a:schemeClr val="tx1"/>
                          </a:solidFill>
                          <a:effectLst/>
                        </a:rPr>
                        <a:t>Spain</a:t>
                      </a:r>
                    </a:p>
                  </a:txBody>
                  <a:tcPr marL="56675" marR="11185" marT="43596" marB="43596"/>
                </a:tc>
                <a:tc>
                  <a:txBody>
                    <a:bodyPr/>
                    <a:lstStyle/>
                    <a:p>
                      <a:pPr fontAlgn="t"/>
                      <a:r>
                        <a:rPr lang="en-GB" sz="1400" u="none" strike="noStrike" cap="none" spc="0">
                          <a:solidFill>
                            <a:schemeClr val="tx1"/>
                          </a:solidFill>
                          <a:effectLst/>
                          <a:hlinkClick r:id="rId8">
                            <a:extLst>
                              <a:ext uri="{A12FA001-AC4F-418D-AE19-62706E023703}">
                                <ahyp:hlinkClr xmlns:ahyp="http://schemas.microsoft.com/office/drawing/2018/hyperlinkcolor" val="tx"/>
                              </a:ext>
                            </a:extLst>
                          </a:hlinkClick>
                        </a:rPr>
                        <a:t>COP 25</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9">
                            <a:extLst>
                              <a:ext uri="{A12FA001-AC4F-418D-AE19-62706E023703}">
                                <ahyp:hlinkClr xmlns:ahyp="http://schemas.microsoft.com/office/drawing/2018/hyperlinkcolor" val="tx"/>
                              </a:ext>
                            </a:extLst>
                          </a:hlinkClick>
                        </a:rPr>
                        <a:t>UN Climate Change Conference - December 2019</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4039446598"/>
                  </a:ext>
                </a:extLst>
              </a:tr>
              <a:tr h="465837">
                <a:tc>
                  <a:txBody>
                    <a:bodyPr/>
                    <a:lstStyle/>
                    <a:p>
                      <a:pPr fontAlgn="t"/>
                      <a:r>
                        <a:rPr lang="en-GB" sz="1400" cap="none" spc="0">
                          <a:solidFill>
                            <a:schemeClr val="tx1"/>
                          </a:solidFill>
                          <a:effectLst/>
                        </a:rPr>
                        <a:t>Katowice,</a:t>
                      </a:r>
                      <a:br>
                        <a:rPr lang="en-GB" sz="1400" cap="none" spc="0">
                          <a:solidFill>
                            <a:schemeClr val="tx1"/>
                          </a:solidFill>
                          <a:effectLst/>
                        </a:rPr>
                      </a:br>
                      <a:r>
                        <a:rPr lang="en-GB" sz="1400" cap="none" spc="0">
                          <a:solidFill>
                            <a:schemeClr val="tx1"/>
                          </a:solidFill>
                          <a:effectLst/>
                        </a:rPr>
                        <a:t>Poland</a:t>
                      </a:r>
                    </a:p>
                  </a:txBody>
                  <a:tcPr marL="56675" marR="11185" marT="43596" marB="43596"/>
                </a:tc>
                <a:tc>
                  <a:txBody>
                    <a:bodyPr/>
                    <a:lstStyle/>
                    <a:p>
                      <a:pPr fontAlgn="t"/>
                      <a:r>
                        <a:rPr lang="en-GB" sz="1400" u="none" strike="noStrike" cap="none" spc="0">
                          <a:solidFill>
                            <a:schemeClr val="tx1"/>
                          </a:solidFill>
                          <a:effectLst/>
                          <a:hlinkClick r:id="rId10">
                            <a:extLst>
                              <a:ext uri="{A12FA001-AC4F-418D-AE19-62706E023703}">
                                <ahyp:hlinkClr xmlns:ahyp="http://schemas.microsoft.com/office/drawing/2018/hyperlinkcolor" val="tx"/>
                              </a:ext>
                            </a:extLst>
                          </a:hlinkClick>
                        </a:rPr>
                        <a:t>COP 24</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11">
                            <a:extLst>
                              <a:ext uri="{A12FA001-AC4F-418D-AE19-62706E023703}">
                                <ahyp:hlinkClr xmlns:ahyp="http://schemas.microsoft.com/office/drawing/2018/hyperlinkcolor" val="tx"/>
                              </a:ext>
                            </a:extLst>
                          </a:hlinkClick>
                        </a:rPr>
                        <a:t>Katowice Climate Change Conference – December 2018</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3895313846"/>
                  </a:ext>
                </a:extLst>
              </a:tr>
              <a:tr h="465837">
                <a:tc>
                  <a:txBody>
                    <a:bodyPr/>
                    <a:lstStyle/>
                    <a:p>
                      <a:pPr fontAlgn="t"/>
                      <a:r>
                        <a:rPr lang="en-GB" sz="1400" cap="none" spc="0">
                          <a:solidFill>
                            <a:schemeClr val="tx1"/>
                          </a:solidFill>
                          <a:effectLst/>
                        </a:rPr>
                        <a:t>Bonn,</a:t>
                      </a:r>
                      <a:br>
                        <a:rPr lang="en-GB" sz="1400" cap="none" spc="0">
                          <a:solidFill>
                            <a:schemeClr val="tx1"/>
                          </a:solidFill>
                          <a:effectLst/>
                        </a:rPr>
                      </a:br>
                      <a:r>
                        <a:rPr lang="en-GB" sz="1400" cap="none" spc="0">
                          <a:solidFill>
                            <a:schemeClr val="tx1"/>
                          </a:solidFill>
                          <a:effectLst/>
                        </a:rPr>
                        <a:t>Germany</a:t>
                      </a:r>
                    </a:p>
                  </a:txBody>
                  <a:tcPr marL="56675" marR="11185" marT="43596" marB="43596"/>
                </a:tc>
                <a:tc>
                  <a:txBody>
                    <a:bodyPr/>
                    <a:lstStyle/>
                    <a:p>
                      <a:pPr fontAlgn="t"/>
                      <a:r>
                        <a:rPr lang="en-GB" sz="1400" u="none" strike="noStrike" cap="none" spc="0">
                          <a:solidFill>
                            <a:schemeClr val="tx1"/>
                          </a:solidFill>
                          <a:effectLst/>
                          <a:hlinkClick r:id="rId12">
                            <a:extLst>
                              <a:ext uri="{A12FA001-AC4F-418D-AE19-62706E023703}">
                                <ahyp:hlinkClr xmlns:ahyp="http://schemas.microsoft.com/office/drawing/2018/hyperlinkcolor" val="tx"/>
                              </a:ext>
                            </a:extLst>
                          </a:hlinkClick>
                        </a:rPr>
                        <a:t>COP 23</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13">
                            <a:extLst>
                              <a:ext uri="{A12FA001-AC4F-418D-AE19-62706E023703}">
                                <ahyp:hlinkClr xmlns:ahyp="http://schemas.microsoft.com/office/drawing/2018/hyperlinkcolor" val="tx"/>
                              </a:ext>
                            </a:extLst>
                          </a:hlinkClick>
                        </a:rPr>
                        <a:t>UN Climate Change Conference - November 2017</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563745821"/>
                  </a:ext>
                </a:extLst>
              </a:tr>
              <a:tr h="465837">
                <a:tc>
                  <a:txBody>
                    <a:bodyPr/>
                    <a:lstStyle/>
                    <a:p>
                      <a:pPr fontAlgn="t"/>
                      <a:r>
                        <a:rPr lang="en-GB" sz="1400" cap="none" spc="0">
                          <a:solidFill>
                            <a:schemeClr val="tx1"/>
                          </a:solidFill>
                          <a:effectLst/>
                        </a:rPr>
                        <a:t>Marrakech,</a:t>
                      </a:r>
                      <a:br>
                        <a:rPr lang="en-GB" sz="1400" cap="none" spc="0">
                          <a:solidFill>
                            <a:schemeClr val="tx1"/>
                          </a:solidFill>
                          <a:effectLst/>
                        </a:rPr>
                      </a:br>
                      <a:r>
                        <a:rPr lang="en-GB" sz="1400" cap="none" spc="0">
                          <a:solidFill>
                            <a:schemeClr val="tx1"/>
                          </a:solidFill>
                          <a:effectLst/>
                        </a:rPr>
                        <a:t>Morocco</a:t>
                      </a:r>
                    </a:p>
                  </a:txBody>
                  <a:tcPr marL="56675" marR="11185" marT="43596" marB="43596"/>
                </a:tc>
                <a:tc>
                  <a:txBody>
                    <a:bodyPr/>
                    <a:lstStyle/>
                    <a:p>
                      <a:pPr fontAlgn="t"/>
                      <a:r>
                        <a:rPr lang="en-GB" sz="1400" u="none" strike="noStrike" cap="none" spc="0">
                          <a:solidFill>
                            <a:schemeClr val="tx1"/>
                          </a:solidFill>
                          <a:effectLst/>
                          <a:hlinkClick r:id="rId14">
                            <a:extLst>
                              <a:ext uri="{A12FA001-AC4F-418D-AE19-62706E023703}">
                                <ahyp:hlinkClr xmlns:ahyp="http://schemas.microsoft.com/office/drawing/2018/hyperlinkcolor" val="tx"/>
                              </a:ext>
                            </a:extLst>
                          </a:hlinkClick>
                        </a:rPr>
                        <a:t>COP 22</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15">
                            <a:extLst>
                              <a:ext uri="{A12FA001-AC4F-418D-AE19-62706E023703}">
                                <ahyp:hlinkClr xmlns:ahyp="http://schemas.microsoft.com/office/drawing/2018/hyperlinkcolor" val="tx"/>
                              </a:ext>
                            </a:extLst>
                          </a:hlinkClick>
                        </a:rPr>
                        <a:t>Marrakech Climate Change Conference - November 2016</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229201555"/>
                  </a:ext>
                </a:extLst>
              </a:tr>
              <a:tr h="465837">
                <a:tc>
                  <a:txBody>
                    <a:bodyPr/>
                    <a:lstStyle/>
                    <a:p>
                      <a:pPr fontAlgn="t"/>
                      <a:r>
                        <a:rPr lang="en-GB" sz="1400" cap="none" spc="0">
                          <a:solidFill>
                            <a:schemeClr val="tx1"/>
                          </a:solidFill>
                          <a:effectLst/>
                        </a:rPr>
                        <a:t>Paris,</a:t>
                      </a:r>
                      <a:br>
                        <a:rPr lang="en-GB" sz="1400" cap="none" spc="0">
                          <a:solidFill>
                            <a:schemeClr val="tx1"/>
                          </a:solidFill>
                          <a:effectLst/>
                        </a:rPr>
                      </a:br>
                      <a:r>
                        <a:rPr lang="en-GB" sz="1400" cap="none" spc="0">
                          <a:solidFill>
                            <a:schemeClr val="tx1"/>
                          </a:solidFill>
                          <a:effectLst/>
                        </a:rPr>
                        <a:t>France</a:t>
                      </a:r>
                    </a:p>
                  </a:txBody>
                  <a:tcPr marL="56675" marR="11185" marT="43596" marB="43596"/>
                </a:tc>
                <a:tc>
                  <a:txBody>
                    <a:bodyPr/>
                    <a:lstStyle/>
                    <a:p>
                      <a:pPr fontAlgn="t"/>
                      <a:r>
                        <a:rPr lang="en-GB" sz="1400" u="none" strike="noStrike" cap="none" spc="0">
                          <a:solidFill>
                            <a:schemeClr val="tx1"/>
                          </a:solidFill>
                          <a:effectLst/>
                          <a:hlinkClick r:id="rId16">
                            <a:extLst>
                              <a:ext uri="{A12FA001-AC4F-418D-AE19-62706E023703}">
                                <ahyp:hlinkClr xmlns:ahyp="http://schemas.microsoft.com/office/drawing/2018/hyperlinkcolor" val="tx"/>
                              </a:ext>
                            </a:extLst>
                          </a:hlinkClick>
                        </a:rPr>
                        <a:t>COP 21</a:t>
                      </a:r>
                      <a:endParaRPr lang="en-GB" sz="1400" cap="none" spc="0">
                        <a:solidFill>
                          <a:schemeClr val="tx1"/>
                        </a:solidFill>
                        <a:effectLst/>
                      </a:endParaRPr>
                    </a:p>
                  </a:txBody>
                  <a:tcPr marL="56675" marR="11185" marT="43596" marB="43596"/>
                </a:tc>
                <a:tc>
                  <a:txBody>
                    <a:bodyPr/>
                    <a:lstStyle/>
                    <a:p>
                      <a:pPr fontAlgn="t"/>
                      <a:r>
                        <a:rPr lang="en-GB" sz="1400" u="none" strike="noStrike" cap="none" spc="0" dirty="0">
                          <a:solidFill>
                            <a:schemeClr val="tx1"/>
                          </a:solidFill>
                          <a:effectLst/>
                          <a:hlinkClick r:id="rId17">
                            <a:extLst>
                              <a:ext uri="{A12FA001-AC4F-418D-AE19-62706E023703}">
                                <ahyp:hlinkClr xmlns:ahyp="http://schemas.microsoft.com/office/drawing/2018/hyperlinkcolor" val="tx"/>
                              </a:ext>
                            </a:extLst>
                          </a:hlinkClick>
                        </a:rPr>
                        <a:t>Paris Climate Change Conference - November 2015</a:t>
                      </a:r>
                      <a:endParaRPr lang="en-GB" sz="1400" cap="none" spc="0" dirty="0">
                        <a:solidFill>
                          <a:schemeClr val="tx1"/>
                        </a:solidFill>
                        <a:effectLst/>
                      </a:endParaRPr>
                    </a:p>
                  </a:txBody>
                  <a:tcPr marL="56675" marR="11185" marT="43596" marB="43596"/>
                </a:tc>
                <a:extLst>
                  <a:ext uri="{0D108BD9-81ED-4DB2-BD59-A6C34878D82A}">
                    <a16:rowId xmlns:a16="http://schemas.microsoft.com/office/drawing/2014/main" val="2092603082"/>
                  </a:ext>
                </a:extLst>
              </a:tr>
            </a:tbl>
          </a:graphicData>
        </a:graphic>
      </p:graphicFrame>
      <p:pic>
        <p:nvPicPr>
          <p:cNvPr id="4" name="Picture 3">
            <a:extLst>
              <a:ext uri="{FF2B5EF4-FFF2-40B4-BE49-F238E27FC236}">
                <a16:creationId xmlns:a16="http://schemas.microsoft.com/office/drawing/2014/main" id="{0B0F3DC4-87CB-1361-5247-999E0C88CEE0}"/>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bwMode="auto">
          <a:xfrm>
            <a:off x="256304" y="2543788"/>
            <a:ext cx="2220595" cy="2220595"/>
          </a:xfrm>
          <a:prstGeom prst="rect">
            <a:avLst/>
          </a:prstGeom>
          <a:noFill/>
        </p:spPr>
      </p:pic>
    </p:spTree>
    <p:extLst>
      <p:ext uri="{BB962C8B-B14F-4D97-AF65-F5344CB8AC3E}">
        <p14:creationId xmlns:p14="http://schemas.microsoft.com/office/powerpoint/2010/main" val="17645457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erson standing at a podium&#10;&#10;Description automatically generated">
            <a:extLst>
              <a:ext uri="{FF2B5EF4-FFF2-40B4-BE49-F238E27FC236}">
                <a16:creationId xmlns:a16="http://schemas.microsoft.com/office/drawing/2014/main" id="{4F2681D9-5392-3E78-001A-D6AEEC39BAE7}"/>
              </a:ext>
            </a:extLst>
          </p:cNvPr>
          <p:cNvPicPr>
            <a:picLocks noChangeAspect="1"/>
          </p:cNvPicPr>
          <p:nvPr/>
        </p:nvPicPr>
        <p:blipFill>
          <a:blip r:embed="rId2"/>
          <a:stretch>
            <a:fillRect/>
          </a:stretch>
        </p:blipFill>
        <p:spPr>
          <a:xfrm>
            <a:off x="982159" y="925630"/>
            <a:ext cx="5966972" cy="3965515"/>
          </a:xfrm>
          <a:prstGeom prst="rect">
            <a:avLst/>
          </a:prstGeom>
        </p:spPr>
      </p:pic>
      <p:sp>
        <p:nvSpPr>
          <p:cNvPr id="7" name="TextBox 6">
            <a:extLst>
              <a:ext uri="{FF2B5EF4-FFF2-40B4-BE49-F238E27FC236}">
                <a16:creationId xmlns:a16="http://schemas.microsoft.com/office/drawing/2014/main" id="{32257C7F-51A2-737F-22E3-AC135E3E2FA1}"/>
              </a:ext>
            </a:extLst>
          </p:cNvPr>
          <p:cNvSpPr txBox="1"/>
          <p:nvPr/>
        </p:nvSpPr>
        <p:spPr>
          <a:xfrm>
            <a:off x="982159" y="4096753"/>
            <a:ext cx="5966972" cy="793103"/>
          </a:xfrm>
          <a:prstGeom prst="rect">
            <a:avLst/>
          </a:prstGeom>
          <a:solidFill>
            <a:srgbClr val="000000">
              <a:alpha val="50000"/>
            </a:srgbClr>
          </a:solidFill>
          <a:ln>
            <a:noFill/>
          </a:ln>
        </p:spPr>
        <p:txBody>
          <a:bodyPr wrap="square" anchor="ctr">
            <a:noAutofit/>
          </a:bodyPr>
          <a:lstStyle/>
          <a:p>
            <a:pPr algn="ctr" defTabSz="740664">
              <a:spcAft>
                <a:spcPts val="486"/>
              </a:spcAft>
            </a:pPr>
            <a:r>
              <a:rPr lang="en-GB" sz="1053" kern="1200">
                <a:solidFill>
                  <a:srgbClr val="FFFFFF"/>
                </a:solidFill>
                <a:latin typeface="+mn-lt"/>
                <a:ea typeface="+mn-ea"/>
                <a:cs typeface="+mn-cs"/>
                <a:hlinkClick r:id="rId3">
                  <a:extLst>
                    <a:ext uri="{A12FA001-AC4F-418D-AE19-62706E023703}">
                      <ahyp:hlinkClr xmlns:ahyp="http://schemas.microsoft.com/office/drawing/2018/hyperlinkcolor" val="tx"/>
                    </a:ext>
                  </a:extLst>
                </a:hlinkClick>
              </a:rPr>
              <a:t>If COP27 Fails, Africans Stand to Lose the Most – Foreign Policy</a:t>
            </a:r>
            <a:endParaRPr lang="en-GB" sz="1300">
              <a:solidFill>
                <a:srgbClr val="FFFFFF"/>
              </a:solidFill>
            </a:endParaRPr>
          </a:p>
        </p:txBody>
      </p:sp>
      <p:sp>
        <p:nvSpPr>
          <p:cNvPr id="2" name="Title 1">
            <a:extLst>
              <a:ext uri="{FF2B5EF4-FFF2-40B4-BE49-F238E27FC236}">
                <a16:creationId xmlns:a16="http://schemas.microsoft.com/office/drawing/2014/main" id="{A70AB9C0-6D74-470B-E8A6-BD2A927F0731}"/>
              </a:ext>
            </a:extLst>
          </p:cNvPr>
          <p:cNvSpPr>
            <a:spLocks noGrp="1"/>
          </p:cNvSpPr>
          <p:nvPr>
            <p:ph type="title"/>
          </p:nvPr>
        </p:nvSpPr>
        <p:spPr>
          <a:xfrm>
            <a:off x="7267101" y="643467"/>
            <a:ext cx="3942739" cy="5571065"/>
          </a:xfrm>
        </p:spPr>
        <p:txBody>
          <a:bodyPr vert="horz" lIns="91440" tIns="45720" rIns="91440" bIns="45720" rtlCol="0" anchor="ctr">
            <a:normAutofit/>
          </a:bodyPr>
          <a:lstStyle/>
          <a:p>
            <a:pPr defTabSz="740664"/>
            <a:r>
              <a:rPr lang="en-GB" sz="2000" b="1" kern="1200" dirty="0">
                <a:solidFill>
                  <a:srgbClr val="000000"/>
                </a:solidFill>
                <a:latin typeface="tiempos"/>
                <a:ea typeface="+mj-ea"/>
                <a:cs typeface="+mj-cs"/>
              </a:rPr>
              <a:t>Africa’s ‘Shocking’ Climate Injustice</a:t>
            </a:r>
            <a:br>
              <a:rPr lang="en-GB" sz="2000" kern="1200" dirty="0">
                <a:solidFill>
                  <a:srgbClr val="000000"/>
                </a:solidFill>
                <a:latin typeface="tiempos"/>
                <a:ea typeface="+mj-ea"/>
                <a:cs typeface="+mj-cs"/>
              </a:rPr>
            </a:br>
            <a:r>
              <a:rPr lang="en-GB" sz="2000" kern="1200" dirty="0">
                <a:solidFill>
                  <a:srgbClr val="000000"/>
                </a:solidFill>
                <a:latin typeface="tiempos"/>
                <a:ea typeface="+mj-ea"/>
                <a:cs typeface="+mj-cs"/>
              </a:rPr>
              <a:t>The United Nations’ climate change summit opened in the Red Sea resort of Sharm el-Sheikh, Egypt, on Sunday with a warning from the Egyptian foreign minister and COP27 president, Sameh Shoukry, that world leaders must recognize the “magnitude of the climate challenge” faced and address concerns around “backsliding” on financial pledges.</a:t>
            </a:r>
            <a:br>
              <a:rPr lang="en-GB" sz="2000" kern="1200" dirty="0">
                <a:solidFill>
                  <a:srgbClr val="000000"/>
                </a:solidFill>
                <a:latin typeface="tiempos"/>
                <a:ea typeface="+mj-ea"/>
                <a:cs typeface="+mj-cs"/>
              </a:rPr>
            </a:br>
            <a:br>
              <a:rPr lang="en-GB" sz="2000" kern="1200" dirty="0">
                <a:solidFill>
                  <a:srgbClr val="000000"/>
                </a:solidFill>
                <a:latin typeface="tiempos"/>
                <a:ea typeface="+mj-ea"/>
                <a:cs typeface="+mj-cs"/>
              </a:rPr>
            </a:br>
            <a:r>
              <a:rPr lang="en-GB" sz="2000" kern="1200" dirty="0">
                <a:solidFill>
                  <a:srgbClr val="000000"/>
                </a:solidFill>
                <a:latin typeface="tiempos"/>
                <a:ea typeface="+mj-ea"/>
                <a:cs typeface="+mj-cs"/>
              </a:rPr>
              <a:t>A flashpoint of COP27 is a demand that those who have contributed the most to the planet’s pollution pay the costs of the “</a:t>
            </a:r>
            <a:r>
              <a:rPr lang="en-GB" sz="2000" u="sng" kern="1200" dirty="0">
                <a:solidFill>
                  <a:srgbClr val="111111"/>
                </a:solidFill>
                <a:latin typeface="tiempos"/>
                <a:ea typeface="+mj-ea"/>
                <a:cs typeface="+mj-cs"/>
                <a:hlinkClick r:id="rId4"/>
              </a:rPr>
              <a:t>loss and damage</a:t>
            </a:r>
            <a:r>
              <a:rPr lang="en-GB" sz="2000" kern="1200" dirty="0">
                <a:solidFill>
                  <a:srgbClr val="000000"/>
                </a:solidFill>
                <a:latin typeface="tiempos"/>
                <a:ea typeface="+mj-ea"/>
                <a:cs typeface="+mj-cs"/>
              </a:rPr>
              <a:t>” caused and not only focus on curbing future impacts.</a:t>
            </a:r>
            <a:br>
              <a:rPr lang="en-GB" sz="1200" kern="1200" dirty="0">
                <a:solidFill>
                  <a:srgbClr val="000000"/>
                </a:solidFill>
                <a:latin typeface="tiempos"/>
                <a:ea typeface="+mj-ea"/>
                <a:cs typeface="+mj-cs"/>
              </a:rPr>
            </a:br>
            <a:endParaRPr lang="en-US" sz="1200" kern="1200" dirty="0">
              <a:solidFill>
                <a:schemeClr val="tx1"/>
              </a:solidFill>
              <a:latin typeface="+mj-lt"/>
              <a:ea typeface="+mj-ea"/>
              <a:cs typeface="+mj-cs"/>
            </a:endParaRPr>
          </a:p>
        </p:txBody>
      </p:sp>
      <p:pic>
        <p:nvPicPr>
          <p:cNvPr id="3" name="Picture 2" descr="Please Read Me Stock Photo - Download Image Now - Pleading, Reading, Empty  - iStock">
            <a:extLst>
              <a:ext uri="{FF2B5EF4-FFF2-40B4-BE49-F238E27FC236}">
                <a16:creationId xmlns:a16="http://schemas.microsoft.com/office/drawing/2014/main" id="{022EDCC4-8BB9-60FA-24BF-06116FC018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46202" y="4735687"/>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41026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FE40B-0AB5-4646-878B-F4368ED5CC9B}"/>
              </a:ext>
            </a:extLst>
          </p:cNvPr>
          <p:cNvSpPr>
            <a:spLocks noGrp="1"/>
          </p:cNvSpPr>
          <p:nvPr>
            <p:ph type="title"/>
          </p:nvPr>
        </p:nvSpPr>
        <p:spPr/>
        <p:txBody>
          <a:bodyPr>
            <a:normAutofit/>
          </a:bodyPr>
          <a:lstStyle/>
          <a:p>
            <a:r>
              <a:rPr lang="en-GB" dirty="0"/>
              <a:t>What issues are more important to the world?</a:t>
            </a:r>
          </a:p>
        </p:txBody>
      </p:sp>
      <p:graphicFrame>
        <p:nvGraphicFramePr>
          <p:cNvPr id="30" name="TextBox 7">
            <a:extLst>
              <a:ext uri="{FF2B5EF4-FFF2-40B4-BE49-F238E27FC236}">
                <a16:creationId xmlns:a16="http://schemas.microsoft.com/office/drawing/2014/main" id="{0D18296C-C263-2902-8266-5D20ABD9A2DA}"/>
              </a:ext>
            </a:extLst>
          </p:cNvPr>
          <p:cNvGraphicFramePr/>
          <p:nvPr>
            <p:extLst>
              <p:ext uri="{D42A27DB-BD31-4B8C-83A1-F6EECF244321}">
                <p14:modId xmlns:p14="http://schemas.microsoft.com/office/powerpoint/2010/main" val="449793362"/>
              </p:ext>
            </p:extLst>
          </p:nvPr>
        </p:nvGraphicFramePr>
        <p:xfrm>
          <a:off x="3379304" y="1305341"/>
          <a:ext cx="8080374" cy="4562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A3E242D1-2BD8-52EF-F693-733FE27A2E0F}"/>
              </a:ext>
            </a:extLst>
          </p:cNvPr>
          <p:cNvSpPr txBox="1"/>
          <p:nvPr/>
        </p:nvSpPr>
        <p:spPr>
          <a:xfrm>
            <a:off x="838200" y="2153666"/>
            <a:ext cx="2541104" cy="3785652"/>
          </a:xfrm>
          <a:prstGeom prst="rect">
            <a:avLst/>
          </a:prstGeom>
          <a:noFill/>
        </p:spPr>
        <p:txBody>
          <a:bodyPr wrap="square">
            <a:spAutoFit/>
          </a:bodyPr>
          <a:lstStyle/>
          <a:p>
            <a:pPr lvl="0"/>
            <a:r>
              <a:rPr lang="en-GB" sz="2400" dirty="0"/>
              <a:t>For your assignment in this subject you will select a topic from the COP 29 Conference and assess to what extent </a:t>
            </a:r>
            <a:r>
              <a:rPr lang="en-GB" sz="2400" b="1" dirty="0"/>
              <a:t>previous COP </a:t>
            </a:r>
            <a:r>
              <a:rPr lang="en-GB" sz="2400" dirty="0"/>
              <a:t>conferences addressed it.</a:t>
            </a:r>
          </a:p>
        </p:txBody>
      </p:sp>
    </p:spTree>
    <p:extLst>
      <p:ext uri="{BB962C8B-B14F-4D97-AF65-F5344CB8AC3E}">
        <p14:creationId xmlns:p14="http://schemas.microsoft.com/office/powerpoint/2010/main" val="18920827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b="1" dirty="0"/>
              <a:t>SWOT</a:t>
            </a:r>
          </a:p>
        </p:txBody>
      </p:sp>
      <p:sp>
        <p:nvSpPr>
          <p:cNvPr id="3" name="Content Placeholder 2"/>
          <p:cNvSpPr>
            <a:spLocks noGrp="1"/>
          </p:cNvSpPr>
          <p:nvPr>
            <p:ph idx="1"/>
          </p:nvPr>
        </p:nvSpPr>
        <p:spPr>
          <a:xfrm>
            <a:off x="838200" y="1825625"/>
            <a:ext cx="5393361" cy="4351338"/>
          </a:xfrm>
        </p:spPr>
        <p:txBody>
          <a:bodyPr>
            <a:normAutofit/>
          </a:bodyPr>
          <a:lstStyle/>
          <a:p>
            <a:r>
              <a:rPr lang="en-GB" sz="2400" dirty="0"/>
              <a:t>A SWOT analysis is one of the types of strategic management frameworks used to build and test strategies</a:t>
            </a:r>
          </a:p>
          <a:p>
            <a:r>
              <a:rPr lang="en-GB" sz="2400" dirty="0"/>
              <a:t>A SWOT analysis identifies and compares the </a:t>
            </a:r>
            <a:r>
              <a:rPr lang="en-GB" sz="2400" b="1" dirty="0"/>
              <a:t>strengths</a:t>
            </a:r>
            <a:r>
              <a:rPr lang="en-GB" sz="2400" dirty="0"/>
              <a:t> and </a:t>
            </a:r>
            <a:r>
              <a:rPr lang="en-GB" sz="2400" b="1" dirty="0"/>
              <a:t>weaknesses</a:t>
            </a:r>
            <a:r>
              <a:rPr lang="en-GB" sz="2400" dirty="0"/>
              <a:t> while contextualising the external </a:t>
            </a:r>
            <a:r>
              <a:rPr lang="en-GB" sz="2400" b="1" dirty="0"/>
              <a:t>opportunities</a:t>
            </a:r>
            <a:r>
              <a:rPr lang="en-GB" sz="2400" dirty="0"/>
              <a:t> and </a:t>
            </a:r>
            <a:r>
              <a:rPr lang="en-GB" sz="2400" b="1" dirty="0"/>
              <a:t>threats</a:t>
            </a:r>
            <a:r>
              <a:rPr lang="en-GB" sz="2400" dirty="0"/>
              <a:t>. </a:t>
            </a:r>
          </a:p>
          <a:p>
            <a:r>
              <a:rPr lang="en-GB" sz="2400" dirty="0"/>
              <a:t>The SWOT analysis clarifies the internal, external and other factors that can have an impact on environmental goals and objectives…</a:t>
            </a:r>
          </a:p>
        </p:txBody>
      </p:sp>
      <p:pic>
        <p:nvPicPr>
          <p:cNvPr id="5" name="Picture 4" descr="White arrows going to the red target">
            <a:extLst>
              <a:ext uri="{FF2B5EF4-FFF2-40B4-BE49-F238E27FC236}">
                <a16:creationId xmlns:a16="http://schemas.microsoft.com/office/drawing/2014/main" id="{2E5E5C56-DCA4-676D-7868-97789A125BF7}"/>
              </a:ext>
            </a:extLst>
          </p:cNvPr>
          <p:cNvPicPr>
            <a:picLocks noChangeAspect="1"/>
          </p:cNvPicPr>
          <p:nvPr/>
        </p:nvPicPr>
        <p:blipFill rotWithShape="1">
          <a:blip r:embed="rId2"/>
          <a:srcRect l="33251" r="-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609797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AutoShape 4" descr="SWOT analysis">
            <a:extLst>
              <a:ext uri="{FF2B5EF4-FFF2-40B4-BE49-F238E27FC236}">
                <a16:creationId xmlns:a16="http://schemas.microsoft.com/office/drawing/2014/main" id="{135BF823-97BC-836D-DFE2-966414BD1F1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a:extLst>
              <a:ext uri="{FF2B5EF4-FFF2-40B4-BE49-F238E27FC236}">
                <a16:creationId xmlns:a16="http://schemas.microsoft.com/office/drawing/2014/main" id="{8A339EF0-C2BC-D990-8BF3-3258F01FF817}"/>
              </a:ext>
            </a:extLst>
          </p:cNvPr>
          <p:cNvPicPr>
            <a:picLocks noChangeAspect="1"/>
          </p:cNvPicPr>
          <p:nvPr/>
        </p:nvPicPr>
        <p:blipFill rotWithShape="1">
          <a:blip r:embed="rId2"/>
          <a:srcRect l="7587" t="23493" r="28667" b="7047"/>
          <a:stretch/>
        </p:blipFill>
        <p:spPr>
          <a:xfrm>
            <a:off x="1897720" y="0"/>
            <a:ext cx="9398116" cy="6827050"/>
          </a:xfrm>
          <a:prstGeom prst="rect">
            <a:avLst/>
          </a:prstGeom>
        </p:spPr>
      </p:pic>
    </p:spTree>
    <p:extLst>
      <p:ext uri="{BB962C8B-B14F-4D97-AF65-F5344CB8AC3E}">
        <p14:creationId xmlns:p14="http://schemas.microsoft.com/office/powerpoint/2010/main" val="7349393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393361" cy="1325563"/>
          </a:xfrm>
        </p:spPr>
        <p:txBody>
          <a:bodyPr>
            <a:normAutofit/>
          </a:bodyPr>
          <a:lstStyle/>
          <a:p>
            <a:r>
              <a:rPr lang="en-GB" b="1" dirty="0"/>
              <a:t>PESTEL Analysis</a:t>
            </a:r>
          </a:p>
        </p:txBody>
      </p:sp>
      <p:sp>
        <p:nvSpPr>
          <p:cNvPr id="3" name="Content Placeholder 2"/>
          <p:cNvSpPr>
            <a:spLocks noGrp="1"/>
          </p:cNvSpPr>
          <p:nvPr>
            <p:ph idx="1"/>
          </p:nvPr>
        </p:nvSpPr>
        <p:spPr>
          <a:xfrm>
            <a:off x="838200" y="1486894"/>
            <a:ext cx="11033097" cy="5200153"/>
          </a:xfrm>
        </p:spPr>
        <p:txBody>
          <a:bodyPr>
            <a:normAutofit/>
          </a:bodyPr>
          <a:lstStyle/>
          <a:p>
            <a:pPr algn="l"/>
            <a:r>
              <a:rPr lang="en-GB" sz="1600" b="0" i="0" dirty="0">
                <a:solidFill>
                  <a:srgbClr val="333333"/>
                </a:solidFill>
                <a:effectLst/>
                <a:latin typeface="Arial" panose="020B0604020202020204" pitchFamily="34" charset="0"/>
              </a:rPr>
              <a:t>A </a:t>
            </a:r>
            <a:r>
              <a:rPr lang="en-GB" sz="1600" b="1" i="0" dirty="0">
                <a:solidFill>
                  <a:srgbClr val="800000"/>
                </a:solidFill>
                <a:effectLst/>
                <a:latin typeface="Arial" panose="020B0604020202020204" pitchFamily="34" charset="0"/>
              </a:rPr>
              <a:t>PESTEL</a:t>
            </a:r>
            <a:r>
              <a:rPr lang="en-GB" sz="1600" b="0" i="0" dirty="0">
                <a:solidFill>
                  <a:srgbClr val="333333"/>
                </a:solidFill>
                <a:effectLst/>
                <a:latin typeface="Arial" panose="020B0604020202020204" pitchFamily="34" charset="0"/>
              </a:rPr>
              <a:t> analysis is a framework or tool used by marketers to analyse and monitor the macro-environmental (external marketing environment) factors that have an impact on an organization, company, or industry.  It examines the Political, Economic, Social, Technological, Environmental, and Legal factors in the external environment.  A PESTEL analysis is used to identify threats and weaknesses  which are used in a SWOT analysis.</a:t>
            </a:r>
          </a:p>
          <a:p>
            <a:pPr algn="l"/>
            <a:r>
              <a:rPr lang="en-GB" sz="1600" b="1" i="0" dirty="0">
                <a:solidFill>
                  <a:srgbClr val="800000"/>
                </a:solidFill>
                <a:effectLst/>
                <a:latin typeface="Arial" panose="020B0604020202020204" pitchFamily="34" charset="0"/>
              </a:rPr>
              <a:t>Political</a:t>
            </a:r>
            <a:r>
              <a:rPr lang="en-GB" sz="1600" b="1" i="0" dirty="0">
                <a:solidFill>
                  <a:srgbClr val="333333"/>
                </a:solidFill>
                <a:effectLst/>
                <a:latin typeface="Arial" panose="020B0604020202020204" pitchFamily="34" charset="0"/>
              </a:rPr>
              <a:t> </a:t>
            </a:r>
            <a:r>
              <a:rPr lang="en-GB" sz="1600" b="0" i="0" dirty="0">
                <a:solidFill>
                  <a:srgbClr val="333333"/>
                </a:solidFill>
                <a:effectLst/>
                <a:latin typeface="Arial" panose="020B0604020202020204" pitchFamily="34" charset="0"/>
              </a:rPr>
              <a:t>factors include government policies, leadership, and change; foreign trade policies; internal political issues and trends; tax policy; regulation and de-regulation trends.</a:t>
            </a:r>
          </a:p>
          <a:p>
            <a:pPr algn="l"/>
            <a:r>
              <a:rPr lang="en-GB" sz="1600" b="1" i="0" dirty="0">
                <a:solidFill>
                  <a:srgbClr val="800000"/>
                </a:solidFill>
                <a:effectLst/>
                <a:latin typeface="Arial" panose="020B0604020202020204" pitchFamily="34" charset="0"/>
              </a:rPr>
              <a:t>Economic</a:t>
            </a:r>
            <a:r>
              <a:rPr lang="en-GB" sz="1600" b="1" i="0" dirty="0">
                <a:solidFill>
                  <a:srgbClr val="333333"/>
                </a:solidFill>
                <a:effectLst/>
                <a:latin typeface="Arial" panose="020B0604020202020204" pitchFamily="34" charset="0"/>
              </a:rPr>
              <a:t> </a:t>
            </a:r>
            <a:r>
              <a:rPr lang="en-GB" sz="1600" b="0" i="0" dirty="0">
                <a:solidFill>
                  <a:srgbClr val="333333"/>
                </a:solidFill>
                <a:effectLst/>
                <a:latin typeface="Arial" panose="020B0604020202020204" pitchFamily="34" charset="0"/>
              </a:rPr>
              <a:t>factors include current and projected economic growth; inflation and interest rates; job growth and unemployment; </a:t>
            </a:r>
            <a:r>
              <a:rPr lang="en-GB" sz="1600" b="0" i="0" dirty="0" err="1">
                <a:solidFill>
                  <a:srgbClr val="333333"/>
                </a:solidFill>
                <a:effectLst/>
                <a:latin typeface="Arial" panose="020B0604020202020204" pitchFamily="34" charset="0"/>
              </a:rPr>
              <a:t>labor</a:t>
            </a:r>
            <a:r>
              <a:rPr lang="en-GB" sz="1600" b="0" i="0" dirty="0">
                <a:solidFill>
                  <a:srgbClr val="333333"/>
                </a:solidFill>
                <a:effectLst/>
                <a:latin typeface="Arial" panose="020B0604020202020204" pitchFamily="34" charset="0"/>
              </a:rPr>
              <a:t> costs; impact of globalization; disposable income of consumers and businesses; likely changes in the economic environment.</a:t>
            </a:r>
          </a:p>
          <a:p>
            <a:pPr algn="l"/>
            <a:r>
              <a:rPr lang="en-GB" sz="1600" b="1" i="0" dirty="0">
                <a:solidFill>
                  <a:srgbClr val="800000"/>
                </a:solidFill>
                <a:effectLst/>
                <a:latin typeface="Arial" panose="020B0604020202020204" pitchFamily="34" charset="0"/>
              </a:rPr>
              <a:t>Social</a:t>
            </a:r>
            <a:r>
              <a:rPr lang="en-GB" sz="1600" b="1" i="0" dirty="0">
                <a:solidFill>
                  <a:srgbClr val="333333"/>
                </a:solidFill>
                <a:effectLst/>
                <a:latin typeface="Arial" panose="020B0604020202020204" pitchFamily="34" charset="0"/>
              </a:rPr>
              <a:t> </a:t>
            </a:r>
            <a:r>
              <a:rPr lang="en-GB" sz="1600" b="0" i="0" dirty="0">
                <a:solidFill>
                  <a:srgbClr val="333333"/>
                </a:solidFill>
                <a:effectLst/>
                <a:latin typeface="Arial" panose="020B0604020202020204" pitchFamily="34" charset="0"/>
              </a:rPr>
              <a:t>factors include demographics (age, gender, race, family size); consumer attitudes, opinions, and buying patterns; population growth rate and employment patterns; socio-cultural changes; ethnic and religious trends; living standards.</a:t>
            </a:r>
          </a:p>
          <a:p>
            <a:pPr algn="l"/>
            <a:r>
              <a:rPr lang="en-GB" sz="1600" b="1" i="0" dirty="0">
                <a:solidFill>
                  <a:srgbClr val="800000"/>
                </a:solidFill>
                <a:effectLst/>
                <a:latin typeface="Arial" panose="020B0604020202020204" pitchFamily="34" charset="0"/>
              </a:rPr>
              <a:t>Technological</a:t>
            </a:r>
            <a:r>
              <a:rPr lang="en-GB" sz="1600" b="0" i="0" dirty="0">
                <a:solidFill>
                  <a:srgbClr val="333333"/>
                </a:solidFill>
                <a:effectLst/>
                <a:latin typeface="Arial" panose="020B0604020202020204" pitchFamily="34" charset="0"/>
              </a:rPr>
              <a:t> factors affect marketing in (1) new ways of producing goods and services; (2) new ways of distributing goods and services; (3) new ways of communicating with target markets.</a:t>
            </a:r>
          </a:p>
          <a:p>
            <a:pPr algn="l"/>
            <a:r>
              <a:rPr lang="en-GB" sz="1600" b="1" i="0" dirty="0">
                <a:solidFill>
                  <a:srgbClr val="800000"/>
                </a:solidFill>
                <a:effectLst/>
                <a:latin typeface="Arial" panose="020B0604020202020204" pitchFamily="34" charset="0"/>
              </a:rPr>
              <a:t>Environmental</a:t>
            </a:r>
            <a:r>
              <a:rPr lang="en-GB" sz="1600" b="0" i="0" dirty="0">
                <a:solidFill>
                  <a:srgbClr val="800000"/>
                </a:solidFill>
                <a:effectLst/>
                <a:latin typeface="Arial" panose="020B0604020202020204" pitchFamily="34" charset="0"/>
              </a:rPr>
              <a:t> </a:t>
            </a:r>
            <a:r>
              <a:rPr lang="en-GB" sz="1600" b="0" i="0" dirty="0">
                <a:solidFill>
                  <a:srgbClr val="333333"/>
                </a:solidFill>
                <a:effectLst/>
                <a:latin typeface="Arial" panose="020B0604020202020204" pitchFamily="34" charset="0"/>
              </a:rPr>
              <a:t>factors are important due to the increasing scarcity of raw materials; pollution targets; doing business as an ethical and sustainable company; carbon footprint targets.</a:t>
            </a:r>
          </a:p>
          <a:p>
            <a:pPr algn="l"/>
            <a:r>
              <a:rPr lang="en-GB" sz="1600" b="1" i="0" dirty="0">
                <a:solidFill>
                  <a:srgbClr val="800000"/>
                </a:solidFill>
                <a:effectLst/>
                <a:latin typeface="Arial" panose="020B0604020202020204" pitchFamily="34" charset="0"/>
              </a:rPr>
              <a:t>Legal </a:t>
            </a:r>
            <a:r>
              <a:rPr lang="en-GB" sz="1600" b="0" i="0" dirty="0">
                <a:solidFill>
                  <a:srgbClr val="333333"/>
                </a:solidFill>
                <a:effectLst/>
                <a:latin typeface="Arial" panose="020B0604020202020204" pitchFamily="34" charset="0"/>
              </a:rPr>
              <a:t>factors include health and safety; equal opportunities; advertising standards; consumer rights and laws; product </a:t>
            </a:r>
            <a:r>
              <a:rPr lang="en-GB" sz="1600" b="0" i="0" dirty="0" err="1">
                <a:solidFill>
                  <a:srgbClr val="333333"/>
                </a:solidFill>
                <a:effectLst/>
                <a:latin typeface="Arial" panose="020B0604020202020204" pitchFamily="34" charset="0"/>
              </a:rPr>
              <a:t>labeling</a:t>
            </a:r>
            <a:r>
              <a:rPr lang="en-GB" sz="1600" b="0" i="0" dirty="0">
                <a:solidFill>
                  <a:srgbClr val="333333"/>
                </a:solidFill>
                <a:effectLst/>
                <a:latin typeface="Arial" panose="020B0604020202020204" pitchFamily="34" charset="0"/>
              </a:rPr>
              <a:t> and product safety.</a:t>
            </a:r>
          </a:p>
          <a:p>
            <a:endParaRPr lang="en-GB" sz="2400" dirty="0"/>
          </a:p>
        </p:txBody>
      </p:sp>
    </p:spTree>
    <p:extLst>
      <p:ext uri="{BB962C8B-B14F-4D97-AF65-F5344CB8AC3E}">
        <p14:creationId xmlns:p14="http://schemas.microsoft.com/office/powerpoint/2010/main" val="16178232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b="1" u="sng" dirty="0"/>
              <a:t>Assessment</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838200" y="1825625"/>
            <a:ext cx="10975848" cy="4351338"/>
          </a:xfrm>
        </p:spPr>
        <p:txBody>
          <a:bodyPr/>
          <a:lstStyle/>
          <a:p>
            <a:r>
              <a:rPr lang="en-GB" sz="1800" dirty="0">
                <a:latin typeface="Arial" panose="020B0604020202020204" pitchFamily="34" charset="0"/>
                <a:cs typeface="Arial" panose="020B0604020202020204" pitchFamily="34" charset="0"/>
              </a:rPr>
              <a:t>Moodle</a:t>
            </a:r>
          </a:p>
          <a:p>
            <a:r>
              <a:rPr lang="en-GB" sz="1800" dirty="0">
                <a:latin typeface="Arial" panose="020B0604020202020204" pitchFamily="34" charset="0"/>
                <a:cs typeface="Arial" panose="020B0604020202020204" pitchFamily="34" charset="0"/>
                <a:hlinkClick r:id="rId2"/>
              </a:rPr>
              <a:t>Course: Strategic Management for Conservation (ACBA7007) (uwtsd.ac.uk)</a:t>
            </a:r>
            <a:endParaRPr lang="en-GB"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COP Assessment (</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70% of the module mark</a:t>
            </a:r>
            <a:r>
              <a:rPr lang="en-GB" sz="1800" dirty="0">
                <a:latin typeface="Arial" panose="020B0604020202020204" pitchFamily="34" charset="0"/>
                <a:cs typeface="Arial" panose="020B0604020202020204" pitchFamily="34" charset="0"/>
              </a:rPr>
              <a:t>) - 4000 word report - </a:t>
            </a:r>
            <a:r>
              <a:rPr lang="en-GB" sz="1800" b="1" dirty="0">
                <a:solidFill>
                  <a:srgbClr val="000000"/>
                </a:solidFill>
                <a:effectLst/>
                <a:latin typeface="Calibri" panose="020F0502020204030204" pitchFamily="34" charset="0"/>
                <a:ea typeface="Times New Roman" panose="02020603050405020304" pitchFamily="18" charset="0"/>
              </a:rPr>
              <a:t>Final Reports due: </a:t>
            </a:r>
            <a:r>
              <a:rPr lang="en-GB" sz="1800" b="1" dirty="0">
                <a:solidFill>
                  <a:srgbClr val="000000"/>
                </a:solidFill>
                <a:latin typeface="Calibri" panose="020F0502020204030204" pitchFamily="34" charset="0"/>
                <a:ea typeface="Times New Roman" panose="02020603050405020304" pitchFamily="18" charset="0"/>
              </a:rPr>
              <a:t>07</a:t>
            </a:r>
            <a:r>
              <a:rPr lang="en-GB" sz="1800" b="1" baseline="30000" dirty="0">
                <a:solidFill>
                  <a:srgbClr val="000000"/>
                </a:solidFill>
                <a:effectLst/>
                <a:latin typeface="Calibri" panose="020F0502020204030204" pitchFamily="34" charset="0"/>
                <a:ea typeface="Times New Roman" panose="02020603050405020304" pitchFamily="18" charset="0"/>
              </a:rPr>
              <a:t>th</a:t>
            </a:r>
            <a:r>
              <a:rPr lang="en-GB" sz="1800" b="1" dirty="0">
                <a:solidFill>
                  <a:srgbClr val="000000"/>
                </a:solidFill>
                <a:effectLst/>
                <a:latin typeface="Calibri" panose="020F0502020204030204" pitchFamily="34" charset="0"/>
                <a:ea typeface="Times New Roman" panose="02020603050405020304" pitchFamily="18" charset="0"/>
              </a:rPr>
              <a:t> May, 2025</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20 Minute SLS + A4 Summary Sheet (</a:t>
            </a:r>
            <a:r>
              <a:rPr lang="en-GB" sz="1800" b="1" dirty="0">
                <a:solidFill>
                  <a:srgbClr val="FF0000"/>
                </a:solidFill>
                <a:latin typeface="Arial" panose="020B0604020202020204" pitchFamily="34" charset="0"/>
                <a:cs typeface="Arial" panose="020B0604020202020204" pitchFamily="34" charset="0"/>
              </a:rPr>
              <a:t>30</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of the module mark</a:t>
            </a:r>
            <a:r>
              <a:rPr lang="en-GB" sz="1800" dirty="0">
                <a:latin typeface="Arial" panose="020B0604020202020204" pitchFamily="34" charset="0"/>
                <a:cs typeface="Arial" panose="020B0604020202020204" pitchFamily="34" charset="0"/>
              </a:rPr>
              <a:t>) – to be held on </a:t>
            </a:r>
            <a:r>
              <a:rPr lang="en-GB" sz="1800" b="1" dirty="0">
                <a:solidFill>
                  <a:srgbClr val="000000"/>
                </a:solidFill>
                <a:effectLst/>
                <a:latin typeface="Calibri" panose="020F0502020204030204" pitchFamily="34" charset="0"/>
                <a:ea typeface="Times New Roman" panose="02020603050405020304" pitchFamily="18" charset="0"/>
              </a:rPr>
              <a:t>20</a:t>
            </a:r>
            <a:r>
              <a:rPr lang="en-GB" sz="1800" b="1" baseline="30000" dirty="0">
                <a:solidFill>
                  <a:srgbClr val="000000"/>
                </a:solidFill>
                <a:effectLst/>
                <a:latin typeface="Calibri" panose="020F0502020204030204" pitchFamily="34" charset="0"/>
                <a:ea typeface="Times New Roman" panose="02020603050405020304" pitchFamily="18" charset="0"/>
              </a:rPr>
              <a:t>th </a:t>
            </a:r>
            <a:r>
              <a:rPr lang="en-GB" sz="1800" b="1" dirty="0">
                <a:solidFill>
                  <a:srgbClr val="000000"/>
                </a:solidFill>
                <a:effectLst/>
                <a:latin typeface="Calibri" panose="020F0502020204030204" pitchFamily="34" charset="0"/>
                <a:ea typeface="Times New Roman" panose="02020603050405020304" pitchFamily="18" charset="0"/>
              </a:rPr>
              <a:t>November, 2024</a:t>
            </a:r>
            <a:endParaRPr lang="en-GB"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2095618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78A8240C-DF23-66F2-A33B-CFCB7F3168E0}"/>
              </a:ext>
            </a:extLst>
          </p:cNvPr>
          <p:cNvPicPr>
            <a:picLocks noChangeAspect="1"/>
          </p:cNvPicPr>
          <p:nvPr/>
        </p:nvPicPr>
        <p:blipFill rotWithShape="1">
          <a:blip r:embed="rId2"/>
          <a:srcRect l="48167" r="3316"/>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15317" y="405685"/>
            <a:ext cx="5464968" cy="1559301"/>
          </a:xfrm>
        </p:spPr>
        <p:txBody>
          <a:bodyPr>
            <a:normAutofit/>
          </a:bodyPr>
          <a:lstStyle/>
          <a:p>
            <a:r>
              <a:rPr lang="en-GB" sz="4000" b="1" u="sng"/>
              <a:t>Summary</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15317" y="2743200"/>
            <a:ext cx="5247340" cy="3496878"/>
          </a:xfrm>
        </p:spPr>
        <p:txBody>
          <a:bodyPr anchor="ctr">
            <a:normAutofit/>
          </a:bodyPr>
          <a:lstStyle/>
          <a:p>
            <a:r>
              <a:rPr lang="en-GB" sz="2000" dirty="0">
                <a:latin typeface="Arial" panose="020B0604020202020204" pitchFamily="34" charset="0"/>
                <a:cs typeface="Arial" panose="020B0604020202020204" pitchFamily="34" charset="0"/>
              </a:rPr>
              <a:t>Definition of Strategic Management</a:t>
            </a:r>
          </a:p>
          <a:p>
            <a:r>
              <a:rPr lang="en-GB" sz="2000" dirty="0">
                <a:latin typeface="Arial" panose="020B0604020202020204" pitchFamily="34" charset="0"/>
                <a:cs typeface="Arial" panose="020B0604020202020204" pitchFamily="34" charset="0"/>
              </a:rPr>
              <a:t>Why do we need to make strategic environmental decisions?</a:t>
            </a:r>
          </a:p>
          <a:p>
            <a:r>
              <a:rPr lang="en-GB" sz="2000" dirty="0">
                <a:latin typeface="Arial" panose="020B0604020202020204" pitchFamily="34" charset="0"/>
                <a:cs typeface="Arial" panose="020B0604020202020204" pitchFamily="34" charset="0"/>
              </a:rPr>
              <a:t>Global v Local</a:t>
            </a:r>
          </a:p>
          <a:p>
            <a:r>
              <a:rPr lang="en-GB" sz="2000" dirty="0">
                <a:latin typeface="Arial" panose="020B0604020202020204" pitchFamily="34" charset="0"/>
                <a:cs typeface="Arial" panose="020B0604020202020204" pitchFamily="34" charset="0"/>
              </a:rPr>
              <a:t>COP &amp; </a:t>
            </a:r>
            <a:r>
              <a:rPr lang="en-GB" sz="2000" b="1" u="sng" dirty="0">
                <a:latin typeface="Arial" panose="020B0604020202020204" pitchFamily="34" charset="0"/>
                <a:cs typeface="Arial" panose="020B0604020202020204" pitchFamily="34" charset="0"/>
              </a:rPr>
              <a:t>Assessment </a:t>
            </a:r>
          </a:p>
          <a:p>
            <a:r>
              <a:rPr lang="en-GB" sz="2000" dirty="0">
                <a:latin typeface="Arial" panose="020B0604020202020204" pitchFamily="34" charset="0"/>
                <a:cs typeface="Arial" panose="020B0604020202020204" pitchFamily="34" charset="0"/>
              </a:rPr>
              <a:t>SWOT/PESTEL</a:t>
            </a:r>
          </a:p>
          <a:p>
            <a:pPr marL="0" indent="0">
              <a:buNone/>
            </a:pPr>
            <a:endParaRPr lang="en-GB" sz="2000" dirty="0"/>
          </a:p>
        </p:txBody>
      </p:sp>
    </p:spTree>
    <p:extLst>
      <p:ext uri="{BB962C8B-B14F-4D97-AF65-F5344CB8AC3E}">
        <p14:creationId xmlns:p14="http://schemas.microsoft.com/office/powerpoint/2010/main" val="36711901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37BA-8CC8-72A5-8A29-3E75898101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4A62BE-4590-6C21-A23C-01FA039D2F54}"/>
              </a:ext>
            </a:extLst>
          </p:cNvPr>
          <p:cNvSpPr>
            <a:spLocks noGrp="1"/>
          </p:cNvSpPr>
          <p:nvPr>
            <p:ph idx="1"/>
          </p:nvPr>
        </p:nvSpPr>
        <p:spPr/>
        <p:txBody>
          <a:bodyPr/>
          <a:lstStyle/>
          <a:p>
            <a:endParaRPr lang="en-GB"/>
          </a:p>
        </p:txBody>
      </p:sp>
      <p:pic>
        <p:nvPicPr>
          <p:cNvPr id="5122" name="Picture 2" descr="What does a SWOT analysis look like">
            <a:extLst>
              <a:ext uri="{FF2B5EF4-FFF2-40B4-BE49-F238E27FC236}">
                <a16:creationId xmlns:a16="http://schemas.microsoft.com/office/drawing/2014/main" id="{CBDB0BCB-0905-630B-80EF-BE673EC9DF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19188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29" name="Arc 51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0337BA-8CC8-72A5-8A29-3E7589810180}"/>
              </a:ext>
            </a:extLst>
          </p:cNvPr>
          <p:cNvSpPr>
            <a:spLocks noGrp="1"/>
          </p:cNvSpPr>
          <p:nvPr>
            <p:ph type="title"/>
          </p:nvPr>
        </p:nvSpPr>
        <p:spPr>
          <a:xfrm>
            <a:off x="5894962" y="479493"/>
            <a:ext cx="5458838" cy="1325563"/>
          </a:xfrm>
        </p:spPr>
        <p:txBody>
          <a:bodyPr>
            <a:normAutofit/>
          </a:bodyPr>
          <a:lstStyle/>
          <a:p>
            <a:r>
              <a:rPr lang="en-GB" b="1" dirty="0"/>
              <a:t>Class Activity</a:t>
            </a:r>
          </a:p>
        </p:txBody>
      </p:sp>
      <p:sp>
        <p:nvSpPr>
          <p:cNvPr id="5131" name="Freeform: Shape 51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What does a SWOT analysis look like">
            <a:extLst>
              <a:ext uri="{FF2B5EF4-FFF2-40B4-BE49-F238E27FC236}">
                <a16:creationId xmlns:a16="http://schemas.microsoft.com/office/drawing/2014/main" id="{CBDB0BCB-0905-630B-80EF-BE673EC9DF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48" t="21550" r="13177" b="17274"/>
          <a:stretch/>
        </p:blipFill>
        <p:spPr bwMode="auto">
          <a:xfrm>
            <a:off x="703182" y="2208940"/>
            <a:ext cx="4777381" cy="22703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24A62BE-4590-6C21-A23C-01FA039D2F54}"/>
              </a:ext>
            </a:extLst>
          </p:cNvPr>
          <p:cNvSpPr>
            <a:spLocks noGrp="1"/>
          </p:cNvSpPr>
          <p:nvPr>
            <p:ph idx="1"/>
          </p:nvPr>
        </p:nvSpPr>
        <p:spPr>
          <a:xfrm>
            <a:off x="5894962" y="1984443"/>
            <a:ext cx="5458838" cy="4192520"/>
          </a:xfrm>
        </p:spPr>
        <p:txBody>
          <a:bodyPr>
            <a:normAutofit/>
          </a:bodyPr>
          <a:lstStyle/>
          <a:p>
            <a:r>
              <a:rPr lang="en-GB" dirty="0"/>
              <a:t>Pick a mystery scenario from Alissa.</a:t>
            </a:r>
          </a:p>
          <a:p>
            <a:r>
              <a:rPr lang="en-GB" dirty="0"/>
              <a:t>Conduct a mini SWOT analysis on your scenario </a:t>
            </a:r>
          </a:p>
          <a:p>
            <a:r>
              <a:rPr lang="en-GB" dirty="0"/>
              <a:t>Make notes of your analysis on the board</a:t>
            </a:r>
          </a:p>
          <a:p>
            <a:r>
              <a:rPr lang="en-GB" dirty="0"/>
              <a:t>Present your SWOT analysis to the group </a:t>
            </a:r>
          </a:p>
        </p:txBody>
      </p:sp>
    </p:spTree>
    <p:extLst>
      <p:ext uri="{BB962C8B-B14F-4D97-AF65-F5344CB8AC3E}">
        <p14:creationId xmlns:p14="http://schemas.microsoft.com/office/powerpoint/2010/main" val="347163336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29" name="Arc 51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0337BA-8CC8-72A5-8A29-3E7589810180}"/>
              </a:ext>
            </a:extLst>
          </p:cNvPr>
          <p:cNvSpPr>
            <a:spLocks noGrp="1"/>
          </p:cNvSpPr>
          <p:nvPr>
            <p:ph type="title"/>
          </p:nvPr>
        </p:nvSpPr>
        <p:spPr>
          <a:xfrm>
            <a:off x="5894962" y="479493"/>
            <a:ext cx="5458838" cy="1325563"/>
          </a:xfrm>
        </p:spPr>
        <p:txBody>
          <a:bodyPr>
            <a:normAutofit/>
          </a:bodyPr>
          <a:lstStyle/>
          <a:p>
            <a:r>
              <a:rPr lang="en-GB" b="1" dirty="0"/>
              <a:t>Class Activity</a:t>
            </a:r>
          </a:p>
        </p:txBody>
      </p:sp>
      <p:sp>
        <p:nvSpPr>
          <p:cNvPr id="5131" name="Freeform: Shape 51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24A62BE-4590-6C21-A23C-01FA039D2F54}"/>
              </a:ext>
            </a:extLst>
          </p:cNvPr>
          <p:cNvSpPr>
            <a:spLocks noGrp="1"/>
          </p:cNvSpPr>
          <p:nvPr>
            <p:ph idx="1"/>
          </p:nvPr>
        </p:nvSpPr>
        <p:spPr>
          <a:xfrm>
            <a:off x="5894962" y="1984443"/>
            <a:ext cx="5458838" cy="4192520"/>
          </a:xfrm>
        </p:spPr>
        <p:txBody>
          <a:bodyPr>
            <a:normAutofit lnSpcReduction="10000"/>
          </a:bodyPr>
          <a:lstStyle/>
          <a:p>
            <a:r>
              <a:rPr lang="en-GB" dirty="0">
                <a:hlinkClick r:id="rId2"/>
              </a:rPr>
              <a:t>Is the world a better place 2030? Michael Green</a:t>
            </a:r>
            <a:endParaRPr lang="en-GB" dirty="0"/>
          </a:p>
          <a:p>
            <a:endParaRPr lang="en-GB" dirty="0"/>
          </a:p>
          <a:p>
            <a:r>
              <a:rPr lang="en-GB" dirty="0"/>
              <a:t>15 minutes discuss</a:t>
            </a:r>
          </a:p>
          <a:p>
            <a:pPr marL="285750" indent="-285750">
              <a:buFont typeface="Arial" panose="020B0604020202020204" pitchFamily="34" charset="0"/>
              <a:buChar char="•"/>
            </a:pPr>
            <a:r>
              <a:rPr lang="en-GB" dirty="0"/>
              <a:t>Implications or future direction of COP?</a:t>
            </a:r>
          </a:p>
          <a:p>
            <a:pPr marL="285750" indent="-285750">
              <a:buFont typeface="Arial" panose="020B0604020202020204" pitchFamily="34" charset="0"/>
              <a:buChar char="•"/>
            </a:pPr>
            <a:r>
              <a:rPr lang="en-GB" dirty="0"/>
              <a:t>You are an advisor to the UK Prime minister. What key messages would you like to get across at the next COP?</a:t>
            </a:r>
          </a:p>
          <a:p>
            <a:endParaRPr lang="en-GB" dirty="0"/>
          </a:p>
          <a:p>
            <a:endParaRPr lang="en-GB" dirty="0"/>
          </a:p>
        </p:txBody>
      </p:sp>
    </p:spTree>
    <p:extLst>
      <p:ext uri="{BB962C8B-B14F-4D97-AF65-F5344CB8AC3E}">
        <p14:creationId xmlns:p14="http://schemas.microsoft.com/office/powerpoint/2010/main" val="139722255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29" name="Arc 51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131" name="Freeform: Shape 51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Online Media 7" title="How We Can Make the World a Better Place by 2030 | Michael Green | TED Talks">
            <a:hlinkClick r:id="" action="ppaction://media"/>
            <a:extLst>
              <a:ext uri="{FF2B5EF4-FFF2-40B4-BE49-F238E27FC236}">
                <a16:creationId xmlns:a16="http://schemas.microsoft.com/office/drawing/2014/main" id="{C252452D-8B80-BD60-12BC-6AC8D384534D}"/>
              </a:ext>
            </a:extLst>
          </p:cNvPr>
          <p:cNvPicPr>
            <a:picLocks noRot="1" noChangeAspect="1"/>
          </p:cNvPicPr>
          <p:nvPr>
            <a:videoFile r:link="rId1"/>
          </p:nvPr>
        </p:nvPicPr>
        <p:blipFill>
          <a:blip r:embed="rId3"/>
          <a:stretch>
            <a:fillRect/>
          </a:stretch>
        </p:blipFill>
        <p:spPr>
          <a:xfrm>
            <a:off x="267226" y="194673"/>
            <a:ext cx="11492938" cy="6493510"/>
          </a:xfrm>
          <a:prstGeom prst="rect">
            <a:avLst/>
          </a:prstGeom>
        </p:spPr>
      </p:pic>
    </p:spTree>
    <p:extLst>
      <p:ext uri="{BB962C8B-B14F-4D97-AF65-F5344CB8AC3E}">
        <p14:creationId xmlns:p14="http://schemas.microsoft.com/office/powerpoint/2010/main" val="3373034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3A1CA-E174-48F9-97C5-021F4D6764BB}"/>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2300" b="1" dirty="0"/>
              <a:t>Some examples</a:t>
            </a:r>
            <a:br>
              <a:rPr lang="en-US" sz="2300" b="1" dirty="0"/>
            </a:br>
            <a:r>
              <a:rPr lang="en-US" sz="2300" b="1" dirty="0"/>
              <a:t>Environmental factors have, together with other factors, always acted as a driver of human mobility (</a:t>
            </a:r>
            <a:r>
              <a:rPr lang="en-US" sz="2300" b="1" dirty="0" err="1"/>
              <a:t>weADAPT</a:t>
            </a:r>
            <a:r>
              <a:rPr lang="en-US" sz="2300" b="1" dirty="0"/>
              <a:t>, 2021)</a:t>
            </a:r>
            <a:br>
              <a:rPr lang="en-US" sz="2300" dirty="0"/>
            </a:br>
            <a:endParaRPr lang="en-US" sz="2300" dirty="0"/>
          </a:p>
        </p:txBody>
      </p:sp>
      <p:pic>
        <p:nvPicPr>
          <p:cNvPr id="4" name="Content Placeholder 3">
            <a:extLst>
              <a:ext uri="{FF2B5EF4-FFF2-40B4-BE49-F238E27FC236}">
                <a16:creationId xmlns:a16="http://schemas.microsoft.com/office/drawing/2014/main" id="{9F216F3B-86DF-4400-85FB-549D7AA9A9AC}"/>
              </a:ext>
            </a:extLst>
          </p:cNvPr>
          <p:cNvPicPr>
            <a:picLocks noGrp="1" noChangeAspect="1"/>
          </p:cNvPicPr>
          <p:nvPr>
            <p:ph idx="1"/>
          </p:nvPr>
        </p:nvPicPr>
        <p:blipFill rotWithShape="1">
          <a:blip r:embed="rId3"/>
          <a:srcRect t="32776" b="1060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TextBox 4">
            <a:extLst>
              <a:ext uri="{FF2B5EF4-FFF2-40B4-BE49-F238E27FC236}">
                <a16:creationId xmlns:a16="http://schemas.microsoft.com/office/drawing/2014/main" id="{D4629C01-3A84-4D56-A3F5-46D54AA6DB99}"/>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Interconnections of climate change and migration, adapted from Global Risks Interconnections Map 2016 of the WEF Global Risk Report 2016. Green: Environmental Risks; red: Societal Risks, orange: Geopolitical Risks, blue: Economic Risks</a:t>
            </a:r>
          </a:p>
        </p:txBody>
      </p:sp>
    </p:spTree>
    <p:extLst>
      <p:ext uri="{BB962C8B-B14F-4D97-AF65-F5344CB8AC3E}">
        <p14:creationId xmlns:p14="http://schemas.microsoft.com/office/powerpoint/2010/main" val="221583940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8D72AD7-10BB-4030-A67A-923AF8E0853D}"/>
              </a:ext>
            </a:extLst>
          </p:cNvPr>
          <p:cNvPicPr>
            <a:picLocks noChangeAspect="1"/>
          </p:cNvPicPr>
          <p:nvPr/>
        </p:nvPicPr>
        <p:blipFill rotWithShape="1">
          <a:blip r:embed="rId2"/>
          <a:srcRect l="5334" r="15707"/>
          <a:stretch/>
        </p:blipFill>
        <p:spPr>
          <a:xfrm>
            <a:off x="1"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D57E32-708F-4C23-BFB4-8F48971558C9}"/>
              </a:ext>
            </a:extLst>
          </p:cNvPr>
          <p:cNvSpPr>
            <a:spLocks noGrp="1"/>
          </p:cNvSpPr>
          <p:nvPr>
            <p:ph type="title"/>
          </p:nvPr>
        </p:nvSpPr>
        <p:spPr>
          <a:xfrm>
            <a:off x="7531610" y="365125"/>
            <a:ext cx="3822189" cy="1899912"/>
          </a:xfrm>
        </p:spPr>
        <p:txBody>
          <a:bodyPr>
            <a:normAutofit/>
          </a:bodyPr>
          <a:lstStyle/>
          <a:p>
            <a:r>
              <a:rPr lang="en-GB" sz="4000" b="1" dirty="0"/>
              <a:t>Climate change impacts</a:t>
            </a:r>
          </a:p>
        </p:txBody>
      </p:sp>
      <p:sp>
        <p:nvSpPr>
          <p:cNvPr id="3" name="Content Placeholder 2">
            <a:extLst>
              <a:ext uri="{FF2B5EF4-FFF2-40B4-BE49-F238E27FC236}">
                <a16:creationId xmlns:a16="http://schemas.microsoft.com/office/drawing/2014/main" id="{47AA287B-FA0E-43A4-91BD-4FF3A2D89DA1}"/>
              </a:ext>
            </a:extLst>
          </p:cNvPr>
          <p:cNvSpPr>
            <a:spLocks noGrp="1"/>
          </p:cNvSpPr>
          <p:nvPr>
            <p:ph idx="1"/>
          </p:nvPr>
        </p:nvSpPr>
        <p:spPr>
          <a:xfrm>
            <a:off x="7531610" y="2434201"/>
            <a:ext cx="3939030" cy="3742762"/>
          </a:xfrm>
        </p:spPr>
        <p:txBody>
          <a:bodyPr>
            <a:noAutofit/>
          </a:bodyPr>
          <a:lstStyle/>
          <a:p>
            <a:r>
              <a:rPr lang="en-GB" sz="1800" dirty="0"/>
              <a:t>The impact of climate change on migration will increase in the future. There is, however, low confidence in quantitative projections of changes in mobility, due to its multi-causal nature.</a:t>
            </a:r>
          </a:p>
          <a:p>
            <a:r>
              <a:rPr lang="en-GB" sz="1800" dirty="0"/>
              <a:t>Sudden-onset disasters such as flooding, storms and earthquakes have displaced 26.4 million people each year. </a:t>
            </a:r>
          </a:p>
          <a:p>
            <a:pPr lvl="1"/>
            <a:r>
              <a:rPr lang="en-GB" sz="1800" dirty="0"/>
              <a:t>The effects of gradual changes are likely to have an even greater impact on the movement of people in the future than extreme events.</a:t>
            </a:r>
          </a:p>
        </p:txBody>
      </p:sp>
    </p:spTree>
    <p:extLst>
      <p:ext uri="{BB962C8B-B14F-4D97-AF65-F5344CB8AC3E}">
        <p14:creationId xmlns:p14="http://schemas.microsoft.com/office/powerpoint/2010/main" val="1587722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0D57E32-708F-4C23-BFB4-8F48971558C9}"/>
              </a:ext>
            </a:extLst>
          </p:cNvPr>
          <p:cNvSpPr>
            <a:spLocks noGrp="1"/>
          </p:cNvSpPr>
          <p:nvPr>
            <p:ph type="title"/>
          </p:nvPr>
        </p:nvSpPr>
        <p:spPr>
          <a:xfrm>
            <a:off x="838200" y="365125"/>
            <a:ext cx="6075573" cy="1325563"/>
          </a:xfrm>
        </p:spPr>
        <p:txBody>
          <a:bodyPr>
            <a:normAutofit fontScale="90000"/>
          </a:bodyPr>
          <a:lstStyle/>
          <a:p>
            <a:r>
              <a:rPr lang="en-GB" b="1" dirty="0">
                <a:ea typeface="+mj-lt"/>
                <a:cs typeface="+mj-lt"/>
              </a:rPr>
              <a:t>Climate Change and Global Environmental Drivers</a:t>
            </a:r>
            <a:endParaRPr lang="en-US" b="1" dirty="0"/>
          </a:p>
        </p:txBody>
      </p:sp>
      <p:sp>
        <p:nvSpPr>
          <p:cNvPr id="13" name="Freeform: Shape 12">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7AA287B-FA0E-43A4-91BD-4FF3A2D89DA1}"/>
              </a:ext>
            </a:extLst>
          </p:cNvPr>
          <p:cNvSpPr>
            <a:spLocks noGrp="1"/>
          </p:cNvSpPr>
          <p:nvPr>
            <p:ph idx="1"/>
          </p:nvPr>
        </p:nvSpPr>
        <p:spPr>
          <a:xfrm>
            <a:off x="838200" y="1825625"/>
            <a:ext cx="5393361" cy="4351338"/>
          </a:xfrm>
        </p:spPr>
        <p:txBody>
          <a:bodyPr>
            <a:normAutofit/>
          </a:bodyPr>
          <a:lstStyle/>
          <a:p>
            <a:r>
              <a:rPr lang="en-GB" sz="1800" dirty="0"/>
              <a:t>Climate change and global environmental changes affect migration but are not the sole drivers.</a:t>
            </a:r>
          </a:p>
          <a:p>
            <a:r>
              <a:rPr lang="en-GB" sz="1800" dirty="0"/>
              <a:t>Global environmental change exacerbates existing challenges in urban areas such as unbalanced population structures, lack of social cohesion and social inequality. The extent to which policies create an enabling framework beneficial to migrants and inhabitants will determine to a large extent how functional a city will be. </a:t>
            </a:r>
          </a:p>
          <a:p>
            <a:r>
              <a:rPr lang="en-GB" sz="1800" dirty="0"/>
              <a:t>Migration is increasingly considered in the discussion of climate change, while environmental and climate issues are included in policy processes on migration. Nevertheless, there is still a lack of comprehensive policy responses on migration and the environment. COP 26?</a:t>
            </a:r>
          </a:p>
        </p:txBody>
      </p:sp>
      <p:sp>
        <p:nvSpPr>
          <p:cNvPr id="15" name="Oval 1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6" name="Picture 5">
            <a:extLst>
              <a:ext uri="{FF2B5EF4-FFF2-40B4-BE49-F238E27FC236}">
                <a16:creationId xmlns:a16="http://schemas.microsoft.com/office/drawing/2014/main" id="{3E0FCB95-0FE6-4E0D-84BF-1D85C073452B}"/>
              </a:ext>
            </a:extLst>
          </p:cNvPr>
          <p:cNvPicPr>
            <a:picLocks noChangeAspect="1"/>
          </p:cNvPicPr>
          <p:nvPr/>
        </p:nvPicPr>
        <p:blipFill rotWithShape="1">
          <a:blip r:embed="rId2"/>
          <a:srcRect l="17490" r="30009"/>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Freeform: Shape 18">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9" name="Freeform: Shape 22">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24">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505919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57E32-708F-4C23-BFB4-8F48971558C9}"/>
              </a:ext>
            </a:extLst>
          </p:cNvPr>
          <p:cNvSpPr>
            <a:spLocks noGrp="1"/>
          </p:cNvSpPr>
          <p:nvPr>
            <p:ph type="title"/>
          </p:nvPr>
        </p:nvSpPr>
        <p:spPr>
          <a:xfrm>
            <a:off x="458682" y="192751"/>
            <a:ext cx="4355265" cy="1616203"/>
          </a:xfrm>
        </p:spPr>
        <p:txBody>
          <a:bodyPr anchor="b">
            <a:normAutofit/>
          </a:bodyPr>
          <a:lstStyle/>
          <a:p>
            <a:r>
              <a:rPr lang="en-GB" sz="3200" b="1" dirty="0">
                <a:ea typeface="+mj-lt"/>
                <a:cs typeface="+mj-lt"/>
              </a:rPr>
              <a:t>Population and resources</a:t>
            </a:r>
            <a:endParaRPr lang="en-US" sz="3200" b="1" dirty="0"/>
          </a:p>
        </p:txBody>
      </p:sp>
      <p:sp>
        <p:nvSpPr>
          <p:cNvPr id="3" name="Content Placeholder 2">
            <a:extLst>
              <a:ext uri="{FF2B5EF4-FFF2-40B4-BE49-F238E27FC236}">
                <a16:creationId xmlns:a16="http://schemas.microsoft.com/office/drawing/2014/main" id="{47AA287B-FA0E-43A4-91BD-4FF3A2D89DA1}"/>
              </a:ext>
            </a:extLst>
          </p:cNvPr>
          <p:cNvSpPr>
            <a:spLocks noGrp="1"/>
          </p:cNvSpPr>
          <p:nvPr>
            <p:ph idx="1"/>
          </p:nvPr>
        </p:nvSpPr>
        <p:spPr>
          <a:xfrm>
            <a:off x="146304" y="2533476"/>
            <a:ext cx="5824728" cy="3447832"/>
          </a:xfrm>
        </p:spPr>
        <p:txBody>
          <a:bodyPr anchor="t">
            <a:noAutofit/>
          </a:bodyPr>
          <a:lstStyle/>
          <a:p>
            <a:r>
              <a:rPr lang="en-GB" sz="1800" dirty="0"/>
              <a:t>Populations with limited resources may not have the means to benefit from migration as an adaptation strategy and therefore find themselves trapped in vulnerable situations. Is money enough?</a:t>
            </a:r>
          </a:p>
          <a:p>
            <a:r>
              <a:rPr lang="en-GB" sz="1800" dirty="0"/>
              <a:t>Classic strategies of development cooperation in rural areas, such as livelihood diversification and sustainable management of natural resources, seem to be valid approaches for climate change adaptation and for reducing the pressure to migrate to urban areas. Agree?</a:t>
            </a:r>
          </a:p>
          <a:p>
            <a:r>
              <a:rPr lang="en-GB" sz="1800" dirty="0"/>
              <a:t>Swiss Agency for Development and Cooperation (SDC) has identified the need to further enhance the knowledge base, and to foster interaction and intersectoral cooperation on the nexus between climate change and migration.</a:t>
            </a:r>
          </a:p>
        </p:txBody>
      </p:sp>
      <p:pic>
        <p:nvPicPr>
          <p:cNvPr id="5" name="Picture 4">
            <a:extLst>
              <a:ext uri="{FF2B5EF4-FFF2-40B4-BE49-F238E27FC236}">
                <a16:creationId xmlns:a16="http://schemas.microsoft.com/office/drawing/2014/main" id="{BFCCA707-30DC-48D6-9279-2D9E03A40629}"/>
              </a:ext>
            </a:extLst>
          </p:cNvPr>
          <p:cNvPicPr>
            <a:picLocks noChangeAspect="1"/>
          </p:cNvPicPr>
          <p:nvPr/>
        </p:nvPicPr>
        <p:blipFill rotWithShape="1">
          <a:blip r:embed="rId2"/>
          <a:srcRect l="29675" r="36102" b="-1"/>
          <a:stretch/>
        </p:blipFill>
        <p:spPr>
          <a:xfrm>
            <a:off x="6096000" y="10"/>
            <a:ext cx="6095999" cy="6857990"/>
          </a:xfrm>
          <a:prstGeom prst="rect">
            <a:avLst/>
          </a:prstGeom>
        </p:spPr>
      </p:pic>
      <p:sp>
        <p:nvSpPr>
          <p:cNvPr id="15"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480392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543E-09C3-44E7-B6D8-A6167281661D}"/>
              </a:ext>
            </a:extLst>
          </p:cNvPr>
          <p:cNvSpPr>
            <a:spLocks noGrp="1"/>
          </p:cNvSpPr>
          <p:nvPr>
            <p:ph type="title"/>
          </p:nvPr>
        </p:nvSpPr>
        <p:spPr>
          <a:xfrm>
            <a:off x="712269" y="0"/>
            <a:ext cx="10515600" cy="1325563"/>
          </a:xfrm>
        </p:spPr>
        <p:txBody>
          <a:bodyPr>
            <a:normAutofit/>
          </a:bodyPr>
          <a:lstStyle/>
          <a:p>
            <a:r>
              <a:rPr lang="en-GB" b="1" dirty="0"/>
              <a:t>Geography of environmental migration </a:t>
            </a:r>
            <a:r>
              <a:rPr lang="en-GB" sz="2700" dirty="0"/>
              <a:t>(International Organization for Migration, 2021)</a:t>
            </a:r>
            <a:endParaRPr lang="en-GB" dirty="0"/>
          </a:p>
        </p:txBody>
      </p:sp>
      <p:sp>
        <p:nvSpPr>
          <p:cNvPr id="3" name="Content Placeholder 2">
            <a:extLst>
              <a:ext uri="{FF2B5EF4-FFF2-40B4-BE49-F238E27FC236}">
                <a16:creationId xmlns:a16="http://schemas.microsoft.com/office/drawing/2014/main" id="{9B9AE3E5-1DDE-4402-9D38-4026AEC3304B}"/>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B2AE8C1-5051-47F1-BBFD-E4CE5075035E}"/>
              </a:ext>
            </a:extLst>
          </p:cNvPr>
          <p:cNvPicPr>
            <a:picLocks noChangeAspect="1"/>
          </p:cNvPicPr>
          <p:nvPr/>
        </p:nvPicPr>
        <p:blipFill>
          <a:blip r:embed="rId3"/>
          <a:stretch>
            <a:fillRect/>
          </a:stretch>
        </p:blipFill>
        <p:spPr>
          <a:xfrm>
            <a:off x="838200" y="1253331"/>
            <a:ext cx="9753600" cy="5495925"/>
          </a:xfrm>
          <a:prstGeom prst="rect">
            <a:avLst/>
          </a:prstGeom>
        </p:spPr>
      </p:pic>
    </p:spTree>
    <p:extLst>
      <p:ext uri="{BB962C8B-B14F-4D97-AF65-F5344CB8AC3E}">
        <p14:creationId xmlns:p14="http://schemas.microsoft.com/office/powerpoint/2010/main" val="176706549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BC3EA-CA0E-4328-A63C-1D1F8D8BC5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C3ADA8-65FB-4295-A2AB-E35C8241F3D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9216528-F058-40F4-B6C6-133C1C1BFF2A}"/>
              </a:ext>
            </a:extLst>
          </p:cNvPr>
          <p:cNvPicPr>
            <a:picLocks noChangeAspect="1"/>
          </p:cNvPicPr>
          <p:nvPr/>
        </p:nvPicPr>
        <p:blipFill>
          <a:blip r:embed="rId3"/>
          <a:stretch>
            <a:fillRect/>
          </a:stretch>
        </p:blipFill>
        <p:spPr>
          <a:xfrm>
            <a:off x="67377" y="0"/>
            <a:ext cx="12124623" cy="6858000"/>
          </a:xfrm>
          <a:prstGeom prst="rect">
            <a:avLst/>
          </a:prstGeom>
        </p:spPr>
      </p:pic>
      <p:sp>
        <p:nvSpPr>
          <p:cNvPr id="5" name="TextBox 4">
            <a:extLst>
              <a:ext uri="{FF2B5EF4-FFF2-40B4-BE49-F238E27FC236}">
                <a16:creationId xmlns:a16="http://schemas.microsoft.com/office/drawing/2014/main" id="{B35668BF-E13B-43B1-8CE6-2D11491F6934}"/>
              </a:ext>
            </a:extLst>
          </p:cNvPr>
          <p:cNvSpPr txBox="1"/>
          <p:nvPr/>
        </p:nvSpPr>
        <p:spPr>
          <a:xfrm>
            <a:off x="250257" y="6410425"/>
            <a:ext cx="1953928" cy="369332"/>
          </a:xfrm>
          <a:prstGeom prst="rect">
            <a:avLst/>
          </a:prstGeom>
          <a:noFill/>
        </p:spPr>
        <p:txBody>
          <a:bodyPr wrap="square" rtlCol="0">
            <a:spAutoFit/>
          </a:bodyPr>
          <a:lstStyle/>
          <a:p>
            <a:r>
              <a:rPr lang="en-GB" dirty="0"/>
              <a:t>UCLG, 2021</a:t>
            </a:r>
          </a:p>
        </p:txBody>
      </p:sp>
      <p:sp>
        <p:nvSpPr>
          <p:cNvPr id="9" name="TextBox 8">
            <a:extLst>
              <a:ext uri="{FF2B5EF4-FFF2-40B4-BE49-F238E27FC236}">
                <a16:creationId xmlns:a16="http://schemas.microsoft.com/office/drawing/2014/main" id="{B14C6BC5-77FC-B630-F149-A6A289CF67CF}"/>
              </a:ext>
            </a:extLst>
          </p:cNvPr>
          <p:cNvSpPr txBox="1"/>
          <p:nvPr/>
        </p:nvSpPr>
        <p:spPr>
          <a:xfrm>
            <a:off x="653143" y="5846544"/>
            <a:ext cx="6096000" cy="646331"/>
          </a:xfrm>
          <a:prstGeom prst="rect">
            <a:avLst/>
          </a:prstGeom>
          <a:noFill/>
        </p:spPr>
        <p:txBody>
          <a:bodyPr wrap="square">
            <a:spAutoFit/>
          </a:bodyPr>
          <a:lstStyle/>
          <a:p>
            <a:r>
              <a:rPr lang="en-GB" dirty="0">
                <a:solidFill>
                  <a:schemeClr val="bg1"/>
                </a:solidFill>
              </a:rPr>
              <a:t>https://www.uclg.org/en/media/news/migration-and-development-cities-places-inclusion</a:t>
            </a:r>
          </a:p>
        </p:txBody>
      </p:sp>
    </p:spTree>
    <p:extLst>
      <p:ext uri="{BB962C8B-B14F-4D97-AF65-F5344CB8AC3E}">
        <p14:creationId xmlns:p14="http://schemas.microsoft.com/office/powerpoint/2010/main" val="6884499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917275" y="4583953"/>
            <a:ext cx="4685857" cy="1465973"/>
          </a:xfrm>
        </p:spPr>
        <p:txBody>
          <a:bodyPr anchor="t">
            <a:normAutofit/>
          </a:bodyPr>
          <a:lstStyle/>
          <a:p>
            <a:r>
              <a:rPr lang="en-GB" sz="4000" b="1" u="sng" dirty="0"/>
              <a:t>Next Week</a:t>
            </a:r>
          </a:p>
        </p:txBody>
      </p:sp>
      <p:pic>
        <p:nvPicPr>
          <p:cNvPr id="3074" name="Picture 2" descr="Mumbles">
            <a:extLst>
              <a:ext uri="{FF2B5EF4-FFF2-40B4-BE49-F238E27FC236}">
                <a16:creationId xmlns:a16="http://schemas.microsoft.com/office/drawing/2014/main" id="{6AC15550-7767-93A5-BA21-9E60D88690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26" r="19049" b="-1"/>
          <a:stretch/>
        </p:blipFill>
        <p:spPr bwMode="auto">
          <a:xfrm>
            <a:off x="20" y="432"/>
            <a:ext cx="12191980" cy="424475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096000" y="4583953"/>
            <a:ext cx="5638800" cy="1465973"/>
          </a:xfrm>
        </p:spPr>
        <p:txBody>
          <a:bodyPr>
            <a:normAutofit/>
          </a:bodyPr>
          <a:lstStyle/>
          <a:p>
            <a:r>
              <a:rPr lang="en-GB" sz="2000" dirty="0">
                <a:latin typeface="Arial" panose="020B0604020202020204" pitchFamily="34" charset="0"/>
                <a:cs typeface="Arial" panose="020B0604020202020204" pitchFamily="34" charset="0"/>
              </a:rPr>
              <a:t>Strategic Management in Wales</a:t>
            </a:r>
          </a:p>
          <a:p>
            <a:pPr marL="0" indent="0">
              <a:buNone/>
            </a:pPr>
            <a:endParaRPr lang="en-GB" sz="2000" dirty="0"/>
          </a:p>
        </p:txBody>
      </p:sp>
      <p:sp>
        <p:nvSpPr>
          <p:cNvPr id="3081" name="Rectangle 3080">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420060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917275" y="4583953"/>
            <a:ext cx="4685857" cy="1465973"/>
          </a:xfrm>
        </p:spPr>
        <p:txBody>
          <a:bodyPr anchor="t">
            <a:normAutofit/>
          </a:bodyPr>
          <a:lstStyle/>
          <a:p>
            <a:r>
              <a:rPr lang="en-GB" sz="4000" b="1" u="sng" dirty="0"/>
              <a:t>For next week …</a:t>
            </a:r>
          </a:p>
        </p:txBody>
      </p:sp>
      <p:pic>
        <p:nvPicPr>
          <p:cNvPr id="3074" name="Picture 2" descr="Mumbles">
            <a:extLst>
              <a:ext uri="{FF2B5EF4-FFF2-40B4-BE49-F238E27FC236}">
                <a16:creationId xmlns:a16="http://schemas.microsoft.com/office/drawing/2014/main" id="{6AC15550-7767-93A5-BA21-9E60D88690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26" r="19049" b="-1"/>
          <a:stretch/>
        </p:blipFill>
        <p:spPr bwMode="auto">
          <a:xfrm>
            <a:off x="20" y="432"/>
            <a:ext cx="12191980" cy="424475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096000" y="4583953"/>
            <a:ext cx="5638800" cy="1465973"/>
          </a:xfrm>
        </p:spPr>
        <p:txBody>
          <a:bodyPr>
            <a:normAutofit/>
          </a:bodyPr>
          <a:lstStyle/>
          <a:p>
            <a:r>
              <a:rPr lang="en-GB" sz="2000" dirty="0">
                <a:latin typeface="Arial" panose="020B0604020202020204" pitchFamily="34" charset="0"/>
                <a:cs typeface="Arial" panose="020B0604020202020204" pitchFamily="34" charset="0"/>
              </a:rPr>
              <a:t>Strategic Management in Wales</a:t>
            </a:r>
          </a:p>
          <a:p>
            <a:r>
              <a:rPr lang="en-GB" sz="2000" dirty="0">
                <a:latin typeface="Arial" panose="020B0604020202020204" pitchFamily="34" charset="0"/>
                <a:cs typeface="Arial" panose="020B0604020202020204" pitchFamily="34" charset="0"/>
              </a:rPr>
              <a:t>Governance News Article (</a:t>
            </a:r>
            <a:r>
              <a:rPr lang="en-GB" sz="2000" dirty="0" err="1">
                <a:latin typeface="Arial" panose="020B0604020202020204" pitchFamily="34" charset="0"/>
                <a:cs typeface="Arial" panose="020B0604020202020204" pitchFamily="34" charset="0"/>
              </a:rPr>
              <a:t>Powerpoint</a:t>
            </a:r>
            <a:r>
              <a:rPr lang="en-GB" sz="2000" dirty="0">
                <a:latin typeface="Arial" panose="020B0604020202020204" pitchFamily="34" charset="0"/>
                <a:cs typeface="Arial" panose="020B0604020202020204" pitchFamily="34" charset="0"/>
              </a:rPr>
              <a:t> slide)</a:t>
            </a:r>
          </a:p>
          <a:p>
            <a:r>
              <a:rPr lang="en-GB" sz="2000" dirty="0">
                <a:latin typeface="Arial" panose="020B0604020202020204" pitchFamily="34" charset="0"/>
                <a:cs typeface="Arial" panose="020B0604020202020204" pitchFamily="34" charset="0"/>
              </a:rPr>
              <a:t>Independent background reading on COP to date</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endParaRPr lang="en-GB" sz="2000" dirty="0"/>
          </a:p>
        </p:txBody>
      </p:sp>
      <p:sp>
        <p:nvSpPr>
          <p:cNvPr id="3081" name="Rectangle 3080">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147B26E-0CE0-9E51-612D-822A2402FF16}"/>
              </a:ext>
            </a:extLst>
          </p:cNvPr>
          <p:cNvPicPr>
            <a:picLocks noChangeAspect="1"/>
          </p:cNvPicPr>
          <p:nvPr/>
        </p:nvPicPr>
        <p:blipFill rotWithShape="1">
          <a:blip r:embed="rId3"/>
          <a:srcRect l="30000" t="28400" r="11037" b="23200"/>
          <a:stretch/>
        </p:blipFill>
        <p:spPr>
          <a:xfrm>
            <a:off x="5602222" y="383456"/>
            <a:ext cx="6065522" cy="3319272"/>
          </a:xfrm>
          <a:prstGeom prst="rect">
            <a:avLst/>
          </a:prstGeom>
          <a:solidFill>
            <a:srgbClr val="000000">
              <a:shade val="95000"/>
            </a:srgbClr>
          </a:solidFill>
          <a:ln w="76200" cap="sq">
            <a:solidFill>
              <a:schemeClr val="accent6">
                <a:lumMod val="75000"/>
              </a:schemeClr>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31722125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CA5AF1F-A3D5-425F-BCFB-6914E7F9A9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C30306E-A607-42AC-89AA-86B2682C2100}">
  <ds:schemaRefs>
    <ds:schemaRef ds:uri="http://schemas.microsoft.com/sharepoint/v3/contenttype/forms"/>
  </ds:schemaRefs>
</ds:datastoreItem>
</file>

<file path=customXml/itemProps3.xml><?xml version="1.0" encoding="utf-8"?>
<ds:datastoreItem xmlns:ds="http://schemas.openxmlformats.org/officeDocument/2006/customXml" ds:itemID="{D6F2018B-B3D6-4D6D-B85A-090D635A8A0D}">
  <ds:schemaRefs>
    <ds:schemaRef ds:uri="http://schemas.microsoft.com/office/2006/documentManagement/types"/>
    <ds:schemaRef ds:uri="http://purl.org/dc/elements/1.1/"/>
    <ds:schemaRef ds:uri="http://schemas.microsoft.com/office/2006/metadata/properties"/>
    <ds:schemaRef ds:uri="d2d6d51c-be45-489c-bfaa-c0c3d4c0c982"/>
    <ds:schemaRef ds:uri="http://schemas.microsoft.com/office/infopath/2007/PartnerControls"/>
    <ds:schemaRef ds:uri="http://purl.org/dc/terms/"/>
    <ds:schemaRef ds:uri="http://schemas.openxmlformats.org/package/2006/metadata/core-properties"/>
    <ds:schemaRef ds:uri="696490a5-0429-499a-a254-a60426c02ef0"/>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16742</TotalTime>
  <Words>3463</Words>
  <Application>Microsoft Office PowerPoint</Application>
  <PresentationFormat>Widescreen</PresentationFormat>
  <Paragraphs>402</Paragraphs>
  <Slides>79</Slides>
  <Notes>6</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79</vt:i4>
      </vt:variant>
    </vt:vector>
  </HeadingPairs>
  <TitlesOfParts>
    <vt:vector size="90" baseType="lpstr">
      <vt:lpstr>tiempos</vt:lpstr>
      <vt:lpstr>Arial</vt:lpstr>
      <vt:lpstr>Arial</vt:lpstr>
      <vt:lpstr>Calibri</vt:lpstr>
      <vt:lpstr>Calibri Light</vt:lpstr>
      <vt:lpstr>Libre Baskerville</vt:lpstr>
      <vt:lpstr>Montserrat</vt:lpstr>
      <vt:lpstr>Neue Haas Grotesk Text Pro</vt:lpstr>
      <vt:lpstr>Symbol</vt:lpstr>
      <vt:lpstr>Wingdings</vt:lpstr>
      <vt:lpstr>Office Theme</vt:lpstr>
      <vt:lpstr>Strategic Management for Conservation (ACBA7007)  </vt:lpstr>
      <vt:lpstr>Module Learning Outcomes</vt:lpstr>
      <vt:lpstr>Course Structure</vt:lpstr>
      <vt:lpstr>PowerPoint Presentation</vt:lpstr>
      <vt:lpstr>Indicative Content</vt:lpstr>
      <vt:lpstr>Course Delivery</vt:lpstr>
      <vt:lpstr>Independent Learning</vt:lpstr>
      <vt:lpstr>Lecture schedule:</vt:lpstr>
      <vt:lpstr>Outline</vt:lpstr>
      <vt:lpstr>Definition</vt:lpstr>
      <vt:lpstr>Definition</vt:lpstr>
      <vt:lpstr>PowerPoint Presentation</vt:lpstr>
      <vt:lpstr>5 stage process</vt:lpstr>
      <vt:lpstr>1) Assessing current strategic direction</vt:lpstr>
      <vt:lpstr>2) Identifying and analysing internal and external strengths and weaknesses </vt:lpstr>
      <vt:lpstr>3) Formulating action plans </vt:lpstr>
      <vt:lpstr>4) Executing action plans </vt:lpstr>
      <vt:lpstr>5) Evaluating to what degree action plans have been successful and making changes when desired environmental results are not being produced. </vt:lpstr>
      <vt:lpstr>PowerPoint Presentation</vt:lpstr>
      <vt:lpstr>PowerPoint Presentation</vt:lpstr>
      <vt:lpstr>PowerPoint Presentation</vt:lpstr>
      <vt:lpstr>The Strategy Concept I: Five Ps for Strategy (Henry Mintzberg, 1987)</vt:lpstr>
      <vt:lpstr>The Strategy Concept I: Five Ps for Strategy (Henry Mintzberg, 1987)</vt:lpstr>
      <vt:lpstr>Communication</vt:lpstr>
      <vt:lpstr>Culture</vt:lpstr>
      <vt:lpstr>PowerPoint Presentation</vt:lpstr>
      <vt:lpstr>Why do we need to make strategic environmental decisions?  </vt:lpstr>
      <vt:lpstr>PowerPoint Presentation</vt:lpstr>
      <vt:lpstr>David Interview September 2020</vt:lpstr>
      <vt:lpstr>From moaning about it to achieving it.  Can governance help?</vt:lpstr>
      <vt:lpstr>Governance?</vt:lpstr>
      <vt:lpstr>Governance?</vt:lpstr>
      <vt:lpstr>Governance?</vt:lpstr>
      <vt:lpstr>Have I got news for you?</vt:lpstr>
      <vt:lpstr>Governance?</vt:lpstr>
      <vt:lpstr>Big businesses say they are helping to restore ecosystems – but proof remains elusive.   The Conversation (Published: September 20, 2023 4.34pm BST)</vt:lpstr>
      <vt:lpstr>Global Conservation -  A Continuum of the Local and global </vt:lpstr>
      <vt:lpstr>Environmental Problems</vt:lpstr>
      <vt:lpstr>Environmental issues that need solving </vt:lpstr>
      <vt:lpstr>Waste Disposal </vt:lpstr>
      <vt:lpstr>Water Pollution </vt:lpstr>
      <vt:lpstr>Environmental Health </vt:lpstr>
      <vt:lpstr>Habitat Deterioration </vt:lpstr>
      <vt:lpstr>Air Pollution </vt:lpstr>
      <vt:lpstr>Climate Change</vt:lpstr>
      <vt:lpstr>Animal Welfare</vt:lpstr>
      <vt:lpstr>Urban Environmental Concerns</vt:lpstr>
      <vt:lpstr>Exploitation of natural resources</vt:lpstr>
      <vt:lpstr>Tourism</vt:lpstr>
      <vt:lpstr>Discussion</vt:lpstr>
      <vt:lpstr>Local Response</vt:lpstr>
      <vt:lpstr>Local Response</vt:lpstr>
      <vt:lpstr>National Response</vt:lpstr>
      <vt:lpstr>National and International Response</vt:lpstr>
      <vt:lpstr>What issues are more important to the world?</vt:lpstr>
      <vt:lpstr>What is the COP?</vt:lpstr>
      <vt:lpstr>What? When? Why?</vt:lpstr>
      <vt:lpstr>What issues are more important to the world?</vt:lpstr>
      <vt:lpstr>But what about COP 28? </vt:lpstr>
      <vt:lpstr>Previous COP</vt:lpstr>
      <vt:lpstr>Africa’s ‘Shocking’ Climate Injustice The United Nations’ climate change summit opened in the Red Sea resort of Sharm el-Sheikh, Egypt, on Sunday with a warning from the Egyptian foreign minister and COP27 president, Sameh Shoukry, that world leaders must recognize the “magnitude of the climate challenge” faced and address concerns around “backsliding” on financial pledges.  A flashpoint of COP27 is a demand that those who have contributed the most to the planet’s pollution pay the costs of the “loss and damage” caused and not only focus on curbing future impacts. </vt:lpstr>
      <vt:lpstr>What issues are more important to the world?</vt:lpstr>
      <vt:lpstr>SWOT</vt:lpstr>
      <vt:lpstr>PowerPoint Presentation</vt:lpstr>
      <vt:lpstr>PESTEL Analysis</vt:lpstr>
      <vt:lpstr>Assessment</vt:lpstr>
      <vt:lpstr>Summary</vt:lpstr>
      <vt:lpstr>PowerPoint Presentation</vt:lpstr>
      <vt:lpstr>Class Activity</vt:lpstr>
      <vt:lpstr>Class Activity</vt:lpstr>
      <vt:lpstr>PowerPoint Presentation</vt:lpstr>
      <vt:lpstr>Some examples Environmental factors have, together with other factors, always acted as a driver of human mobility (weADAPT, 2021) </vt:lpstr>
      <vt:lpstr>Climate change impacts</vt:lpstr>
      <vt:lpstr>Climate Change and Global Environmental Drivers</vt:lpstr>
      <vt:lpstr>Population and resources</vt:lpstr>
      <vt:lpstr>Geography of environmental migration (International Organization for Migration, 2021)</vt:lpstr>
      <vt:lpstr>PowerPoint Presentation</vt:lpstr>
      <vt:lpstr>Next Week</vt:lpstr>
      <vt:lpstr>For next week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overview</dc:title>
  <dc:creator>AF</dc:creator>
  <cp:lastModifiedBy>Alissa Flatley</cp:lastModifiedBy>
  <cp:revision>52</cp:revision>
  <dcterms:created xsi:type="dcterms:W3CDTF">2016-11-21T10:10:01Z</dcterms:created>
  <dcterms:modified xsi:type="dcterms:W3CDTF">2024-10-02T09:40:31Z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