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88" autoAdjust="0"/>
    <p:restoredTop sz="94569" autoAdjust="0"/>
  </p:normalViewPr>
  <p:slideViewPr>
    <p:cSldViewPr>
      <p:cViewPr varScale="1"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GB"/>
  <c:chart>
    <c:plotArea>
      <c:layout/>
      <c:barChart>
        <c:barDir val="col"/>
        <c:grouping val="clustered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cat>
            <c:strRef>
              <c:f>Sheet1!$A$2:$A$5</c:f>
              <c:strCache>
                <c:ptCount val="4"/>
                <c:pt idx="0">
                  <c:v>sale revenue 2019/2018</c:v>
                </c:pt>
                <c:pt idx="1">
                  <c:v>gross profit 2019/2018</c:v>
                </c:pt>
                <c:pt idx="2">
                  <c:v>net profit 2019/2018</c:v>
                </c:pt>
                <c:pt idx="3">
                  <c:v>capital employed 2019/2018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6000</c:v>
                </c:pt>
                <c:pt idx="1">
                  <c:v>5150</c:v>
                </c:pt>
                <c:pt idx="2">
                  <c:v>4073</c:v>
                </c:pt>
                <c:pt idx="3">
                  <c:v>6274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cat>
            <c:strRef>
              <c:f>Sheet1!$A$2:$A$5</c:f>
              <c:strCache>
                <c:ptCount val="4"/>
                <c:pt idx="0">
                  <c:v>sale revenue 2019/2018</c:v>
                </c:pt>
                <c:pt idx="1">
                  <c:v>gross profit 2019/2018</c:v>
                </c:pt>
                <c:pt idx="2">
                  <c:v>net profit 2019/2018</c:v>
                </c:pt>
                <c:pt idx="3">
                  <c:v>capital employed 2019/2018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5500</c:v>
                </c:pt>
                <c:pt idx="1">
                  <c:v>5050</c:v>
                </c:pt>
                <c:pt idx="2">
                  <c:v>4008</c:v>
                </c:pt>
                <c:pt idx="3">
                  <c:v>6226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cat>
            <c:strRef>
              <c:f>Sheet1!$A$2:$A$5</c:f>
              <c:strCache>
                <c:ptCount val="4"/>
                <c:pt idx="0">
                  <c:v>sale revenue 2019/2018</c:v>
                </c:pt>
                <c:pt idx="1">
                  <c:v>gross profit 2019/2018</c:v>
                </c:pt>
                <c:pt idx="2">
                  <c:v>net profit 2019/2018</c:v>
                </c:pt>
                <c:pt idx="3">
                  <c:v>capital employed 2019/2018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</c:ser>
        <c:axId val="77816192"/>
        <c:axId val="77817728"/>
      </c:barChart>
      <c:catAx>
        <c:axId val="77816192"/>
        <c:scaling>
          <c:orientation val="minMax"/>
        </c:scaling>
        <c:axPos val="b"/>
        <c:tickLblPos val="nextTo"/>
        <c:crossAx val="77817728"/>
        <c:crosses val="autoZero"/>
        <c:auto val="1"/>
        <c:lblAlgn val="ctr"/>
        <c:lblOffset val="100"/>
      </c:catAx>
      <c:valAx>
        <c:axId val="77817728"/>
        <c:scaling>
          <c:orientation val="minMax"/>
        </c:scaling>
        <c:axPos val="l"/>
        <c:majorGridlines/>
        <c:numFmt formatCode="General" sourceLinked="1"/>
        <c:tickLblPos val="nextTo"/>
        <c:crossAx val="77816192"/>
        <c:crosses val="autoZero"/>
        <c:crossBetween val="between"/>
      </c:valAx>
    </c:plotArea>
    <c:legend>
      <c:legendPos val="r"/>
      <c:layout/>
    </c:legend>
    <c:plotVisOnly val="1"/>
  </c:chart>
  <c:txPr>
    <a:bodyPr/>
    <a:lstStyle/>
    <a:p>
      <a:pPr>
        <a:defRPr sz="1800"/>
      </a:pPr>
      <a:endParaRPr lang="en-US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 hasCustomPrompt="1"/>
          </p:nvPr>
        </p:nvSpPr>
        <p:spPr>
          <a:xfrm>
            <a:off x="800100" y="4245434"/>
            <a:ext cx="6515100" cy="1464906"/>
          </a:xfrm>
        </p:spPr>
        <p:txBody>
          <a:bodyPr rtlCol="0" anchor="b">
            <a:normAutofit/>
          </a:bodyPr>
          <a:lstStyle>
            <a:lvl1pPr algn="l" rtl="0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800100" y="5731796"/>
            <a:ext cx="6515100" cy="440405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smtClean="0"/>
              <a:t>Click to edit Master subtitle style</a:t>
            </a:r>
            <a:endParaRPr lang="ro-RO" dirty="0"/>
          </a:p>
        </p:txBody>
      </p:sp>
    </p:spTree>
    <p:extLst>
      <p:ext uri="{BB962C8B-B14F-4D97-AF65-F5344CB8AC3E}">
        <p14:creationId xmlns="" xmlns:p14="http://schemas.microsoft.com/office/powerpoint/2010/main" val="798862757"/>
      </p:ext>
    </p:extLst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800100" y="457518"/>
            <a:ext cx="7543800" cy="1188720"/>
          </a:xfrm>
        </p:spPr>
        <p:txBody>
          <a:bodyPr rtlCol="0"/>
          <a:lstStyle>
            <a:lvl1pPr rtl="0">
              <a:defRPr/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smtClean="0"/>
              <a:t>Click to edit Master text styles</a:t>
            </a:r>
          </a:p>
          <a:p>
            <a:pPr lvl="1" rtl="0"/>
            <a:r>
              <a:rPr lang="en-US" smtClean="0"/>
              <a:t>Second level</a:t>
            </a:r>
          </a:p>
          <a:p>
            <a:pPr lvl="2" rtl="0"/>
            <a:r>
              <a:rPr lang="en-US" smtClean="0"/>
              <a:t>Third level</a:t>
            </a:r>
          </a:p>
          <a:p>
            <a:pPr lvl="3" rtl="0"/>
            <a:r>
              <a:rPr lang="en-US" smtClean="0"/>
              <a:t>Fourth level</a:t>
            </a:r>
          </a:p>
          <a:p>
            <a:pPr lvl="4" rtl="0"/>
            <a:r>
              <a:rPr lang="en-US" smtClean="0"/>
              <a:t>Fifth level</a:t>
            </a:r>
            <a:endParaRPr lang="ro-RO" dirty="0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BAF3CA-17FA-45A6-8E36-5C01FDD22D83}" type="datetimeFigureOut">
              <a:rPr lang="en-US" smtClean="0"/>
              <a:t>7/7/2020</a:t>
            </a:fld>
            <a:endParaRPr lang="en-GB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2787D621-7752-4F97-8417-E7C9E7965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12444112"/>
      </p:ext>
    </p:extLst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802386" y="4242816"/>
            <a:ext cx="6515100" cy="1463040"/>
          </a:xfrm>
        </p:spPr>
        <p:txBody>
          <a:bodyPr rtlCol="0" anchor="b">
            <a:normAutofit/>
          </a:bodyPr>
          <a:lstStyle>
            <a:lvl1pPr rtl="0">
              <a:defRPr sz="4800"/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00099" y="5733288"/>
            <a:ext cx="6515100" cy="438912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="" xmlns:p14="http://schemas.microsoft.com/office/powerpoint/2010/main" val="3506778040"/>
      </p:ext>
    </p:extLst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00100" y="1905000"/>
            <a:ext cx="360045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US" smtClean="0"/>
              <a:t>Click to edit Master text styles</a:t>
            </a:r>
          </a:p>
          <a:p>
            <a:pPr lvl="1" rtl="0"/>
            <a:r>
              <a:rPr lang="en-US" smtClean="0"/>
              <a:t>Second level</a:t>
            </a:r>
          </a:p>
          <a:p>
            <a:pPr lvl="2" rtl="0"/>
            <a:r>
              <a:rPr lang="en-US" smtClean="0"/>
              <a:t>Third level</a:t>
            </a:r>
          </a:p>
          <a:p>
            <a:pPr lvl="3" rtl="0"/>
            <a:r>
              <a:rPr lang="en-US" smtClean="0"/>
              <a:t>Fourth level</a:t>
            </a:r>
          </a:p>
          <a:p>
            <a:pPr lvl="4" rtl="0"/>
            <a:r>
              <a:rPr lang="en-US" smtClean="0"/>
              <a:t>Fifth level</a:t>
            </a:r>
            <a:endParaRPr lang="ro-RO" dirty="0"/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4743450" y="1905000"/>
            <a:ext cx="360045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US" smtClean="0"/>
              <a:t>Click to edit Master text styles</a:t>
            </a:r>
          </a:p>
          <a:p>
            <a:pPr lvl="1" rtl="0"/>
            <a:r>
              <a:rPr lang="en-US" smtClean="0"/>
              <a:t>Second level</a:t>
            </a:r>
          </a:p>
          <a:p>
            <a:pPr lvl="2" rtl="0"/>
            <a:r>
              <a:rPr lang="en-US" smtClean="0"/>
              <a:t>Third level</a:t>
            </a:r>
          </a:p>
          <a:p>
            <a:pPr lvl="3" rtl="0"/>
            <a:r>
              <a:rPr lang="en-US" smtClean="0"/>
              <a:t>Fourth level</a:t>
            </a:r>
          </a:p>
          <a:p>
            <a:pPr lvl="4" rtl="0"/>
            <a:r>
              <a:rPr lang="en-US" smtClean="0"/>
              <a:t>Fifth level</a:t>
            </a:r>
            <a:endParaRPr lang="ro-RO" dirty="0"/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BAF3CA-17FA-45A6-8E36-5C01FDD22D83}" type="datetimeFigureOut">
              <a:rPr lang="en-US" smtClean="0"/>
              <a:t>7/7/2020</a:t>
            </a:fld>
            <a:endParaRPr lang="en-GB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2787D621-7752-4F97-8417-E7C9E7965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044567947"/>
      </p:ext>
    </p:extLst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00100" y="1772815"/>
            <a:ext cx="360045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smtClean="0"/>
              <a:t>Click to edit Master text styles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00100" y="2509937"/>
            <a:ext cx="360045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smtClean="0"/>
              <a:t>Click to edit Master text styles</a:t>
            </a:r>
          </a:p>
          <a:p>
            <a:pPr lvl="1" rtl="0"/>
            <a:r>
              <a:rPr lang="en-US" smtClean="0"/>
              <a:t>Second level</a:t>
            </a:r>
          </a:p>
          <a:p>
            <a:pPr lvl="2" rtl="0"/>
            <a:r>
              <a:rPr lang="en-US" smtClean="0"/>
              <a:t>Third level</a:t>
            </a:r>
          </a:p>
          <a:p>
            <a:pPr lvl="3" rtl="0"/>
            <a:r>
              <a:rPr lang="en-US" smtClean="0"/>
              <a:t>Fourth level</a:t>
            </a:r>
          </a:p>
          <a:p>
            <a:pPr lvl="4" rtl="0"/>
            <a:r>
              <a:rPr lang="en-US" smtClean="0"/>
              <a:t>Fifth level</a:t>
            </a:r>
            <a:endParaRPr lang="ro-RO" dirty="0"/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4743450" y="1772815"/>
            <a:ext cx="360045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smtClean="0"/>
              <a:t>Click to edit Master text styles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4743450" y="2509937"/>
            <a:ext cx="360045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smtClean="0"/>
              <a:t>Click to edit Master text styles</a:t>
            </a:r>
          </a:p>
          <a:p>
            <a:pPr lvl="1" rtl="0"/>
            <a:r>
              <a:rPr lang="en-US" smtClean="0"/>
              <a:t>Second level</a:t>
            </a:r>
          </a:p>
          <a:p>
            <a:pPr lvl="2" rtl="0"/>
            <a:r>
              <a:rPr lang="en-US" smtClean="0"/>
              <a:t>Third level</a:t>
            </a:r>
          </a:p>
          <a:p>
            <a:pPr lvl="3" rtl="0"/>
            <a:r>
              <a:rPr lang="en-US" smtClean="0"/>
              <a:t>Fourth level</a:t>
            </a:r>
          </a:p>
          <a:p>
            <a:pPr lvl="4" rtl="0"/>
            <a:r>
              <a:rPr lang="en-US" smtClean="0"/>
              <a:t>Fifth level</a:t>
            </a:r>
            <a:endParaRPr lang="ro-RO" dirty="0"/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BAF3CA-17FA-45A6-8E36-5C01FDD22D83}" type="datetimeFigureOut">
              <a:rPr lang="en-US" smtClean="0"/>
              <a:t>7/7/2020</a:t>
            </a:fld>
            <a:endParaRPr lang="en-GB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2787D621-7752-4F97-8417-E7C9E7965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97906568"/>
      </p:ext>
    </p:extLst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BAF3CA-17FA-45A6-8E36-5C01FDD22D83}" type="datetimeFigureOut">
              <a:rPr lang="en-US" smtClean="0"/>
              <a:t>7/7/2020</a:t>
            </a:fld>
            <a:endParaRPr lang="en-GB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2787D621-7752-4F97-8417-E7C9E7965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238976713"/>
      </p:ext>
    </p:extLst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BAF3CA-17FA-45A6-8E36-5C01FDD22D83}" type="datetimeFigureOut">
              <a:rPr lang="en-US" smtClean="0"/>
              <a:t>7/7/2020</a:t>
            </a:fld>
            <a:endParaRPr lang="en-GB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2787D621-7752-4F97-8417-E7C9E7965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46817227"/>
      </p:ext>
    </p:extLst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5132070" y="3090672"/>
            <a:ext cx="3497580" cy="1828800"/>
          </a:xfrm>
        </p:spPr>
        <p:txBody>
          <a:bodyPr rtlCol="0" anchor="b">
            <a:normAutofit/>
          </a:bodyPr>
          <a:lstStyle>
            <a:lvl1pPr rtl="0">
              <a:defRPr sz="3600"/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4350" y="457200"/>
            <a:ext cx="4057651" cy="57150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smtClean="0"/>
              <a:t>Click to edit Master text styles</a:t>
            </a:r>
          </a:p>
          <a:p>
            <a:pPr lvl="1" rtl="0"/>
            <a:r>
              <a:rPr lang="en-US" smtClean="0"/>
              <a:t>Second level</a:t>
            </a:r>
          </a:p>
          <a:p>
            <a:pPr lvl="2" rtl="0"/>
            <a:r>
              <a:rPr lang="en-US" smtClean="0"/>
              <a:t>Third level</a:t>
            </a:r>
          </a:p>
          <a:p>
            <a:pPr lvl="3" rtl="0"/>
            <a:r>
              <a:rPr lang="en-US" smtClean="0"/>
              <a:t>Fourth level</a:t>
            </a:r>
          </a:p>
          <a:p>
            <a:pPr lvl="4" rtl="0"/>
            <a:r>
              <a:rPr lang="en-US" smtClean="0"/>
              <a:t>Fifth level</a:t>
            </a:r>
            <a:endParaRPr lang="ro-RO" dirty="0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5132070" y="4983480"/>
            <a:ext cx="349758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smtClean="0"/>
              <a:t>Click to edit Master text styles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BAF3CA-17FA-45A6-8E36-5C01FDD22D83}" type="datetimeFigureOut">
              <a:rPr lang="en-US" smtClean="0"/>
              <a:t>7/7/2020</a:t>
            </a:fld>
            <a:endParaRPr lang="en-GB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2787D621-7752-4F97-8417-E7C9E7965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67374130"/>
      </p:ext>
    </p:extLst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5132070" y="3093099"/>
            <a:ext cx="3497580" cy="1828800"/>
          </a:xfrm>
        </p:spPr>
        <p:txBody>
          <a:bodyPr rtlCol="0" anchor="b">
            <a:normAutofit/>
          </a:bodyPr>
          <a:lstStyle>
            <a:lvl1pPr rtl="0">
              <a:defRPr sz="3600"/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imagine 2" descr="Un substituent gol pentru a adăuga o imagine. Faceți clic pe substituent și selectați imaginea pe care doriți s-o adăugați."/>
          <p:cNvSpPr>
            <a:spLocks noGrp="1"/>
          </p:cNvSpPr>
          <p:nvPr>
            <p:ph type="pic" idx="1"/>
          </p:nvPr>
        </p:nvSpPr>
        <p:spPr>
          <a:xfrm>
            <a:off x="0" y="0"/>
            <a:ext cx="4572000" cy="6858000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smtClean="0"/>
              <a:t>Click icon to add picture</a:t>
            </a:r>
            <a:endParaRPr lang="ro-RO" dirty="0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5132070" y="4983480"/>
            <a:ext cx="349758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="" xmlns:p14="http://schemas.microsoft.com/office/powerpoint/2010/main" val="2977249753"/>
      </p:ext>
    </p:extLst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u și text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smtClean="0"/>
              <a:t>Click to edit Master text styles</a:t>
            </a:r>
          </a:p>
          <a:p>
            <a:pPr lvl="1" rtl="0"/>
            <a:r>
              <a:rPr lang="en-US" smtClean="0"/>
              <a:t>Second level</a:t>
            </a:r>
          </a:p>
          <a:p>
            <a:pPr lvl="2" rtl="0"/>
            <a:r>
              <a:rPr lang="en-US" smtClean="0"/>
              <a:t>Third level</a:t>
            </a:r>
          </a:p>
          <a:p>
            <a:pPr lvl="3" rtl="0"/>
            <a:r>
              <a:rPr lang="en-US" smtClean="0"/>
              <a:t>Fourth level</a:t>
            </a:r>
          </a:p>
          <a:p>
            <a:pPr lvl="4" rtl="0"/>
            <a:r>
              <a:rPr lang="en-US" smtClean="0"/>
              <a:t>Fifth level</a:t>
            </a:r>
            <a:endParaRPr lang="ro-RO" dirty="0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BAF3CA-17FA-45A6-8E36-5C01FDD22D83}" type="datetimeFigureOut">
              <a:rPr lang="en-US" smtClean="0"/>
              <a:t>7/7/2020</a:t>
            </a:fld>
            <a:endParaRPr lang="en-GB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2787D621-7752-4F97-8417-E7C9E7965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77154221"/>
      </p:ext>
    </p:extLst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 hasCustomPrompt="1"/>
          </p:nvPr>
        </p:nvSpPr>
        <p:spPr>
          <a:xfrm>
            <a:off x="6972300" y="457200"/>
            <a:ext cx="1371600" cy="5719762"/>
          </a:xfrm>
        </p:spPr>
        <p:txBody>
          <a:bodyPr vert="eaVert" rtlCol="0"/>
          <a:lstStyle>
            <a:lvl1pPr rtl="0">
              <a:defRPr/>
            </a:lvl1pPr>
          </a:lstStyle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00100" y="457200"/>
            <a:ext cx="5966460" cy="5719762"/>
          </a:xfrm>
        </p:spPr>
        <p:txBody>
          <a:bodyPr vert="eaVert" rtlCol="0"/>
          <a:lstStyle/>
          <a:p>
            <a:pPr lvl="0" rtl="0"/>
            <a:r>
              <a:rPr lang="en-US" smtClean="0"/>
              <a:t>Click to edit Master text styles</a:t>
            </a:r>
          </a:p>
          <a:p>
            <a:pPr lvl="1" rtl="0"/>
            <a:r>
              <a:rPr lang="en-US" smtClean="0"/>
              <a:t>Second level</a:t>
            </a:r>
          </a:p>
          <a:p>
            <a:pPr lvl="2" rtl="0"/>
            <a:r>
              <a:rPr lang="en-US" smtClean="0"/>
              <a:t>Third level</a:t>
            </a:r>
          </a:p>
          <a:p>
            <a:pPr lvl="3" rtl="0"/>
            <a:r>
              <a:rPr lang="en-US" smtClean="0"/>
              <a:t>Fourth level</a:t>
            </a:r>
          </a:p>
          <a:p>
            <a:pPr lvl="4" rtl="0"/>
            <a:r>
              <a:rPr lang="en-US" smtClean="0"/>
              <a:t>Fifth level</a:t>
            </a:r>
            <a:endParaRPr lang="ro-RO" dirty="0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BAF3CA-17FA-45A6-8E36-5C01FDD22D83}" type="datetimeFigureOut">
              <a:rPr lang="en-US" smtClean="0"/>
              <a:t>7/7/2020</a:t>
            </a:fld>
            <a:endParaRPr lang="en-GB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2787D621-7752-4F97-8417-E7C9E7965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24635021"/>
      </p:ext>
    </p:extLst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00100" y="457518"/>
            <a:ext cx="75438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ro-RO" dirty="0" smtClean="0"/>
              <a:t>Faceți clic pentru a edita stilul de titlu Coordonator</a:t>
            </a:r>
            <a:endParaRPr lang="ro-RO" dirty="0"/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00100" y="1905001"/>
            <a:ext cx="75438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ro-RO" dirty="0" smtClean="0"/>
              <a:t>Faceți clic pentru a edita stilurile de text Coordonator</a:t>
            </a:r>
          </a:p>
          <a:p>
            <a:pPr lvl="1" rtl="0"/>
            <a:r>
              <a:rPr lang="ro-RO" dirty="0" smtClean="0"/>
              <a:t>Al doilea nivel</a:t>
            </a:r>
          </a:p>
          <a:p>
            <a:pPr lvl="2" rtl="0"/>
            <a:r>
              <a:rPr lang="ro-RO" dirty="0" smtClean="0"/>
              <a:t>Al treilea nivel</a:t>
            </a:r>
          </a:p>
          <a:p>
            <a:pPr lvl="3" rtl="0"/>
            <a:r>
              <a:rPr lang="ro-RO" dirty="0" smtClean="0"/>
              <a:t>Al patrulea nivel</a:t>
            </a:r>
          </a:p>
          <a:p>
            <a:pPr lvl="4" rtl="0"/>
            <a:r>
              <a:rPr lang="ro-RO" dirty="0" smtClean="0"/>
              <a:t>Al cincilea nivel</a:t>
            </a:r>
            <a:endParaRPr lang="ro-RO" dirty="0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00100" y="6400800"/>
            <a:ext cx="82296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EBAF3CA-17FA-45A6-8E36-5C01FDD22D83}" type="datetimeFigureOut">
              <a:rPr lang="en-US" smtClean="0"/>
              <a:t>7/7/2020</a:t>
            </a:fld>
            <a:endParaRPr lang="en-GB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1817137" y="6400800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7520940" y="6400800"/>
            <a:ext cx="82296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2787D621-7752-4F97-8417-E7C9E7965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>
    <p:wedg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3357562"/>
          </a:xfrm>
        </p:spPr>
        <p:txBody>
          <a:bodyPr>
            <a:normAutofit/>
          </a:bodyPr>
          <a:lstStyle/>
          <a:p>
            <a:r>
              <a:rPr lang="en-GB" dirty="0" smtClean="0"/>
              <a:t>Gatsby Grange analysis of the Financial Statement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5105400"/>
            <a:ext cx="5000628" cy="1752600"/>
          </a:xfrm>
        </p:spPr>
        <p:txBody>
          <a:bodyPr/>
          <a:lstStyle/>
          <a:p>
            <a:r>
              <a:rPr lang="en-GB" dirty="0" smtClean="0"/>
              <a:t>Student name. Marin </a:t>
            </a:r>
            <a:r>
              <a:rPr lang="en-GB" dirty="0" err="1" smtClean="0"/>
              <a:t>Bocai</a:t>
            </a:r>
            <a:endParaRPr lang="en-GB" dirty="0" smtClean="0"/>
          </a:p>
          <a:p>
            <a:r>
              <a:rPr lang="en-GB" dirty="0" smtClean="0"/>
              <a:t>Student nr. 1815474</a:t>
            </a:r>
          </a:p>
          <a:p>
            <a:r>
              <a:rPr lang="en-GB" dirty="0" smtClean="0"/>
              <a:t>Lecturer name. David </a:t>
            </a:r>
            <a:r>
              <a:rPr lang="en-GB" dirty="0" err="1" smtClean="0"/>
              <a:t>Jackins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Intro..</a:t>
            </a:r>
          </a:p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Annual </a:t>
            </a:r>
            <a:r>
              <a:rPr lang="en-GB" sz="3200" dirty="0" smtClean="0">
                <a:latin typeface="Arial" pitchFamily="34" charset="0"/>
                <a:cs typeface="Arial" pitchFamily="34" charset="0"/>
              </a:rPr>
              <a:t>analysis of the financial report</a:t>
            </a:r>
          </a:p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Ratio analysis</a:t>
            </a:r>
          </a:p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Conclusions </a:t>
            </a:r>
          </a:p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References</a:t>
            </a:r>
          </a:p>
          <a:p>
            <a:pPr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214422"/>
            <a:ext cx="7543800" cy="495777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Today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we will talk about the profit of the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Gatsby G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range boutique, which is part of the small boutique chain in the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UK. </a:t>
            </a:r>
          </a:p>
          <a:p>
            <a:pPr>
              <a:buNone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    The chief executive asked to see the analysis of the annual financial report for 2019 and 2018 , 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to see if the current profit has improved compared to last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year.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As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we will see later, after we have performed a detailed analysis of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them, the profit for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2019 grew up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with 1.6%.</a:t>
            </a:r>
          </a:p>
          <a:p>
            <a:pPr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Difference of profit for 2019/2018</a:t>
            </a:r>
            <a:br>
              <a:rPr lang="en-GB" dirty="0" smtClean="0"/>
            </a:b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00100" y="1905000"/>
          <a:ext cx="7543800" cy="4267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Anual</a:t>
            </a:r>
            <a:r>
              <a:rPr lang="en-GB" dirty="0" smtClean="0"/>
              <a:t> analysis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142984"/>
            <a:ext cx="7543800" cy="5715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Following </a:t>
            </a:r>
            <a:r>
              <a:rPr lang="en-GB" dirty="0" smtClean="0"/>
              <a:t>the analysis we can see an increase compared to last </a:t>
            </a:r>
            <a:r>
              <a:rPr lang="en-GB" dirty="0" smtClean="0"/>
              <a:t>year.</a:t>
            </a:r>
          </a:p>
          <a:p>
            <a:r>
              <a:rPr lang="en-GB" dirty="0" smtClean="0"/>
              <a:t>Sale Revenue was raised up with £ 500 </a:t>
            </a:r>
          </a:p>
          <a:p>
            <a:r>
              <a:rPr lang="en-GB" dirty="0" smtClean="0"/>
              <a:t>Cost of Sales with £ 400</a:t>
            </a:r>
          </a:p>
          <a:p>
            <a:r>
              <a:rPr lang="en-GB" dirty="0" smtClean="0"/>
              <a:t>Gross Profit raised up £ 100</a:t>
            </a:r>
          </a:p>
          <a:p>
            <a:r>
              <a:rPr lang="en-GB" dirty="0" smtClean="0"/>
              <a:t>Operating profit £ 35</a:t>
            </a:r>
          </a:p>
          <a:p>
            <a:r>
              <a:rPr lang="en-GB" dirty="0" smtClean="0"/>
              <a:t>Net Profit for 2019 £ 65</a:t>
            </a:r>
          </a:p>
          <a:p>
            <a:r>
              <a:rPr lang="en-GB" dirty="0" smtClean="0"/>
              <a:t>Capital Employed £48</a:t>
            </a:r>
          </a:p>
          <a:p>
            <a:pPr>
              <a:buNone/>
            </a:pPr>
            <a:r>
              <a:rPr lang="en-GB" dirty="0" smtClean="0"/>
              <a:t>Haw can see the profit is not too big ,but we still have profit.</a:t>
            </a:r>
          </a:p>
          <a:p>
            <a:endParaRPr lang="en-GB" dirty="0" smtClean="0"/>
          </a:p>
          <a:p>
            <a:pPr marL="457200" indent="-457200">
              <a:buNone/>
            </a:pPr>
            <a:endParaRPr lang="en-GB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RATIO ANALYSIS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142984"/>
            <a:ext cx="7543800" cy="5715015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After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making a detailed analysis of this report </a:t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between 2019 and 2018 we can observe many changes and above we could say that we have profit but making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a second research 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of the report compared to 2018 we can say that we do not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have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much. </a:t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Here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we can see an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increase at,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Roce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, Assets turn over and Interest cover and rest of them is going down and this is showing to a Chief Executive way the profit for 2019 is above 2018.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457518"/>
            <a:ext cx="7543800" cy="68546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CONCLUSIONS..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42918"/>
            <a:ext cx="9144000" cy="621508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sz="2800" dirty="0" smtClean="0"/>
              <a:t>After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seeing </a:t>
            </a:r>
            <a:r>
              <a:rPr lang="en-GB" sz="2800" dirty="0" smtClean="0"/>
              <a:t>in </a:t>
            </a:r>
            <a:r>
              <a:rPr lang="en-GB" sz="2800" dirty="0" smtClean="0"/>
              <a:t>the report above, we can say that this small increase in profit compared to 2018 is due to the fact that it has been </a:t>
            </a:r>
            <a:r>
              <a:rPr lang="en-GB" sz="2800" dirty="0" smtClean="0"/>
              <a:t>increased </a:t>
            </a:r>
            <a:r>
              <a:rPr lang="en-GB" sz="2800" dirty="0" smtClean="0"/>
              <a:t>S</a:t>
            </a:r>
            <a:r>
              <a:rPr lang="en-GB" sz="2800" dirty="0" smtClean="0"/>
              <a:t>ale </a:t>
            </a:r>
            <a:r>
              <a:rPr lang="en-GB" sz="2800" dirty="0" smtClean="0"/>
              <a:t>revenue . </a:t>
            </a:r>
            <a:br>
              <a:rPr lang="en-GB" sz="2800" dirty="0" smtClean="0"/>
            </a:br>
            <a:r>
              <a:rPr lang="en-GB" sz="2800" dirty="0" smtClean="0"/>
              <a:t>In </a:t>
            </a:r>
            <a:r>
              <a:rPr lang="en-GB" sz="2800" dirty="0" smtClean="0"/>
              <a:t>order to increase sales revenue we need to increase </a:t>
            </a:r>
            <a:r>
              <a:rPr lang="en-GB" sz="2800" dirty="0" smtClean="0"/>
              <a:t>bank overdraft and bank loan, because if we have more capital we can buy more items which mains more money to profit. I purpose for next year to borrow more money and if we  monitoring the  expenditure and keep this under control , of course the profit will be more them this </a:t>
            </a:r>
            <a:r>
              <a:rPr lang="en-GB" sz="2800" dirty="0" smtClean="0"/>
              <a:t>year. This result will be monitored and compared with plans to see if things are progressing satisfactorily. </a:t>
            </a:r>
            <a:br>
              <a:rPr lang="en-GB" sz="2800" dirty="0" smtClean="0"/>
            </a:br>
            <a:r>
              <a:rPr lang="en-GB" sz="2800" dirty="0" smtClean="0"/>
              <a:t>And measures will be taken to exercise control if the actual performance does not appear to be in line with the plans.</a:t>
            </a:r>
            <a:endParaRPr lang="en-GB" sz="2800" dirty="0" smtClean="0"/>
          </a:p>
          <a:p>
            <a:pPr>
              <a:buNone/>
            </a:pPr>
            <a:r>
              <a:rPr lang="en-GB" sz="2800" dirty="0" smtClean="0"/>
              <a:t>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0"/>
            <a:ext cx="7543800" cy="1000108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Refferences</a:t>
            </a:r>
            <a:r>
              <a:rPr lang="en-GB" dirty="0" smtClean="0"/>
              <a:t>..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000108"/>
            <a:ext cx="7543800" cy="6929486"/>
          </a:xfrm>
        </p:spPr>
        <p:txBody>
          <a:bodyPr>
            <a:normAutofit/>
          </a:bodyPr>
          <a:lstStyle/>
          <a:p>
            <a:r>
              <a:rPr lang="en-GB" dirty="0" smtClean="0"/>
              <a:t>Drury, C. (2008). </a:t>
            </a:r>
            <a:r>
              <a:rPr lang="en-GB" i="1" dirty="0" smtClean="0"/>
              <a:t>Management and Cost Accounting</a:t>
            </a:r>
            <a:r>
              <a:rPr lang="en-GB" dirty="0" smtClean="0"/>
              <a:t>, (7th Ed), London: Prentice Hall</a:t>
            </a:r>
          </a:p>
          <a:p>
            <a:r>
              <a:rPr lang="en-GB" dirty="0" err="1" smtClean="0"/>
              <a:t>Guilding</a:t>
            </a:r>
            <a:r>
              <a:rPr lang="en-GB" dirty="0" smtClean="0"/>
              <a:t>, C.(2013),</a:t>
            </a:r>
            <a:r>
              <a:rPr lang="en-GB" i="1" dirty="0" smtClean="0"/>
              <a:t>Accounting Essentials for Hospitality Managers</a:t>
            </a:r>
            <a:r>
              <a:rPr lang="en-GB" dirty="0" smtClean="0"/>
              <a:t>, London: Taylor and Francis.</a:t>
            </a:r>
          </a:p>
          <a:p>
            <a:r>
              <a:rPr lang="en-GB" dirty="0" smtClean="0"/>
              <a:t>Hayes, M. &amp; Miller, A. (2012),</a:t>
            </a:r>
            <a:r>
              <a:rPr lang="en-GB" i="1" dirty="0" smtClean="0"/>
              <a:t>Revenue Management for the Hospitality Industry</a:t>
            </a:r>
            <a:r>
              <a:rPr lang="en-GB" dirty="0" smtClean="0"/>
              <a:t>, London: Wiley</a:t>
            </a:r>
          </a:p>
          <a:p>
            <a:r>
              <a:rPr lang="en-GB" dirty="0" smtClean="0"/>
              <a:t>Horner, D. (2017), </a:t>
            </a:r>
            <a:r>
              <a:rPr lang="en-GB" i="1" dirty="0" smtClean="0"/>
              <a:t>Accounting for Non-Accountants</a:t>
            </a:r>
            <a:r>
              <a:rPr lang="en-GB" dirty="0" smtClean="0"/>
              <a:t>, (11</a:t>
            </a:r>
            <a:r>
              <a:rPr lang="en-GB" baseline="30000" dirty="0" smtClean="0"/>
              <a:t>th</a:t>
            </a:r>
            <a:r>
              <a:rPr lang="en-GB" dirty="0" smtClean="0"/>
              <a:t> Edition), London: </a:t>
            </a:r>
            <a:r>
              <a:rPr lang="en-GB" dirty="0" err="1" smtClean="0"/>
              <a:t>Kogan</a:t>
            </a:r>
            <a:r>
              <a:rPr lang="en-GB" dirty="0" smtClean="0"/>
              <a:t> Page</a:t>
            </a:r>
          </a:p>
          <a:p>
            <a:r>
              <a:rPr lang="en-GB" dirty="0" smtClean="0"/>
              <a:t>Marr, B. (2012), </a:t>
            </a:r>
            <a:r>
              <a:rPr lang="en-GB" i="1" dirty="0" smtClean="0"/>
              <a:t>Key Performance Indicators</a:t>
            </a:r>
            <a:r>
              <a:rPr lang="en-GB" dirty="0" smtClean="0"/>
              <a:t> – The 75 Measures Every Manager Needs to Know</a:t>
            </a:r>
            <a:r>
              <a:rPr lang="en-GB" i="1" dirty="0" smtClean="0"/>
              <a:t>, </a:t>
            </a:r>
            <a:r>
              <a:rPr lang="en-GB" dirty="0" smtClean="0"/>
              <a:t>Harlow: Pearson</a:t>
            </a:r>
          </a:p>
          <a:p>
            <a:r>
              <a:rPr lang="en-GB" dirty="0" smtClean="0"/>
              <a:t>Walsh, C. (2008), </a:t>
            </a:r>
            <a:r>
              <a:rPr lang="en-GB" i="1" dirty="0" smtClean="0"/>
              <a:t>Key Management Ratios– The 100+ Ratios Every Manager Needs to Know, </a:t>
            </a:r>
            <a:r>
              <a:rPr lang="en-GB" dirty="0" smtClean="0"/>
              <a:t>(4</a:t>
            </a:r>
            <a:r>
              <a:rPr lang="en-GB" baseline="30000" dirty="0" smtClean="0"/>
              <a:t>th</a:t>
            </a:r>
            <a:r>
              <a:rPr lang="en-GB" dirty="0" smtClean="0"/>
              <a:t> Edition), Harlow: Prentice </a:t>
            </a:r>
            <a:r>
              <a:rPr lang="en-GB" dirty="0" smtClean="0"/>
              <a:t>Hall</a:t>
            </a:r>
          </a:p>
          <a:p>
            <a:pPr algn="ctr">
              <a:buNone/>
            </a:pPr>
            <a:r>
              <a:rPr lang="en-GB" dirty="0" smtClean="0">
                <a:solidFill>
                  <a:srgbClr val="FFFF00"/>
                </a:solidFill>
              </a:rPr>
              <a:t>THANK YOU</a:t>
            </a:r>
            <a:endParaRPr lang="en-GB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eme1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_9533364_TF03031002_TF03031002" id="{D4AA0C69-C3A1-45F2-AFBC-1EF35C7EBA90}" vid="{25B6C053-E6D6-4DAD-B8AC-524AB58402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177</TotalTime>
  <Words>183</Words>
  <Application>Microsoft Office PowerPoint</Application>
  <PresentationFormat>On-screen Show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Theme1</vt:lpstr>
      <vt:lpstr>Gatsby Grange analysis of the Financial Statement </vt:lpstr>
      <vt:lpstr>CONTENT...</vt:lpstr>
      <vt:lpstr>Intro. </vt:lpstr>
      <vt:lpstr>Difference of profit for 2019/2018 </vt:lpstr>
      <vt:lpstr>Anual analysis  </vt:lpstr>
      <vt:lpstr>RATIO ANALYSIS </vt:lpstr>
      <vt:lpstr>CONCLUSIONS.. </vt:lpstr>
      <vt:lpstr>Refferences..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Gatsby Grange analysis of the Financial Statement</dc:title>
  <dc:creator>lenovo</dc:creator>
  <cp:lastModifiedBy>lenovo</cp:lastModifiedBy>
  <cp:revision>18</cp:revision>
  <dcterms:created xsi:type="dcterms:W3CDTF">2020-07-07T10:24:21Z</dcterms:created>
  <dcterms:modified xsi:type="dcterms:W3CDTF">2020-07-07T13:21:46Z</dcterms:modified>
</cp:coreProperties>
</file>