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notesMasterIdLst>
    <p:notesMasterId r:id="rId14"/>
  </p:notesMasterIdLst>
  <p:sldIdLst>
    <p:sldId id="269" r:id="rId2"/>
    <p:sldId id="256" r:id="rId3"/>
    <p:sldId id="257" r:id="rId4"/>
    <p:sldId id="258" r:id="rId5"/>
    <p:sldId id="259" r:id="rId6"/>
    <p:sldId id="260" r:id="rId7"/>
    <p:sldId id="261" r:id="rId8"/>
    <p:sldId id="263" r:id="rId9"/>
    <p:sldId id="264" r:id="rId10"/>
    <p:sldId id="266" r:id="rId11"/>
    <p:sldId id="267" r:id="rId12"/>
    <p:sldId id="26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125E5076-3810-47DD-B79F-674D7AD40C01}" styleName="Dark Style 1 - Accent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46928" autoAdjust="0"/>
  </p:normalViewPr>
  <p:slideViewPr>
    <p:cSldViewPr snapToGrid="0">
      <p:cViewPr varScale="1">
        <p:scale>
          <a:sx n="27" d="100"/>
          <a:sy n="27" d="100"/>
        </p:scale>
        <p:origin x="2188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78D5F40-1BF2-49EA-88EA-D6B01B6F25C3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13E060F-0C31-4DE0-8F83-E00286D260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07059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algn="just">
              <a:lnSpc>
                <a:spcPct val="150000"/>
              </a:lnSpc>
              <a:spcAft>
                <a:spcPts val="800"/>
              </a:spcAft>
            </a:pPr>
            <a:endParaRPr lang="en-US" sz="18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3E060F-0C31-4DE0-8F83-E00286D260AB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4468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algn="just">
              <a:lnSpc>
                <a:spcPct val="150000"/>
              </a:lnSpc>
              <a:spcAft>
                <a:spcPts val="800"/>
              </a:spcAft>
            </a:pPr>
            <a:endParaRPr lang="en-US" sz="18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3E060F-0C31-4DE0-8F83-E00286D260AB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561536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algn="just">
              <a:lnSpc>
                <a:spcPct val="150000"/>
              </a:lnSpc>
              <a:spcAft>
                <a:spcPts val="800"/>
              </a:spcAft>
            </a:pPr>
            <a:endParaRPr lang="en-US" sz="18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3E060F-0C31-4DE0-8F83-E00286D260AB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32219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algn="just">
              <a:lnSpc>
                <a:spcPct val="150000"/>
              </a:lnSpc>
              <a:spcAft>
                <a:spcPts val="800"/>
              </a:spcAft>
            </a:pPr>
            <a:endParaRPr lang="en-US" sz="18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3E060F-0C31-4DE0-8F83-E00286D260AB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685106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algn="just">
              <a:lnSpc>
                <a:spcPct val="150000"/>
              </a:lnSpc>
              <a:spcAft>
                <a:spcPts val="800"/>
              </a:spcAft>
            </a:pPr>
            <a:endParaRPr lang="en-US" sz="18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3E060F-0C31-4DE0-8F83-E00286D260AB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83943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algn="just">
              <a:lnSpc>
                <a:spcPct val="150000"/>
              </a:lnSpc>
              <a:spcAft>
                <a:spcPts val="800"/>
              </a:spcAft>
            </a:pPr>
            <a:endParaRPr lang="en-US" sz="18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3E060F-0C31-4DE0-8F83-E00286D260AB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744678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algn="just">
              <a:lnSpc>
                <a:spcPct val="150000"/>
              </a:lnSpc>
              <a:spcAft>
                <a:spcPts val="800"/>
              </a:spcAft>
            </a:pPr>
            <a:endParaRPr lang="en-US" sz="18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3E060F-0C31-4DE0-8F83-E00286D260AB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12151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algn="just">
              <a:lnSpc>
                <a:spcPct val="150000"/>
              </a:lnSpc>
              <a:spcAft>
                <a:spcPts val="800"/>
              </a:spcAft>
            </a:pPr>
            <a:endParaRPr lang="en-US" sz="18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3E060F-0C31-4DE0-8F83-E00286D260AB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378747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algn="just">
              <a:lnSpc>
                <a:spcPct val="150000"/>
              </a:lnSpc>
              <a:spcAft>
                <a:spcPts val="800"/>
              </a:spcAft>
            </a:pPr>
            <a:endParaRPr lang="en-US" sz="18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3E060F-0C31-4DE0-8F83-E00286D260AB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42751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3E060F-0C31-4DE0-8F83-E00286D260AB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70778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FBA9C8-0B63-904A-BE8E-073234D482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101DE7E-BD96-75A4-AEBB-B8AD0655F4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089E2F-60DA-DC1F-5641-B9272452C3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237861-F948-4D42-8726-56D4B304B000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BD4975-95FE-7EDD-D5EA-EA8BA5CBCE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1E618B-76D8-B962-6DBD-DB0ACBD7B6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FF563-0DF3-473F-87F5-B352BCA46C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91702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EA2D1-16EB-15E5-06EC-96EAA3BDEB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91F925-5A1B-A4D0-5A2A-38C6C85EED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FE721D-FA57-52B0-1BFB-33E916DA0B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237861-F948-4D42-8726-56D4B304B000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C8F9FB-FF73-1920-151E-B6B6C1A670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441D66-95D1-43B5-B0CB-3FAAFE4A4F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FF563-0DF3-473F-87F5-B352BCA46C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10478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6553C2-7FDD-8876-AB8B-DBED7D823F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FB50DB-629F-D78B-005B-48CF7FD18D9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D7112F-9AAF-414F-5A14-1E69A5C63B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237861-F948-4D42-8726-56D4B304B000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13A73D-2B1D-4329-49D8-BF21127D5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24BCAA-CF0C-7AFF-F6AA-89DB3128B3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FF563-0DF3-473F-87F5-B352BCA46C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87623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119A40-A5FA-8047-2A4E-F4927BD341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7C92A9-13D2-79CB-863D-8276D803E99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6F1BAC-6DE9-C62F-7949-F1AEA43E586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B8F8D9A-A688-3592-9370-DE0DAECE89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237861-F948-4D42-8726-56D4B304B000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AE4AEC-E5CA-58CC-B923-73C8F99B24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D50FCE3-DDC5-1858-AF21-EB9CFE4013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FF563-0DF3-473F-87F5-B352BCA46C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99437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AB03CB-33A2-E922-55E1-74E603873F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8CC17A-BFEA-CBF7-BF8A-71D21D0D53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252158D-3B8B-13C9-35C7-24A4E08C7B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23AC113-A2EB-6D23-D167-6F9FB2AD715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D01FE46-DA2E-BC3A-DFA6-5217AE513E6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A438ECA-7690-4C36-6E16-F56E76B038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237861-F948-4D42-8726-56D4B304B000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D59EFBC-D753-B532-E04B-0DB7FBE5BA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6EE49F9-162D-784E-3D65-7DA37365C0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FF563-0DF3-473F-87F5-B352BCA46C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81148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072BA8-EEE1-ADD8-8024-DB4D69066C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3E42917-A8EF-ABEB-9DA0-7769800F58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237861-F948-4D42-8726-56D4B304B000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DA888E0-1FB9-E4CD-916A-77522C8AA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01228D3-4546-513E-F0AD-E61BC74900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FF563-0DF3-473F-87F5-B352BCA46C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88966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05B98C7-9221-F708-949D-B6D680D1EE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237861-F948-4D42-8726-56D4B304B000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75C1383-DC0C-26E0-DAB8-5839640C89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7612FB0-4BB8-CB6D-D88B-FD9667E19B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FF563-0DF3-473F-87F5-B352BCA46C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57329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0367A1-066B-8B1F-CD29-1405E8233A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11D8DD-9A57-D8FE-96A2-9B5C942A4F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7EABF42-9398-C24B-A699-F424AB9FFD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4B6FA98-BA1D-3D7E-7765-E85F507C3D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237861-F948-4D42-8726-56D4B304B000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15D093-BD25-04C7-9D76-2B3C96904A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C505D97-3A2F-A9B2-CC6B-2B54CBCF87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FF563-0DF3-473F-87F5-B352BCA46C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6863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C865B8-3FAB-92E9-693E-A96F9C301D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6DD971D-F929-F67A-60F8-247F73490B9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179303-B850-B64E-ED2E-28B60E9DA4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C16BDBB-82E4-3F70-689D-792AEC5B2B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237861-F948-4D42-8726-56D4B304B000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01DCA70-8030-AE4F-6001-BAABA4D23A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DC999C-EB6E-D78B-D742-42D05FFE27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FF563-0DF3-473F-87F5-B352BCA46C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09727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C06357-27E7-DBDD-8860-45A9B81B28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7B51B9C-8425-0D6C-1713-6D8B6398FFB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C2813F-C33A-D728-1E1F-C416681BD0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237861-F948-4D42-8726-56D4B304B000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3D6E27-E10E-57D7-8D86-BE1A0D7A1C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B06400-1C2C-8524-4924-A8274600DD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FF563-0DF3-473F-87F5-B352BCA46C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90048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EFD2C0B-7306-0FFA-D6FF-C970E1CEE43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4254BCA-FAC1-5FAA-EA4A-31016246C25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D8612F-E3F3-6FB4-8D93-336D5C7219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237861-F948-4D42-8726-56D4B304B000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EA363A-D5D6-0AB9-6228-EEE232E880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85D047-859E-E829-F633-B48876B8C8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FF563-0DF3-473F-87F5-B352BCA46C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54370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E412832-0D32-366B-AC5B-B92DE9EB78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7B0204B-ED4F-A479-EB52-3F706EB0C8D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D2246A-3953-5D2A-1AE9-5917FD64D4C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6237861-F948-4D42-8726-56D4B304B000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410CFA-D741-ECF5-4C6B-345378EC50A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5A7C36-BC28-0DAF-E893-9289BA65C73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3EFF563-0DF3-473F-87F5-B352BCA46C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36803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publications/waste-prevention-programme-for-england-maximising-resources-minimising-waste/the-waste-prevention-programme-for-england-maximising-resources-minimising-waste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Substituent conținut 4" descr="Farmer watering crops in urban garden">
            <a:extLst>
              <a:ext uri="{FF2B5EF4-FFF2-40B4-BE49-F238E27FC236}">
                <a16:creationId xmlns:a16="http://schemas.microsoft.com/office/drawing/2014/main" id="{BA42077E-08BC-8ABE-1880-323E94DEBD1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68442" y="0"/>
            <a:ext cx="12360442" cy="6858000"/>
          </a:xfrm>
        </p:spPr>
      </p:pic>
      <p:sp>
        <p:nvSpPr>
          <p:cNvPr id="6" name="CasetăText 5">
            <a:extLst>
              <a:ext uri="{FF2B5EF4-FFF2-40B4-BE49-F238E27FC236}">
                <a16:creationId xmlns:a16="http://schemas.microsoft.com/office/drawing/2014/main" id="{54619526-B27F-CD2C-1B57-6A9C81E48181}"/>
              </a:ext>
            </a:extLst>
          </p:cNvPr>
          <p:cNvSpPr txBox="1"/>
          <p:nvPr/>
        </p:nvSpPr>
        <p:spPr>
          <a:xfrm>
            <a:off x="475785" y="0"/>
            <a:ext cx="5129561" cy="26036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3600" b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Student Name: Nicoleta Elena Bugaciu</a:t>
            </a:r>
            <a:endParaRPr lang="en-GB" sz="3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3600" b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Student ID: 2230707</a:t>
            </a:r>
            <a:endParaRPr lang="en-GB" sz="3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046855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71" name="Rectangle 11270">
            <a:extLst>
              <a:ext uri="{FF2B5EF4-FFF2-40B4-BE49-F238E27FC236}">
                <a16:creationId xmlns:a16="http://schemas.microsoft.com/office/drawing/2014/main" id="{22A397E7-BF60-45B2-84C7-B074B76C37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1266" name="Picture 2" descr="Food Waste Management in Malaysia | Ajinomoto Malaysia">
            <a:extLst>
              <a:ext uri="{FF2B5EF4-FFF2-40B4-BE49-F238E27FC236}">
                <a16:creationId xmlns:a16="http://schemas.microsoft.com/office/drawing/2014/main" id="{E96F9397-7A20-FC30-12BC-24752C2E09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-1"/>
          <a:stretch>
            <a:fillRect/>
          </a:stretch>
        </p:blipFill>
        <p:spPr bwMode="auto">
          <a:xfrm>
            <a:off x="4283902" y="10"/>
            <a:ext cx="7908098" cy="6857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273" name="Rectangle 11272">
            <a:extLst>
              <a:ext uri="{FF2B5EF4-FFF2-40B4-BE49-F238E27FC236}">
                <a16:creationId xmlns:a16="http://schemas.microsoft.com/office/drawing/2014/main" id="{890DEF05-784E-4B61-89E4-04C4ECF4E5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36000">
                <a:schemeClr val="tx1">
                  <a:lumMod val="95000"/>
                  <a:lumOff val="5000"/>
                </a:schemeClr>
              </a:gs>
              <a:gs pos="81000">
                <a:schemeClr val="tx1">
                  <a:lumMod val="95000"/>
                  <a:lumOff val="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75CE5F-09E2-0248-AAEF-19E4DE4C09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8663" y="1115219"/>
            <a:ext cx="5505449" cy="2387600"/>
          </a:xfrm>
        </p:spPr>
        <p:txBody>
          <a:bodyPr>
            <a:normAutofit/>
          </a:bodyPr>
          <a:lstStyle/>
          <a:p>
            <a:pPr algn="l"/>
            <a:r>
              <a:rPr lang="en-US" sz="3900">
                <a:solidFill>
                  <a:schemeClr val="bg1"/>
                </a:solidFill>
              </a:rPr>
              <a:t>Sustainability in Food Waste Management: A Case Study of Rossington Hall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727D831-76EE-7390-A93A-397107E29D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8663" y="3902075"/>
            <a:ext cx="7078150" cy="1655762"/>
          </a:xfrm>
        </p:spPr>
        <p:txBody>
          <a:bodyPr>
            <a:normAutofit/>
          </a:bodyPr>
          <a:lstStyle/>
          <a:p>
            <a:pPr algn="l"/>
            <a:r>
              <a:rPr lang="en-US" sz="1600" b="1" dirty="0">
                <a:solidFill>
                  <a:schemeClr val="bg1"/>
                </a:solidFill>
              </a:rPr>
              <a:t>Module:</a:t>
            </a:r>
            <a:r>
              <a:rPr lang="en-US" sz="1600" dirty="0">
                <a:solidFill>
                  <a:schemeClr val="bg1"/>
                </a:solidFill>
              </a:rPr>
              <a:t> Contemporary Themes in the Hotel and Hospitality Sector</a:t>
            </a:r>
            <a:br>
              <a:rPr lang="en-US" sz="1600" dirty="0">
                <a:solidFill>
                  <a:schemeClr val="bg1"/>
                </a:solidFill>
              </a:rPr>
            </a:br>
            <a:r>
              <a:rPr lang="en-US" sz="1600" b="1" dirty="0">
                <a:solidFill>
                  <a:schemeClr val="bg1"/>
                </a:solidFill>
              </a:rPr>
              <a:t>Module Code:</a:t>
            </a:r>
            <a:r>
              <a:rPr lang="en-US" sz="1600" dirty="0">
                <a:solidFill>
                  <a:schemeClr val="bg1"/>
                </a:solidFill>
              </a:rPr>
              <a:t> BMIH6001</a:t>
            </a:r>
            <a:br>
              <a:rPr lang="en-US" sz="1600" dirty="0">
                <a:solidFill>
                  <a:schemeClr val="bg1"/>
                </a:solidFill>
              </a:rPr>
            </a:br>
            <a:r>
              <a:rPr lang="en-US" sz="1600" b="1" dirty="0">
                <a:solidFill>
                  <a:schemeClr val="bg1"/>
                </a:solidFill>
              </a:rPr>
              <a:t>Assessment:</a:t>
            </a:r>
            <a:r>
              <a:rPr lang="en-US" sz="1600" dirty="0">
                <a:solidFill>
                  <a:schemeClr val="bg1"/>
                </a:solidFill>
              </a:rPr>
              <a:t> Assignment Two – Conference Presentation</a:t>
            </a:r>
            <a:br>
              <a:rPr lang="en-US" sz="1600" dirty="0">
                <a:solidFill>
                  <a:schemeClr val="bg1"/>
                </a:solidFill>
              </a:rPr>
            </a:br>
            <a:r>
              <a:rPr lang="en-US" sz="1600" b="1" dirty="0">
                <a:solidFill>
                  <a:schemeClr val="bg1"/>
                </a:solidFill>
              </a:rPr>
              <a:t>Student Name: Nicoleta Elena Bugaciu		</a:t>
            </a:r>
            <a:br>
              <a:rPr lang="en-US" sz="1600" dirty="0">
                <a:solidFill>
                  <a:schemeClr val="bg1"/>
                </a:solidFill>
              </a:rPr>
            </a:br>
            <a:r>
              <a:rPr lang="en-US" sz="1600" b="1" dirty="0">
                <a:solidFill>
                  <a:schemeClr val="bg1"/>
                </a:solidFill>
              </a:rPr>
              <a:t>Student ID:  2230707</a:t>
            </a:r>
            <a:br>
              <a:rPr lang="en-US" sz="1600" dirty="0">
                <a:solidFill>
                  <a:schemeClr val="bg1"/>
                </a:solidFill>
              </a:rPr>
            </a:br>
            <a:r>
              <a:rPr lang="en-US" sz="1600" b="1" dirty="0">
                <a:solidFill>
                  <a:schemeClr val="bg1"/>
                </a:solidFill>
              </a:rPr>
              <a:t>Programme:</a:t>
            </a:r>
            <a:r>
              <a:rPr lang="en-US" sz="1600" dirty="0">
                <a:solidFill>
                  <a:schemeClr val="bg1"/>
                </a:solidFill>
              </a:rPr>
              <a:t> BA International Hotel Management</a:t>
            </a:r>
          </a:p>
          <a:p>
            <a:pPr algn="l"/>
            <a:endParaRPr lang="en-US" sz="1600" dirty="0">
              <a:solidFill>
                <a:schemeClr val="bg1"/>
              </a:solidFill>
            </a:endParaRPr>
          </a:p>
        </p:txBody>
      </p:sp>
      <p:cxnSp>
        <p:nvCxnSpPr>
          <p:cNvPr id="11275" name="Straight Connector 11274">
            <a:extLst>
              <a:ext uri="{FF2B5EF4-FFF2-40B4-BE49-F238E27FC236}">
                <a16:creationId xmlns:a16="http://schemas.microsoft.com/office/drawing/2014/main" id="{C41BAEC7-F7B0-4224-8B18-8F74B7D87F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28585" y="3681408"/>
            <a:ext cx="1193482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872657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6366EB-3034-C944-2D48-8FF10534EA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733" y="490537"/>
            <a:ext cx="5291663" cy="1628775"/>
          </a:xfrm>
        </p:spPr>
        <p:txBody>
          <a:bodyPr anchor="b">
            <a:normAutofit/>
          </a:bodyPr>
          <a:lstStyle/>
          <a:p>
            <a:r>
              <a:rPr lang="en-US" sz="4000"/>
              <a:t>Introduction to the Theme</a:t>
            </a:r>
          </a:p>
        </p:txBody>
      </p:sp>
      <p:pic>
        <p:nvPicPr>
          <p:cNvPr id="4098" name="Picture 2" descr="Sustainable Food Waste Solutions for Hotels &amp; Restaurants | EcoRich">
            <a:extLst>
              <a:ext uri="{FF2B5EF4-FFF2-40B4-BE49-F238E27FC236}">
                <a16:creationId xmlns:a16="http://schemas.microsoft.com/office/drawing/2014/main" id="{71B864F2-213C-FB1A-3AEC-FB36182E90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33" r="18714" b="-2"/>
          <a:stretch>
            <a:fillRect/>
          </a:stretch>
        </p:blipFill>
        <p:spPr bwMode="auto">
          <a:xfrm>
            <a:off x="2" y="1587"/>
            <a:ext cx="6095999" cy="6856413"/>
          </a:xfrm>
          <a:custGeom>
            <a:avLst/>
            <a:gdLst/>
            <a:ahLst/>
            <a:cxnLst/>
            <a:rect l="l" t="t" r="r" b="b"/>
            <a:pathLst>
              <a:path w="6649908" h="6856413">
                <a:moveTo>
                  <a:pt x="0" y="0"/>
                </a:moveTo>
                <a:lnTo>
                  <a:pt x="6559859" y="0"/>
                </a:lnTo>
                <a:lnTo>
                  <a:pt x="6572145" y="79394"/>
                </a:lnTo>
                <a:cubicBezTo>
                  <a:pt x="6857782" y="2230562"/>
                  <a:pt x="6243159" y="4473353"/>
                  <a:pt x="6528796" y="6624522"/>
                </a:cubicBezTo>
                <a:lnTo>
                  <a:pt x="6564680" y="6856413"/>
                </a:lnTo>
                <a:lnTo>
                  <a:pt x="0" y="6856413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6DD733-74A0-7D26-A8ED-6F89645FAB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7734" y="2614612"/>
            <a:ext cx="5291663" cy="3752849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1800"/>
              <a:t>Sustainability and food waste are global concerns in the hospitality industry.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800"/>
              <a:t>Around thirty percent of food produced worldwide is wasted each year.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800"/>
              <a:t>Hospitality events and banquets generate significant food waste through overproduction.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800"/>
              <a:t>Cooper and Hall (2019) note tourism growth increases sustainability challenges.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800"/>
              <a:t>Rossington Hall is a luxury wedding and dining venue in Doncaster.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800"/>
              <a:t>Aim: examine sustainable food waste reduction practices and their operational impact.</a:t>
            </a:r>
          </a:p>
        </p:txBody>
      </p:sp>
    </p:spTree>
    <p:extLst>
      <p:ext uri="{BB962C8B-B14F-4D97-AF65-F5344CB8AC3E}">
        <p14:creationId xmlns:p14="http://schemas.microsoft.com/office/powerpoint/2010/main" val="23425402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7" name="Rectangle 5126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122" name="Picture 2" descr="Food waste management innovations in the foodservice industry">
            <a:extLst>
              <a:ext uri="{FF2B5EF4-FFF2-40B4-BE49-F238E27FC236}">
                <a16:creationId xmlns:a16="http://schemas.microsoft.com/office/drawing/2014/main" id="{3652D226-E9C8-84A5-960F-094127DD89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-1"/>
          <a:stretch>
            <a:fillRect/>
          </a:stretch>
        </p:blipFill>
        <p:spPr bwMode="auto">
          <a:xfrm>
            <a:off x="2522356" y="10"/>
            <a:ext cx="966964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129" name="Rectangle 5128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88FDEC-5D95-F529-3F39-C752F8A7D4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4296508" cy="1899912"/>
          </a:xfrm>
        </p:spPr>
        <p:txBody>
          <a:bodyPr>
            <a:normAutofit/>
          </a:bodyPr>
          <a:lstStyle/>
          <a:p>
            <a:r>
              <a:rPr lang="en-US" sz="4000" dirty="0"/>
              <a:t>Importance to Hospitality Industry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F98EC5-BFB2-CE97-E76C-F82FAFA7D4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7089" y="2434200"/>
            <a:ext cx="4698442" cy="4187663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Food waste management supports environmental and economic sustainability.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UN SDG 12 encourages responsible consumption and production across all sectors.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Costa and Costa (2022) argue that competitiveness depends on sustainable operations.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Guests increasingly value ethical and environmentally responsible hospitality services.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Managing food waste reduces costs and improves long-term profitability.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DEFRA (2023) policy drives hospitality organisations toward efficient waste reduction.</a:t>
            </a:r>
          </a:p>
        </p:txBody>
      </p:sp>
    </p:spTree>
    <p:extLst>
      <p:ext uri="{BB962C8B-B14F-4D97-AF65-F5344CB8AC3E}">
        <p14:creationId xmlns:p14="http://schemas.microsoft.com/office/powerpoint/2010/main" val="21385276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C5DF0F-0912-6CFF-5391-1029DCD0CC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9479" y="686699"/>
            <a:ext cx="6714174" cy="1708242"/>
          </a:xfrm>
        </p:spPr>
        <p:txBody>
          <a:bodyPr anchor="ctr">
            <a:normAutofit/>
          </a:bodyPr>
          <a:lstStyle/>
          <a:p>
            <a:r>
              <a:rPr lang="en-US" sz="4000" dirty="0"/>
              <a:t>Key Theoretical Insights (Part 1)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917C95-FBCE-AC0F-7F3D-8AC750FEDA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anchor="ctr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1700"/>
              <a:t>The </a:t>
            </a:r>
            <a:r>
              <a:rPr lang="en-US" sz="1700" b="1"/>
              <a:t>Triple Bottom Line</a:t>
            </a:r>
            <a:r>
              <a:rPr lang="en-US" sz="1700"/>
              <a:t> balances People, Planet, and Profit (Batabyal and Das, 2019).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700" b="1"/>
              <a:t>Circular Economy</a:t>
            </a:r>
            <a:r>
              <a:rPr lang="en-US" sz="1700"/>
              <a:t> promotes reuse, recycling, and redistribution of resources.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700"/>
              <a:t>The </a:t>
            </a:r>
            <a:r>
              <a:rPr lang="en-US" sz="1700" b="1"/>
              <a:t>Waste Hierarchy</a:t>
            </a:r>
            <a:r>
              <a:rPr lang="en-US" sz="1700"/>
              <a:t> prioritises prevention before reuse or disposal (Papargyropoulou </a:t>
            </a:r>
            <a:r>
              <a:rPr lang="en-US" sz="1700" i="1"/>
              <a:t>et al.</a:t>
            </a:r>
            <a:r>
              <a:rPr lang="en-US" sz="1700"/>
              <a:t>, 2014).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700" b="1"/>
              <a:t>Sustainability frameworks</a:t>
            </a:r>
            <a:r>
              <a:rPr lang="en-US" sz="1700"/>
              <a:t> create measurable change in operations (Costa and Costa, 2022).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700" b="1"/>
              <a:t>Environmental impact</a:t>
            </a:r>
            <a:r>
              <a:rPr lang="en-US" sz="1700"/>
              <a:t> includes carbon emissions and landfill pressure.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700" b="1"/>
              <a:t>Social impact</a:t>
            </a:r>
            <a:r>
              <a:rPr lang="en-US" sz="1700"/>
              <a:t> includes ethical food use and community benefit.</a:t>
            </a:r>
          </a:p>
          <a:p>
            <a:endParaRPr lang="en-US" sz="1700"/>
          </a:p>
        </p:txBody>
      </p:sp>
      <p:pic>
        <p:nvPicPr>
          <p:cNvPr id="5" name="Picture 4" descr="An illustration of the global population">
            <a:extLst>
              <a:ext uri="{FF2B5EF4-FFF2-40B4-BE49-F238E27FC236}">
                <a16:creationId xmlns:a16="http://schemas.microsoft.com/office/drawing/2014/main" id="{1621E954-8AE1-1E6D-F29C-4DB8108538C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8961" r="27356" b="-1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3271286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6" name="Slide Background">
            <a:extLst>
              <a:ext uri="{FF2B5EF4-FFF2-40B4-BE49-F238E27FC236}">
                <a16:creationId xmlns:a16="http://schemas.microsoft.com/office/drawing/2014/main" id="{B210AC1D-4063-4C6E-9528-FA9C4C0C1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6158" name="Rectangle 6157">
            <a:extLst>
              <a:ext uri="{FF2B5EF4-FFF2-40B4-BE49-F238E27FC236}">
                <a16:creationId xmlns:a16="http://schemas.microsoft.com/office/drawing/2014/main" id="{02F8C595-E68C-4306-AED8-DC7826A0A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416414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3EE791-3F09-B892-F7A8-439559C992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409" y="762001"/>
            <a:ext cx="4156512" cy="1708244"/>
          </a:xfrm>
        </p:spPr>
        <p:txBody>
          <a:bodyPr anchor="ctr">
            <a:normAutofit/>
          </a:bodyPr>
          <a:lstStyle/>
          <a:p>
            <a:r>
              <a:rPr lang="en-US" sz="4000" dirty="0"/>
              <a:t>Key Theoretical Insights (Part 2)</a:t>
            </a:r>
          </a:p>
        </p:txBody>
      </p:sp>
      <p:pic>
        <p:nvPicPr>
          <p:cNvPr id="6146" name="Picture 2" descr="Thinking about thinking: AI offers theoretical insights into human memory |  The Transmitter: Neuroscience News and Perspectives">
            <a:extLst>
              <a:ext uri="{FF2B5EF4-FFF2-40B4-BE49-F238E27FC236}">
                <a16:creationId xmlns:a16="http://schemas.microsoft.com/office/drawing/2014/main" id="{FCFF172D-0506-4765-73B1-1F27738D37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-2"/>
            <a:ext cx="6096001" cy="6858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BBBD3E-D08D-A0E4-99EB-745B856E9F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409" y="2470245"/>
            <a:ext cx="4156512" cy="3769835"/>
          </a:xfrm>
        </p:spPr>
        <p:txBody>
          <a:bodyPr anchor="ctr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1400" dirty="0"/>
              <a:t>Filimonau and De Coteau (2019) show that poor planning increases food waste in hotels.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400" dirty="0"/>
              <a:t>Dhir et al. (2020) argue technology helps to reduce waste through accurate data tracking.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400" dirty="0"/>
              <a:t>Their view expands on Filimonau and De Coteau by highlighting digital efficiency.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400" dirty="0"/>
              <a:t>Amicarelli and Bux (2020) stress that measuring waste ensures fair and eco-friendly systems.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400" dirty="0"/>
              <a:t>Hilton (2023) demonstrates practical success using AI to monitor and reduce kitchen waste.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400" dirty="0"/>
              <a:t>Costa and Costa (2022) note that small venues struggle to afford such advanced solutions.</a:t>
            </a:r>
          </a:p>
        </p:txBody>
      </p:sp>
    </p:spTree>
    <p:extLst>
      <p:ext uri="{BB962C8B-B14F-4D97-AF65-F5344CB8AC3E}">
        <p14:creationId xmlns:p14="http://schemas.microsoft.com/office/powerpoint/2010/main" val="40804107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75" name="Rectangle 7174">
            <a:extLst>
              <a:ext uri="{FF2B5EF4-FFF2-40B4-BE49-F238E27FC236}">
                <a16:creationId xmlns:a16="http://schemas.microsoft.com/office/drawing/2014/main" id="{8B3A2D1A-45FC-4F95-B150-1C13EF2F6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77" name="Rectangle 7176">
            <a:extLst>
              <a:ext uri="{FF2B5EF4-FFF2-40B4-BE49-F238E27FC236}">
                <a16:creationId xmlns:a16="http://schemas.microsoft.com/office/drawing/2014/main" id="{F3768FD5-DD7A-43C7-8DEA-1F5DB3CB5B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C4559A-BF5F-FD65-6B3C-FA3CA0EFFF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209" y="3703975"/>
            <a:ext cx="5063395" cy="2398713"/>
          </a:xfrm>
        </p:spPr>
        <p:txBody>
          <a:bodyPr>
            <a:normAutofit/>
          </a:bodyPr>
          <a:lstStyle/>
          <a:p>
            <a:pPr algn="ctr"/>
            <a:r>
              <a:rPr lang="en-US" sz="4000" dirty="0"/>
              <a:t>Methodology Overview</a:t>
            </a:r>
          </a:p>
        </p:txBody>
      </p:sp>
      <p:pic>
        <p:nvPicPr>
          <p:cNvPr id="7170" name="Picture 2" descr="The Ultimate Guide to Research Methodology: Types, Importance, and Best  Practices">
            <a:extLst>
              <a:ext uri="{FF2B5EF4-FFF2-40B4-BE49-F238E27FC236}">
                <a16:creationId xmlns:a16="http://schemas.microsoft.com/office/drawing/2014/main" id="{3E50C0CF-6B78-6B40-8C85-E602C89B48E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1" y="-130629"/>
            <a:ext cx="12191999" cy="3079293"/>
          </a:xfrm>
          <a:custGeom>
            <a:avLst/>
            <a:gdLst/>
            <a:ahLst/>
            <a:cxnLst/>
            <a:rect l="l" t="t" r="r" b="b"/>
            <a:pathLst>
              <a:path w="12191999" h="3428999">
                <a:moveTo>
                  <a:pt x="0" y="0"/>
                </a:moveTo>
                <a:lnTo>
                  <a:pt x="12191999" y="0"/>
                </a:lnTo>
                <a:lnTo>
                  <a:pt x="12191999" y="920893"/>
                </a:lnTo>
                <a:lnTo>
                  <a:pt x="12191999" y="1514929"/>
                </a:lnTo>
                <a:lnTo>
                  <a:pt x="12191999" y="3130902"/>
                </a:lnTo>
                <a:lnTo>
                  <a:pt x="12188051" y="3131476"/>
                </a:lnTo>
                <a:cubicBezTo>
                  <a:pt x="12153000" y="3135813"/>
                  <a:pt x="12133655" y="3136025"/>
                  <a:pt x="12112012" y="3138906"/>
                </a:cubicBezTo>
                <a:cubicBezTo>
                  <a:pt x="12076970" y="3145595"/>
                  <a:pt x="12039899" y="3160769"/>
                  <a:pt x="12018752" y="3165642"/>
                </a:cubicBezTo>
                <a:lnTo>
                  <a:pt x="11985122" y="3168147"/>
                </a:lnTo>
                <a:lnTo>
                  <a:pt x="11986344" y="3172878"/>
                </a:lnTo>
                <a:lnTo>
                  <a:pt x="11973852" y="3173226"/>
                </a:lnTo>
                <a:lnTo>
                  <a:pt x="11945968" y="3173341"/>
                </a:lnTo>
                <a:cubicBezTo>
                  <a:pt x="11928568" y="3174057"/>
                  <a:pt x="11880184" y="3172923"/>
                  <a:pt x="11862470" y="3174654"/>
                </a:cubicBezTo>
                <a:cubicBezTo>
                  <a:pt x="11857360" y="3179700"/>
                  <a:pt x="11849473" y="3182451"/>
                  <a:pt x="11839688" y="3183726"/>
                </a:cubicBezTo>
                <a:lnTo>
                  <a:pt x="11818138" y="3183868"/>
                </a:lnTo>
                <a:lnTo>
                  <a:pt x="11693161" y="3196027"/>
                </a:lnTo>
                <a:lnTo>
                  <a:pt x="11675978" y="3196936"/>
                </a:lnTo>
                <a:lnTo>
                  <a:pt x="11666672" y="3201013"/>
                </a:lnTo>
                <a:cubicBezTo>
                  <a:pt x="11659568" y="3201827"/>
                  <a:pt x="11639160" y="3201301"/>
                  <a:pt x="11633348" y="3201823"/>
                </a:cubicBezTo>
                <a:lnTo>
                  <a:pt x="11631806" y="3204144"/>
                </a:lnTo>
                <a:cubicBezTo>
                  <a:pt x="11613292" y="3207852"/>
                  <a:pt x="11543654" y="3220200"/>
                  <a:pt x="11522270" y="3224070"/>
                </a:cubicBezTo>
                <a:cubicBezTo>
                  <a:pt x="11517998" y="3220503"/>
                  <a:pt x="11508432" y="3226137"/>
                  <a:pt x="11503503" y="3227361"/>
                </a:cubicBezTo>
                <a:cubicBezTo>
                  <a:pt x="11502740" y="3224959"/>
                  <a:pt x="11490808" y="3224226"/>
                  <a:pt x="11487288" y="3226364"/>
                </a:cubicBezTo>
                <a:cubicBezTo>
                  <a:pt x="11403406" y="3238085"/>
                  <a:pt x="11445394" y="3213864"/>
                  <a:pt x="11397514" y="3229209"/>
                </a:cubicBezTo>
                <a:cubicBezTo>
                  <a:pt x="11389044" y="3230225"/>
                  <a:pt x="11382180" y="3229256"/>
                  <a:pt x="11376160" y="3227461"/>
                </a:cubicBezTo>
                <a:lnTo>
                  <a:pt x="11367180" y="3223774"/>
                </a:lnTo>
                <a:lnTo>
                  <a:pt x="11332420" y="3230742"/>
                </a:lnTo>
                <a:cubicBezTo>
                  <a:pt x="11315298" y="3233171"/>
                  <a:pt x="11297277" y="3234781"/>
                  <a:pt x="11278786" y="3235517"/>
                </a:cubicBezTo>
                <a:cubicBezTo>
                  <a:pt x="11274637" y="3230607"/>
                  <a:pt x="11260123" y="3237582"/>
                  <a:pt x="11253295" y="3238964"/>
                </a:cubicBezTo>
                <a:cubicBezTo>
                  <a:pt x="11253224" y="3235757"/>
                  <a:pt x="11238096" y="3234220"/>
                  <a:pt x="11232727" y="3236871"/>
                </a:cubicBezTo>
                <a:cubicBezTo>
                  <a:pt x="11119903" y="3248332"/>
                  <a:pt x="11183388" y="3218382"/>
                  <a:pt x="11115682" y="3236341"/>
                </a:cubicBezTo>
                <a:cubicBezTo>
                  <a:pt x="11104356" y="3237278"/>
                  <a:pt x="11095858" y="3235671"/>
                  <a:pt x="11088768" y="3233017"/>
                </a:cubicBezTo>
                <a:lnTo>
                  <a:pt x="11076012" y="3226390"/>
                </a:lnTo>
                <a:lnTo>
                  <a:pt x="11066016" y="3228753"/>
                </a:lnTo>
                <a:cubicBezTo>
                  <a:pt x="11028292" y="3228939"/>
                  <a:pt x="11017169" y="3222147"/>
                  <a:pt x="10995221" y="3228989"/>
                </a:cubicBezTo>
                <a:cubicBezTo>
                  <a:pt x="10962786" y="3214768"/>
                  <a:pt x="10973708" y="3227571"/>
                  <a:pt x="10949038" y="3229747"/>
                </a:cubicBezTo>
                <a:cubicBezTo>
                  <a:pt x="10929576" y="3232582"/>
                  <a:pt x="10965306" y="3238039"/>
                  <a:pt x="10946231" y="3238844"/>
                </a:cubicBezTo>
                <a:cubicBezTo>
                  <a:pt x="10925596" y="3235173"/>
                  <a:pt x="10926566" y="3246575"/>
                  <a:pt x="10905107" y="3242085"/>
                </a:cubicBezTo>
                <a:cubicBezTo>
                  <a:pt x="10910320" y="3233495"/>
                  <a:pt x="10862761" y="3243750"/>
                  <a:pt x="10861282" y="3236246"/>
                </a:cubicBezTo>
                <a:cubicBezTo>
                  <a:pt x="10843055" y="3246977"/>
                  <a:pt x="10833897" y="3233757"/>
                  <a:pt x="10809627" y="3237064"/>
                </a:cubicBezTo>
                <a:cubicBezTo>
                  <a:pt x="10798198" y="3241124"/>
                  <a:pt x="10789952" y="3241821"/>
                  <a:pt x="10778718" y="3237455"/>
                </a:cubicBezTo>
                <a:cubicBezTo>
                  <a:pt x="10726069" y="3257219"/>
                  <a:pt x="10746866" y="3238339"/>
                  <a:pt x="10697595" y="3245939"/>
                </a:cubicBezTo>
                <a:cubicBezTo>
                  <a:pt x="10655146" y="3253933"/>
                  <a:pt x="10607026" y="3259119"/>
                  <a:pt x="10565970" y="3278201"/>
                </a:cubicBezTo>
                <a:cubicBezTo>
                  <a:pt x="10558434" y="3283608"/>
                  <a:pt x="10539930" y="3285654"/>
                  <a:pt x="10524645" y="3282773"/>
                </a:cubicBezTo>
                <a:cubicBezTo>
                  <a:pt x="10522018" y="3282276"/>
                  <a:pt x="10519582" y="3281649"/>
                  <a:pt x="10517421" y="3280913"/>
                </a:cubicBezTo>
                <a:cubicBezTo>
                  <a:pt x="10481928" y="3283832"/>
                  <a:pt x="10352108" y="3296870"/>
                  <a:pt x="10311683" y="3300288"/>
                </a:cubicBezTo>
                <a:cubicBezTo>
                  <a:pt x="10308410" y="3293342"/>
                  <a:pt x="10287968" y="3305875"/>
                  <a:pt x="10274873" y="3301423"/>
                </a:cubicBezTo>
                <a:cubicBezTo>
                  <a:pt x="10265494" y="3297516"/>
                  <a:pt x="10257104" y="3300407"/>
                  <a:pt x="10247307" y="3300714"/>
                </a:cubicBezTo>
                <a:cubicBezTo>
                  <a:pt x="10234401" y="3297643"/>
                  <a:pt x="10192308" y="3303190"/>
                  <a:pt x="10181334" y="3307168"/>
                </a:cubicBezTo>
                <a:cubicBezTo>
                  <a:pt x="10155109" y="3320992"/>
                  <a:pt x="10095518" y="3310726"/>
                  <a:pt x="10073729" y="3321318"/>
                </a:cubicBezTo>
                <a:cubicBezTo>
                  <a:pt x="10065823" y="3322872"/>
                  <a:pt x="10058087" y="3323501"/>
                  <a:pt x="10050495" y="3323554"/>
                </a:cubicBezTo>
                <a:lnTo>
                  <a:pt x="10029247" y="3322387"/>
                </a:lnTo>
                <a:lnTo>
                  <a:pt x="10023206" y="3319426"/>
                </a:lnTo>
                <a:lnTo>
                  <a:pt x="10010221" y="3320159"/>
                </a:lnTo>
                <a:lnTo>
                  <a:pt x="10006500" y="3319709"/>
                </a:lnTo>
                <a:cubicBezTo>
                  <a:pt x="9999392" y="3318836"/>
                  <a:pt x="9992376" y="3318075"/>
                  <a:pt x="9985433" y="3317775"/>
                </a:cubicBezTo>
                <a:cubicBezTo>
                  <a:pt x="9994564" y="3332623"/>
                  <a:pt x="9927872" y="3317665"/>
                  <a:pt x="9947096" y="3329673"/>
                </a:cubicBezTo>
                <a:cubicBezTo>
                  <a:pt x="9910530" y="3330603"/>
                  <a:pt x="9938422" y="3341787"/>
                  <a:pt x="9894468" y="3331125"/>
                </a:cubicBezTo>
                <a:cubicBezTo>
                  <a:pt x="9837697" y="3343266"/>
                  <a:pt x="9748207" y="3338748"/>
                  <a:pt x="9703741" y="3357170"/>
                </a:cubicBezTo>
                <a:cubicBezTo>
                  <a:pt x="9709264" y="3350136"/>
                  <a:pt x="9685337" y="3344679"/>
                  <a:pt x="9668763" y="3348169"/>
                </a:cubicBezTo>
                <a:cubicBezTo>
                  <a:pt x="9688139" y="3320571"/>
                  <a:pt x="9603232" y="3373038"/>
                  <a:pt x="9588644" y="3354205"/>
                </a:cubicBezTo>
                <a:cubicBezTo>
                  <a:pt x="9587925" y="3371689"/>
                  <a:pt x="9513642" y="3401336"/>
                  <a:pt x="9478680" y="3386990"/>
                </a:cubicBezTo>
                <a:cubicBezTo>
                  <a:pt x="9425416" y="3390492"/>
                  <a:pt x="9387699" y="3404944"/>
                  <a:pt x="9331856" y="3399166"/>
                </a:cubicBezTo>
                <a:cubicBezTo>
                  <a:pt x="9330123" y="3401505"/>
                  <a:pt x="9327283" y="3403463"/>
                  <a:pt x="9323679" y="3405145"/>
                </a:cubicBezTo>
                <a:lnTo>
                  <a:pt x="9311620" y="3409223"/>
                </a:lnTo>
                <a:lnTo>
                  <a:pt x="9309289" y="3408926"/>
                </a:lnTo>
                <a:cubicBezTo>
                  <a:pt x="9300131" y="3408873"/>
                  <a:pt x="9295442" y="3409859"/>
                  <a:pt x="9292731" y="3411301"/>
                </a:cubicBezTo>
                <a:lnTo>
                  <a:pt x="9290814" y="3413412"/>
                </a:lnTo>
                <a:lnTo>
                  <a:pt x="9279990" y="3415541"/>
                </a:lnTo>
                <a:lnTo>
                  <a:pt x="9260104" y="3421077"/>
                </a:lnTo>
                <a:lnTo>
                  <a:pt x="9255034" y="3420853"/>
                </a:lnTo>
                <a:lnTo>
                  <a:pt x="9222941" y="3427242"/>
                </a:lnTo>
                <a:lnTo>
                  <a:pt x="9221858" y="3426731"/>
                </a:lnTo>
                <a:cubicBezTo>
                  <a:pt x="9218700" y="3425733"/>
                  <a:pt x="9214983" y="3425271"/>
                  <a:pt x="9210014" y="3425917"/>
                </a:cubicBezTo>
                <a:cubicBezTo>
                  <a:pt x="9208256" y="3416158"/>
                  <a:pt x="9203342" y="3422957"/>
                  <a:pt x="9188839" y="3425728"/>
                </a:cubicBezTo>
                <a:cubicBezTo>
                  <a:pt x="9182870" y="3411188"/>
                  <a:pt x="9147335" y="3424352"/>
                  <a:pt x="9132080" y="3417886"/>
                </a:cubicBezTo>
                <a:cubicBezTo>
                  <a:pt x="9121557" y="3420249"/>
                  <a:pt x="9110321" y="3422482"/>
                  <a:pt x="9098549" y="3424480"/>
                </a:cubicBezTo>
                <a:lnTo>
                  <a:pt x="9003970" y="3425484"/>
                </a:lnTo>
                <a:lnTo>
                  <a:pt x="8904921" y="3413774"/>
                </a:lnTo>
                <a:cubicBezTo>
                  <a:pt x="8868284" y="3413519"/>
                  <a:pt x="8836559" y="3409171"/>
                  <a:pt x="8805551" y="3412237"/>
                </a:cubicBezTo>
                <a:cubicBezTo>
                  <a:pt x="8792955" y="3408854"/>
                  <a:pt x="8781083" y="3407488"/>
                  <a:pt x="8769572" y="3412551"/>
                </a:cubicBezTo>
                <a:cubicBezTo>
                  <a:pt x="8735382" y="3410862"/>
                  <a:pt x="8727105" y="3403632"/>
                  <a:pt x="8705440" y="3409271"/>
                </a:cubicBezTo>
                <a:cubicBezTo>
                  <a:pt x="8686231" y="3397576"/>
                  <a:pt x="8685094" y="3402040"/>
                  <a:pt x="8676067" y="3405389"/>
                </a:cubicBezTo>
                <a:lnTo>
                  <a:pt x="8674779" y="3405628"/>
                </a:lnTo>
                <a:lnTo>
                  <a:pt x="8672154" y="3403956"/>
                </a:lnTo>
                <a:lnTo>
                  <a:pt x="8666720" y="3403182"/>
                </a:lnTo>
                <a:lnTo>
                  <a:pt x="8651886" y="3403680"/>
                </a:lnTo>
                <a:lnTo>
                  <a:pt x="8646307" y="3404298"/>
                </a:lnTo>
                <a:cubicBezTo>
                  <a:pt x="8642465" y="3404565"/>
                  <a:pt x="8639912" y="3404534"/>
                  <a:pt x="8638145" y="3404287"/>
                </a:cubicBezTo>
                <a:lnTo>
                  <a:pt x="8637941" y="3404149"/>
                </a:lnTo>
                <a:lnTo>
                  <a:pt x="8630296" y="3404406"/>
                </a:lnTo>
                <a:cubicBezTo>
                  <a:pt x="8617394" y="3405155"/>
                  <a:pt x="8604838" y="3406180"/>
                  <a:pt x="8592887" y="3407398"/>
                </a:cubicBezTo>
                <a:cubicBezTo>
                  <a:pt x="8582781" y="3399722"/>
                  <a:pt x="8538622" y="3408789"/>
                  <a:pt x="8543455" y="3394319"/>
                </a:cubicBezTo>
                <a:cubicBezTo>
                  <a:pt x="8527334" y="3395534"/>
                  <a:pt x="8517583" y="3401542"/>
                  <a:pt x="8523012" y="3392051"/>
                </a:cubicBezTo>
                <a:cubicBezTo>
                  <a:pt x="8517705" y="3392178"/>
                  <a:pt x="8514435" y="3391372"/>
                  <a:pt x="8512093" y="3390108"/>
                </a:cubicBezTo>
                <a:lnTo>
                  <a:pt x="8511416" y="3389513"/>
                </a:lnTo>
                <a:lnTo>
                  <a:pt x="8475551" y="3392450"/>
                </a:lnTo>
                <a:lnTo>
                  <a:pt x="8470789" y="3391736"/>
                </a:lnTo>
                <a:lnTo>
                  <a:pt x="8447414" y="3395064"/>
                </a:lnTo>
                <a:lnTo>
                  <a:pt x="8435335" y="3396028"/>
                </a:lnTo>
                <a:lnTo>
                  <a:pt x="8431923" y="3397855"/>
                </a:lnTo>
                <a:cubicBezTo>
                  <a:pt x="8428239" y="3398965"/>
                  <a:pt x="8422959" y="3399444"/>
                  <a:pt x="8414099" y="3398491"/>
                </a:cubicBezTo>
                <a:lnTo>
                  <a:pt x="8412049" y="3397978"/>
                </a:lnTo>
                <a:lnTo>
                  <a:pt x="8397349" y="3400683"/>
                </a:lnTo>
                <a:cubicBezTo>
                  <a:pt x="8392615" y="3401933"/>
                  <a:pt x="8388424" y="3403524"/>
                  <a:pt x="8385030" y="3405585"/>
                </a:cubicBezTo>
                <a:cubicBezTo>
                  <a:pt x="8334977" y="3394568"/>
                  <a:pt x="8287750" y="3404648"/>
                  <a:pt x="8233422" y="3402742"/>
                </a:cubicBezTo>
                <a:cubicBezTo>
                  <a:pt x="8209936" y="3385601"/>
                  <a:pt x="8116056" y="3406588"/>
                  <a:pt x="8102569" y="3423208"/>
                </a:cubicBezTo>
                <a:cubicBezTo>
                  <a:pt x="8102264" y="3408645"/>
                  <a:pt x="8034186" y="3428475"/>
                  <a:pt x="8016625" y="3428989"/>
                </a:cubicBezTo>
                <a:cubicBezTo>
                  <a:pt x="8010771" y="3429161"/>
                  <a:pt x="8010530" y="3427186"/>
                  <a:pt x="8020284" y="3421076"/>
                </a:cubicBezTo>
                <a:cubicBezTo>
                  <a:pt x="8001623" y="3422777"/>
                  <a:pt x="7982361" y="3415208"/>
                  <a:pt x="7992871" y="3409037"/>
                </a:cubicBezTo>
                <a:cubicBezTo>
                  <a:pt x="7936181" y="3422244"/>
                  <a:pt x="7852511" y="3409112"/>
                  <a:pt x="7788452" y="3415110"/>
                </a:cubicBezTo>
                <a:cubicBezTo>
                  <a:pt x="7753529" y="3400598"/>
                  <a:pt x="7772461" y="3414025"/>
                  <a:pt x="7736237" y="3411311"/>
                </a:cubicBezTo>
                <a:cubicBezTo>
                  <a:pt x="7746145" y="3424670"/>
                  <a:pt x="7692261" y="3403816"/>
                  <a:pt x="7690279" y="3418893"/>
                </a:cubicBezTo>
                <a:cubicBezTo>
                  <a:pt x="7683750" y="3417921"/>
                  <a:pt x="7677487" y="3416505"/>
                  <a:pt x="7671219" y="3414970"/>
                </a:cubicBezTo>
                <a:lnTo>
                  <a:pt x="7667928" y="3414173"/>
                </a:lnTo>
                <a:lnTo>
                  <a:pt x="7654774" y="3413595"/>
                </a:lnTo>
                <a:lnTo>
                  <a:pt x="7651067" y="3410171"/>
                </a:lnTo>
                <a:lnTo>
                  <a:pt x="7631267" y="3406963"/>
                </a:lnTo>
                <a:cubicBezTo>
                  <a:pt x="7623851" y="3406267"/>
                  <a:pt x="7615871" y="3406106"/>
                  <a:pt x="7607053" y="3406809"/>
                </a:cubicBezTo>
                <a:cubicBezTo>
                  <a:pt x="7585359" y="3412784"/>
                  <a:pt x="7551579" y="3405461"/>
                  <a:pt x="7521027" y="3405904"/>
                </a:cubicBezTo>
                <a:lnTo>
                  <a:pt x="7506997" y="3407754"/>
                </a:lnTo>
                <a:lnTo>
                  <a:pt x="7461204" y="3404669"/>
                </a:lnTo>
                <a:cubicBezTo>
                  <a:pt x="7448169" y="3404071"/>
                  <a:pt x="7434640" y="3403756"/>
                  <a:pt x="7420396" y="3403975"/>
                </a:cubicBezTo>
                <a:lnTo>
                  <a:pt x="7393955" y="3405447"/>
                </a:lnTo>
                <a:lnTo>
                  <a:pt x="7387024" y="3404227"/>
                </a:lnTo>
                <a:cubicBezTo>
                  <a:pt x="7374952" y="3404363"/>
                  <a:pt x="7358975" y="3408656"/>
                  <a:pt x="7360398" y="3403441"/>
                </a:cubicBezTo>
                <a:lnTo>
                  <a:pt x="7346837" y="3405249"/>
                </a:lnTo>
                <a:lnTo>
                  <a:pt x="7333451" y="3401087"/>
                </a:lnTo>
                <a:cubicBezTo>
                  <a:pt x="7331985" y="3400120"/>
                  <a:pt x="7330882" y="3399091"/>
                  <a:pt x="7330179" y="3398037"/>
                </a:cubicBezTo>
                <a:lnTo>
                  <a:pt x="7311232" y="3399406"/>
                </a:lnTo>
                <a:lnTo>
                  <a:pt x="7295699" y="3396426"/>
                </a:lnTo>
                <a:lnTo>
                  <a:pt x="7282158" y="3398374"/>
                </a:lnTo>
                <a:lnTo>
                  <a:pt x="7276538" y="3397935"/>
                </a:lnTo>
                <a:lnTo>
                  <a:pt x="7262569" y="3396460"/>
                </a:lnTo>
                <a:cubicBezTo>
                  <a:pt x="7255407" y="3395426"/>
                  <a:pt x="7247392" y="3394180"/>
                  <a:pt x="7238468" y="3393183"/>
                </a:cubicBezTo>
                <a:lnTo>
                  <a:pt x="7230949" y="3392727"/>
                </a:lnTo>
                <a:lnTo>
                  <a:pt x="7214580" y="3387715"/>
                </a:lnTo>
                <a:cubicBezTo>
                  <a:pt x="7202670" y="3383926"/>
                  <a:pt x="7193296" y="3381373"/>
                  <a:pt x="7182893" y="3383429"/>
                </a:cubicBezTo>
                <a:cubicBezTo>
                  <a:pt x="7165160" y="3378534"/>
                  <a:pt x="7152772" y="3364815"/>
                  <a:pt x="7127104" y="3368475"/>
                </a:cubicBezTo>
                <a:cubicBezTo>
                  <a:pt x="7134894" y="3362260"/>
                  <a:pt x="7098599" y="3367723"/>
                  <a:pt x="7094311" y="3361339"/>
                </a:cubicBezTo>
                <a:cubicBezTo>
                  <a:pt x="7092331" y="3356198"/>
                  <a:pt x="7080860" y="3356657"/>
                  <a:pt x="7072124" y="3354762"/>
                </a:cubicBezTo>
                <a:cubicBezTo>
                  <a:pt x="7065898" y="3349511"/>
                  <a:pt x="7021942" y="3344717"/>
                  <a:pt x="7006638" y="3345473"/>
                </a:cubicBezTo>
                <a:cubicBezTo>
                  <a:pt x="6963504" y="3350697"/>
                  <a:pt x="6928807" y="3329559"/>
                  <a:pt x="6894320" y="3333192"/>
                </a:cubicBezTo>
                <a:cubicBezTo>
                  <a:pt x="6885290" y="3332697"/>
                  <a:pt x="6877803" y="3331507"/>
                  <a:pt x="6871318" y="3329892"/>
                </a:cubicBezTo>
                <a:lnTo>
                  <a:pt x="6855157" y="3324330"/>
                </a:lnTo>
                <a:cubicBezTo>
                  <a:pt x="6854956" y="3323109"/>
                  <a:pt x="6854755" y="3321887"/>
                  <a:pt x="6854555" y="3320665"/>
                </a:cubicBezTo>
                <a:lnTo>
                  <a:pt x="6842483" y="3318413"/>
                </a:lnTo>
                <a:lnTo>
                  <a:pt x="6840027" y="3317245"/>
                </a:lnTo>
                <a:cubicBezTo>
                  <a:pt x="6835354" y="3315001"/>
                  <a:pt x="6830588" y="3312868"/>
                  <a:pt x="6825185" y="3311114"/>
                </a:cubicBezTo>
                <a:cubicBezTo>
                  <a:pt x="6810331" y="3324866"/>
                  <a:pt x="6776772" y="3298463"/>
                  <a:pt x="6774755" y="3312168"/>
                </a:cubicBezTo>
                <a:cubicBezTo>
                  <a:pt x="6742477" y="3304924"/>
                  <a:pt x="6749024" y="3319870"/>
                  <a:pt x="6728129" y="3301832"/>
                </a:cubicBezTo>
                <a:cubicBezTo>
                  <a:pt x="6661764" y="3299056"/>
                  <a:pt x="6593104" y="3275946"/>
                  <a:pt x="6527587" y="3280829"/>
                </a:cubicBezTo>
                <a:cubicBezTo>
                  <a:pt x="6542935" y="3276465"/>
                  <a:pt x="6531033" y="3266920"/>
                  <a:pt x="6511742" y="3266067"/>
                </a:cubicBezTo>
                <a:cubicBezTo>
                  <a:pt x="6570025" y="3248440"/>
                  <a:pt x="6418649" y="3271458"/>
                  <a:pt x="6434953" y="3253360"/>
                </a:cubicBezTo>
                <a:cubicBezTo>
                  <a:pt x="6407781" y="3267048"/>
                  <a:pt x="6300040" y="3274313"/>
                  <a:pt x="6292331" y="3255322"/>
                </a:cubicBezTo>
                <a:cubicBezTo>
                  <a:pt x="6242057" y="3246469"/>
                  <a:pt x="6188266" y="3249680"/>
                  <a:pt x="6149913" y="3232917"/>
                </a:cubicBezTo>
                <a:cubicBezTo>
                  <a:pt x="6144898" y="3234391"/>
                  <a:pt x="6139526" y="3235322"/>
                  <a:pt x="6133930" y="3235867"/>
                </a:cubicBezTo>
                <a:lnTo>
                  <a:pt x="6117554" y="3236464"/>
                </a:lnTo>
                <a:lnTo>
                  <a:pt x="6116039" y="3235720"/>
                </a:lnTo>
                <a:cubicBezTo>
                  <a:pt x="6108393" y="3233681"/>
                  <a:pt x="6102936" y="3233437"/>
                  <a:pt x="6098459" y="3233988"/>
                </a:cubicBezTo>
                <a:lnTo>
                  <a:pt x="6093630" y="3235240"/>
                </a:lnTo>
                <a:lnTo>
                  <a:pt x="6081261" y="3234563"/>
                </a:lnTo>
                <a:lnTo>
                  <a:pt x="6056067" y="3234608"/>
                </a:lnTo>
                <a:lnTo>
                  <a:pt x="6052129" y="3233324"/>
                </a:lnTo>
                <a:lnTo>
                  <a:pt x="6015338" y="3231378"/>
                </a:lnTo>
                <a:cubicBezTo>
                  <a:pt x="6015291" y="3231165"/>
                  <a:pt x="6015245" y="3230951"/>
                  <a:pt x="6015198" y="3230737"/>
                </a:cubicBezTo>
                <a:cubicBezTo>
                  <a:pt x="6014048" y="3229257"/>
                  <a:pt x="6011617" y="3228081"/>
                  <a:pt x="6006436" y="3227508"/>
                </a:cubicBezTo>
                <a:cubicBezTo>
                  <a:pt x="6019781" y="3219395"/>
                  <a:pt x="6005305" y="3223709"/>
                  <a:pt x="5988851" y="3222735"/>
                </a:cubicBezTo>
                <a:cubicBezTo>
                  <a:pt x="6005907" y="3209918"/>
                  <a:pt x="5955918" y="3212588"/>
                  <a:pt x="5952863" y="3204137"/>
                </a:cubicBezTo>
                <a:cubicBezTo>
                  <a:pt x="5940395" y="3203711"/>
                  <a:pt x="5927517" y="3203028"/>
                  <a:pt x="5914548" y="3202041"/>
                </a:cubicBezTo>
                <a:lnTo>
                  <a:pt x="5907020" y="3201283"/>
                </a:lnTo>
                <a:cubicBezTo>
                  <a:pt x="5906995" y="3201231"/>
                  <a:pt x="5906969" y="3201180"/>
                  <a:pt x="5906944" y="3201129"/>
                </a:cubicBezTo>
                <a:cubicBezTo>
                  <a:pt x="5905471" y="3200668"/>
                  <a:pt x="5903056" y="3200308"/>
                  <a:pt x="5899155" y="3200053"/>
                </a:cubicBezTo>
                <a:lnTo>
                  <a:pt x="5893294" y="3199901"/>
                </a:lnTo>
                <a:lnTo>
                  <a:pt x="5878691" y="3198431"/>
                </a:lnTo>
                <a:lnTo>
                  <a:pt x="5874165" y="3197003"/>
                </a:lnTo>
                <a:lnTo>
                  <a:pt x="5873092" y="3195108"/>
                </a:lnTo>
                <a:lnTo>
                  <a:pt x="5871658" y="3195162"/>
                </a:lnTo>
                <a:cubicBezTo>
                  <a:pt x="5860152" y="3197097"/>
                  <a:pt x="5855231" y="3201097"/>
                  <a:pt x="5846928" y="3187725"/>
                </a:cubicBezTo>
                <a:cubicBezTo>
                  <a:pt x="5821379" y="3190142"/>
                  <a:pt x="5819686" y="3182343"/>
                  <a:pt x="5788468" y="3176316"/>
                </a:cubicBezTo>
                <a:cubicBezTo>
                  <a:pt x="5773119" y="3179521"/>
                  <a:pt x="5762947" y="3176704"/>
                  <a:pt x="5753823" y="3171919"/>
                </a:cubicBezTo>
                <a:cubicBezTo>
                  <a:pt x="5721557" y="3170726"/>
                  <a:pt x="5694983" y="3162549"/>
                  <a:pt x="5660194" y="3157536"/>
                </a:cubicBezTo>
                <a:cubicBezTo>
                  <a:pt x="5619608" y="3159495"/>
                  <a:pt x="5604384" y="3146636"/>
                  <a:pt x="5567188" y="3141325"/>
                </a:cubicBezTo>
                <a:cubicBezTo>
                  <a:pt x="5530345" y="3148235"/>
                  <a:pt x="5543868" y="3129416"/>
                  <a:pt x="5526178" y="3123274"/>
                </a:cubicBezTo>
                <a:lnTo>
                  <a:pt x="5520866" y="3122322"/>
                </a:lnTo>
                <a:lnTo>
                  <a:pt x="5506009" y="3122332"/>
                </a:lnTo>
                <a:lnTo>
                  <a:pt x="5500363" y="3122766"/>
                </a:lnTo>
                <a:cubicBezTo>
                  <a:pt x="5496497" y="3122905"/>
                  <a:pt x="5493953" y="3122792"/>
                  <a:pt x="5492228" y="3122486"/>
                </a:cubicBezTo>
                <a:lnTo>
                  <a:pt x="5492044" y="3122342"/>
                </a:lnTo>
                <a:lnTo>
                  <a:pt x="5484386" y="3122347"/>
                </a:lnTo>
                <a:cubicBezTo>
                  <a:pt x="5471420" y="3122670"/>
                  <a:pt x="5458764" y="3123280"/>
                  <a:pt x="5446679" y="3124105"/>
                </a:cubicBezTo>
                <a:cubicBezTo>
                  <a:pt x="5437659" y="3116107"/>
                  <a:pt x="5392392" y="3123709"/>
                  <a:pt x="5399188" y="3109418"/>
                </a:cubicBezTo>
                <a:cubicBezTo>
                  <a:pt x="5382948" y="3110102"/>
                  <a:pt x="5372407" y="3115781"/>
                  <a:pt x="5379117" y="3106482"/>
                </a:cubicBezTo>
                <a:cubicBezTo>
                  <a:pt x="5373809" y="3106435"/>
                  <a:pt x="5370660" y="3105521"/>
                  <a:pt x="5368499" y="3104181"/>
                </a:cubicBezTo>
                <a:lnTo>
                  <a:pt x="5367902" y="3103566"/>
                </a:lnTo>
                <a:lnTo>
                  <a:pt x="5331747" y="3105319"/>
                </a:lnTo>
                <a:lnTo>
                  <a:pt x="5327095" y="3104450"/>
                </a:lnTo>
                <a:lnTo>
                  <a:pt x="5303337" y="3107003"/>
                </a:lnTo>
                <a:lnTo>
                  <a:pt x="5291164" y="3107570"/>
                </a:lnTo>
                <a:lnTo>
                  <a:pt x="5287515" y="3109282"/>
                </a:lnTo>
                <a:cubicBezTo>
                  <a:pt x="5283689" y="3110269"/>
                  <a:pt x="5278356" y="3110573"/>
                  <a:pt x="5269654" y="3109330"/>
                </a:cubicBezTo>
                <a:lnTo>
                  <a:pt x="5267681" y="3108752"/>
                </a:lnTo>
                <a:lnTo>
                  <a:pt x="5252655" y="3110969"/>
                </a:lnTo>
                <a:cubicBezTo>
                  <a:pt x="5247766" y="3112062"/>
                  <a:pt x="5243369" y="3113511"/>
                  <a:pt x="5239703" y="3115460"/>
                </a:cubicBezTo>
                <a:cubicBezTo>
                  <a:pt x="5191311" y="3102811"/>
                  <a:pt x="5142849" y="3111324"/>
                  <a:pt x="5088947" y="3107634"/>
                </a:cubicBezTo>
                <a:cubicBezTo>
                  <a:pt x="5027989" y="3108214"/>
                  <a:pt x="4985627" y="3110432"/>
                  <a:pt x="4945514" y="3110162"/>
                </a:cubicBezTo>
                <a:cubicBezTo>
                  <a:pt x="4926678" y="3111245"/>
                  <a:pt x="4789238" y="3111826"/>
                  <a:pt x="4800559" y="3106010"/>
                </a:cubicBezTo>
                <a:cubicBezTo>
                  <a:pt x="4742239" y="3117333"/>
                  <a:pt x="4708324" y="3101468"/>
                  <a:pt x="4643642" y="3105351"/>
                </a:cubicBezTo>
                <a:cubicBezTo>
                  <a:pt x="4610808" y="3089712"/>
                  <a:pt x="4627845" y="3103743"/>
                  <a:pt x="4592107" y="3099840"/>
                </a:cubicBezTo>
                <a:cubicBezTo>
                  <a:pt x="4600157" y="3113506"/>
                  <a:pt x="4549287" y="3090911"/>
                  <a:pt x="4545249" y="3105899"/>
                </a:cubicBezTo>
                <a:cubicBezTo>
                  <a:pt x="4538872" y="3104716"/>
                  <a:pt x="4532825" y="3103094"/>
                  <a:pt x="4526782" y="3101355"/>
                </a:cubicBezTo>
                <a:lnTo>
                  <a:pt x="4523614" y="3100453"/>
                </a:lnTo>
                <a:lnTo>
                  <a:pt x="4510579" y="3099442"/>
                </a:lnTo>
                <a:lnTo>
                  <a:pt x="4507348" y="3095901"/>
                </a:lnTo>
                <a:lnTo>
                  <a:pt x="4348949" y="3090220"/>
                </a:lnTo>
                <a:cubicBezTo>
                  <a:pt x="4335046" y="3092487"/>
                  <a:pt x="4290056" y="3092155"/>
                  <a:pt x="4280362" y="3087618"/>
                </a:cubicBezTo>
                <a:cubicBezTo>
                  <a:pt x="4270739" y="3086627"/>
                  <a:pt x="4260237" y="3088220"/>
                  <a:pt x="4254634" y="3083366"/>
                </a:cubicBezTo>
                <a:cubicBezTo>
                  <a:pt x="4233731" y="3080512"/>
                  <a:pt x="4185859" y="3073948"/>
                  <a:pt x="4154942" y="3070490"/>
                </a:cubicBezTo>
                <a:cubicBezTo>
                  <a:pt x="4138280" y="3076599"/>
                  <a:pt x="4112117" y="3064194"/>
                  <a:pt x="4069131" y="3062612"/>
                </a:cubicBezTo>
                <a:cubicBezTo>
                  <a:pt x="4050897" y="3069679"/>
                  <a:pt x="4040160" y="3061449"/>
                  <a:pt x="4005249" y="3070810"/>
                </a:cubicBezTo>
                <a:cubicBezTo>
                  <a:pt x="4003818" y="3069842"/>
                  <a:pt x="4002032" y="3068943"/>
                  <a:pt x="3999945" y="3068139"/>
                </a:cubicBezTo>
                <a:cubicBezTo>
                  <a:pt x="3987818" y="3063468"/>
                  <a:pt x="3968381" y="3062958"/>
                  <a:pt x="3956529" y="3067000"/>
                </a:cubicBezTo>
                <a:cubicBezTo>
                  <a:pt x="3900898" y="3079382"/>
                  <a:pt x="3850463" y="3077929"/>
                  <a:pt x="3803031" y="3079823"/>
                </a:cubicBezTo>
                <a:cubicBezTo>
                  <a:pt x="3749421" y="3080464"/>
                  <a:pt x="3785521" y="3065630"/>
                  <a:pt x="3718229" y="3077134"/>
                </a:cubicBezTo>
                <a:cubicBezTo>
                  <a:pt x="3711244" y="3071611"/>
                  <a:pt x="3702770" y="3071184"/>
                  <a:pt x="3688357" y="3073468"/>
                </a:cubicBezTo>
                <a:cubicBezTo>
                  <a:pt x="3662326" y="3073378"/>
                  <a:pt x="3664937" y="3059899"/>
                  <a:pt x="3638298" y="3067494"/>
                </a:cubicBezTo>
                <a:cubicBezTo>
                  <a:pt x="3643333" y="3060328"/>
                  <a:pt x="3589079" y="3063658"/>
                  <a:pt x="3601443" y="3056355"/>
                </a:cubicBezTo>
                <a:cubicBezTo>
                  <a:pt x="3584797" y="3049384"/>
                  <a:pt x="3575923" y="3060108"/>
                  <a:pt x="3559361" y="3054005"/>
                </a:cubicBezTo>
                <a:cubicBezTo>
                  <a:pt x="3540444" y="3052269"/>
                  <a:pt x="3569896" y="3061996"/>
                  <a:pt x="3548859" y="3062094"/>
                </a:cubicBezTo>
                <a:cubicBezTo>
                  <a:pt x="3523419" y="3060901"/>
                  <a:pt x="3522848" y="3074222"/>
                  <a:pt x="3504082" y="3056779"/>
                </a:cubicBezTo>
                <a:lnTo>
                  <a:pt x="3436234" y="3047769"/>
                </a:lnTo>
                <a:cubicBezTo>
                  <a:pt x="3420764" y="3051629"/>
                  <a:pt x="3408644" y="3049227"/>
                  <a:pt x="3396914" y="3044803"/>
                </a:cubicBezTo>
                <a:cubicBezTo>
                  <a:pt x="3361398" y="3044955"/>
                  <a:pt x="3329425" y="3037856"/>
                  <a:pt x="3289720" y="3034278"/>
                </a:cubicBezTo>
                <a:cubicBezTo>
                  <a:pt x="3246348" y="3037943"/>
                  <a:pt x="3224942" y="3025667"/>
                  <a:pt x="3182509" y="3021890"/>
                </a:cubicBezTo>
                <a:cubicBezTo>
                  <a:pt x="3139731" y="3031583"/>
                  <a:pt x="3155749" y="3004773"/>
                  <a:pt x="3119879" y="3004134"/>
                </a:cubicBezTo>
                <a:cubicBezTo>
                  <a:pt x="3060941" y="3012153"/>
                  <a:pt x="3121880" y="2995117"/>
                  <a:pt x="3031656" y="2995077"/>
                </a:cubicBezTo>
                <a:cubicBezTo>
                  <a:pt x="3026453" y="2996603"/>
                  <a:pt x="3015685" y="2994367"/>
                  <a:pt x="3017018" y="2992034"/>
                </a:cubicBezTo>
                <a:cubicBezTo>
                  <a:pt x="2997245" y="2992118"/>
                  <a:pt x="2941342" y="2976346"/>
                  <a:pt x="2913012" y="2978042"/>
                </a:cubicBezTo>
                <a:cubicBezTo>
                  <a:pt x="2858481" y="2969139"/>
                  <a:pt x="2831094" y="2979433"/>
                  <a:pt x="2791382" y="2975899"/>
                </a:cubicBezTo>
                <a:cubicBezTo>
                  <a:pt x="2745836" y="2966063"/>
                  <a:pt x="2719288" y="2957529"/>
                  <a:pt x="2639738" y="2936567"/>
                </a:cubicBezTo>
                <a:lnTo>
                  <a:pt x="2369741" y="2876435"/>
                </a:lnTo>
                <a:cubicBezTo>
                  <a:pt x="2269614" y="2832081"/>
                  <a:pt x="2140023" y="2856176"/>
                  <a:pt x="2078755" y="2852909"/>
                </a:cubicBezTo>
                <a:cubicBezTo>
                  <a:pt x="2053362" y="2866100"/>
                  <a:pt x="2032778" y="2851474"/>
                  <a:pt x="2002128" y="2856835"/>
                </a:cubicBezTo>
                <a:cubicBezTo>
                  <a:pt x="1933939" y="2859736"/>
                  <a:pt x="1866254" y="2874726"/>
                  <a:pt x="1777746" y="2864566"/>
                </a:cubicBezTo>
                <a:cubicBezTo>
                  <a:pt x="1737851" y="2905864"/>
                  <a:pt x="1634115" y="2880970"/>
                  <a:pt x="1549425" y="2904556"/>
                </a:cubicBezTo>
                <a:cubicBezTo>
                  <a:pt x="1500265" y="2909373"/>
                  <a:pt x="1423030" y="2888862"/>
                  <a:pt x="1405992" y="2911144"/>
                </a:cubicBezTo>
                <a:cubicBezTo>
                  <a:pt x="1383494" y="2897507"/>
                  <a:pt x="1362438" y="2919536"/>
                  <a:pt x="1337848" y="2921491"/>
                </a:cubicBezTo>
                <a:cubicBezTo>
                  <a:pt x="1318218" y="2912820"/>
                  <a:pt x="1308478" y="2920319"/>
                  <a:pt x="1290645" y="2921985"/>
                </a:cubicBezTo>
                <a:cubicBezTo>
                  <a:pt x="1282569" y="2916637"/>
                  <a:pt x="1267476" y="2916916"/>
                  <a:pt x="1262341" y="2923190"/>
                </a:cubicBezTo>
                <a:cubicBezTo>
                  <a:pt x="1269627" y="2937654"/>
                  <a:pt x="1217209" y="2930439"/>
                  <a:pt x="1213314" y="2940415"/>
                </a:cubicBezTo>
                <a:cubicBezTo>
                  <a:pt x="1182890" y="2942495"/>
                  <a:pt x="1050782" y="2929830"/>
                  <a:pt x="1028405" y="2945799"/>
                </a:cubicBezTo>
                <a:cubicBezTo>
                  <a:pt x="966896" y="2953381"/>
                  <a:pt x="877997" y="2927977"/>
                  <a:pt x="851857" y="2928423"/>
                </a:cubicBezTo>
                <a:cubicBezTo>
                  <a:pt x="825919" y="2899251"/>
                  <a:pt x="699677" y="2976135"/>
                  <a:pt x="588681" y="2977769"/>
                </a:cubicBezTo>
                <a:cubicBezTo>
                  <a:pt x="573724" y="2974953"/>
                  <a:pt x="565729" y="2974991"/>
                  <a:pt x="561717" y="2981641"/>
                </a:cubicBezTo>
                <a:cubicBezTo>
                  <a:pt x="532860" y="2985482"/>
                  <a:pt x="475932" y="2991762"/>
                  <a:pt x="415541" y="3000819"/>
                </a:cubicBezTo>
                <a:cubicBezTo>
                  <a:pt x="370154" y="3008289"/>
                  <a:pt x="146634" y="3001788"/>
                  <a:pt x="86183" y="3009699"/>
                </a:cubicBezTo>
                <a:lnTo>
                  <a:pt x="0" y="3044978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354FCC-311D-D5C1-A7DE-7A799A66B0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3079293"/>
            <a:ext cx="5710813" cy="3703975"/>
          </a:xfrm>
        </p:spPr>
        <p:txBody>
          <a:bodyPr anchor="ctr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The research uses secondary qualitative methods based on existing data sources.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Reports and academic studies provide insight into current industry practices.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The </a:t>
            </a:r>
            <a:r>
              <a:rPr lang="en-US" sz="1600" b="1" dirty="0"/>
              <a:t>UNWTO and SWITCH-Asia (2023)</a:t>
            </a:r>
            <a:r>
              <a:rPr lang="en-US" sz="1600" dirty="0"/>
              <a:t> roadmap supports food waste analysis in tourism.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A </a:t>
            </a:r>
            <a:r>
              <a:rPr lang="en-US" sz="1600" b="1" dirty="0"/>
              <a:t>PESTEL</a:t>
            </a:r>
            <a:r>
              <a:rPr lang="en-US" sz="1600" dirty="0"/>
              <a:t> framework examines political, economic, and environmental influences.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The </a:t>
            </a:r>
            <a:r>
              <a:rPr lang="en-US" sz="1600" b="1" dirty="0"/>
              <a:t>Triple Bottom Line</a:t>
            </a:r>
            <a:r>
              <a:rPr lang="en-US" sz="1600" dirty="0"/>
              <a:t> model evaluates internal sustainability performance.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This approach ensures both external and internal aspects are critically assessed.</a:t>
            </a:r>
          </a:p>
        </p:txBody>
      </p:sp>
    </p:spTree>
    <p:extLst>
      <p:ext uri="{BB962C8B-B14F-4D97-AF65-F5344CB8AC3E}">
        <p14:creationId xmlns:p14="http://schemas.microsoft.com/office/powerpoint/2010/main" val="40693279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1707FC24-6981-43D9-B525-C7832BA22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11449"/>
            <a:ext cx="4332307" cy="6179552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6274C4-F768-E429-E1A2-86C5583577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2950" y="742951"/>
            <a:ext cx="3476625" cy="49625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800" dirty="0">
                <a:solidFill>
                  <a:schemeClr val="bg1"/>
                </a:solidFill>
              </a:rPr>
              <a:t>PEAS</a:t>
            </a:r>
            <a:r>
              <a:rPr lang="en-US" sz="4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Analysis Summary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7E7A6451-440A-3551-D026-F9A6B634A5D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70856778"/>
              </p:ext>
            </p:extLst>
          </p:nvPr>
        </p:nvGraphicFramePr>
        <p:xfrm>
          <a:off x="5075256" y="637310"/>
          <a:ext cx="6779859" cy="5597235"/>
        </p:xfrm>
        <a:graphic>
          <a:graphicData uri="http://schemas.openxmlformats.org/drawingml/2006/table">
            <a:tbl>
              <a:tblPr>
                <a:tableStyleId>{616DA210-FB5B-4158-B5E0-FEB733F419BA}</a:tableStyleId>
              </a:tblPr>
              <a:tblGrid>
                <a:gridCol w="2259953">
                  <a:extLst>
                    <a:ext uri="{9D8B030D-6E8A-4147-A177-3AD203B41FA5}">
                      <a16:colId xmlns:a16="http://schemas.microsoft.com/office/drawing/2014/main" val="3011422687"/>
                    </a:ext>
                  </a:extLst>
                </a:gridCol>
                <a:gridCol w="2259953">
                  <a:extLst>
                    <a:ext uri="{9D8B030D-6E8A-4147-A177-3AD203B41FA5}">
                      <a16:colId xmlns:a16="http://schemas.microsoft.com/office/drawing/2014/main" val="2190280834"/>
                    </a:ext>
                  </a:extLst>
                </a:gridCol>
                <a:gridCol w="2259953">
                  <a:extLst>
                    <a:ext uri="{9D8B030D-6E8A-4147-A177-3AD203B41FA5}">
                      <a16:colId xmlns:a16="http://schemas.microsoft.com/office/drawing/2014/main" val="2372314263"/>
                    </a:ext>
                  </a:extLst>
                </a:gridCol>
              </a:tblGrid>
              <a:tr h="249070">
                <a:tc>
                  <a:txBody>
                    <a:bodyPr/>
                    <a:lstStyle/>
                    <a:p>
                      <a:pPr algn="just"/>
                      <a:r>
                        <a:rPr lang="en-US" sz="1200" b="1"/>
                        <a:t>Component</a:t>
                      </a:r>
                      <a:endParaRPr lang="en-US" sz="1200"/>
                    </a:p>
                  </a:txBody>
                  <a:tcPr marL="56511" marR="56511" marT="28255" marB="28255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 b="1"/>
                        <a:t>Description</a:t>
                      </a:r>
                      <a:endParaRPr lang="en-US" sz="1200"/>
                    </a:p>
                  </a:txBody>
                  <a:tcPr marL="56511" marR="56511" marT="28255" marB="28255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 b="1"/>
                        <a:t>Supporting Evidence</a:t>
                      </a:r>
                      <a:endParaRPr lang="en-US" sz="1200"/>
                    </a:p>
                  </a:txBody>
                  <a:tcPr marL="56511" marR="56511" marT="28255" marB="28255" anchor="ctr"/>
                </a:tc>
                <a:extLst>
                  <a:ext uri="{0D108BD9-81ED-4DB2-BD59-A6C34878D82A}">
                    <a16:rowId xmlns:a16="http://schemas.microsoft.com/office/drawing/2014/main" val="3144700356"/>
                  </a:ext>
                </a:extLst>
              </a:tr>
              <a:tr h="1292561">
                <a:tc>
                  <a:txBody>
                    <a:bodyPr/>
                    <a:lstStyle/>
                    <a:p>
                      <a:pPr algn="just"/>
                      <a:r>
                        <a:rPr lang="en-US" sz="1200" b="1"/>
                        <a:t>Problem</a:t>
                      </a:r>
                      <a:endParaRPr lang="en-US" sz="1200"/>
                    </a:p>
                  </a:txBody>
                  <a:tcPr marL="56511" marR="56511" marT="28255" marB="28255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/>
                        <a:t>Rossington Hall generates significant food waste due to overproduction and unpredictable guest numbers. This creates financial loss and environmental strain.</a:t>
                      </a:r>
                    </a:p>
                  </a:txBody>
                  <a:tcPr marL="56511" marR="56511" marT="28255" marB="28255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/>
                        <a:t>DEFRA (2023); Dhir et al. (2020)</a:t>
                      </a:r>
                    </a:p>
                  </a:txBody>
                  <a:tcPr marL="56511" marR="56511" marT="28255" marB="28255" anchor="ctr"/>
                </a:tc>
                <a:extLst>
                  <a:ext uri="{0D108BD9-81ED-4DB2-BD59-A6C34878D82A}">
                    <a16:rowId xmlns:a16="http://schemas.microsoft.com/office/drawing/2014/main" val="2428944850"/>
                  </a:ext>
                </a:extLst>
              </a:tr>
              <a:tr h="1114642">
                <a:tc>
                  <a:txBody>
                    <a:bodyPr/>
                    <a:lstStyle/>
                    <a:p>
                      <a:pPr algn="just"/>
                      <a:r>
                        <a:rPr lang="en-US" sz="1200" b="1"/>
                        <a:t>Evidence</a:t>
                      </a:r>
                      <a:endParaRPr lang="en-US" sz="1200"/>
                    </a:p>
                  </a:txBody>
                  <a:tcPr marL="56511" marR="56511" marT="28255" marB="28255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 dirty="0"/>
                        <a:t>Around one-third of global food is wasted yearly. Studies highlight that better menu planning, forecasting, and staff training reduce waste.</a:t>
                      </a:r>
                    </a:p>
                  </a:txBody>
                  <a:tcPr marL="56511" marR="56511" marT="28255" marB="28255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 dirty="0"/>
                        <a:t>UNEP (2024); Winnow Solutions (2024)</a:t>
                      </a:r>
                    </a:p>
                  </a:txBody>
                  <a:tcPr marL="56511" marR="56511" marT="28255" marB="28255" anchor="ctr"/>
                </a:tc>
                <a:extLst>
                  <a:ext uri="{0D108BD9-81ED-4DB2-BD59-A6C34878D82A}">
                    <a16:rowId xmlns:a16="http://schemas.microsoft.com/office/drawing/2014/main" val="3062698936"/>
                  </a:ext>
                </a:extLst>
              </a:tr>
              <a:tr h="1470481">
                <a:tc>
                  <a:txBody>
                    <a:bodyPr/>
                    <a:lstStyle/>
                    <a:p>
                      <a:pPr algn="just"/>
                      <a:r>
                        <a:rPr lang="en-US" sz="1200" b="1" dirty="0"/>
                        <a:t>Analysis</a:t>
                      </a:r>
                      <a:endParaRPr lang="en-US" sz="1200" dirty="0"/>
                    </a:p>
                  </a:txBody>
                  <a:tcPr marL="56511" marR="56511" marT="28255" marB="28255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/>
                        <a:t>The venue uses local sourcing and composting but lacks digital waste-tracking systems. Compared with major hotel chains using AI, performance monitoring remains weak.</a:t>
                      </a:r>
                    </a:p>
                  </a:txBody>
                  <a:tcPr marL="56511" marR="56511" marT="28255" marB="28255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sv-SE" sz="1200"/>
                        <a:t>Hilton (2023); Marriott International (2024)</a:t>
                      </a:r>
                    </a:p>
                  </a:txBody>
                  <a:tcPr marL="56511" marR="56511" marT="28255" marB="28255" anchor="ctr"/>
                </a:tc>
                <a:extLst>
                  <a:ext uri="{0D108BD9-81ED-4DB2-BD59-A6C34878D82A}">
                    <a16:rowId xmlns:a16="http://schemas.microsoft.com/office/drawing/2014/main" val="640636555"/>
                  </a:ext>
                </a:extLst>
              </a:tr>
              <a:tr h="1470481">
                <a:tc>
                  <a:txBody>
                    <a:bodyPr/>
                    <a:lstStyle/>
                    <a:p>
                      <a:pPr algn="just"/>
                      <a:r>
                        <a:rPr lang="en-US" sz="1200" b="1"/>
                        <a:t>Solution</a:t>
                      </a:r>
                      <a:endParaRPr lang="en-US" sz="1200"/>
                    </a:p>
                  </a:txBody>
                  <a:tcPr marL="56511" marR="56511" marT="28255" marB="28255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 dirty="0"/>
                        <a:t>Implement low-cost digital tracking tools, structured staff training, and sustainability-based performance reporting. These steps improve accountability and efficiency.</a:t>
                      </a:r>
                    </a:p>
                  </a:txBody>
                  <a:tcPr marL="56511" marR="56511" marT="28255" marB="28255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 dirty="0"/>
                        <a:t>Costa &amp; Costa (2022); WRAP (2025)</a:t>
                      </a:r>
                    </a:p>
                  </a:txBody>
                  <a:tcPr marL="56511" marR="56511" marT="28255" marB="28255" anchor="ctr"/>
                </a:tc>
                <a:extLst>
                  <a:ext uri="{0D108BD9-81ED-4DB2-BD59-A6C34878D82A}">
                    <a16:rowId xmlns:a16="http://schemas.microsoft.com/office/drawing/2014/main" val="198316723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633063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19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8201" name="Rectangle 820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F75098-8656-36F8-F95C-2E49BAC45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US" sz="4000"/>
              <a:t>Findings: Rossington Hall Application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597EDA-13BA-DB10-DFF7-6B63721067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5552" y="2324912"/>
            <a:ext cx="5536151" cy="4411168"/>
          </a:xfrm>
        </p:spPr>
        <p:txBody>
          <a:bodyPr anchor="ctr">
            <a:normAutofit lnSpcReduction="10000"/>
          </a:bodyPr>
          <a:lstStyle/>
          <a:p>
            <a:pPr>
              <a:lnSpc>
                <a:spcPct val="120000"/>
              </a:lnSpc>
              <a:spcBef>
                <a:spcPts val="600"/>
              </a:spcBef>
              <a:buNone/>
            </a:pPr>
            <a:r>
              <a:rPr lang="en-US" sz="900" b="1" dirty="0"/>
              <a:t>Problem</a:t>
            </a:r>
            <a:endParaRPr lang="en-US" sz="900" dirty="0"/>
          </a:p>
          <a:p>
            <a:pPr>
              <a:lnSpc>
                <a:spcPct val="120000"/>
              </a:lnSpc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sz="900" dirty="0"/>
              <a:t>Rossington Hall experiences high food waste during weddings and banquets due to overproduction and variable guest attendance.</a:t>
            </a:r>
          </a:p>
          <a:p>
            <a:pPr>
              <a:lnSpc>
                <a:spcPct val="120000"/>
              </a:lnSpc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sz="900" dirty="0"/>
              <a:t>These inefficiencies cause increased costs and environmental strain (DEFRA, 2023).</a:t>
            </a:r>
          </a:p>
          <a:p>
            <a:pPr>
              <a:lnSpc>
                <a:spcPct val="120000"/>
              </a:lnSpc>
              <a:spcBef>
                <a:spcPts val="600"/>
              </a:spcBef>
              <a:buNone/>
            </a:pPr>
            <a:r>
              <a:rPr lang="en-US" sz="900" b="1" dirty="0"/>
              <a:t>Evidence</a:t>
            </a:r>
            <a:endParaRPr lang="en-US" sz="900" dirty="0"/>
          </a:p>
          <a:p>
            <a:pPr>
              <a:lnSpc>
                <a:spcPct val="120000"/>
              </a:lnSpc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sz="900" dirty="0"/>
              <a:t>Studies show AI tools and redistribution initiatives can significantly reduce waste.</a:t>
            </a:r>
          </a:p>
          <a:p>
            <a:pPr>
              <a:lnSpc>
                <a:spcPct val="120000"/>
              </a:lnSpc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sz="900" i="1" dirty="0"/>
              <a:t>Too Good To Go</a:t>
            </a:r>
            <a:r>
              <a:rPr lang="en-US" sz="900" dirty="0"/>
              <a:t> and WRAP (2025) demonstrate effective surplus management and staff training.</a:t>
            </a:r>
          </a:p>
          <a:p>
            <a:pPr>
              <a:lnSpc>
                <a:spcPct val="120000"/>
              </a:lnSpc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sz="900" dirty="0"/>
              <a:t>Digital monitoring improves planning accuracy and operational accountability (Winnow Solutions, 2024).</a:t>
            </a:r>
          </a:p>
          <a:p>
            <a:pPr>
              <a:lnSpc>
                <a:spcPct val="120000"/>
              </a:lnSpc>
              <a:spcBef>
                <a:spcPts val="600"/>
              </a:spcBef>
              <a:buNone/>
            </a:pPr>
            <a:r>
              <a:rPr lang="en-US" sz="900" b="1" dirty="0"/>
              <a:t>Analysis</a:t>
            </a:r>
            <a:endParaRPr lang="en-US" sz="900" dirty="0"/>
          </a:p>
          <a:p>
            <a:pPr>
              <a:lnSpc>
                <a:spcPct val="120000"/>
              </a:lnSpc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sz="900" dirty="0"/>
              <a:t>Rossington Hall lacks formal tracking systems and structured sustainability policies.</a:t>
            </a:r>
          </a:p>
          <a:p>
            <a:pPr>
              <a:lnSpc>
                <a:spcPct val="120000"/>
              </a:lnSpc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sz="900" dirty="0"/>
              <a:t>Limited staff awareness and training hinder consistent implementation (Filimonau and De Coteau, 2019).</a:t>
            </a:r>
          </a:p>
          <a:p>
            <a:pPr>
              <a:lnSpc>
                <a:spcPct val="120000"/>
              </a:lnSpc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sz="900" dirty="0"/>
              <a:t>Greater leadership involvement and clear communication can improve cultural adoption (Costa &amp; Costa, 2022).</a:t>
            </a:r>
          </a:p>
          <a:p>
            <a:pPr>
              <a:lnSpc>
                <a:spcPct val="120000"/>
              </a:lnSpc>
              <a:spcBef>
                <a:spcPts val="600"/>
              </a:spcBef>
              <a:buNone/>
            </a:pPr>
            <a:r>
              <a:rPr lang="en-US" sz="900" b="1" dirty="0"/>
              <a:t>Solution</a:t>
            </a:r>
            <a:endParaRPr lang="en-US" sz="900" dirty="0"/>
          </a:p>
          <a:p>
            <a:pPr>
              <a:lnSpc>
                <a:spcPct val="120000"/>
              </a:lnSpc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sz="900" dirty="0"/>
              <a:t>Introduce low-cost digital tracking systems and create a formal sustainability policy.</a:t>
            </a:r>
          </a:p>
          <a:p>
            <a:pPr>
              <a:lnSpc>
                <a:spcPct val="120000"/>
              </a:lnSpc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sz="900" dirty="0"/>
              <a:t>Train staff regularly on food handling and resource efficiency (WRAP, 2025).</a:t>
            </a:r>
          </a:p>
          <a:p>
            <a:pPr>
              <a:lnSpc>
                <a:spcPct val="120000"/>
              </a:lnSpc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sz="900" dirty="0"/>
              <a:t>Promote “eco-elegant” events to align sustainability with guest expectations (Rossington Hall, 2025).</a:t>
            </a:r>
          </a:p>
          <a:p>
            <a:pPr>
              <a:lnSpc>
                <a:spcPct val="120000"/>
              </a:lnSpc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sz="900" dirty="0"/>
              <a:t>Combine technology, leadership, and behaviour change to achieve lasting improvement.</a:t>
            </a:r>
          </a:p>
        </p:txBody>
      </p:sp>
      <p:pic>
        <p:nvPicPr>
          <p:cNvPr id="8194" name="Picture 2" descr="ROSSINGTON HALL - Updated 2025 Reviews &amp; Photos">
            <a:extLst>
              <a:ext uri="{FF2B5EF4-FFF2-40B4-BE49-F238E27FC236}">
                <a16:creationId xmlns:a16="http://schemas.microsoft.com/office/drawing/2014/main" id="{9091CB46-7E61-1649-170E-CF94946491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1"/>
            <a:ext cx="610282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755759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227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222" name="Picture 6" descr="Our three recommendations to the government's Level 3 review">
            <a:extLst>
              <a:ext uri="{FF2B5EF4-FFF2-40B4-BE49-F238E27FC236}">
                <a16:creationId xmlns:a16="http://schemas.microsoft.com/office/drawing/2014/main" id="{8D7198D8-8138-3E49-A70C-4316BEDCB9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3027" y="10"/>
            <a:ext cx="6088971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 useBgFill="1">
        <p:nvSpPr>
          <p:cNvPr id="9229" name="Rectangle 9228">
            <a:extLst>
              <a:ext uri="{FF2B5EF4-FFF2-40B4-BE49-F238E27FC236}">
                <a16:creationId xmlns:a16="http://schemas.microsoft.com/office/drawing/2014/main" id="{59B296B9-C5A5-4E4F-9B60-C907B5F14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231" name="Rectangle 9230">
            <a:extLst>
              <a:ext uri="{FF2B5EF4-FFF2-40B4-BE49-F238E27FC236}">
                <a16:creationId xmlns:a16="http://schemas.microsoft.com/office/drawing/2014/main" id="{D0300FD3-5AF1-6305-15FA-907807267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2285995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FD8922-3CA6-1978-5ECF-A6D2D0C5D6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328512"/>
            <a:ext cx="4778387" cy="1628970"/>
          </a:xfrm>
        </p:spPr>
        <p:txBody>
          <a:bodyPr anchor="ctr">
            <a:normAutofit/>
          </a:bodyPr>
          <a:lstStyle/>
          <a:p>
            <a:r>
              <a:rPr lang="en-US" sz="4000"/>
              <a:t>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4B9200-C72D-6BF6-B638-80568B4D86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1" y="2884929"/>
            <a:ext cx="4659756" cy="3374137"/>
          </a:xfrm>
        </p:spPr>
        <p:txBody>
          <a:bodyPr anchor="ctr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1600"/>
              <a:t>Introduce simple digital tools like </a:t>
            </a:r>
            <a:r>
              <a:rPr lang="en-US" sz="1600" b="1"/>
              <a:t>Winnow Vision</a:t>
            </a:r>
            <a:r>
              <a:rPr lang="en-US" sz="1600"/>
              <a:t> to track kitchen waste.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/>
              <a:t>Partner with local charities for food redistribution after large events.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/>
              <a:t>Train staff using WRAP and Alliance resources for daily waste prevention.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/>
              <a:t>Compost garden and kitchen waste to improve environmental performance.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/>
              <a:t>Create a sustainability policy aligning with </a:t>
            </a:r>
            <a:r>
              <a:rPr lang="en-US" sz="1600" b="1"/>
              <a:t>UN SDG 12</a:t>
            </a:r>
            <a:r>
              <a:rPr lang="en-US" sz="1600"/>
              <a:t> goals.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/>
              <a:t>Winnow Solutions (2024) show measurable savings through digital tracking innovation.</a:t>
            </a:r>
          </a:p>
        </p:txBody>
      </p:sp>
    </p:spTree>
    <p:extLst>
      <p:ext uri="{BB962C8B-B14F-4D97-AF65-F5344CB8AC3E}">
        <p14:creationId xmlns:p14="http://schemas.microsoft.com/office/powerpoint/2010/main" val="17534743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3A5074-633E-9373-6FCC-125FC55F97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13" y="3752849"/>
            <a:ext cx="3290887" cy="2452687"/>
          </a:xfrm>
        </p:spPr>
        <p:txBody>
          <a:bodyPr anchor="ctr">
            <a:normAutofit/>
          </a:bodyPr>
          <a:lstStyle/>
          <a:p>
            <a:r>
              <a:rPr lang="en-US" sz="3600"/>
              <a:t>Conclusion and Future Focus</a:t>
            </a:r>
          </a:p>
        </p:txBody>
      </p:sp>
      <p:pic>
        <p:nvPicPr>
          <p:cNvPr id="10242" name="Picture 2" descr="From Field to Bin: The Environmental Impacts of U.S. Food Waste Management  Pathways – Council of the Great Lakes Region">
            <a:extLst>
              <a:ext uri="{FF2B5EF4-FFF2-40B4-BE49-F238E27FC236}">
                <a16:creationId xmlns:a16="http://schemas.microsoft.com/office/drawing/2014/main" id="{1A027304-AB4C-96B3-B428-4E8ED19576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" y="10"/>
            <a:ext cx="12191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48AC65-06E6-1C6A-62BA-4BBC5E943C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23982" y="3752850"/>
            <a:ext cx="7485413" cy="2452687"/>
          </a:xfrm>
        </p:spPr>
        <p:txBody>
          <a:bodyPr anchor="ctr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1500"/>
              <a:t>Food waste management strengthens environmental and financial performance.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500"/>
              <a:t>Rossington Hall benefits from local sourcing and strong community engagement.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500"/>
              <a:t>Lack of data systems limits continuous improvement.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500"/>
              <a:t>Applying sustainability theory can guide realistic change in daily operations.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500"/>
              <a:t>Future research could assess guest perceptions and staff attitudes.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500"/>
              <a:t>Sustainability in hospitality grows from daily mindful actions and leadership.</a:t>
            </a:r>
          </a:p>
          <a:p>
            <a:endParaRPr lang="en-US" sz="1500"/>
          </a:p>
        </p:txBody>
      </p:sp>
    </p:spTree>
    <p:extLst>
      <p:ext uri="{BB962C8B-B14F-4D97-AF65-F5344CB8AC3E}">
        <p14:creationId xmlns:p14="http://schemas.microsoft.com/office/powerpoint/2010/main" val="37787653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D45B94-F5D0-CABA-BC6E-37581957F1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0685C22-C7D7-A363-EA78-AD05A2D079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marR="0">
              <a:spcBef>
                <a:spcPts val="0"/>
              </a:spcBef>
              <a:spcAft>
                <a:spcPts val="800"/>
              </a:spcAft>
              <a:buNone/>
            </a:pPr>
            <a:r>
              <a:rPr lang="en-US" sz="9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Amicarelli, V. and Bux, C. (2020). Food waste measurement toward a fair, healthy and environmentally friendly food system: a critical review. </a:t>
            </a:r>
            <a:r>
              <a:rPr lang="en-US" sz="900" i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British Food Journal, ahead-of-print(ahead-of-print)</a:t>
            </a:r>
            <a:r>
              <a:rPr lang="en-US" sz="9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. doi: https://doi.org/10.1108/bfj-07-2020-0658.</a:t>
            </a:r>
          </a:p>
          <a:p>
            <a:pPr marL="0" marR="0">
              <a:spcBef>
                <a:spcPts val="0"/>
              </a:spcBef>
              <a:spcAft>
                <a:spcPts val="800"/>
              </a:spcAft>
              <a:buNone/>
            </a:pPr>
            <a:r>
              <a:rPr lang="en-US" sz="9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Batabyal, D. and Das, D.K. (eds) (2019) </a:t>
            </a:r>
            <a:r>
              <a:rPr lang="en-US" sz="900" i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Global Trends, Practices, and Challenges in Contemporary Tourism and Hospitality Management</a:t>
            </a:r>
            <a:r>
              <a:rPr lang="en-US" sz="9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. Hershey, Pennsylvania: Business Science Reference, an imprint of IGI Global.</a:t>
            </a:r>
          </a:p>
          <a:p>
            <a:pPr marL="0" marR="0">
              <a:spcBef>
                <a:spcPts val="0"/>
              </a:spcBef>
              <a:spcAft>
                <a:spcPts val="800"/>
              </a:spcAft>
              <a:buNone/>
            </a:pPr>
            <a:r>
              <a:rPr lang="en-US" sz="9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Cooper, C. and Hall, M. (2019) </a:t>
            </a:r>
            <a:r>
              <a:rPr lang="en-US" sz="900" i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Contemporary Tourism: An International Approach</a:t>
            </a:r>
            <a:r>
              <a:rPr lang="en-US" sz="9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. 4th edn. Oxford: Goodfellow Publishers.</a:t>
            </a:r>
          </a:p>
          <a:p>
            <a:pPr marL="0" marR="0">
              <a:spcBef>
                <a:spcPts val="0"/>
              </a:spcBef>
              <a:spcAft>
                <a:spcPts val="800"/>
              </a:spcAft>
              <a:buNone/>
            </a:pPr>
            <a:r>
              <a:rPr lang="en-US" sz="9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Costa, V. and Costa, C. (eds) (2022) </a:t>
            </a:r>
            <a:r>
              <a:rPr lang="en-US" sz="900" i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Sustainability and Competitiveness in the Hospitality Industry</a:t>
            </a:r>
            <a:r>
              <a:rPr lang="en-US" sz="9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. Hershey, Pennsylvania: Business Science Reference.</a:t>
            </a:r>
          </a:p>
          <a:p>
            <a:pPr marL="0" marR="0">
              <a:spcBef>
                <a:spcPts val="0"/>
              </a:spcBef>
              <a:spcAft>
                <a:spcPts val="800"/>
              </a:spcAft>
              <a:buNone/>
            </a:pPr>
            <a:r>
              <a:rPr lang="en-US" sz="9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DEFRA (2023). </a:t>
            </a:r>
            <a:r>
              <a:rPr lang="en-US" sz="900" i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The waste prevention programme for England: </a:t>
            </a:r>
            <a:r>
              <a:rPr lang="en-US" sz="900" i="1" kern="100" dirty="0" err="1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Maximising</a:t>
            </a:r>
            <a:r>
              <a:rPr lang="en-US" sz="900" i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Resources, Minimising Waste</a:t>
            </a:r>
            <a:r>
              <a:rPr lang="en-US" sz="9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. [online] GOV.UK. Available at: </a:t>
            </a:r>
            <a:r>
              <a:rPr lang="en-US" sz="900" u="sng" kern="100" dirty="0">
                <a:effectLst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https://www.gov.uk/government/publications/waste-prevention-programme-for-england-maximising-resources-minimising-waste/the-waste-prevention-programme-for-england-maximising-resources-minimising-waste</a:t>
            </a:r>
            <a:r>
              <a:rPr lang="en-US" sz="9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</a:p>
          <a:p>
            <a:pPr marL="0" marR="0">
              <a:spcBef>
                <a:spcPts val="0"/>
              </a:spcBef>
              <a:spcAft>
                <a:spcPts val="800"/>
              </a:spcAft>
              <a:buNone/>
            </a:pPr>
            <a:r>
              <a:rPr lang="en-US" sz="9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Dhir, A., Talwar, S., Kaur, P. and Malibari, A. (2020). Food Waste in Hospitality and Food Services: A Systematic Literature Review and Framework Development Approach. </a:t>
            </a:r>
            <a:r>
              <a:rPr lang="en-US" sz="900" i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Journal of Cleaner Production</a:t>
            </a:r>
            <a:r>
              <a:rPr lang="en-US" sz="9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, [online] 270(122861). Available at: https://www.sciencedirect.com/science/article/pii/S0959652620329061.</a:t>
            </a:r>
          </a:p>
          <a:p>
            <a:pPr marL="0" marR="0">
              <a:spcBef>
                <a:spcPts val="0"/>
              </a:spcBef>
              <a:spcAft>
                <a:spcPts val="800"/>
              </a:spcAft>
              <a:buNone/>
            </a:pPr>
            <a:r>
              <a:rPr lang="en-US" sz="9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Filimonau, V. and De Coteau, D.A. (2019). Food Waste Management in Hospitality operations: a Critical Review. </a:t>
            </a:r>
            <a:r>
              <a:rPr lang="en-US" sz="900" i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Tourism Management</a:t>
            </a:r>
            <a:r>
              <a:rPr lang="en-US" sz="9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, [online] 71, pp.234–245. doi: https://doi.org/10.1016/j.tourman.2018.10.009.</a:t>
            </a:r>
          </a:p>
          <a:p>
            <a:pPr marL="0" marR="0">
              <a:spcBef>
                <a:spcPts val="0"/>
              </a:spcBef>
              <a:spcAft>
                <a:spcPts val="800"/>
              </a:spcAft>
              <a:buNone/>
            </a:pPr>
            <a:r>
              <a:rPr lang="en-US" sz="9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Hilton (2023). </a:t>
            </a:r>
            <a:r>
              <a:rPr lang="en-US" sz="900" i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Travel with Purpose 2023 REPORT</a:t>
            </a:r>
            <a:r>
              <a:rPr lang="en-US" sz="9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. [online] Hilton. Available at: https://esg.hilton.com/wp-content/uploads/sites/4/2024/05/2023-Travel-with-Purpose-Report-ADA-final.pdf.</a:t>
            </a:r>
          </a:p>
          <a:p>
            <a:pPr marL="0" marR="0">
              <a:spcBef>
                <a:spcPts val="0"/>
              </a:spcBef>
              <a:spcAft>
                <a:spcPts val="800"/>
              </a:spcAft>
              <a:buNone/>
            </a:pPr>
            <a:r>
              <a:rPr lang="en-US" sz="9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Marriott International (2024). </a:t>
            </a:r>
            <a:r>
              <a:rPr lang="en-US" sz="900" i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Environmental, Social and Governance Global Progress</a:t>
            </a:r>
            <a:r>
              <a:rPr lang="en-US" sz="9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. [online] Available at: https://serve360.marriott.com/wp-content/uploads/2024/07/2024ESGProgress.pdf.</a:t>
            </a:r>
          </a:p>
          <a:p>
            <a:pPr marL="0" marR="0">
              <a:spcBef>
                <a:spcPts val="0"/>
              </a:spcBef>
              <a:spcAft>
                <a:spcPts val="800"/>
              </a:spcAft>
              <a:buNone/>
            </a:pPr>
            <a:r>
              <a:rPr lang="en-US" sz="9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Papargyropoulou, E., Lozano, R., Steinberger, J., Wright, N. and </a:t>
            </a:r>
            <a:r>
              <a:rPr lang="en-US" sz="900" kern="100" dirty="0" err="1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Ujang</a:t>
            </a:r>
            <a:r>
              <a:rPr lang="en-US" sz="9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, Z. (2014). </a:t>
            </a:r>
            <a:r>
              <a:rPr lang="en-US" sz="900" i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The food waste hierarchy as a framework for the management of food surplus and food waste - White Rose Research Online</a:t>
            </a:r>
            <a:r>
              <a:rPr lang="en-US" sz="9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. Whiterose.ac.uk. [online] doi: https://eprints.whiterose.ac.uk/id/eprint/79194/1/accepted%20manuscript.pdf.</a:t>
            </a:r>
          </a:p>
          <a:p>
            <a:pPr marL="0" marR="0">
              <a:spcBef>
                <a:spcPts val="0"/>
              </a:spcBef>
              <a:spcAft>
                <a:spcPts val="800"/>
              </a:spcAft>
              <a:buNone/>
            </a:pPr>
            <a:r>
              <a:rPr lang="en-US" sz="9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UNEP (2024). </a:t>
            </a:r>
            <a:r>
              <a:rPr lang="en-US" sz="900" i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Food Waste Index Report 2024</a:t>
            </a:r>
            <a:r>
              <a:rPr lang="en-US" sz="9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. [online] UNEP - UN Environment Programme. Available at: https://www.unep.org/resources/publication/food-waste-index-report-2024.</a:t>
            </a:r>
          </a:p>
          <a:p>
            <a:pPr marL="0" marR="0">
              <a:spcBef>
                <a:spcPts val="0"/>
              </a:spcBef>
              <a:spcAft>
                <a:spcPts val="800"/>
              </a:spcAft>
              <a:buNone/>
            </a:pPr>
            <a:r>
              <a:rPr lang="en-US" sz="9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UNWTO and SWITCH-Asia (2023). Global Roadmap for Food Waste Reduction in the Tourism Sector. doi: https://doi.org/10.18111/9789284424085.</a:t>
            </a:r>
          </a:p>
          <a:p>
            <a:pPr marL="0" marR="0">
              <a:spcBef>
                <a:spcPts val="0"/>
              </a:spcBef>
              <a:spcAft>
                <a:spcPts val="800"/>
              </a:spcAft>
              <a:buNone/>
            </a:pPr>
            <a:r>
              <a:rPr lang="en-US" sz="9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Winnow Solutions (2024). </a:t>
            </a:r>
            <a:r>
              <a:rPr lang="en-US" sz="900" i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Winnow’s 2024/25 Impact Report</a:t>
            </a:r>
            <a:r>
              <a:rPr lang="en-US" sz="9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. [online] Winnowsolutions.com. Available at: https://info.winnowsolutions.com/2024-25-impact-report [Accessed 8 Oct. 2025].</a:t>
            </a:r>
          </a:p>
          <a:p>
            <a:pPr marL="0" marR="0" indent="0">
              <a:spcBef>
                <a:spcPts val="0"/>
              </a:spcBef>
              <a:spcAft>
                <a:spcPts val="800"/>
              </a:spcAft>
              <a:buNone/>
            </a:pPr>
            <a:r>
              <a:rPr lang="en-US" sz="9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WRAP (2025). </a:t>
            </a:r>
            <a:r>
              <a:rPr lang="en-US" sz="900" i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Guardians of Grub - – Hospitality and Food Service</a:t>
            </a:r>
            <a:r>
              <a:rPr lang="en-US" sz="9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. [online] WRAP - The Waste and Resources Action Programme. Available at: https://www.wrap.ngo/take-action/guardians-grub?utm [Accessed 8 Oct. 2025].</a:t>
            </a:r>
          </a:p>
          <a:p>
            <a:pPr>
              <a:spcBef>
                <a:spcPts val="0"/>
              </a:spcBef>
            </a:pPr>
            <a:endParaRPr lang="en-US" sz="900" dirty="0"/>
          </a:p>
        </p:txBody>
      </p:sp>
    </p:spTree>
    <p:extLst>
      <p:ext uri="{BB962C8B-B14F-4D97-AF65-F5344CB8AC3E}">
        <p14:creationId xmlns:p14="http://schemas.microsoft.com/office/powerpoint/2010/main" val="167110589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1565</Words>
  <Application>Microsoft Office PowerPoint</Application>
  <PresentationFormat>Ecran lat</PresentationFormat>
  <Paragraphs>111</Paragraphs>
  <Slides>12</Slides>
  <Notes>10</Notes>
  <HiddenSlides>0</HiddenSlides>
  <MMClips>0</MMClips>
  <ScaleCrop>false</ScaleCrop>
  <HeadingPairs>
    <vt:vector size="6" baseType="variant">
      <vt:variant>
        <vt:lpstr>Fonturi utilizate</vt:lpstr>
      </vt:variant>
      <vt:variant>
        <vt:i4>4</vt:i4>
      </vt:variant>
      <vt:variant>
        <vt:lpstr>Temă</vt:lpstr>
      </vt:variant>
      <vt:variant>
        <vt:i4>1</vt:i4>
      </vt:variant>
      <vt:variant>
        <vt:lpstr>Titluri diapozitive</vt:lpstr>
      </vt:variant>
      <vt:variant>
        <vt:i4>12</vt:i4>
      </vt:variant>
    </vt:vector>
  </HeadingPairs>
  <TitlesOfParts>
    <vt:vector size="17" baseType="lpstr">
      <vt:lpstr>Aptos</vt:lpstr>
      <vt:lpstr>Aptos Display</vt:lpstr>
      <vt:lpstr>Arial</vt:lpstr>
      <vt:lpstr>Times New Roman</vt:lpstr>
      <vt:lpstr>Office Theme</vt:lpstr>
      <vt:lpstr>Prezentare PowerPoint</vt:lpstr>
      <vt:lpstr>Sustainability in Food Waste Management: A Case Study of Rossington Hall</vt:lpstr>
      <vt:lpstr>Introduction to the Theme</vt:lpstr>
      <vt:lpstr>Importance to Hospitality Industry</vt:lpstr>
      <vt:lpstr>Key Theoretical Insights (Part 1)</vt:lpstr>
      <vt:lpstr>Key Theoretical Insights (Part 2)</vt:lpstr>
      <vt:lpstr>Methodology Overview</vt:lpstr>
      <vt:lpstr>PEAS Analysis Summary</vt:lpstr>
      <vt:lpstr>Findings: Rossington Hall Application</vt:lpstr>
      <vt:lpstr>Recommendations</vt:lpstr>
      <vt:lpstr>Conclusion and Future Focus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2025-10-09T19:06:27Z</dcterms:created>
  <dcterms:modified xsi:type="dcterms:W3CDTF">2025-11-06T19:00:13Z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defa4170-0d19-0005-0004-bc88714345d2_Enabled">
    <vt:lpwstr>true</vt:lpwstr>
  </property>
  <property fmtid="{D5CDD505-2E9C-101B-9397-08002B2CF9AE}" pid="3" name="MSIP_Label_defa4170-0d19-0005-0004-bc88714345d2_SetDate">
    <vt:lpwstr>2025-10-18T13:39:44Z</vt:lpwstr>
  </property>
  <property fmtid="{D5CDD505-2E9C-101B-9397-08002B2CF9AE}" pid="4" name="MSIP_Label_defa4170-0d19-0005-0004-bc88714345d2_Method">
    <vt:lpwstr>Standard</vt:lpwstr>
  </property>
  <property fmtid="{D5CDD505-2E9C-101B-9397-08002B2CF9AE}" pid="5" name="MSIP_Label_defa4170-0d19-0005-0004-bc88714345d2_Name">
    <vt:lpwstr>defa4170-0d19-0005-0004-bc88714345d2</vt:lpwstr>
  </property>
  <property fmtid="{D5CDD505-2E9C-101B-9397-08002B2CF9AE}" pid="6" name="MSIP_Label_defa4170-0d19-0005-0004-bc88714345d2_SiteId">
    <vt:lpwstr>43bfd43f-1952-47ce-b956-d0c29c3dc983</vt:lpwstr>
  </property>
  <property fmtid="{D5CDD505-2E9C-101B-9397-08002B2CF9AE}" pid="7" name="MSIP_Label_defa4170-0d19-0005-0004-bc88714345d2_ActionId">
    <vt:lpwstr>94035a06-5ba6-4095-8064-5d783a58bf7b</vt:lpwstr>
  </property>
  <property fmtid="{D5CDD505-2E9C-101B-9397-08002B2CF9AE}" pid="8" name="MSIP_Label_defa4170-0d19-0005-0004-bc88714345d2_ContentBits">
    <vt:lpwstr>0</vt:lpwstr>
  </property>
  <property fmtid="{D5CDD505-2E9C-101B-9397-08002B2CF9AE}" pid="9" name="MSIP_Label_defa4170-0d19-0005-0004-bc88714345d2_Tag">
    <vt:lpwstr>10, 3, 0, 1</vt:lpwstr>
  </property>
</Properties>
</file>