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0" r:id="rId1"/>
  </p:sldMasterIdLst>
  <p:notesMasterIdLst>
    <p:notesMasterId r:id="rId10"/>
  </p:notesMasterIdLst>
  <p:sldIdLst>
    <p:sldId id="256" r:id="rId2"/>
    <p:sldId id="258" r:id="rId3"/>
    <p:sldId id="259" r:id="rId4"/>
    <p:sldId id="260" r:id="rId5"/>
    <p:sldId id="262" r:id="rId6"/>
    <p:sldId id="263" r:id="rId7"/>
    <p:sldId id="264" r:id="rId8"/>
    <p:sldId id="265" r:id="rId9"/>
  </p:sldIdLst>
  <p:sldSz cx="19010313" cy="10693400"/>
  <p:notesSz cx="7556500" cy="10693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44" userDrawn="1">
          <p15:clr>
            <a:srgbClr val="A4A3A4"/>
          </p15:clr>
        </p15:guide>
        <p15:guide id="2" pos="612" userDrawn="1">
          <p15:clr>
            <a:srgbClr val="A4A3A4"/>
          </p15:clr>
        </p15:guide>
        <p15:guide id="3" pos="42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EF3"/>
    <a:srgbClr val="FFA100"/>
    <a:srgbClr val="FFBF0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p:cViewPr varScale="1">
        <p:scale>
          <a:sx n="50" d="100"/>
          <a:sy n="50" d="100"/>
        </p:scale>
        <p:origin x="864" y="53"/>
      </p:cViewPr>
      <p:guideLst>
        <p:guide orient="horz" pos="344"/>
        <p:guide pos="612"/>
        <p:guide pos="42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7B5FDB-D66B-4FD2-A624-045C32012D7E}" type="doc">
      <dgm:prSet loTypeId="urn:microsoft.com/office/officeart/2005/8/layout/cycle5" loCatId="cycle" qsTypeId="urn:microsoft.com/office/officeart/2005/8/quickstyle/simple5" qsCatId="simple" csTypeId="urn:microsoft.com/office/officeart/2005/8/colors/colorful1" csCatId="colorful" phldr="1"/>
      <dgm:spPr/>
      <dgm:t>
        <a:bodyPr/>
        <a:lstStyle/>
        <a:p>
          <a:endParaRPr lang="en-US"/>
        </a:p>
      </dgm:t>
    </dgm:pt>
    <dgm:pt modelId="{1B11AAEC-9820-48BB-9AF9-D1B78FDD985E}">
      <dgm:prSet phldrT="[Text]"/>
      <dgm:spPr/>
      <dgm:t>
        <a:bodyPr/>
        <a:lstStyle/>
        <a:p>
          <a:r>
            <a:rPr lang="en-GB" dirty="0"/>
            <a:t>Business Travellers</a:t>
          </a:r>
          <a:endParaRPr lang="en-US" dirty="0"/>
        </a:p>
      </dgm:t>
    </dgm:pt>
    <dgm:pt modelId="{FDB2E69C-0920-4BFE-B374-2C7A9C5D68F2}" type="parTrans" cxnId="{7886864A-1F70-40F2-B37B-160DADD3000A}">
      <dgm:prSet/>
      <dgm:spPr/>
      <dgm:t>
        <a:bodyPr/>
        <a:lstStyle/>
        <a:p>
          <a:endParaRPr lang="en-US"/>
        </a:p>
      </dgm:t>
    </dgm:pt>
    <dgm:pt modelId="{1FF0786F-DD25-41D8-A067-76789698374F}" type="sibTrans" cxnId="{7886864A-1F70-40F2-B37B-160DADD3000A}">
      <dgm:prSet/>
      <dgm:spPr/>
      <dgm:t>
        <a:bodyPr/>
        <a:lstStyle/>
        <a:p>
          <a:endParaRPr lang="en-US"/>
        </a:p>
      </dgm:t>
    </dgm:pt>
    <dgm:pt modelId="{173271E7-33A5-42B9-A913-D41B1805710C}">
      <dgm:prSet phldrT="[Text]"/>
      <dgm:spPr/>
      <dgm:t>
        <a:bodyPr/>
        <a:lstStyle/>
        <a:p>
          <a:r>
            <a:rPr lang="en-GB" dirty="0"/>
            <a:t>Leisure Travellers</a:t>
          </a:r>
          <a:endParaRPr lang="en-US" dirty="0"/>
        </a:p>
      </dgm:t>
    </dgm:pt>
    <dgm:pt modelId="{AC4B86B2-1B2E-4F60-81E0-1EE0C3AD2CAE}" type="parTrans" cxnId="{B6E5CE57-5F51-4562-859D-0B22E6A438CE}">
      <dgm:prSet/>
      <dgm:spPr/>
      <dgm:t>
        <a:bodyPr/>
        <a:lstStyle/>
        <a:p>
          <a:endParaRPr lang="en-US"/>
        </a:p>
      </dgm:t>
    </dgm:pt>
    <dgm:pt modelId="{96DD12B6-3D96-4428-9F9A-A2FD25C85950}" type="sibTrans" cxnId="{B6E5CE57-5F51-4562-859D-0B22E6A438CE}">
      <dgm:prSet/>
      <dgm:spPr/>
      <dgm:t>
        <a:bodyPr/>
        <a:lstStyle/>
        <a:p>
          <a:endParaRPr lang="en-US"/>
        </a:p>
      </dgm:t>
    </dgm:pt>
    <dgm:pt modelId="{A60D0F45-C010-4F57-B7D9-7709079A26CE}">
      <dgm:prSet phldrT="[Text]"/>
      <dgm:spPr/>
      <dgm:t>
        <a:bodyPr/>
        <a:lstStyle/>
        <a:p>
          <a:r>
            <a:rPr lang="en-GB" dirty="0"/>
            <a:t>Event Organiser</a:t>
          </a:r>
          <a:endParaRPr lang="en-US" dirty="0"/>
        </a:p>
      </dgm:t>
    </dgm:pt>
    <dgm:pt modelId="{AFA835C7-7AA0-4681-9EF9-A7E8CF3BE414}" type="parTrans" cxnId="{E254F746-BC8B-40CA-8655-4E2C4365DA28}">
      <dgm:prSet/>
      <dgm:spPr/>
      <dgm:t>
        <a:bodyPr/>
        <a:lstStyle/>
        <a:p>
          <a:endParaRPr lang="en-US"/>
        </a:p>
      </dgm:t>
    </dgm:pt>
    <dgm:pt modelId="{BF472D23-CE34-4AC7-936F-304F60A6961D}" type="sibTrans" cxnId="{E254F746-BC8B-40CA-8655-4E2C4365DA28}">
      <dgm:prSet/>
      <dgm:spPr/>
      <dgm:t>
        <a:bodyPr/>
        <a:lstStyle/>
        <a:p>
          <a:endParaRPr lang="en-US"/>
        </a:p>
      </dgm:t>
    </dgm:pt>
    <dgm:pt modelId="{11E0F10C-4199-44B9-8C4F-4BCFDF670CF9}">
      <dgm:prSet phldrT="[Text]"/>
      <dgm:spPr/>
      <dgm:t>
        <a:bodyPr/>
        <a:lstStyle/>
        <a:p>
          <a:r>
            <a:rPr lang="en-GB" dirty="0"/>
            <a:t>Members of the Marriott </a:t>
          </a:r>
          <a:r>
            <a:rPr lang="en-GB" dirty="0" err="1"/>
            <a:t>Bonvoy</a:t>
          </a:r>
          <a:r>
            <a:rPr lang="en-GB" dirty="0"/>
            <a:t> Loyalty Programme</a:t>
          </a:r>
          <a:endParaRPr lang="en-US" dirty="0"/>
        </a:p>
      </dgm:t>
    </dgm:pt>
    <dgm:pt modelId="{3CE4DA04-1E5F-4296-ADF3-98E586889614}" type="parTrans" cxnId="{5232E2A7-CA06-4742-9CB0-CFAAF6FC0A6C}">
      <dgm:prSet/>
      <dgm:spPr/>
      <dgm:t>
        <a:bodyPr/>
        <a:lstStyle/>
        <a:p>
          <a:endParaRPr lang="en-US"/>
        </a:p>
      </dgm:t>
    </dgm:pt>
    <dgm:pt modelId="{724765BC-80BA-4970-8AA4-CA4524E2850F}" type="sibTrans" cxnId="{5232E2A7-CA06-4742-9CB0-CFAAF6FC0A6C}">
      <dgm:prSet/>
      <dgm:spPr/>
      <dgm:t>
        <a:bodyPr/>
        <a:lstStyle/>
        <a:p>
          <a:endParaRPr lang="en-US"/>
        </a:p>
      </dgm:t>
    </dgm:pt>
    <dgm:pt modelId="{1B91CD64-B8AF-498A-892F-9C79426F11CD}">
      <dgm:prSet phldrT="[Text]"/>
      <dgm:spPr/>
      <dgm:t>
        <a:bodyPr/>
        <a:lstStyle/>
        <a:p>
          <a:r>
            <a:rPr lang="en-GB" dirty="0"/>
            <a:t>Group Travel</a:t>
          </a:r>
          <a:endParaRPr lang="en-US" dirty="0"/>
        </a:p>
      </dgm:t>
    </dgm:pt>
    <dgm:pt modelId="{D5763D39-266E-46D0-8067-D93FC59B6D11}" type="parTrans" cxnId="{732EE2E0-F3A5-485B-A762-B53B3CC15492}">
      <dgm:prSet/>
      <dgm:spPr/>
      <dgm:t>
        <a:bodyPr/>
        <a:lstStyle/>
        <a:p>
          <a:endParaRPr lang="en-US"/>
        </a:p>
      </dgm:t>
    </dgm:pt>
    <dgm:pt modelId="{9E764C03-CF0C-4AEA-B49C-DDF9324E0B5A}" type="sibTrans" cxnId="{732EE2E0-F3A5-485B-A762-B53B3CC15492}">
      <dgm:prSet/>
      <dgm:spPr/>
      <dgm:t>
        <a:bodyPr/>
        <a:lstStyle/>
        <a:p>
          <a:endParaRPr lang="en-US"/>
        </a:p>
      </dgm:t>
    </dgm:pt>
    <dgm:pt modelId="{383A0E54-8D35-4ABC-A305-2F6A8C71B2D2}" type="pres">
      <dgm:prSet presAssocID="{AD7B5FDB-D66B-4FD2-A624-045C32012D7E}" presName="cycle" presStyleCnt="0">
        <dgm:presLayoutVars>
          <dgm:dir/>
          <dgm:resizeHandles val="exact"/>
        </dgm:presLayoutVars>
      </dgm:prSet>
      <dgm:spPr/>
    </dgm:pt>
    <dgm:pt modelId="{F3D43E15-B3A6-4B20-91E4-5F133C252334}" type="pres">
      <dgm:prSet presAssocID="{1B11AAEC-9820-48BB-9AF9-D1B78FDD985E}" presName="node" presStyleLbl="node1" presStyleIdx="0" presStyleCnt="5">
        <dgm:presLayoutVars>
          <dgm:bulletEnabled val="1"/>
        </dgm:presLayoutVars>
      </dgm:prSet>
      <dgm:spPr/>
    </dgm:pt>
    <dgm:pt modelId="{7ABA2DC7-DC5B-4601-BD6A-DADA9A27039F}" type="pres">
      <dgm:prSet presAssocID="{1B11AAEC-9820-48BB-9AF9-D1B78FDD985E}" presName="spNode" presStyleCnt="0"/>
      <dgm:spPr/>
    </dgm:pt>
    <dgm:pt modelId="{012C1938-B04F-4F13-B643-3890C42F2C0B}" type="pres">
      <dgm:prSet presAssocID="{1FF0786F-DD25-41D8-A067-76789698374F}" presName="sibTrans" presStyleLbl="sibTrans1D1" presStyleIdx="0" presStyleCnt="5"/>
      <dgm:spPr/>
    </dgm:pt>
    <dgm:pt modelId="{59296940-A25D-4832-9A0E-5F6E01B8C0C3}" type="pres">
      <dgm:prSet presAssocID="{173271E7-33A5-42B9-A913-D41B1805710C}" presName="node" presStyleLbl="node1" presStyleIdx="1" presStyleCnt="5">
        <dgm:presLayoutVars>
          <dgm:bulletEnabled val="1"/>
        </dgm:presLayoutVars>
      </dgm:prSet>
      <dgm:spPr/>
    </dgm:pt>
    <dgm:pt modelId="{6EE4F6AB-8E60-4EA4-B283-2EDE5B832F6F}" type="pres">
      <dgm:prSet presAssocID="{173271E7-33A5-42B9-A913-D41B1805710C}" presName="spNode" presStyleCnt="0"/>
      <dgm:spPr/>
    </dgm:pt>
    <dgm:pt modelId="{0FE99453-853B-4D9D-AB0A-61269377F701}" type="pres">
      <dgm:prSet presAssocID="{96DD12B6-3D96-4428-9F9A-A2FD25C85950}" presName="sibTrans" presStyleLbl="sibTrans1D1" presStyleIdx="1" presStyleCnt="5"/>
      <dgm:spPr/>
    </dgm:pt>
    <dgm:pt modelId="{0D4D6C2B-4DDD-4987-99F9-113E03422991}" type="pres">
      <dgm:prSet presAssocID="{A60D0F45-C010-4F57-B7D9-7709079A26CE}" presName="node" presStyleLbl="node1" presStyleIdx="2" presStyleCnt="5">
        <dgm:presLayoutVars>
          <dgm:bulletEnabled val="1"/>
        </dgm:presLayoutVars>
      </dgm:prSet>
      <dgm:spPr/>
    </dgm:pt>
    <dgm:pt modelId="{598B587B-ECE1-4C23-BD24-AD01AC01A67E}" type="pres">
      <dgm:prSet presAssocID="{A60D0F45-C010-4F57-B7D9-7709079A26CE}" presName="spNode" presStyleCnt="0"/>
      <dgm:spPr/>
    </dgm:pt>
    <dgm:pt modelId="{EF660CAA-2325-4D3F-BC82-4CE4E9F8F8DF}" type="pres">
      <dgm:prSet presAssocID="{BF472D23-CE34-4AC7-936F-304F60A6961D}" presName="sibTrans" presStyleLbl="sibTrans1D1" presStyleIdx="2" presStyleCnt="5"/>
      <dgm:spPr/>
    </dgm:pt>
    <dgm:pt modelId="{97C34B2B-B64D-4482-9D46-F22957C3215C}" type="pres">
      <dgm:prSet presAssocID="{11E0F10C-4199-44B9-8C4F-4BCFDF670CF9}" presName="node" presStyleLbl="node1" presStyleIdx="3" presStyleCnt="5">
        <dgm:presLayoutVars>
          <dgm:bulletEnabled val="1"/>
        </dgm:presLayoutVars>
      </dgm:prSet>
      <dgm:spPr/>
    </dgm:pt>
    <dgm:pt modelId="{6150CE5B-7E0B-421D-93D5-E46B2E36411C}" type="pres">
      <dgm:prSet presAssocID="{11E0F10C-4199-44B9-8C4F-4BCFDF670CF9}" presName="spNode" presStyleCnt="0"/>
      <dgm:spPr/>
    </dgm:pt>
    <dgm:pt modelId="{3D63A83F-4DB2-48BE-AC3D-29346B2CACCA}" type="pres">
      <dgm:prSet presAssocID="{724765BC-80BA-4970-8AA4-CA4524E2850F}" presName="sibTrans" presStyleLbl="sibTrans1D1" presStyleIdx="3" presStyleCnt="5"/>
      <dgm:spPr/>
    </dgm:pt>
    <dgm:pt modelId="{9DE48ECC-FAAC-4394-9B45-82F0D5520762}" type="pres">
      <dgm:prSet presAssocID="{1B91CD64-B8AF-498A-892F-9C79426F11CD}" presName="node" presStyleLbl="node1" presStyleIdx="4" presStyleCnt="5">
        <dgm:presLayoutVars>
          <dgm:bulletEnabled val="1"/>
        </dgm:presLayoutVars>
      </dgm:prSet>
      <dgm:spPr/>
    </dgm:pt>
    <dgm:pt modelId="{035DF000-0F62-46C7-9490-A6EFE1AF08DD}" type="pres">
      <dgm:prSet presAssocID="{1B91CD64-B8AF-498A-892F-9C79426F11CD}" presName="spNode" presStyleCnt="0"/>
      <dgm:spPr/>
    </dgm:pt>
    <dgm:pt modelId="{FA212AF0-BD45-4501-BAD6-127A3033DA28}" type="pres">
      <dgm:prSet presAssocID="{9E764C03-CF0C-4AEA-B49C-DDF9324E0B5A}" presName="sibTrans" presStyleLbl="sibTrans1D1" presStyleIdx="4" presStyleCnt="5"/>
      <dgm:spPr/>
    </dgm:pt>
  </dgm:ptLst>
  <dgm:cxnLst>
    <dgm:cxn modelId="{51B2B011-DB2D-43E4-B022-6C52DD59D1B5}" type="presOf" srcId="{724765BC-80BA-4970-8AA4-CA4524E2850F}" destId="{3D63A83F-4DB2-48BE-AC3D-29346B2CACCA}" srcOrd="0" destOrd="0" presId="urn:microsoft.com/office/officeart/2005/8/layout/cycle5"/>
    <dgm:cxn modelId="{DFECAF13-E633-4671-BC6C-841E0AF01335}" type="presOf" srcId="{11E0F10C-4199-44B9-8C4F-4BCFDF670CF9}" destId="{97C34B2B-B64D-4482-9D46-F22957C3215C}" srcOrd="0" destOrd="0" presId="urn:microsoft.com/office/officeart/2005/8/layout/cycle5"/>
    <dgm:cxn modelId="{9F3FB53E-3828-40A9-BC35-89329BEC5D60}" type="presOf" srcId="{1B91CD64-B8AF-498A-892F-9C79426F11CD}" destId="{9DE48ECC-FAAC-4394-9B45-82F0D5520762}" srcOrd="0" destOrd="0" presId="urn:microsoft.com/office/officeart/2005/8/layout/cycle5"/>
    <dgm:cxn modelId="{E254F746-BC8B-40CA-8655-4E2C4365DA28}" srcId="{AD7B5FDB-D66B-4FD2-A624-045C32012D7E}" destId="{A60D0F45-C010-4F57-B7D9-7709079A26CE}" srcOrd="2" destOrd="0" parTransId="{AFA835C7-7AA0-4681-9EF9-A7E8CF3BE414}" sibTransId="{BF472D23-CE34-4AC7-936F-304F60A6961D}"/>
    <dgm:cxn modelId="{7886864A-1F70-40F2-B37B-160DADD3000A}" srcId="{AD7B5FDB-D66B-4FD2-A624-045C32012D7E}" destId="{1B11AAEC-9820-48BB-9AF9-D1B78FDD985E}" srcOrd="0" destOrd="0" parTransId="{FDB2E69C-0920-4BFE-B374-2C7A9C5D68F2}" sibTransId="{1FF0786F-DD25-41D8-A067-76789698374F}"/>
    <dgm:cxn modelId="{F26F074B-D00B-49D3-9009-61D360EFE6E8}" type="presOf" srcId="{9E764C03-CF0C-4AEA-B49C-DDF9324E0B5A}" destId="{FA212AF0-BD45-4501-BAD6-127A3033DA28}" srcOrd="0" destOrd="0" presId="urn:microsoft.com/office/officeart/2005/8/layout/cycle5"/>
    <dgm:cxn modelId="{B6E5CE57-5F51-4562-859D-0B22E6A438CE}" srcId="{AD7B5FDB-D66B-4FD2-A624-045C32012D7E}" destId="{173271E7-33A5-42B9-A913-D41B1805710C}" srcOrd="1" destOrd="0" parTransId="{AC4B86B2-1B2E-4F60-81E0-1EE0C3AD2CAE}" sibTransId="{96DD12B6-3D96-4428-9F9A-A2FD25C85950}"/>
    <dgm:cxn modelId="{13A0197D-24E2-4D67-9609-CA6F412EEEAC}" type="presOf" srcId="{A60D0F45-C010-4F57-B7D9-7709079A26CE}" destId="{0D4D6C2B-4DDD-4987-99F9-113E03422991}" srcOrd="0" destOrd="0" presId="urn:microsoft.com/office/officeart/2005/8/layout/cycle5"/>
    <dgm:cxn modelId="{5232E2A7-CA06-4742-9CB0-CFAAF6FC0A6C}" srcId="{AD7B5FDB-D66B-4FD2-A624-045C32012D7E}" destId="{11E0F10C-4199-44B9-8C4F-4BCFDF670CF9}" srcOrd="3" destOrd="0" parTransId="{3CE4DA04-1E5F-4296-ADF3-98E586889614}" sibTransId="{724765BC-80BA-4970-8AA4-CA4524E2850F}"/>
    <dgm:cxn modelId="{58C139C4-14AE-4334-865E-4004BA2BE2EE}" type="presOf" srcId="{173271E7-33A5-42B9-A913-D41B1805710C}" destId="{59296940-A25D-4832-9A0E-5F6E01B8C0C3}" srcOrd="0" destOrd="0" presId="urn:microsoft.com/office/officeart/2005/8/layout/cycle5"/>
    <dgm:cxn modelId="{A3EC87D8-EDED-45F7-A792-05092C1138E3}" type="presOf" srcId="{BF472D23-CE34-4AC7-936F-304F60A6961D}" destId="{EF660CAA-2325-4D3F-BC82-4CE4E9F8F8DF}" srcOrd="0" destOrd="0" presId="urn:microsoft.com/office/officeart/2005/8/layout/cycle5"/>
    <dgm:cxn modelId="{B26171DB-2CF8-4BEE-A915-F1967D733EFC}" type="presOf" srcId="{96DD12B6-3D96-4428-9F9A-A2FD25C85950}" destId="{0FE99453-853B-4D9D-AB0A-61269377F701}" srcOrd="0" destOrd="0" presId="urn:microsoft.com/office/officeart/2005/8/layout/cycle5"/>
    <dgm:cxn modelId="{7E9CC6DD-6C9A-4E8D-974C-5C3166596431}" type="presOf" srcId="{1B11AAEC-9820-48BB-9AF9-D1B78FDD985E}" destId="{F3D43E15-B3A6-4B20-91E4-5F133C252334}" srcOrd="0" destOrd="0" presId="urn:microsoft.com/office/officeart/2005/8/layout/cycle5"/>
    <dgm:cxn modelId="{732EE2E0-F3A5-485B-A762-B53B3CC15492}" srcId="{AD7B5FDB-D66B-4FD2-A624-045C32012D7E}" destId="{1B91CD64-B8AF-498A-892F-9C79426F11CD}" srcOrd="4" destOrd="0" parTransId="{D5763D39-266E-46D0-8067-D93FC59B6D11}" sibTransId="{9E764C03-CF0C-4AEA-B49C-DDF9324E0B5A}"/>
    <dgm:cxn modelId="{A4C5EBED-8D9A-4647-A253-9771C1072080}" type="presOf" srcId="{1FF0786F-DD25-41D8-A067-76789698374F}" destId="{012C1938-B04F-4F13-B643-3890C42F2C0B}" srcOrd="0" destOrd="0" presId="urn:microsoft.com/office/officeart/2005/8/layout/cycle5"/>
    <dgm:cxn modelId="{D7F672FD-0E71-43BD-881B-79437BDEE246}" type="presOf" srcId="{AD7B5FDB-D66B-4FD2-A624-045C32012D7E}" destId="{383A0E54-8D35-4ABC-A305-2F6A8C71B2D2}" srcOrd="0" destOrd="0" presId="urn:microsoft.com/office/officeart/2005/8/layout/cycle5"/>
    <dgm:cxn modelId="{8D65BFCD-EF43-4F92-9856-76BDE03DDD91}" type="presParOf" srcId="{383A0E54-8D35-4ABC-A305-2F6A8C71B2D2}" destId="{F3D43E15-B3A6-4B20-91E4-5F133C252334}" srcOrd="0" destOrd="0" presId="urn:microsoft.com/office/officeart/2005/8/layout/cycle5"/>
    <dgm:cxn modelId="{D471B764-C93D-4AD3-A6FF-C32C0C1C79D5}" type="presParOf" srcId="{383A0E54-8D35-4ABC-A305-2F6A8C71B2D2}" destId="{7ABA2DC7-DC5B-4601-BD6A-DADA9A27039F}" srcOrd="1" destOrd="0" presId="urn:microsoft.com/office/officeart/2005/8/layout/cycle5"/>
    <dgm:cxn modelId="{64548B18-BB46-48A0-AD41-22A69E826824}" type="presParOf" srcId="{383A0E54-8D35-4ABC-A305-2F6A8C71B2D2}" destId="{012C1938-B04F-4F13-B643-3890C42F2C0B}" srcOrd="2" destOrd="0" presId="urn:microsoft.com/office/officeart/2005/8/layout/cycle5"/>
    <dgm:cxn modelId="{6C13BC48-9B76-46C4-99B2-C4B707951461}" type="presParOf" srcId="{383A0E54-8D35-4ABC-A305-2F6A8C71B2D2}" destId="{59296940-A25D-4832-9A0E-5F6E01B8C0C3}" srcOrd="3" destOrd="0" presId="urn:microsoft.com/office/officeart/2005/8/layout/cycle5"/>
    <dgm:cxn modelId="{10DA6B38-CBA1-4233-B405-89622639EEAE}" type="presParOf" srcId="{383A0E54-8D35-4ABC-A305-2F6A8C71B2D2}" destId="{6EE4F6AB-8E60-4EA4-B283-2EDE5B832F6F}" srcOrd="4" destOrd="0" presId="urn:microsoft.com/office/officeart/2005/8/layout/cycle5"/>
    <dgm:cxn modelId="{223E120F-A038-4DD3-9690-FF838CE8A0F0}" type="presParOf" srcId="{383A0E54-8D35-4ABC-A305-2F6A8C71B2D2}" destId="{0FE99453-853B-4D9D-AB0A-61269377F701}" srcOrd="5" destOrd="0" presId="urn:microsoft.com/office/officeart/2005/8/layout/cycle5"/>
    <dgm:cxn modelId="{EC1B0628-4685-484A-BC7C-6FF320F70EF4}" type="presParOf" srcId="{383A0E54-8D35-4ABC-A305-2F6A8C71B2D2}" destId="{0D4D6C2B-4DDD-4987-99F9-113E03422991}" srcOrd="6" destOrd="0" presId="urn:microsoft.com/office/officeart/2005/8/layout/cycle5"/>
    <dgm:cxn modelId="{BF6A0F10-E0A6-4430-8DC6-36AE5FE095D8}" type="presParOf" srcId="{383A0E54-8D35-4ABC-A305-2F6A8C71B2D2}" destId="{598B587B-ECE1-4C23-BD24-AD01AC01A67E}" srcOrd="7" destOrd="0" presId="urn:microsoft.com/office/officeart/2005/8/layout/cycle5"/>
    <dgm:cxn modelId="{9349D086-7840-45B1-AC38-D2AB669D5871}" type="presParOf" srcId="{383A0E54-8D35-4ABC-A305-2F6A8C71B2D2}" destId="{EF660CAA-2325-4D3F-BC82-4CE4E9F8F8DF}" srcOrd="8" destOrd="0" presId="urn:microsoft.com/office/officeart/2005/8/layout/cycle5"/>
    <dgm:cxn modelId="{F98B978C-88C9-44E2-B16C-29A154FAE5C4}" type="presParOf" srcId="{383A0E54-8D35-4ABC-A305-2F6A8C71B2D2}" destId="{97C34B2B-B64D-4482-9D46-F22957C3215C}" srcOrd="9" destOrd="0" presId="urn:microsoft.com/office/officeart/2005/8/layout/cycle5"/>
    <dgm:cxn modelId="{A817DB2E-F2E9-4207-89A1-9EBD53466994}" type="presParOf" srcId="{383A0E54-8D35-4ABC-A305-2F6A8C71B2D2}" destId="{6150CE5B-7E0B-421D-93D5-E46B2E36411C}" srcOrd="10" destOrd="0" presId="urn:microsoft.com/office/officeart/2005/8/layout/cycle5"/>
    <dgm:cxn modelId="{F0B75D29-5473-4A51-8A59-1148BBCA9282}" type="presParOf" srcId="{383A0E54-8D35-4ABC-A305-2F6A8C71B2D2}" destId="{3D63A83F-4DB2-48BE-AC3D-29346B2CACCA}" srcOrd="11" destOrd="0" presId="urn:microsoft.com/office/officeart/2005/8/layout/cycle5"/>
    <dgm:cxn modelId="{08F2B879-E53E-4F31-916B-AE55F398F42B}" type="presParOf" srcId="{383A0E54-8D35-4ABC-A305-2F6A8C71B2D2}" destId="{9DE48ECC-FAAC-4394-9B45-82F0D5520762}" srcOrd="12" destOrd="0" presId="urn:microsoft.com/office/officeart/2005/8/layout/cycle5"/>
    <dgm:cxn modelId="{611DFDBA-6240-48D7-AE4E-8265C7BF0A0F}" type="presParOf" srcId="{383A0E54-8D35-4ABC-A305-2F6A8C71B2D2}" destId="{035DF000-0F62-46C7-9490-A6EFE1AF08DD}" srcOrd="13" destOrd="0" presId="urn:microsoft.com/office/officeart/2005/8/layout/cycle5"/>
    <dgm:cxn modelId="{1AFDED76-1E1C-4F40-A797-9D20D2EBE384}" type="presParOf" srcId="{383A0E54-8D35-4ABC-A305-2F6A8C71B2D2}" destId="{FA212AF0-BD45-4501-BAD6-127A3033DA28}" srcOrd="14"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49F43FB-B5AB-4E2B-A50F-C457C7E5E280}" type="doc">
      <dgm:prSet loTypeId="urn:microsoft.com/office/officeart/2005/8/layout/cycle3" loCatId="cycle" qsTypeId="urn:microsoft.com/office/officeart/2005/8/quickstyle/simple5" qsCatId="simple" csTypeId="urn:microsoft.com/office/officeart/2005/8/colors/colorful4" csCatId="colorful" phldr="1"/>
      <dgm:spPr/>
      <dgm:t>
        <a:bodyPr/>
        <a:lstStyle/>
        <a:p>
          <a:endParaRPr lang="en-US"/>
        </a:p>
      </dgm:t>
    </dgm:pt>
    <dgm:pt modelId="{4E9FE4E8-3359-49EB-A3CF-1CCC76618A89}">
      <dgm:prSet phldrT="[Text]"/>
      <dgm:spPr/>
      <dgm:t>
        <a:bodyPr/>
        <a:lstStyle/>
        <a:p>
          <a:r>
            <a:rPr lang="en-GB" dirty="0"/>
            <a:t>Accommodation</a:t>
          </a:r>
          <a:endParaRPr lang="en-US" dirty="0"/>
        </a:p>
      </dgm:t>
    </dgm:pt>
    <dgm:pt modelId="{F528B340-713D-4280-BC01-9C1AD9341B52}" type="parTrans" cxnId="{DF736625-E9A8-4928-91B0-045F65E39922}">
      <dgm:prSet/>
      <dgm:spPr/>
      <dgm:t>
        <a:bodyPr/>
        <a:lstStyle/>
        <a:p>
          <a:endParaRPr lang="en-US"/>
        </a:p>
      </dgm:t>
    </dgm:pt>
    <dgm:pt modelId="{AD7B927A-9AEC-4DC6-8F12-AB39E9E9796A}" type="sibTrans" cxnId="{DF736625-E9A8-4928-91B0-045F65E39922}">
      <dgm:prSet/>
      <dgm:spPr/>
      <dgm:t>
        <a:bodyPr/>
        <a:lstStyle/>
        <a:p>
          <a:endParaRPr lang="en-US"/>
        </a:p>
      </dgm:t>
    </dgm:pt>
    <dgm:pt modelId="{06385B73-A8D5-4528-8936-EA2579790EE9}">
      <dgm:prSet phldrT="[Text]"/>
      <dgm:spPr/>
      <dgm:t>
        <a:bodyPr/>
        <a:lstStyle/>
        <a:p>
          <a:r>
            <a:rPr lang="en-GB" dirty="0"/>
            <a:t>Dinning and Food Services</a:t>
          </a:r>
          <a:endParaRPr lang="en-US" dirty="0"/>
        </a:p>
      </dgm:t>
    </dgm:pt>
    <dgm:pt modelId="{41420223-26EA-455E-A3CD-F55955DAF4F3}" type="parTrans" cxnId="{194F459A-25C9-41FE-843A-0D8F1C800ACF}">
      <dgm:prSet/>
      <dgm:spPr/>
      <dgm:t>
        <a:bodyPr/>
        <a:lstStyle/>
        <a:p>
          <a:endParaRPr lang="en-US"/>
        </a:p>
      </dgm:t>
    </dgm:pt>
    <dgm:pt modelId="{055AADAE-82B5-495C-8FD1-5E4E228D11E2}" type="sibTrans" cxnId="{194F459A-25C9-41FE-843A-0D8F1C800ACF}">
      <dgm:prSet/>
      <dgm:spPr/>
      <dgm:t>
        <a:bodyPr/>
        <a:lstStyle/>
        <a:p>
          <a:endParaRPr lang="en-US"/>
        </a:p>
      </dgm:t>
    </dgm:pt>
    <dgm:pt modelId="{D633B736-7F64-4B50-994B-EE30C4BD151A}">
      <dgm:prSet phldrT="[Text]"/>
      <dgm:spPr/>
      <dgm:t>
        <a:bodyPr/>
        <a:lstStyle/>
        <a:p>
          <a:r>
            <a:rPr lang="en-GB" dirty="0"/>
            <a:t>Concierge Services</a:t>
          </a:r>
          <a:endParaRPr lang="en-US" dirty="0"/>
        </a:p>
      </dgm:t>
    </dgm:pt>
    <dgm:pt modelId="{298A6EFC-B745-4BC6-B058-A4083D7A4126}" type="parTrans" cxnId="{8EFC0D2C-D666-4A61-A657-524B5A2EAC7C}">
      <dgm:prSet/>
      <dgm:spPr/>
      <dgm:t>
        <a:bodyPr/>
        <a:lstStyle/>
        <a:p>
          <a:endParaRPr lang="en-US"/>
        </a:p>
      </dgm:t>
    </dgm:pt>
    <dgm:pt modelId="{1E539C29-DEBA-4F25-B9DD-A70BD2E7088B}" type="sibTrans" cxnId="{8EFC0D2C-D666-4A61-A657-524B5A2EAC7C}">
      <dgm:prSet/>
      <dgm:spPr/>
      <dgm:t>
        <a:bodyPr/>
        <a:lstStyle/>
        <a:p>
          <a:endParaRPr lang="en-US"/>
        </a:p>
      </dgm:t>
    </dgm:pt>
    <dgm:pt modelId="{2F4F2D14-3282-412E-9F66-9C4A2232F354}">
      <dgm:prSet phldrT="[Text]"/>
      <dgm:spPr/>
      <dgm:t>
        <a:bodyPr/>
        <a:lstStyle/>
        <a:p>
          <a:r>
            <a:rPr lang="en-GB" dirty="0"/>
            <a:t>Fitness and Wellness Facilities</a:t>
          </a:r>
          <a:endParaRPr lang="en-US" dirty="0"/>
        </a:p>
      </dgm:t>
    </dgm:pt>
    <dgm:pt modelId="{A660F531-FF69-462F-AA82-35B317E74BBE}" type="parTrans" cxnId="{811F7CDE-9CF9-4833-B66F-7D32DF275C5B}">
      <dgm:prSet/>
      <dgm:spPr/>
      <dgm:t>
        <a:bodyPr/>
        <a:lstStyle/>
        <a:p>
          <a:endParaRPr lang="en-US"/>
        </a:p>
      </dgm:t>
    </dgm:pt>
    <dgm:pt modelId="{C700E2F0-99CF-43A7-9A25-1BC986A35CAE}" type="sibTrans" cxnId="{811F7CDE-9CF9-4833-B66F-7D32DF275C5B}">
      <dgm:prSet/>
      <dgm:spPr/>
      <dgm:t>
        <a:bodyPr/>
        <a:lstStyle/>
        <a:p>
          <a:endParaRPr lang="en-US"/>
        </a:p>
      </dgm:t>
    </dgm:pt>
    <dgm:pt modelId="{040D675F-BC1F-4F84-958A-D0B531A9280A}">
      <dgm:prSet phldrT="[Text]"/>
      <dgm:spPr/>
      <dgm:t>
        <a:bodyPr/>
        <a:lstStyle/>
        <a:p>
          <a:r>
            <a:rPr lang="en-GB" dirty="0"/>
            <a:t>Business and Meeting Services</a:t>
          </a:r>
          <a:endParaRPr lang="en-US" dirty="0"/>
        </a:p>
      </dgm:t>
    </dgm:pt>
    <dgm:pt modelId="{3F26192B-8D30-404C-B9DD-ADCE552EC187}" type="parTrans" cxnId="{1C2B197C-F4B7-4901-9B27-DDEBFFC42FC6}">
      <dgm:prSet/>
      <dgm:spPr/>
      <dgm:t>
        <a:bodyPr/>
        <a:lstStyle/>
        <a:p>
          <a:endParaRPr lang="en-US"/>
        </a:p>
      </dgm:t>
    </dgm:pt>
    <dgm:pt modelId="{7103356C-2FC7-49D4-887E-E0A5BE3992EE}" type="sibTrans" cxnId="{1C2B197C-F4B7-4901-9B27-DDEBFFC42FC6}">
      <dgm:prSet/>
      <dgm:spPr/>
      <dgm:t>
        <a:bodyPr/>
        <a:lstStyle/>
        <a:p>
          <a:endParaRPr lang="en-US"/>
        </a:p>
      </dgm:t>
    </dgm:pt>
    <dgm:pt modelId="{0264E393-6DD6-429E-8EFD-9DB50686060C}">
      <dgm:prSet phldrT="[Text]"/>
      <dgm:spPr/>
      <dgm:t>
        <a:bodyPr/>
        <a:lstStyle/>
        <a:p>
          <a:r>
            <a:rPr lang="en-GB" dirty="0"/>
            <a:t>Technology and Connectivity</a:t>
          </a:r>
          <a:endParaRPr lang="en-US" dirty="0"/>
        </a:p>
      </dgm:t>
    </dgm:pt>
    <dgm:pt modelId="{C12745B9-6AE4-4FB4-9DFF-451A77C50B3B}" type="parTrans" cxnId="{5062B2C3-7466-42A2-ABA3-8C9E4FF7ECC3}">
      <dgm:prSet/>
      <dgm:spPr/>
      <dgm:t>
        <a:bodyPr/>
        <a:lstStyle/>
        <a:p>
          <a:endParaRPr lang="en-US"/>
        </a:p>
      </dgm:t>
    </dgm:pt>
    <dgm:pt modelId="{603FC4B7-427A-415E-BC2E-0C501AD52152}" type="sibTrans" cxnId="{5062B2C3-7466-42A2-ABA3-8C9E4FF7ECC3}">
      <dgm:prSet/>
      <dgm:spPr/>
      <dgm:t>
        <a:bodyPr/>
        <a:lstStyle/>
        <a:p>
          <a:endParaRPr lang="en-US"/>
        </a:p>
      </dgm:t>
    </dgm:pt>
    <dgm:pt modelId="{B170E47E-B229-4C54-A666-1C113C0C826F}">
      <dgm:prSet phldrT="[Text]"/>
      <dgm:spPr/>
      <dgm:t>
        <a:bodyPr/>
        <a:lstStyle/>
        <a:p>
          <a:r>
            <a:rPr lang="en-GB" dirty="0"/>
            <a:t>Loyalty Program</a:t>
          </a:r>
          <a:endParaRPr lang="en-US" dirty="0"/>
        </a:p>
      </dgm:t>
    </dgm:pt>
    <dgm:pt modelId="{A7595A28-365E-4FB2-BC15-2EBCC50D2311}" type="parTrans" cxnId="{623DAF18-1CF9-49CB-9F29-402DD847D45A}">
      <dgm:prSet/>
      <dgm:spPr/>
      <dgm:t>
        <a:bodyPr/>
        <a:lstStyle/>
        <a:p>
          <a:endParaRPr lang="en-US"/>
        </a:p>
      </dgm:t>
    </dgm:pt>
    <dgm:pt modelId="{2FC3426E-0832-4AAD-B0FB-7EAE1513CDAA}" type="sibTrans" cxnId="{623DAF18-1CF9-49CB-9F29-402DD847D45A}">
      <dgm:prSet/>
      <dgm:spPr/>
      <dgm:t>
        <a:bodyPr/>
        <a:lstStyle/>
        <a:p>
          <a:endParaRPr lang="en-US"/>
        </a:p>
      </dgm:t>
    </dgm:pt>
    <dgm:pt modelId="{6D1C5FBB-D6FC-4DF6-9A77-D7635BAE31CE}" type="pres">
      <dgm:prSet presAssocID="{F49F43FB-B5AB-4E2B-A50F-C457C7E5E280}" presName="Name0" presStyleCnt="0">
        <dgm:presLayoutVars>
          <dgm:dir/>
          <dgm:resizeHandles val="exact"/>
        </dgm:presLayoutVars>
      </dgm:prSet>
      <dgm:spPr/>
    </dgm:pt>
    <dgm:pt modelId="{48009708-CE54-4DD3-90E4-6EEF2EA9A008}" type="pres">
      <dgm:prSet presAssocID="{F49F43FB-B5AB-4E2B-A50F-C457C7E5E280}" presName="cycle" presStyleCnt="0"/>
      <dgm:spPr/>
    </dgm:pt>
    <dgm:pt modelId="{41881018-896D-4505-90FE-FD1A78542DE2}" type="pres">
      <dgm:prSet presAssocID="{4E9FE4E8-3359-49EB-A3CF-1CCC76618A89}" presName="nodeFirstNode" presStyleLbl="node1" presStyleIdx="0" presStyleCnt="7">
        <dgm:presLayoutVars>
          <dgm:bulletEnabled val="1"/>
        </dgm:presLayoutVars>
      </dgm:prSet>
      <dgm:spPr/>
    </dgm:pt>
    <dgm:pt modelId="{E270E531-08DE-4B1C-BA90-9C1B1A442A6F}" type="pres">
      <dgm:prSet presAssocID="{AD7B927A-9AEC-4DC6-8F12-AB39E9E9796A}" presName="sibTransFirstNode" presStyleLbl="bgShp" presStyleIdx="0" presStyleCnt="1"/>
      <dgm:spPr/>
    </dgm:pt>
    <dgm:pt modelId="{5F30CBBC-D23A-43A4-B2AC-68F3B4A4CCE1}" type="pres">
      <dgm:prSet presAssocID="{06385B73-A8D5-4528-8936-EA2579790EE9}" presName="nodeFollowingNodes" presStyleLbl="node1" presStyleIdx="1" presStyleCnt="7">
        <dgm:presLayoutVars>
          <dgm:bulletEnabled val="1"/>
        </dgm:presLayoutVars>
      </dgm:prSet>
      <dgm:spPr/>
    </dgm:pt>
    <dgm:pt modelId="{715AC941-BB39-43BE-8D06-E842F56A34F7}" type="pres">
      <dgm:prSet presAssocID="{D633B736-7F64-4B50-994B-EE30C4BD151A}" presName="nodeFollowingNodes" presStyleLbl="node1" presStyleIdx="2" presStyleCnt="7">
        <dgm:presLayoutVars>
          <dgm:bulletEnabled val="1"/>
        </dgm:presLayoutVars>
      </dgm:prSet>
      <dgm:spPr/>
    </dgm:pt>
    <dgm:pt modelId="{7BA35B4C-55C6-42B1-A46D-B522A8A2FD15}" type="pres">
      <dgm:prSet presAssocID="{2F4F2D14-3282-412E-9F66-9C4A2232F354}" presName="nodeFollowingNodes" presStyleLbl="node1" presStyleIdx="3" presStyleCnt="7">
        <dgm:presLayoutVars>
          <dgm:bulletEnabled val="1"/>
        </dgm:presLayoutVars>
      </dgm:prSet>
      <dgm:spPr/>
    </dgm:pt>
    <dgm:pt modelId="{DE6B5F62-B029-4DC5-89BD-93C8A0E7F8F7}" type="pres">
      <dgm:prSet presAssocID="{040D675F-BC1F-4F84-958A-D0B531A9280A}" presName="nodeFollowingNodes" presStyleLbl="node1" presStyleIdx="4" presStyleCnt="7">
        <dgm:presLayoutVars>
          <dgm:bulletEnabled val="1"/>
        </dgm:presLayoutVars>
      </dgm:prSet>
      <dgm:spPr/>
    </dgm:pt>
    <dgm:pt modelId="{DA19C27F-ED6A-4749-ABDC-38568A84903E}" type="pres">
      <dgm:prSet presAssocID="{0264E393-6DD6-429E-8EFD-9DB50686060C}" presName="nodeFollowingNodes" presStyleLbl="node1" presStyleIdx="5" presStyleCnt="7">
        <dgm:presLayoutVars>
          <dgm:bulletEnabled val="1"/>
        </dgm:presLayoutVars>
      </dgm:prSet>
      <dgm:spPr/>
    </dgm:pt>
    <dgm:pt modelId="{8F152EFA-D1DD-4822-8554-42F6EBCE2CCE}" type="pres">
      <dgm:prSet presAssocID="{B170E47E-B229-4C54-A666-1C113C0C826F}" presName="nodeFollowingNodes" presStyleLbl="node1" presStyleIdx="6" presStyleCnt="7">
        <dgm:presLayoutVars>
          <dgm:bulletEnabled val="1"/>
        </dgm:presLayoutVars>
      </dgm:prSet>
      <dgm:spPr/>
    </dgm:pt>
  </dgm:ptLst>
  <dgm:cxnLst>
    <dgm:cxn modelId="{97BE5917-1AB3-4EF9-B57C-9906D79BFCBC}" type="presOf" srcId="{4E9FE4E8-3359-49EB-A3CF-1CCC76618A89}" destId="{41881018-896D-4505-90FE-FD1A78542DE2}" srcOrd="0" destOrd="0" presId="urn:microsoft.com/office/officeart/2005/8/layout/cycle3"/>
    <dgm:cxn modelId="{623DAF18-1CF9-49CB-9F29-402DD847D45A}" srcId="{F49F43FB-B5AB-4E2B-A50F-C457C7E5E280}" destId="{B170E47E-B229-4C54-A666-1C113C0C826F}" srcOrd="6" destOrd="0" parTransId="{A7595A28-365E-4FB2-BC15-2EBCC50D2311}" sibTransId="{2FC3426E-0832-4AAD-B0FB-7EAE1513CDAA}"/>
    <dgm:cxn modelId="{DF736625-E9A8-4928-91B0-045F65E39922}" srcId="{F49F43FB-B5AB-4E2B-A50F-C457C7E5E280}" destId="{4E9FE4E8-3359-49EB-A3CF-1CCC76618A89}" srcOrd="0" destOrd="0" parTransId="{F528B340-713D-4280-BC01-9C1AD9341B52}" sibTransId="{AD7B927A-9AEC-4DC6-8F12-AB39E9E9796A}"/>
    <dgm:cxn modelId="{8EFC0D2C-D666-4A61-A657-524B5A2EAC7C}" srcId="{F49F43FB-B5AB-4E2B-A50F-C457C7E5E280}" destId="{D633B736-7F64-4B50-994B-EE30C4BD151A}" srcOrd="2" destOrd="0" parTransId="{298A6EFC-B745-4BC6-B058-A4083D7A4126}" sibTransId="{1E539C29-DEBA-4F25-B9DD-A70BD2E7088B}"/>
    <dgm:cxn modelId="{33E2245E-E768-4C46-AFB3-2B6E64DE9216}" type="presOf" srcId="{D633B736-7F64-4B50-994B-EE30C4BD151A}" destId="{715AC941-BB39-43BE-8D06-E842F56A34F7}" srcOrd="0" destOrd="0" presId="urn:microsoft.com/office/officeart/2005/8/layout/cycle3"/>
    <dgm:cxn modelId="{A11CDB64-3E68-4D00-AA34-5D78A08A91F1}" type="presOf" srcId="{040D675F-BC1F-4F84-958A-D0B531A9280A}" destId="{DE6B5F62-B029-4DC5-89BD-93C8A0E7F8F7}" srcOrd="0" destOrd="0" presId="urn:microsoft.com/office/officeart/2005/8/layout/cycle3"/>
    <dgm:cxn modelId="{1C2B197C-F4B7-4901-9B27-DDEBFFC42FC6}" srcId="{F49F43FB-B5AB-4E2B-A50F-C457C7E5E280}" destId="{040D675F-BC1F-4F84-958A-D0B531A9280A}" srcOrd="4" destOrd="0" parTransId="{3F26192B-8D30-404C-B9DD-ADCE552EC187}" sibTransId="{7103356C-2FC7-49D4-887E-E0A5BE3992EE}"/>
    <dgm:cxn modelId="{194F459A-25C9-41FE-843A-0D8F1C800ACF}" srcId="{F49F43FB-B5AB-4E2B-A50F-C457C7E5E280}" destId="{06385B73-A8D5-4528-8936-EA2579790EE9}" srcOrd="1" destOrd="0" parTransId="{41420223-26EA-455E-A3CD-F55955DAF4F3}" sibTransId="{055AADAE-82B5-495C-8FD1-5E4E228D11E2}"/>
    <dgm:cxn modelId="{0C97249F-6438-47E5-81B1-0B6EE00B1DC3}" type="presOf" srcId="{06385B73-A8D5-4528-8936-EA2579790EE9}" destId="{5F30CBBC-D23A-43A4-B2AC-68F3B4A4CCE1}" srcOrd="0" destOrd="0" presId="urn:microsoft.com/office/officeart/2005/8/layout/cycle3"/>
    <dgm:cxn modelId="{041964A3-7E42-422B-A6BF-DA9FEF031FC1}" type="presOf" srcId="{0264E393-6DD6-429E-8EFD-9DB50686060C}" destId="{DA19C27F-ED6A-4749-ABDC-38568A84903E}" srcOrd="0" destOrd="0" presId="urn:microsoft.com/office/officeart/2005/8/layout/cycle3"/>
    <dgm:cxn modelId="{AC91EABF-7915-4D22-8112-5ECC70A31E78}" type="presOf" srcId="{B170E47E-B229-4C54-A666-1C113C0C826F}" destId="{8F152EFA-D1DD-4822-8554-42F6EBCE2CCE}" srcOrd="0" destOrd="0" presId="urn:microsoft.com/office/officeart/2005/8/layout/cycle3"/>
    <dgm:cxn modelId="{5CED85C1-AAF5-4AA5-80EF-9C94EE347CA6}" type="presOf" srcId="{F49F43FB-B5AB-4E2B-A50F-C457C7E5E280}" destId="{6D1C5FBB-D6FC-4DF6-9A77-D7635BAE31CE}" srcOrd="0" destOrd="0" presId="urn:microsoft.com/office/officeart/2005/8/layout/cycle3"/>
    <dgm:cxn modelId="{5062B2C3-7466-42A2-ABA3-8C9E4FF7ECC3}" srcId="{F49F43FB-B5AB-4E2B-A50F-C457C7E5E280}" destId="{0264E393-6DD6-429E-8EFD-9DB50686060C}" srcOrd="5" destOrd="0" parTransId="{C12745B9-6AE4-4FB4-9DFF-451A77C50B3B}" sibTransId="{603FC4B7-427A-415E-BC2E-0C501AD52152}"/>
    <dgm:cxn modelId="{811F7CDE-9CF9-4833-B66F-7D32DF275C5B}" srcId="{F49F43FB-B5AB-4E2B-A50F-C457C7E5E280}" destId="{2F4F2D14-3282-412E-9F66-9C4A2232F354}" srcOrd="3" destOrd="0" parTransId="{A660F531-FF69-462F-AA82-35B317E74BBE}" sibTransId="{C700E2F0-99CF-43A7-9A25-1BC986A35CAE}"/>
    <dgm:cxn modelId="{F6283EED-1419-4186-910B-8CB050FFF6DE}" type="presOf" srcId="{2F4F2D14-3282-412E-9F66-9C4A2232F354}" destId="{7BA35B4C-55C6-42B1-A46D-B522A8A2FD15}" srcOrd="0" destOrd="0" presId="urn:microsoft.com/office/officeart/2005/8/layout/cycle3"/>
    <dgm:cxn modelId="{EB4A87FC-40ED-4B05-9DC1-C09F9B6083F4}" type="presOf" srcId="{AD7B927A-9AEC-4DC6-8F12-AB39E9E9796A}" destId="{E270E531-08DE-4B1C-BA90-9C1B1A442A6F}" srcOrd="0" destOrd="0" presId="urn:microsoft.com/office/officeart/2005/8/layout/cycle3"/>
    <dgm:cxn modelId="{510C8358-B937-4E4E-9D2A-C92208C00C15}" type="presParOf" srcId="{6D1C5FBB-D6FC-4DF6-9A77-D7635BAE31CE}" destId="{48009708-CE54-4DD3-90E4-6EEF2EA9A008}" srcOrd="0" destOrd="0" presId="urn:microsoft.com/office/officeart/2005/8/layout/cycle3"/>
    <dgm:cxn modelId="{2729867D-2B19-4FC9-982A-150DC419BD01}" type="presParOf" srcId="{48009708-CE54-4DD3-90E4-6EEF2EA9A008}" destId="{41881018-896D-4505-90FE-FD1A78542DE2}" srcOrd="0" destOrd="0" presId="urn:microsoft.com/office/officeart/2005/8/layout/cycle3"/>
    <dgm:cxn modelId="{0406D3EA-4108-4C92-BA16-5C427CC73E7A}" type="presParOf" srcId="{48009708-CE54-4DD3-90E4-6EEF2EA9A008}" destId="{E270E531-08DE-4B1C-BA90-9C1B1A442A6F}" srcOrd="1" destOrd="0" presId="urn:microsoft.com/office/officeart/2005/8/layout/cycle3"/>
    <dgm:cxn modelId="{9289F21B-9604-401E-A7EA-97A58F354FEB}" type="presParOf" srcId="{48009708-CE54-4DD3-90E4-6EEF2EA9A008}" destId="{5F30CBBC-D23A-43A4-B2AC-68F3B4A4CCE1}" srcOrd="2" destOrd="0" presId="urn:microsoft.com/office/officeart/2005/8/layout/cycle3"/>
    <dgm:cxn modelId="{51557A78-1D92-49DD-9E59-BC53B27C5735}" type="presParOf" srcId="{48009708-CE54-4DD3-90E4-6EEF2EA9A008}" destId="{715AC941-BB39-43BE-8D06-E842F56A34F7}" srcOrd="3" destOrd="0" presId="urn:microsoft.com/office/officeart/2005/8/layout/cycle3"/>
    <dgm:cxn modelId="{DD1F63D8-1835-4800-AC09-6429448F0F61}" type="presParOf" srcId="{48009708-CE54-4DD3-90E4-6EEF2EA9A008}" destId="{7BA35B4C-55C6-42B1-A46D-B522A8A2FD15}" srcOrd="4" destOrd="0" presId="urn:microsoft.com/office/officeart/2005/8/layout/cycle3"/>
    <dgm:cxn modelId="{51FC41D1-DB7F-4E7E-B3FC-C534377D996E}" type="presParOf" srcId="{48009708-CE54-4DD3-90E4-6EEF2EA9A008}" destId="{DE6B5F62-B029-4DC5-89BD-93C8A0E7F8F7}" srcOrd="5" destOrd="0" presId="urn:microsoft.com/office/officeart/2005/8/layout/cycle3"/>
    <dgm:cxn modelId="{51FCA936-6E53-46C2-B2E4-BF4DF92495AB}" type="presParOf" srcId="{48009708-CE54-4DD3-90E4-6EEF2EA9A008}" destId="{DA19C27F-ED6A-4749-ABDC-38568A84903E}" srcOrd="6" destOrd="0" presId="urn:microsoft.com/office/officeart/2005/8/layout/cycle3"/>
    <dgm:cxn modelId="{4E906B1E-3461-45DF-B647-70325FE03FCB}" type="presParOf" srcId="{48009708-CE54-4DD3-90E4-6EEF2EA9A008}" destId="{8F152EFA-D1DD-4822-8554-42F6EBCE2CCE}" srcOrd="7"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F2D1AF-DF87-4667-9A74-C3AC3B8506D7}" type="doc">
      <dgm:prSet loTypeId="urn:microsoft.com/office/officeart/2005/8/layout/cycle3" loCatId="cycle" qsTypeId="urn:microsoft.com/office/officeart/2005/8/quickstyle/simple1" qsCatId="simple" csTypeId="urn:microsoft.com/office/officeart/2005/8/colors/colorful1" csCatId="colorful" phldr="1"/>
      <dgm:spPr/>
      <dgm:t>
        <a:bodyPr/>
        <a:lstStyle/>
        <a:p>
          <a:endParaRPr lang="en-US"/>
        </a:p>
      </dgm:t>
    </dgm:pt>
    <dgm:pt modelId="{EB86D664-75F3-43B6-8B89-804134E862A7}">
      <dgm:prSet phldrT="[Text]"/>
      <dgm:spPr/>
      <dgm:t>
        <a:bodyPr/>
        <a:lstStyle/>
        <a:p>
          <a:r>
            <a:rPr lang="en-GB" dirty="0"/>
            <a:t>Satisfying Guests</a:t>
          </a:r>
          <a:endParaRPr lang="en-US" dirty="0"/>
        </a:p>
      </dgm:t>
    </dgm:pt>
    <dgm:pt modelId="{51E7CE9E-F2BB-417A-A7EE-6D1A4DFD62FD}" type="parTrans" cxnId="{EBB57EA8-EEAE-4CCA-BBF4-9D07614FD9BA}">
      <dgm:prSet/>
      <dgm:spPr/>
      <dgm:t>
        <a:bodyPr/>
        <a:lstStyle/>
        <a:p>
          <a:endParaRPr lang="en-US"/>
        </a:p>
      </dgm:t>
    </dgm:pt>
    <dgm:pt modelId="{07A06921-29A6-4888-8C1C-D099CBDBD2FE}" type="sibTrans" cxnId="{EBB57EA8-EEAE-4CCA-BBF4-9D07614FD9BA}">
      <dgm:prSet/>
      <dgm:spPr/>
      <dgm:t>
        <a:bodyPr/>
        <a:lstStyle/>
        <a:p>
          <a:endParaRPr lang="en-US"/>
        </a:p>
      </dgm:t>
    </dgm:pt>
    <dgm:pt modelId="{B4588116-6B9F-487A-96C6-57D8469B8B89}">
      <dgm:prSet phldrT="[Text]"/>
      <dgm:spPr/>
      <dgm:t>
        <a:bodyPr/>
        <a:lstStyle/>
        <a:p>
          <a:r>
            <a:rPr lang="en-GB" dirty="0"/>
            <a:t>Competitive Advantage</a:t>
          </a:r>
          <a:endParaRPr lang="en-US" dirty="0"/>
        </a:p>
      </dgm:t>
    </dgm:pt>
    <dgm:pt modelId="{9AEF0194-1BEA-4F0A-8C71-8D61FEF23ABB}" type="parTrans" cxnId="{2DE97B97-040B-4D64-9AC5-102B4AD71024}">
      <dgm:prSet/>
      <dgm:spPr/>
      <dgm:t>
        <a:bodyPr/>
        <a:lstStyle/>
        <a:p>
          <a:endParaRPr lang="en-US"/>
        </a:p>
      </dgm:t>
    </dgm:pt>
    <dgm:pt modelId="{7EACA4B2-5031-417F-95F5-74487B9EE5BE}" type="sibTrans" cxnId="{2DE97B97-040B-4D64-9AC5-102B4AD71024}">
      <dgm:prSet/>
      <dgm:spPr/>
      <dgm:t>
        <a:bodyPr/>
        <a:lstStyle/>
        <a:p>
          <a:endParaRPr lang="en-US"/>
        </a:p>
      </dgm:t>
    </dgm:pt>
    <dgm:pt modelId="{EBADB53F-25B6-4EA8-B8E0-36E94A5F88C1}">
      <dgm:prSet phldrT="[Text]"/>
      <dgm:spPr/>
      <dgm:t>
        <a:bodyPr/>
        <a:lstStyle/>
        <a:p>
          <a:r>
            <a:rPr lang="en-GB" dirty="0"/>
            <a:t>Loyalty and customer retention</a:t>
          </a:r>
          <a:endParaRPr lang="en-US" dirty="0"/>
        </a:p>
      </dgm:t>
    </dgm:pt>
    <dgm:pt modelId="{9A158921-B401-4EA1-A2C2-3268DED995DD}" type="parTrans" cxnId="{983770AF-A186-4476-808E-2C133F5C37B0}">
      <dgm:prSet/>
      <dgm:spPr/>
      <dgm:t>
        <a:bodyPr/>
        <a:lstStyle/>
        <a:p>
          <a:endParaRPr lang="en-US"/>
        </a:p>
      </dgm:t>
    </dgm:pt>
    <dgm:pt modelId="{86610829-8F71-472A-9D95-6954505835D5}" type="sibTrans" cxnId="{983770AF-A186-4476-808E-2C133F5C37B0}">
      <dgm:prSet/>
      <dgm:spPr/>
      <dgm:t>
        <a:bodyPr/>
        <a:lstStyle/>
        <a:p>
          <a:endParaRPr lang="en-US"/>
        </a:p>
      </dgm:t>
    </dgm:pt>
    <dgm:pt modelId="{EBA3D3A9-FB00-4221-971F-6C31A8780C98}">
      <dgm:prSet phldrT="[Text]"/>
      <dgm:spPr/>
      <dgm:t>
        <a:bodyPr/>
        <a:lstStyle/>
        <a:p>
          <a:r>
            <a:rPr lang="en-GB" dirty="0"/>
            <a:t>The hotel's brand image and personality</a:t>
          </a:r>
          <a:endParaRPr lang="en-US" dirty="0"/>
        </a:p>
      </dgm:t>
    </dgm:pt>
    <dgm:pt modelId="{9E4C105D-B656-4E24-B1D3-66BE23AECB65}" type="parTrans" cxnId="{75FCE3DE-9169-49C5-9DCD-2FD657484091}">
      <dgm:prSet/>
      <dgm:spPr/>
      <dgm:t>
        <a:bodyPr/>
        <a:lstStyle/>
        <a:p>
          <a:endParaRPr lang="en-US"/>
        </a:p>
      </dgm:t>
    </dgm:pt>
    <dgm:pt modelId="{6586ADE6-F902-4472-9C4F-91146940BC74}" type="sibTrans" cxnId="{75FCE3DE-9169-49C5-9DCD-2FD657484091}">
      <dgm:prSet/>
      <dgm:spPr/>
      <dgm:t>
        <a:bodyPr/>
        <a:lstStyle/>
        <a:p>
          <a:endParaRPr lang="en-US"/>
        </a:p>
      </dgm:t>
    </dgm:pt>
    <dgm:pt modelId="{252F90E9-BC84-49C2-9A0D-11F0C6D68944}" type="pres">
      <dgm:prSet presAssocID="{AAF2D1AF-DF87-4667-9A74-C3AC3B8506D7}" presName="Name0" presStyleCnt="0">
        <dgm:presLayoutVars>
          <dgm:dir/>
          <dgm:resizeHandles val="exact"/>
        </dgm:presLayoutVars>
      </dgm:prSet>
      <dgm:spPr/>
    </dgm:pt>
    <dgm:pt modelId="{A79D0859-2204-4C05-9E79-4AB5E73CE52C}" type="pres">
      <dgm:prSet presAssocID="{AAF2D1AF-DF87-4667-9A74-C3AC3B8506D7}" presName="cycle" presStyleCnt="0"/>
      <dgm:spPr/>
    </dgm:pt>
    <dgm:pt modelId="{1824AD79-C212-43F2-9366-D58A5FBB78ED}" type="pres">
      <dgm:prSet presAssocID="{EB86D664-75F3-43B6-8B89-804134E862A7}" presName="nodeFirstNode" presStyleLbl="node1" presStyleIdx="0" presStyleCnt="4">
        <dgm:presLayoutVars>
          <dgm:bulletEnabled val="1"/>
        </dgm:presLayoutVars>
      </dgm:prSet>
      <dgm:spPr/>
    </dgm:pt>
    <dgm:pt modelId="{88E349A4-D46E-4F7E-AAE0-BBF45438C30E}" type="pres">
      <dgm:prSet presAssocID="{07A06921-29A6-4888-8C1C-D099CBDBD2FE}" presName="sibTransFirstNode" presStyleLbl="bgShp" presStyleIdx="0" presStyleCnt="1"/>
      <dgm:spPr/>
    </dgm:pt>
    <dgm:pt modelId="{E463C7E2-274E-43E2-87B1-D605DBE9C951}" type="pres">
      <dgm:prSet presAssocID="{B4588116-6B9F-487A-96C6-57D8469B8B89}" presName="nodeFollowingNodes" presStyleLbl="node1" presStyleIdx="1" presStyleCnt="4">
        <dgm:presLayoutVars>
          <dgm:bulletEnabled val="1"/>
        </dgm:presLayoutVars>
      </dgm:prSet>
      <dgm:spPr/>
    </dgm:pt>
    <dgm:pt modelId="{BF0BFF7A-53EE-4B95-B542-F2C0A30118EF}" type="pres">
      <dgm:prSet presAssocID="{EBADB53F-25B6-4EA8-B8E0-36E94A5F88C1}" presName="nodeFollowingNodes" presStyleLbl="node1" presStyleIdx="2" presStyleCnt="4">
        <dgm:presLayoutVars>
          <dgm:bulletEnabled val="1"/>
        </dgm:presLayoutVars>
      </dgm:prSet>
      <dgm:spPr/>
    </dgm:pt>
    <dgm:pt modelId="{09788D59-33D2-43D2-B7F5-9E3B19025B0B}" type="pres">
      <dgm:prSet presAssocID="{EBA3D3A9-FB00-4221-971F-6C31A8780C98}" presName="nodeFollowingNodes" presStyleLbl="node1" presStyleIdx="3" presStyleCnt="4">
        <dgm:presLayoutVars>
          <dgm:bulletEnabled val="1"/>
        </dgm:presLayoutVars>
      </dgm:prSet>
      <dgm:spPr/>
    </dgm:pt>
  </dgm:ptLst>
  <dgm:cxnLst>
    <dgm:cxn modelId="{775FFF1F-69E7-4D89-B089-1654C6E72D7E}" type="presOf" srcId="{EB86D664-75F3-43B6-8B89-804134E862A7}" destId="{1824AD79-C212-43F2-9366-D58A5FBB78ED}" srcOrd="0" destOrd="0" presId="urn:microsoft.com/office/officeart/2005/8/layout/cycle3"/>
    <dgm:cxn modelId="{4AD31A2A-75DA-4103-BB1A-E10137EFB1DC}" type="presOf" srcId="{AAF2D1AF-DF87-4667-9A74-C3AC3B8506D7}" destId="{252F90E9-BC84-49C2-9A0D-11F0C6D68944}" srcOrd="0" destOrd="0" presId="urn:microsoft.com/office/officeart/2005/8/layout/cycle3"/>
    <dgm:cxn modelId="{2DE97B97-040B-4D64-9AC5-102B4AD71024}" srcId="{AAF2D1AF-DF87-4667-9A74-C3AC3B8506D7}" destId="{B4588116-6B9F-487A-96C6-57D8469B8B89}" srcOrd="1" destOrd="0" parTransId="{9AEF0194-1BEA-4F0A-8C71-8D61FEF23ABB}" sibTransId="{7EACA4B2-5031-417F-95F5-74487B9EE5BE}"/>
    <dgm:cxn modelId="{14318CA0-FBF1-4AA1-B22F-4108BFBFCBF8}" type="presOf" srcId="{07A06921-29A6-4888-8C1C-D099CBDBD2FE}" destId="{88E349A4-D46E-4F7E-AAE0-BBF45438C30E}" srcOrd="0" destOrd="0" presId="urn:microsoft.com/office/officeart/2005/8/layout/cycle3"/>
    <dgm:cxn modelId="{D883D4A0-BADB-4ABD-B98A-13744DDF7DAE}" type="presOf" srcId="{EBA3D3A9-FB00-4221-971F-6C31A8780C98}" destId="{09788D59-33D2-43D2-B7F5-9E3B19025B0B}" srcOrd="0" destOrd="0" presId="urn:microsoft.com/office/officeart/2005/8/layout/cycle3"/>
    <dgm:cxn modelId="{EBB57EA8-EEAE-4CCA-BBF4-9D07614FD9BA}" srcId="{AAF2D1AF-DF87-4667-9A74-C3AC3B8506D7}" destId="{EB86D664-75F3-43B6-8B89-804134E862A7}" srcOrd="0" destOrd="0" parTransId="{51E7CE9E-F2BB-417A-A7EE-6D1A4DFD62FD}" sibTransId="{07A06921-29A6-4888-8C1C-D099CBDBD2FE}"/>
    <dgm:cxn modelId="{983770AF-A186-4476-808E-2C133F5C37B0}" srcId="{AAF2D1AF-DF87-4667-9A74-C3AC3B8506D7}" destId="{EBADB53F-25B6-4EA8-B8E0-36E94A5F88C1}" srcOrd="2" destOrd="0" parTransId="{9A158921-B401-4EA1-A2C2-3268DED995DD}" sibTransId="{86610829-8F71-472A-9D95-6954505835D5}"/>
    <dgm:cxn modelId="{8A2448BE-6798-44D0-A076-5E1A824E0776}" type="presOf" srcId="{EBADB53F-25B6-4EA8-B8E0-36E94A5F88C1}" destId="{BF0BFF7A-53EE-4B95-B542-F2C0A30118EF}" srcOrd="0" destOrd="0" presId="urn:microsoft.com/office/officeart/2005/8/layout/cycle3"/>
    <dgm:cxn modelId="{385C31D0-4368-44E8-8AC8-2334EAB8342E}" type="presOf" srcId="{B4588116-6B9F-487A-96C6-57D8469B8B89}" destId="{E463C7E2-274E-43E2-87B1-D605DBE9C951}" srcOrd="0" destOrd="0" presId="urn:microsoft.com/office/officeart/2005/8/layout/cycle3"/>
    <dgm:cxn modelId="{75FCE3DE-9169-49C5-9DCD-2FD657484091}" srcId="{AAF2D1AF-DF87-4667-9A74-C3AC3B8506D7}" destId="{EBA3D3A9-FB00-4221-971F-6C31A8780C98}" srcOrd="3" destOrd="0" parTransId="{9E4C105D-B656-4E24-B1D3-66BE23AECB65}" sibTransId="{6586ADE6-F902-4472-9C4F-91146940BC74}"/>
    <dgm:cxn modelId="{C9CD8A73-9BED-4C40-9DC8-428A1251C1F8}" type="presParOf" srcId="{252F90E9-BC84-49C2-9A0D-11F0C6D68944}" destId="{A79D0859-2204-4C05-9E79-4AB5E73CE52C}" srcOrd="0" destOrd="0" presId="urn:microsoft.com/office/officeart/2005/8/layout/cycle3"/>
    <dgm:cxn modelId="{C0479D70-7A02-473B-8679-6BFC4F53D46C}" type="presParOf" srcId="{A79D0859-2204-4C05-9E79-4AB5E73CE52C}" destId="{1824AD79-C212-43F2-9366-D58A5FBB78ED}" srcOrd="0" destOrd="0" presId="urn:microsoft.com/office/officeart/2005/8/layout/cycle3"/>
    <dgm:cxn modelId="{0766A6B6-164B-43A5-B82C-ACB6A0C7384E}" type="presParOf" srcId="{A79D0859-2204-4C05-9E79-4AB5E73CE52C}" destId="{88E349A4-D46E-4F7E-AAE0-BBF45438C30E}" srcOrd="1" destOrd="0" presId="urn:microsoft.com/office/officeart/2005/8/layout/cycle3"/>
    <dgm:cxn modelId="{9FC402B6-82F9-41B2-8654-D27DD0AD883C}" type="presParOf" srcId="{A79D0859-2204-4C05-9E79-4AB5E73CE52C}" destId="{E463C7E2-274E-43E2-87B1-D605DBE9C951}" srcOrd="2" destOrd="0" presId="urn:microsoft.com/office/officeart/2005/8/layout/cycle3"/>
    <dgm:cxn modelId="{E5686C5A-441F-4372-BA8C-C7A460F4F159}" type="presParOf" srcId="{A79D0859-2204-4C05-9E79-4AB5E73CE52C}" destId="{BF0BFF7A-53EE-4B95-B542-F2C0A30118EF}" srcOrd="3" destOrd="0" presId="urn:microsoft.com/office/officeart/2005/8/layout/cycle3"/>
    <dgm:cxn modelId="{F1ACC215-0435-40C9-AD91-E12383A2F037}" type="presParOf" srcId="{A79D0859-2204-4C05-9E79-4AB5E73CE52C}" destId="{09788D59-33D2-43D2-B7F5-9E3B19025B0B}"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FDADA92-52F0-438D-8ADF-B5F25AC4F216}" type="doc">
      <dgm:prSet loTypeId="urn:microsoft.com/office/officeart/2005/8/layout/cycle5" loCatId="cycle" qsTypeId="urn:microsoft.com/office/officeart/2005/8/quickstyle/simple5" qsCatId="simple" csTypeId="urn:microsoft.com/office/officeart/2005/8/colors/colorful1" csCatId="colorful" phldr="1"/>
      <dgm:spPr/>
      <dgm:t>
        <a:bodyPr/>
        <a:lstStyle/>
        <a:p>
          <a:endParaRPr lang="en-US"/>
        </a:p>
      </dgm:t>
    </dgm:pt>
    <dgm:pt modelId="{3F520559-64AD-4C1F-B12A-D9B3C62EA648}">
      <dgm:prSet phldrT="[Text]"/>
      <dgm:spPr/>
      <dgm:t>
        <a:bodyPr/>
        <a:lstStyle/>
        <a:p>
          <a:r>
            <a:rPr lang="en-GB" dirty="0"/>
            <a:t>Customer Satisfaction</a:t>
          </a:r>
          <a:endParaRPr lang="en-US" dirty="0"/>
        </a:p>
      </dgm:t>
    </dgm:pt>
    <dgm:pt modelId="{040B8D97-9F59-4F57-AE87-B0E403E15185}" type="parTrans" cxnId="{F81A2281-E95A-49F8-8403-185885231A3F}">
      <dgm:prSet/>
      <dgm:spPr/>
      <dgm:t>
        <a:bodyPr/>
        <a:lstStyle/>
        <a:p>
          <a:endParaRPr lang="en-US"/>
        </a:p>
      </dgm:t>
    </dgm:pt>
    <dgm:pt modelId="{E0392881-46FA-4F03-B6F9-6A8269AE7C0F}" type="sibTrans" cxnId="{F81A2281-E95A-49F8-8403-185885231A3F}">
      <dgm:prSet/>
      <dgm:spPr/>
      <dgm:t>
        <a:bodyPr/>
        <a:lstStyle/>
        <a:p>
          <a:endParaRPr lang="en-US"/>
        </a:p>
      </dgm:t>
    </dgm:pt>
    <dgm:pt modelId="{41825BDF-F1ED-405F-B054-ABA29DD50E6D}">
      <dgm:prSet phldrT="[Text]"/>
      <dgm:spPr/>
      <dgm:t>
        <a:bodyPr/>
        <a:lstStyle/>
        <a:p>
          <a:r>
            <a:rPr lang="en-GB" dirty="0"/>
            <a:t>Brand reputation</a:t>
          </a:r>
          <a:endParaRPr lang="en-US" dirty="0"/>
        </a:p>
      </dgm:t>
    </dgm:pt>
    <dgm:pt modelId="{91D4EC08-8925-465D-AFC1-F808E4FE2216}" type="parTrans" cxnId="{6A023B22-2102-457B-B879-EEEB1FE01587}">
      <dgm:prSet/>
      <dgm:spPr/>
      <dgm:t>
        <a:bodyPr/>
        <a:lstStyle/>
        <a:p>
          <a:endParaRPr lang="en-US"/>
        </a:p>
      </dgm:t>
    </dgm:pt>
    <dgm:pt modelId="{C1D08662-E202-4DF3-9821-794E95ABA026}" type="sibTrans" cxnId="{6A023B22-2102-457B-B879-EEEB1FE01587}">
      <dgm:prSet/>
      <dgm:spPr/>
      <dgm:t>
        <a:bodyPr/>
        <a:lstStyle/>
        <a:p>
          <a:endParaRPr lang="en-US"/>
        </a:p>
      </dgm:t>
    </dgm:pt>
    <dgm:pt modelId="{5E0946E4-5A3F-4410-B7C8-9C8D10553AC0}">
      <dgm:prSet phldrT="[Text]"/>
      <dgm:spPr/>
      <dgm:t>
        <a:bodyPr/>
        <a:lstStyle/>
        <a:p>
          <a:r>
            <a:rPr lang="en-GB" dirty="0"/>
            <a:t>Loyal Customers</a:t>
          </a:r>
          <a:endParaRPr lang="en-US" dirty="0"/>
        </a:p>
      </dgm:t>
    </dgm:pt>
    <dgm:pt modelId="{71C3F397-8D07-4CFA-8972-6D5E0928A04A}" type="parTrans" cxnId="{FCEDEA5A-BC02-410A-A1D0-21BD3573822D}">
      <dgm:prSet/>
      <dgm:spPr/>
      <dgm:t>
        <a:bodyPr/>
        <a:lstStyle/>
        <a:p>
          <a:endParaRPr lang="en-US"/>
        </a:p>
      </dgm:t>
    </dgm:pt>
    <dgm:pt modelId="{A83EE8F8-DE67-4779-A438-28D3E6436517}" type="sibTrans" cxnId="{FCEDEA5A-BC02-410A-A1D0-21BD3573822D}">
      <dgm:prSet/>
      <dgm:spPr/>
      <dgm:t>
        <a:bodyPr/>
        <a:lstStyle/>
        <a:p>
          <a:endParaRPr lang="en-US"/>
        </a:p>
      </dgm:t>
    </dgm:pt>
    <dgm:pt modelId="{96A00822-A0BA-4C4A-8444-1B1B314366FF}">
      <dgm:prSet phldrT="[Text]"/>
      <dgm:spPr/>
      <dgm:t>
        <a:bodyPr/>
        <a:lstStyle/>
        <a:p>
          <a:r>
            <a:rPr lang="en-GB" dirty="0"/>
            <a:t>Positive Reviews</a:t>
          </a:r>
          <a:endParaRPr lang="en-US" dirty="0"/>
        </a:p>
      </dgm:t>
    </dgm:pt>
    <dgm:pt modelId="{F3D2BC91-5557-498A-B180-E2C28E1ECB7A}" type="parTrans" cxnId="{67EEA7BD-358B-4227-B83C-5731251AB02E}">
      <dgm:prSet/>
      <dgm:spPr/>
      <dgm:t>
        <a:bodyPr/>
        <a:lstStyle/>
        <a:p>
          <a:endParaRPr lang="en-US"/>
        </a:p>
      </dgm:t>
    </dgm:pt>
    <dgm:pt modelId="{9F8C50B7-7A46-49DB-A8BD-B0E38D93FB82}" type="sibTrans" cxnId="{67EEA7BD-358B-4227-B83C-5731251AB02E}">
      <dgm:prSet/>
      <dgm:spPr/>
      <dgm:t>
        <a:bodyPr/>
        <a:lstStyle/>
        <a:p>
          <a:endParaRPr lang="en-US"/>
        </a:p>
      </dgm:t>
    </dgm:pt>
    <dgm:pt modelId="{15DB4A9E-FAA7-4EDF-9221-56BC5C040D63}" type="pres">
      <dgm:prSet presAssocID="{AFDADA92-52F0-438D-8ADF-B5F25AC4F216}" presName="cycle" presStyleCnt="0">
        <dgm:presLayoutVars>
          <dgm:dir/>
          <dgm:resizeHandles val="exact"/>
        </dgm:presLayoutVars>
      </dgm:prSet>
      <dgm:spPr/>
    </dgm:pt>
    <dgm:pt modelId="{D64CC41B-BDCF-4EB9-B82C-6DE67C74E8B3}" type="pres">
      <dgm:prSet presAssocID="{3F520559-64AD-4C1F-B12A-D9B3C62EA648}" presName="node" presStyleLbl="node1" presStyleIdx="0" presStyleCnt="4">
        <dgm:presLayoutVars>
          <dgm:bulletEnabled val="1"/>
        </dgm:presLayoutVars>
      </dgm:prSet>
      <dgm:spPr/>
    </dgm:pt>
    <dgm:pt modelId="{45AAFD22-684D-47FF-8683-893A01AAFABB}" type="pres">
      <dgm:prSet presAssocID="{3F520559-64AD-4C1F-B12A-D9B3C62EA648}" presName="spNode" presStyleCnt="0"/>
      <dgm:spPr/>
    </dgm:pt>
    <dgm:pt modelId="{593FF783-6570-45F2-AC1C-C9023EE95FC6}" type="pres">
      <dgm:prSet presAssocID="{E0392881-46FA-4F03-B6F9-6A8269AE7C0F}" presName="sibTrans" presStyleLbl="sibTrans1D1" presStyleIdx="0" presStyleCnt="4"/>
      <dgm:spPr/>
    </dgm:pt>
    <dgm:pt modelId="{EB570610-F8DC-494B-A735-9F55B321DF2E}" type="pres">
      <dgm:prSet presAssocID="{41825BDF-F1ED-405F-B054-ABA29DD50E6D}" presName="node" presStyleLbl="node1" presStyleIdx="1" presStyleCnt="4">
        <dgm:presLayoutVars>
          <dgm:bulletEnabled val="1"/>
        </dgm:presLayoutVars>
      </dgm:prSet>
      <dgm:spPr/>
    </dgm:pt>
    <dgm:pt modelId="{43769CA9-DD1D-4EE5-B4A2-15CF8E75DE75}" type="pres">
      <dgm:prSet presAssocID="{41825BDF-F1ED-405F-B054-ABA29DD50E6D}" presName="spNode" presStyleCnt="0"/>
      <dgm:spPr/>
    </dgm:pt>
    <dgm:pt modelId="{5B2327E4-7CE2-4878-AD68-B6B284AD9A0F}" type="pres">
      <dgm:prSet presAssocID="{C1D08662-E202-4DF3-9821-794E95ABA026}" presName="sibTrans" presStyleLbl="sibTrans1D1" presStyleIdx="1" presStyleCnt="4"/>
      <dgm:spPr/>
    </dgm:pt>
    <dgm:pt modelId="{6D51CD83-A144-4126-B773-0A2164FADF88}" type="pres">
      <dgm:prSet presAssocID="{5E0946E4-5A3F-4410-B7C8-9C8D10553AC0}" presName="node" presStyleLbl="node1" presStyleIdx="2" presStyleCnt="4">
        <dgm:presLayoutVars>
          <dgm:bulletEnabled val="1"/>
        </dgm:presLayoutVars>
      </dgm:prSet>
      <dgm:spPr/>
    </dgm:pt>
    <dgm:pt modelId="{EA102416-4233-40F6-82AF-CDC598FC58B6}" type="pres">
      <dgm:prSet presAssocID="{5E0946E4-5A3F-4410-B7C8-9C8D10553AC0}" presName="spNode" presStyleCnt="0"/>
      <dgm:spPr/>
    </dgm:pt>
    <dgm:pt modelId="{76F0CF36-9109-4525-9DB3-FC40179D9677}" type="pres">
      <dgm:prSet presAssocID="{A83EE8F8-DE67-4779-A438-28D3E6436517}" presName="sibTrans" presStyleLbl="sibTrans1D1" presStyleIdx="2" presStyleCnt="4"/>
      <dgm:spPr/>
    </dgm:pt>
    <dgm:pt modelId="{F6D4C6C7-38E0-4C14-B6B8-74F9ECAECAF4}" type="pres">
      <dgm:prSet presAssocID="{96A00822-A0BA-4C4A-8444-1B1B314366FF}" presName="node" presStyleLbl="node1" presStyleIdx="3" presStyleCnt="4">
        <dgm:presLayoutVars>
          <dgm:bulletEnabled val="1"/>
        </dgm:presLayoutVars>
      </dgm:prSet>
      <dgm:spPr/>
    </dgm:pt>
    <dgm:pt modelId="{722BE334-80BF-42FD-B7D9-B3902DF800AE}" type="pres">
      <dgm:prSet presAssocID="{96A00822-A0BA-4C4A-8444-1B1B314366FF}" presName="spNode" presStyleCnt="0"/>
      <dgm:spPr/>
    </dgm:pt>
    <dgm:pt modelId="{DF512017-BCCE-4D17-A732-3BA00F4D7454}" type="pres">
      <dgm:prSet presAssocID="{9F8C50B7-7A46-49DB-A8BD-B0E38D93FB82}" presName="sibTrans" presStyleLbl="sibTrans1D1" presStyleIdx="3" presStyleCnt="4"/>
      <dgm:spPr/>
    </dgm:pt>
  </dgm:ptLst>
  <dgm:cxnLst>
    <dgm:cxn modelId="{3DCBA420-880C-417D-882C-8A09847A9681}" type="presOf" srcId="{41825BDF-F1ED-405F-B054-ABA29DD50E6D}" destId="{EB570610-F8DC-494B-A735-9F55B321DF2E}" srcOrd="0" destOrd="0" presId="urn:microsoft.com/office/officeart/2005/8/layout/cycle5"/>
    <dgm:cxn modelId="{6A023B22-2102-457B-B879-EEEB1FE01587}" srcId="{AFDADA92-52F0-438D-8ADF-B5F25AC4F216}" destId="{41825BDF-F1ED-405F-B054-ABA29DD50E6D}" srcOrd="1" destOrd="0" parTransId="{91D4EC08-8925-465D-AFC1-F808E4FE2216}" sibTransId="{C1D08662-E202-4DF3-9821-794E95ABA026}"/>
    <dgm:cxn modelId="{34F9D23D-8253-4A41-A277-B00479893E1D}" type="presOf" srcId="{E0392881-46FA-4F03-B6F9-6A8269AE7C0F}" destId="{593FF783-6570-45F2-AC1C-C9023EE95FC6}" srcOrd="0" destOrd="0" presId="urn:microsoft.com/office/officeart/2005/8/layout/cycle5"/>
    <dgm:cxn modelId="{BBF8EF67-DA8B-4F7E-95F8-85E2E2315F76}" type="presOf" srcId="{3F520559-64AD-4C1F-B12A-D9B3C62EA648}" destId="{D64CC41B-BDCF-4EB9-B82C-6DE67C74E8B3}" srcOrd="0" destOrd="0" presId="urn:microsoft.com/office/officeart/2005/8/layout/cycle5"/>
    <dgm:cxn modelId="{E0C46D52-0C2B-40C1-B6A4-5F886591D5F4}" type="presOf" srcId="{A83EE8F8-DE67-4779-A438-28D3E6436517}" destId="{76F0CF36-9109-4525-9DB3-FC40179D9677}" srcOrd="0" destOrd="0" presId="urn:microsoft.com/office/officeart/2005/8/layout/cycle5"/>
    <dgm:cxn modelId="{081A265A-6C14-47BB-A21C-5FE3C922E7A7}" type="presOf" srcId="{96A00822-A0BA-4C4A-8444-1B1B314366FF}" destId="{F6D4C6C7-38E0-4C14-B6B8-74F9ECAECAF4}" srcOrd="0" destOrd="0" presId="urn:microsoft.com/office/officeart/2005/8/layout/cycle5"/>
    <dgm:cxn modelId="{FCEDEA5A-BC02-410A-A1D0-21BD3573822D}" srcId="{AFDADA92-52F0-438D-8ADF-B5F25AC4F216}" destId="{5E0946E4-5A3F-4410-B7C8-9C8D10553AC0}" srcOrd="2" destOrd="0" parTransId="{71C3F397-8D07-4CFA-8972-6D5E0928A04A}" sibTransId="{A83EE8F8-DE67-4779-A438-28D3E6436517}"/>
    <dgm:cxn modelId="{F81A2281-E95A-49F8-8403-185885231A3F}" srcId="{AFDADA92-52F0-438D-8ADF-B5F25AC4F216}" destId="{3F520559-64AD-4C1F-B12A-D9B3C62EA648}" srcOrd="0" destOrd="0" parTransId="{040B8D97-9F59-4F57-AE87-B0E403E15185}" sibTransId="{E0392881-46FA-4F03-B6F9-6A8269AE7C0F}"/>
    <dgm:cxn modelId="{F16A0386-8384-4989-9F06-50F747838E01}" type="presOf" srcId="{C1D08662-E202-4DF3-9821-794E95ABA026}" destId="{5B2327E4-7CE2-4878-AD68-B6B284AD9A0F}" srcOrd="0" destOrd="0" presId="urn:microsoft.com/office/officeart/2005/8/layout/cycle5"/>
    <dgm:cxn modelId="{67EEA7BD-358B-4227-B83C-5731251AB02E}" srcId="{AFDADA92-52F0-438D-8ADF-B5F25AC4F216}" destId="{96A00822-A0BA-4C4A-8444-1B1B314366FF}" srcOrd="3" destOrd="0" parTransId="{F3D2BC91-5557-498A-B180-E2C28E1ECB7A}" sibTransId="{9F8C50B7-7A46-49DB-A8BD-B0E38D93FB82}"/>
    <dgm:cxn modelId="{E89B12C3-77C0-4A73-A675-23E0C97B4185}" type="presOf" srcId="{9F8C50B7-7A46-49DB-A8BD-B0E38D93FB82}" destId="{DF512017-BCCE-4D17-A732-3BA00F4D7454}" srcOrd="0" destOrd="0" presId="urn:microsoft.com/office/officeart/2005/8/layout/cycle5"/>
    <dgm:cxn modelId="{452721D0-E1D9-4CE4-967D-907D6888EDDD}" type="presOf" srcId="{5E0946E4-5A3F-4410-B7C8-9C8D10553AC0}" destId="{6D51CD83-A144-4126-B773-0A2164FADF88}" srcOrd="0" destOrd="0" presId="urn:microsoft.com/office/officeart/2005/8/layout/cycle5"/>
    <dgm:cxn modelId="{C0DCE9EC-3D85-417C-9150-205CC60B4345}" type="presOf" srcId="{AFDADA92-52F0-438D-8ADF-B5F25AC4F216}" destId="{15DB4A9E-FAA7-4EDF-9221-56BC5C040D63}" srcOrd="0" destOrd="0" presId="urn:microsoft.com/office/officeart/2005/8/layout/cycle5"/>
    <dgm:cxn modelId="{680A505A-6828-476E-AF7F-73D7DBB0899F}" type="presParOf" srcId="{15DB4A9E-FAA7-4EDF-9221-56BC5C040D63}" destId="{D64CC41B-BDCF-4EB9-B82C-6DE67C74E8B3}" srcOrd="0" destOrd="0" presId="urn:microsoft.com/office/officeart/2005/8/layout/cycle5"/>
    <dgm:cxn modelId="{8772686E-BD91-4486-8F95-BF698861C39F}" type="presParOf" srcId="{15DB4A9E-FAA7-4EDF-9221-56BC5C040D63}" destId="{45AAFD22-684D-47FF-8683-893A01AAFABB}" srcOrd="1" destOrd="0" presId="urn:microsoft.com/office/officeart/2005/8/layout/cycle5"/>
    <dgm:cxn modelId="{349FD773-9251-4341-8CA2-D5A77EB29D2E}" type="presParOf" srcId="{15DB4A9E-FAA7-4EDF-9221-56BC5C040D63}" destId="{593FF783-6570-45F2-AC1C-C9023EE95FC6}" srcOrd="2" destOrd="0" presId="urn:microsoft.com/office/officeart/2005/8/layout/cycle5"/>
    <dgm:cxn modelId="{023FA978-80D8-4D74-A2D3-F316458D91AA}" type="presParOf" srcId="{15DB4A9E-FAA7-4EDF-9221-56BC5C040D63}" destId="{EB570610-F8DC-494B-A735-9F55B321DF2E}" srcOrd="3" destOrd="0" presId="urn:microsoft.com/office/officeart/2005/8/layout/cycle5"/>
    <dgm:cxn modelId="{CFB7DC0B-19E3-4633-8641-EF362FDA1339}" type="presParOf" srcId="{15DB4A9E-FAA7-4EDF-9221-56BC5C040D63}" destId="{43769CA9-DD1D-4EE5-B4A2-15CF8E75DE75}" srcOrd="4" destOrd="0" presId="urn:microsoft.com/office/officeart/2005/8/layout/cycle5"/>
    <dgm:cxn modelId="{F723B401-358D-48FA-AD1E-6E27E1AD9D69}" type="presParOf" srcId="{15DB4A9E-FAA7-4EDF-9221-56BC5C040D63}" destId="{5B2327E4-7CE2-4878-AD68-B6B284AD9A0F}" srcOrd="5" destOrd="0" presId="urn:microsoft.com/office/officeart/2005/8/layout/cycle5"/>
    <dgm:cxn modelId="{46175342-C6B5-423B-A59F-38A54B5628BC}" type="presParOf" srcId="{15DB4A9E-FAA7-4EDF-9221-56BC5C040D63}" destId="{6D51CD83-A144-4126-B773-0A2164FADF88}" srcOrd="6" destOrd="0" presId="urn:microsoft.com/office/officeart/2005/8/layout/cycle5"/>
    <dgm:cxn modelId="{F3BFDC0A-50F2-4090-8BA2-ED5445380F18}" type="presParOf" srcId="{15DB4A9E-FAA7-4EDF-9221-56BC5C040D63}" destId="{EA102416-4233-40F6-82AF-CDC598FC58B6}" srcOrd="7" destOrd="0" presId="urn:microsoft.com/office/officeart/2005/8/layout/cycle5"/>
    <dgm:cxn modelId="{DEBD8438-55D9-4DF0-A5D5-AD939952D556}" type="presParOf" srcId="{15DB4A9E-FAA7-4EDF-9221-56BC5C040D63}" destId="{76F0CF36-9109-4525-9DB3-FC40179D9677}" srcOrd="8" destOrd="0" presId="urn:microsoft.com/office/officeart/2005/8/layout/cycle5"/>
    <dgm:cxn modelId="{59A2E109-BB47-4EA5-AA6C-AFA2C4A7F569}" type="presParOf" srcId="{15DB4A9E-FAA7-4EDF-9221-56BC5C040D63}" destId="{F6D4C6C7-38E0-4C14-B6B8-74F9ECAECAF4}" srcOrd="9" destOrd="0" presId="urn:microsoft.com/office/officeart/2005/8/layout/cycle5"/>
    <dgm:cxn modelId="{F8548DAC-A801-4DA0-854E-D7764A81BFA5}" type="presParOf" srcId="{15DB4A9E-FAA7-4EDF-9221-56BC5C040D63}" destId="{722BE334-80BF-42FD-B7D9-B3902DF800AE}" srcOrd="10" destOrd="0" presId="urn:microsoft.com/office/officeart/2005/8/layout/cycle5"/>
    <dgm:cxn modelId="{0FFE887E-E54A-43DD-96C7-CDB3695882E1}" type="presParOf" srcId="{15DB4A9E-FAA7-4EDF-9221-56BC5C040D63}" destId="{DF512017-BCCE-4D17-A732-3BA00F4D7454}" srcOrd="11" destOrd="0" presId="urn:microsoft.com/office/officeart/2005/8/layout/cycle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CC7D60B-3120-44F7-8133-AC3D6CBB483B}" type="doc">
      <dgm:prSet loTypeId="urn:microsoft.com/office/officeart/2005/8/layout/cycle3" loCatId="cycle" qsTypeId="urn:microsoft.com/office/officeart/2005/8/quickstyle/simple5" qsCatId="simple" csTypeId="urn:microsoft.com/office/officeart/2005/8/colors/colorful1" csCatId="colorful" phldr="1"/>
      <dgm:spPr/>
      <dgm:t>
        <a:bodyPr/>
        <a:lstStyle/>
        <a:p>
          <a:endParaRPr lang="en-US"/>
        </a:p>
      </dgm:t>
    </dgm:pt>
    <dgm:pt modelId="{0FC67B39-252E-4E1D-97EE-74D4AC2435D8}">
      <dgm:prSet phldrT="[Text]"/>
      <dgm:spPr/>
      <dgm:t>
        <a:bodyPr/>
        <a:lstStyle/>
        <a:p>
          <a:r>
            <a:rPr lang="en-GB" dirty="0"/>
            <a:t>Personalised Service</a:t>
          </a:r>
          <a:endParaRPr lang="en-US" dirty="0"/>
        </a:p>
      </dgm:t>
    </dgm:pt>
    <dgm:pt modelId="{7F5A6009-D545-4E8E-8634-D3D8EFEB07F7}" type="parTrans" cxnId="{11613CE2-2B53-4468-8C58-A42F07DB09D6}">
      <dgm:prSet/>
      <dgm:spPr/>
      <dgm:t>
        <a:bodyPr/>
        <a:lstStyle/>
        <a:p>
          <a:endParaRPr lang="en-US"/>
        </a:p>
      </dgm:t>
    </dgm:pt>
    <dgm:pt modelId="{AF1A522E-2C71-4C76-BDCD-F4FCC7D983AD}" type="sibTrans" cxnId="{11613CE2-2B53-4468-8C58-A42F07DB09D6}">
      <dgm:prSet/>
      <dgm:spPr/>
      <dgm:t>
        <a:bodyPr/>
        <a:lstStyle/>
        <a:p>
          <a:endParaRPr lang="en-US"/>
        </a:p>
      </dgm:t>
    </dgm:pt>
    <dgm:pt modelId="{F069B53C-02DE-4E7A-BBB8-2524EF57DA03}">
      <dgm:prSet phldrT="[Text]"/>
      <dgm:spPr/>
      <dgm:t>
        <a:bodyPr/>
        <a:lstStyle/>
        <a:p>
          <a:r>
            <a:rPr lang="en-GB" dirty="0"/>
            <a:t>Staff Training</a:t>
          </a:r>
          <a:endParaRPr lang="en-US" dirty="0"/>
        </a:p>
      </dgm:t>
    </dgm:pt>
    <dgm:pt modelId="{7F6E511C-FE69-4C22-A4BF-CEF961196018}" type="parTrans" cxnId="{7EE27AE2-3AAB-467C-B28D-A462B2E5D206}">
      <dgm:prSet/>
      <dgm:spPr/>
      <dgm:t>
        <a:bodyPr/>
        <a:lstStyle/>
        <a:p>
          <a:endParaRPr lang="en-US"/>
        </a:p>
      </dgm:t>
    </dgm:pt>
    <dgm:pt modelId="{FBAA13D2-D840-4B42-8C01-B3E37F50815D}" type="sibTrans" cxnId="{7EE27AE2-3AAB-467C-B28D-A462B2E5D206}">
      <dgm:prSet/>
      <dgm:spPr/>
      <dgm:t>
        <a:bodyPr/>
        <a:lstStyle/>
        <a:p>
          <a:endParaRPr lang="en-US"/>
        </a:p>
      </dgm:t>
    </dgm:pt>
    <dgm:pt modelId="{20490128-4905-4F4F-AF56-C37FF30F5A76}">
      <dgm:prSet phldrT="[Text]"/>
      <dgm:spPr/>
      <dgm:t>
        <a:bodyPr/>
        <a:lstStyle/>
        <a:p>
          <a:r>
            <a:rPr lang="en-GB" dirty="0"/>
            <a:t>Attention to Detail</a:t>
          </a:r>
          <a:endParaRPr lang="en-US" dirty="0"/>
        </a:p>
      </dgm:t>
    </dgm:pt>
    <dgm:pt modelId="{C5545BC0-DC30-42C8-87F7-D4DC76DD0F51}" type="parTrans" cxnId="{ECA0756A-961E-46CC-AA3C-8BE89FB7DD7E}">
      <dgm:prSet/>
      <dgm:spPr/>
      <dgm:t>
        <a:bodyPr/>
        <a:lstStyle/>
        <a:p>
          <a:endParaRPr lang="en-US"/>
        </a:p>
      </dgm:t>
    </dgm:pt>
    <dgm:pt modelId="{A1232864-0F7F-4D8F-8410-C79CB348024A}" type="sibTrans" cxnId="{ECA0756A-961E-46CC-AA3C-8BE89FB7DD7E}">
      <dgm:prSet/>
      <dgm:spPr/>
      <dgm:t>
        <a:bodyPr/>
        <a:lstStyle/>
        <a:p>
          <a:endParaRPr lang="en-US"/>
        </a:p>
      </dgm:t>
    </dgm:pt>
    <dgm:pt modelId="{B5B98EA2-E8FC-41E2-AA9A-39E9F3251C7B}">
      <dgm:prSet phldrT="[Text]"/>
      <dgm:spPr/>
      <dgm:t>
        <a:bodyPr/>
        <a:lstStyle/>
        <a:p>
          <a:r>
            <a:rPr lang="en-GB" dirty="0"/>
            <a:t>Continuous Improvement</a:t>
          </a:r>
          <a:endParaRPr lang="en-US" dirty="0"/>
        </a:p>
      </dgm:t>
    </dgm:pt>
    <dgm:pt modelId="{0EAD2E04-BF7C-4183-9AC7-F3BD6CEAC7FE}" type="parTrans" cxnId="{880DAFF8-DD5E-46C1-9B8E-48757514EC72}">
      <dgm:prSet/>
      <dgm:spPr/>
      <dgm:t>
        <a:bodyPr/>
        <a:lstStyle/>
        <a:p>
          <a:endParaRPr lang="en-US"/>
        </a:p>
      </dgm:t>
    </dgm:pt>
    <dgm:pt modelId="{A649BD37-CF05-4A44-ABA7-EA69C2C44041}" type="sibTrans" cxnId="{880DAFF8-DD5E-46C1-9B8E-48757514EC72}">
      <dgm:prSet/>
      <dgm:spPr/>
      <dgm:t>
        <a:bodyPr/>
        <a:lstStyle/>
        <a:p>
          <a:endParaRPr lang="en-US"/>
        </a:p>
      </dgm:t>
    </dgm:pt>
    <dgm:pt modelId="{C8762547-E1F8-497C-AB51-3727B655A7D7}" type="pres">
      <dgm:prSet presAssocID="{5CC7D60B-3120-44F7-8133-AC3D6CBB483B}" presName="Name0" presStyleCnt="0">
        <dgm:presLayoutVars>
          <dgm:dir/>
          <dgm:resizeHandles val="exact"/>
        </dgm:presLayoutVars>
      </dgm:prSet>
      <dgm:spPr/>
    </dgm:pt>
    <dgm:pt modelId="{E01EA1BC-DD78-451A-A0BD-27AE45350167}" type="pres">
      <dgm:prSet presAssocID="{5CC7D60B-3120-44F7-8133-AC3D6CBB483B}" presName="cycle" presStyleCnt="0"/>
      <dgm:spPr/>
    </dgm:pt>
    <dgm:pt modelId="{D328CA43-8CFF-474D-B7E0-C5E731CF5736}" type="pres">
      <dgm:prSet presAssocID="{0FC67B39-252E-4E1D-97EE-74D4AC2435D8}" presName="nodeFirstNode" presStyleLbl="node1" presStyleIdx="0" presStyleCnt="4">
        <dgm:presLayoutVars>
          <dgm:bulletEnabled val="1"/>
        </dgm:presLayoutVars>
      </dgm:prSet>
      <dgm:spPr/>
    </dgm:pt>
    <dgm:pt modelId="{6338FDBB-3AAE-40A4-9B7D-33C4E277E69D}" type="pres">
      <dgm:prSet presAssocID="{AF1A522E-2C71-4C76-BDCD-F4FCC7D983AD}" presName="sibTransFirstNode" presStyleLbl="bgShp" presStyleIdx="0" presStyleCnt="1"/>
      <dgm:spPr/>
    </dgm:pt>
    <dgm:pt modelId="{5E2DCF2F-C025-4374-B7C0-C09CE38D0DB5}" type="pres">
      <dgm:prSet presAssocID="{F069B53C-02DE-4E7A-BBB8-2524EF57DA03}" presName="nodeFollowingNodes" presStyleLbl="node1" presStyleIdx="1" presStyleCnt="4">
        <dgm:presLayoutVars>
          <dgm:bulletEnabled val="1"/>
        </dgm:presLayoutVars>
      </dgm:prSet>
      <dgm:spPr/>
    </dgm:pt>
    <dgm:pt modelId="{89ECF615-6CCA-4E37-8389-16F99CDFD6CF}" type="pres">
      <dgm:prSet presAssocID="{20490128-4905-4F4F-AF56-C37FF30F5A76}" presName="nodeFollowingNodes" presStyleLbl="node1" presStyleIdx="2" presStyleCnt="4">
        <dgm:presLayoutVars>
          <dgm:bulletEnabled val="1"/>
        </dgm:presLayoutVars>
      </dgm:prSet>
      <dgm:spPr/>
    </dgm:pt>
    <dgm:pt modelId="{CA854D18-56F8-4F50-A075-A9511086EC39}" type="pres">
      <dgm:prSet presAssocID="{B5B98EA2-E8FC-41E2-AA9A-39E9F3251C7B}" presName="nodeFollowingNodes" presStyleLbl="node1" presStyleIdx="3" presStyleCnt="4">
        <dgm:presLayoutVars>
          <dgm:bulletEnabled val="1"/>
        </dgm:presLayoutVars>
      </dgm:prSet>
      <dgm:spPr/>
    </dgm:pt>
  </dgm:ptLst>
  <dgm:cxnLst>
    <dgm:cxn modelId="{9A91200D-67BE-443C-80DA-27AEA5F2FDE2}" type="presOf" srcId="{F069B53C-02DE-4E7A-BBB8-2524EF57DA03}" destId="{5E2DCF2F-C025-4374-B7C0-C09CE38D0DB5}" srcOrd="0" destOrd="0" presId="urn:microsoft.com/office/officeart/2005/8/layout/cycle3"/>
    <dgm:cxn modelId="{49790F25-C185-44E6-8CB3-D143CDE99099}" type="presOf" srcId="{B5B98EA2-E8FC-41E2-AA9A-39E9F3251C7B}" destId="{CA854D18-56F8-4F50-A075-A9511086EC39}" srcOrd="0" destOrd="0" presId="urn:microsoft.com/office/officeart/2005/8/layout/cycle3"/>
    <dgm:cxn modelId="{1A2AB267-E48F-4268-BD88-3B9DA4438851}" type="presOf" srcId="{20490128-4905-4F4F-AF56-C37FF30F5A76}" destId="{89ECF615-6CCA-4E37-8389-16F99CDFD6CF}" srcOrd="0" destOrd="0" presId="urn:microsoft.com/office/officeart/2005/8/layout/cycle3"/>
    <dgm:cxn modelId="{ECA0756A-961E-46CC-AA3C-8BE89FB7DD7E}" srcId="{5CC7D60B-3120-44F7-8133-AC3D6CBB483B}" destId="{20490128-4905-4F4F-AF56-C37FF30F5A76}" srcOrd="2" destOrd="0" parTransId="{C5545BC0-DC30-42C8-87F7-D4DC76DD0F51}" sibTransId="{A1232864-0F7F-4D8F-8410-C79CB348024A}"/>
    <dgm:cxn modelId="{BECF9AA0-6FC2-4D3E-A043-EB5D248040FE}" type="presOf" srcId="{0FC67B39-252E-4E1D-97EE-74D4AC2435D8}" destId="{D328CA43-8CFF-474D-B7E0-C5E731CF5736}" srcOrd="0" destOrd="0" presId="urn:microsoft.com/office/officeart/2005/8/layout/cycle3"/>
    <dgm:cxn modelId="{12FC62A4-45B7-4770-854B-1C9E21808438}" type="presOf" srcId="{AF1A522E-2C71-4C76-BDCD-F4FCC7D983AD}" destId="{6338FDBB-3AAE-40A4-9B7D-33C4E277E69D}" srcOrd="0" destOrd="0" presId="urn:microsoft.com/office/officeart/2005/8/layout/cycle3"/>
    <dgm:cxn modelId="{A0FF06C2-BB4A-47B1-AAEC-535A652EF7F9}" type="presOf" srcId="{5CC7D60B-3120-44F7-8133-AC3D6CBB483B}" destId="{C8762547-E1F8-497C-AB51-3727B655A7D7}" srcOrd="0" destOrd="0" presId="urn:microsoft.com/office/officeart/2005/8/layout/cycle3"/>
    <dgm:cxn modelId="{11613CE2-2B53-4468-8C58-A42F07DB09D6}" srcId="{5CC7D60B-3120-44F7-8133-AC3D6CBB483B}" destId="{0FC67B39-252E-4E1D-97EE-74D4AC2435D8}" srcOrd="0" destOrd="0" parTransId="{7F5A6009-D545-4E8E-8634-D3D8EFEB07F7}" sibTransId="{AF1A522E-2C71-4C76-BDCD-F4FCC7D983AD}"/>
    <dgm:cxn modelId="{7EE27AE2-3AAB-467C-B28D-A462B2E5D206}" srcId="{5CC7D60B-3120-44F7-8133-AC3D6CBB483B}" destId="{F069B53C-02DE-4E7A-BBB8-2524EF57DA03}" srcOrd="1" destOrd="0" parTransId="{7F6E511C-FE69-4C22-A4BF-CEF961196018}" sibTransId="{FBAA13D2-D840-4B42-8C01-B3E37F50815D}"/>
    <dgm:cxn modelId="{880DAFF8-DD5E-46C1-9B8E-48757514EC72}" srcId="{5CC7D60B-3120-44F7-8133-AC3D6CBB483B}" destId="{B5B98EA2-E8FC-41E2-AA9A-39E9F3251C7B}" srcOrd="3" destOrd="0" parTransId="{0EAD2E04-BF7C-4183-9AC7-F3BD6CEAC7FE}" sibTransId="{A649BD37-CF05-4A44-ABA7-EA69C2C44041}"/>
    <dgm:cxn modelId="{FB46CF8B-403B-479B-A272-DEC978759C47}" type="presParOf" srcId="{C8762547-E1F8-497C-AB51-3727B655A7D7}" destId="{E01EA1BC-DD78-451A-A0BD-27AE45350167}" srcOrd="0" destOrd="0" presId="urn:microsoft.com/office/officeart/2005/8/layout/cycle3"/>
    <dgm:cxn modelId="{A99A3535-D96B-4107-9A0A-018C95370308}" type="presParOf" srcId="{E01EA1BC-DD78-451A-A0BD-27AE45350167}" destId="{D328CA43-8CFF-474D-B7E0-C5E731CF5736}" srcOrd="0" destOrd="0" presId="urn:microsoft.com/office/officeart/2005/8/layout/cycle3"/>
    <dgm:cxn modelId="{91F6FF5C-4680-42F3-B4C6-8668BFF98519}" type="presParOf" srcId="{E01EA1BC-DD78-451A-A0BD-27AE45350167}" destId="{6338FDBB-3AAE-40A4-9B7D-33C4E277E69D}" srcOrd="1" destOrd="0" presId="urn:microsoft.com/office/officeart/2005/8/layout/cycle3"/>
    <dgm:cxn modelId="{B96A24A6-C37F-4A53-9048-0AB4BFFECCCF}" type="presParOf" srcId="{E01EA1BC-DD78-451A-A0BD-27AE45350167}" destId="{5E2DCF2F-C025-4374-B7C0-C09CE38D0DB5}" srcOrd="2" destOrd="0" presId="urn:microsoft.com/office/officeart/2005/8/layout/cycle3"/>
    <dgm:cxn modelId="{0E514C8B-A4BE-4D5D-9B68-5633BB396D7E}" type="presParOf" srcId="{E01EA1BC-DD78-451A-A0BD-27AE45350167}" destId="{89ECF615-6CCA-4E37-8389-16F99CDFD6CF}" srcOrd="3" destOrd="0" presId="urn:microsoft.com/office/officeart/2005/8/layout/cycle3"/>
    <dgm:cxn modelId="{D0737C94-4A84-4F3C-9B19-A379103087FA}" type="presParOf" srcId="{E01EA1BC-DD78-451A-A0BD-27AE45350167}" destId="{CA854D18-56F8-4F50-A075-A9511086EC39}"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D43E15-B3A6-4B20-91E4-5F133C252334}">
      <dsp:nvSpPr>
        <dsp:cNvPr id="0" name=""/>
        <dsp:cNvSpPr/>
      </dsp:nvSpPr>
      <dsp:spPr>
        <a:xfrm>
          <a:off x="3594921" y="4932"/>
          <a:ext cx="2228000" cy="14482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Business Travellers</a:t>
          </a:r>
          <a:endParaRPr lang="en-US" sz="2000" kern="1200" dirty="0"/>
        </a:p>
      </dsp:txBody>
      <dsp:txXfrm>
        <a:off x="3665616" y="75627"/>
        <a:ext cx="2086610" cy="1306810"/>
      </dsp:txXfrm>
    </dsp:sp>
    <dsp:sp modelId="{012C1938-B04F-4F13-B643-3890C42F2C0B}">
      <dsp:nvSpPr>
        <dsp:cNvPr id="0" name=""/>
        <dsp:cNvSpPr/>
      </dsp:nvSpPr>
      <dsp:spPr>
        <a:xfrm>
          <a:off x="1817096" y="729032"/>
          <a:ext cx="5783650" cy="5783650"/>
        </a:xfrm>
        <a:custGeom>
          <a:avLst/>
          <a:gdLst/>
          <a:ahLst/>
          <a:cxnLst/>
          <a:rect l="0" t="0" r="0" b="0"/>
          <a:pathLst>
            <a:path>
              <a:moveTo>
                <a:pt x="4303930" y="368214"/>
              </a:moveTo>
              <a:arcTo wR="2891825" hR="2891825" stAng="17953770" swAng="1211007"/>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9296940-A25D-4832-9A0E-5F6E01B8C0C3}">
      <dsp:nvSpPr>
        <dsp:cNvPr id="0" name=""/>
        <dsp:cNvSpPr/>
      </dsp:nvSpPr>
      <dsp:spPr>
        <a:xfrm>
          <a:off x="6345210" y="2003134"/>
          <a:ext cx="2228000" cy="144820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Leisure Travellers</a:t>
          </a:r>
          <a:endParaRPr lang="en-US" sz="2000" kern="1200" dirty="0"/>
        </a:p>
      </dsp:txBody>
      <dsp:txXfrm>
        <a:off x="6415905" y="2073829"/>
        <a:ext cx="2086610" cy="1306810"/>
      </dsp:txXfrm>
    </dsp:sp>
    <dsp:sp modelId="{0FE99453-853B-4D9D-AB0A-61269377F701}">
      <dsp:nvSpPr>
        <dsp:cNvPr id="0" name=""/>
        <dsp:cNvSpPr/>
      </dsp:nvSpPr>
      <dsp:spPr>
        <a:xfrm>
          <a:off x="1817096" y="729032"/>
          <a:ext cx="5783650" cy="5783650"/>
        </a:xfrm>
        <a:custGeom>
          <a:avLst/>
          <a:gdLst/>
          <a:ahLst/>
          <a:cxnLst/>
          <a:rect l="0" t="0" r="0" b="0"/>
          <a:pathLst>
            <a:path>
              <a:moveTo>
                <a:pt x="5776703" y="3092153"/>
              </a:moveTo>
              <a:arcTo wR="2891825" hR="2891825" stAng="21838337" swAng="1359315"/>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0D4D6C2B-4DDD-4987-99F9-113E03422991}">
      <dsp:nvSpPr>
        <dsp:cNvPr id="0" name=""/>
        <dsp:cNvSpPr/>
      </dsp:nvSpPr>
      <dsp:spPr>
        <a:xfrm>
          <a:off x="5294693" y="5236293"/>
          <a:ext cx="2228000" cy="144820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Event Organiser</a:t>
          </a:r>
          <a:endParaRPr lang="en-US" sz="2000" kern="1200" dirty="0"/>
        </a:p>
      </dsp:txBody>
      <dsp:txXfrm>
        <a:off x="5365388" y="5306988"/>
        <a:ext cx="2086610" cy="1306810"/>
      </dsp:txXfrm>
    </dsp:sp>
    <dsp:sp modelId="{EF660CAA-2325-4D3F-BC82-4CE4E9F8F8DF}">
      <dsp:nvSpPr>
        <dsp:cNvPr id="0" name=""/>
        <dsp:cNvSpPr/>
      </dsp:nvSpPr>
      <dsp:spPr>
        <a:xfrm>
          <a:off x="1817096" y="729032"/>
          <a:ext cx="5783650" cy="5783650"/>
        </a:xfrm>
        <a:custGeom>
          <a:avLst/>
          <a:gdLst/>
          <a:ahLst/>
          <a:cxnLst/>
          <a:rect l="0" t="0" r="0" b="0"/>
          <a:pathLst>
            <a:path>
              <a:moveTo>
                <a:pt x="3246475" y="5761821"/>
              </a:moveTo>
              <a:arcTo wR="2891825" hR="2891825" stAng="4977335" swAng="84533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7C34B2B-B64D-4482-9D46-F22957C3215C}">
      <dsp:nvSpPr>
        <dsp:cNvPr id="0" name=""/>
        <dsp:cNvSpPr/>
      </dsp:nvSpPr>
      <dsp:spPr>
        <a:xfrm>
          <a:off x="1895149" y="5236293"/>
          <a:ext cx="2228000" cy="144820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Members of the Marriott </a:t>
          </a:r>
          <a:r>
            <a:rPr lang="en-GB" sz="2000" kern="1200" dirty="0" err="1"/>
            <a:t>Bonvoy</a:t>
          </a:r>
          <a:r>
            <a:rPr lang="en-GB" sz="2000" kern="1200" dirty="0"/>
            <a:t> Loyalty Programme</a:t>
          </a:r>
          <a:endParaRPr lang="en-US" sz="2000" kern="1200" dirty="0"/>
        </a:p>
      </dsp:txBody>
      <dsp:txXfrm>
        <a:off x="1965844" y="5306988"/>
        <a:ext cx="2086610" cy="1306810"/>
      </dsp:txXfrm>
    </dsp:sp>
    <dsp:sp modelId="{3D63A83F-4DB2-48BE-AC3D-29346B2CACCA}">
      <dsp:nvSpPr>
        <dsp:cNvPr id="0" name=""/>
        <dsp:cNvSpPr/>
      </dsp:nvSpPr>
      <dsp:spPr>
        <a:xfrm>
          <a:off x="1817096" y="729032"/>
          <a:ext cx="5783650" cy="5783650"/>
        </a:xfrm>
        <a:custGeom>
          <a:avLst/>
          <a:gdLst/>
          <a:ahLst/>
          <a:cxnLst/>
          <a:rect l="0" t="0" r="0" b="0"/>
          <a:pathLst>
            <a:path>
              <a:moveTo>
                <a:pt x="306710" y="4187908"/>
              </a:moveTo>
              <a:arcTo wR="2891825" hR="2891825" stAng="9202348" swAng="1359315"/>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9DE48ECC-FAAC-4394-9B45-82F0D5520762}">
      <dsp:nvSpPr>
        <dsp:cNvPr id="0" name=""/>
        <dsp:cNvSpPr/>
      </dsp:nvSpPr>
      <dsp:spPr>
        <a:xfrm>
          <a:off x="844631" y="2003134"/>
          <a:ext cx="2228000" cy="1448200"/>
        </a:xfrm>
        <a:prstGeom prst="round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Group Travel</a:t>
          </a:r>
          <a:endParaRPr lang="en-US" sz="2000" kern="1200" dirty="0"/>
        </a:p>
      </dsp:txBody>
      <dsp:txXfrm>
        <a:off x="915326" y="2073829"/>
        <a:ext cx="2086610" cy="1306810"/>
      </dsp:txXfrm>
    </dsp:sp>
    <dsp:sp modelId="{FA212AF0-BD45-4501-BAD6-127A3033DA28}">
      <dsp:nvSpPr>
        <dsp:cNvPr id="0" name=""/>
        <dsp:cNvSpPr/>
      </dsp:nvSpPr>
      <dsp:spPr>
        <a:xfrm>
          <a:off x="1817096" y="729032"/>
          <a:ext cx="5783650" cy="5783650"/>
        </a:xfrm>
        <a:custGeom>
          <a:avLst/>
          <a:gdLst/>
          <a:ahLst/>
          <a:cxnLst/>
          <a:rect l="0" t="0" r="0" b="0"/>
          <a:pathLst>
            <a:path>
              <a:moveTo>
                <a:pt x="695719" y="1010396"/>
              </a:moveTo>
              <a:arcTo wR="2891825" hR="2891825" stAng="13235223" swAng="1211007"/>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70E531-08DE-4B1C-BA90-9C1B1A442A6F}">
      <dsp:nvSpPr>
        <dsp:cNvPr id="0" name=""/>
        <dsp:cNvSpPr/>
      </dsp:nvSpPr>
      <dsp:spPr>
        <a:xfrm>
          <a:off x="4710371" y="-42771"/>
          <a:ext cx="6976543" cy="6976543"/>
        </a:xfrm>
        <a:prstGeom prst="circularArrow">
          <a:avLst>
            <a:gd name="adj1" fmla="val 5544"/>
            <a:gd name="adj2" fmla="val 330680"/>
            <a:gd name="adj3" fmla="val 14459938"/>
            <a:gd name="adj4" fmla="val 16982227"/>
            <a:gd name="adj5" fmla="val 5757"/>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41881018-896D-4505-90FE-FD1A78542DE2}">
      <dsp:nvSpPr>
        <dsp:cNvPr id="0" name=""/>
        <dsp:cNvSpPr/>
      </dsp:nvSpPr>
      <dsp:spPr>
        <a:xfrm>
          <a:off x="7069728" y="270"/>
          <a:ext cx="2257829" cy="1128914"/>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Accommodation</a:t>
          </a:r>
          <a:endParaRPr lang="en-US" sz="2100" kern="1200" dirty="0"/>
        </a:p>
      </dsp:txBody>
      <dsp:txXfrm>
        <a:off x="7124837" y="55379"/>
        <a:ext cx="2147611" cy="1018696"/>
      </dsp:txXfrm>
    </dsp:sp>
    <dsp:sp modelId="{5F30CBBC-D23A-43A4-B2AC-68F3B4A4CCE1}">
      <dsp:nvSpPr>
        <dsp:cNvPr id="0" name=""/>
        <dsp:cNvSpPr/>
      </dsp:nvSpPr>
      <dsp:spPr>
        <a:xfrm>
          <a:off x="9395733" y="1120415"/>
          <a:ext cx="2257829" cy="1128914"/>
        </a:xfrm>
        <a:prstGeom prst="roundRect">
          <a:avLst/>
        </a:prstGeom>
        <a:gradFill rotWithShape="0">
          <a:gsLst>
            <a:gs pos="0">
              <a:schemeClr val="accent4">
                <a:hueOff val="1633482"/>
                <a:satOff val="-6796"/>
                <a:lumOff val="1601"/>
                <a:alphaOff val="0"/>
                <a:satMod val="103000"/>
                <a:lumMod val="102000"/>
                <a:tint val="94000"/>
              </a:schemeClr>
            </a:gs>
            <a:gs pos="50000">
              <a:schemeClr val="accent4">
                <a:hueOff val="1633482"/>
                <a:satOff val="-6796"/>
                <a:lumOff val="1601"/>
                <a:alphaOff val="0"/>
                <a:satMod val="110000"/>
                <a:lumMod val="100000"/>
                <a:shade val="100000"/>
              </a:schemeClr>
            </a:gs>
            <a:gs pos="100000">
              <a:schemeClr val="accent4">
                <a:hueOff val="1633482"/>
                <a:satOff val="-6796"/>
                <a:lumOff val="160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Dinning and Food Services</a:t>
          </a:r>
          <a:endParaRPr lang="en-US" sz="2100" kern="1200" dirty="0"/>
        </a:p>
      </dsp:txBody>
      <dsp:txXfrm>
        <a:off x="9450842" y="1175524"/>
        <a:ext cx="2147611" cy="1018696"/>
      </dsp:txXfrm>
    </dsp:sp>
    <dsp:sp modelId="{715AC941-BB39-43BE-8D06-E842F56A34F7}">
      <dsp:nvSpPr>
        <dsp:cNvPr id="0" name=""/>
        <dsp:cNvSpPr/>
      </dsp:nvSpPr>
      <dsp:spPr>
        <a:xfrm>
          <a:off x="9970209" y="3637358"/>
          <a:ext cx="2257829" cy="1128914"/>
        </a:xfrm>
        <a:prstGeom prst="roundRect">
          <a:avLst/>
        </a:prstGeom>
        <a:gradFill rotWithShape="0">
          <a:gsLst>
            <a:gs pos="0">
              <a:schemeClr val="accent4">
                <a:hueOff val="3266964"/>
                <a:satOff val="-13592"/>
                <a:lumOff val="3203"/>
                <a:alphaOff val="0"/>
                <a:satMod val="103000"/>
                <a:lumMod val="102000"/>
                <a:tint val="94000"/>
              </a:schemeClr>
            </a:gs>
            <a:gs pos="50000">
              <a:schemeClr val="accent4">
                <a:hueOff val="3266964"/>
                <a:satOff val="-13592"/>
                <a:lumOff val="3203"/>
                <a:alphaOff val="0"/>
                <a:satMod val="110000"/>
                <a:lumMod val="100000"/>
                <a:shade val="100000"/>
              </a:schemeClr>
            </a:gs>
            <a:gs pos="100000">
              <a:schemeClr val="accent4">
                <a:hueOff val="3266964"/>
                <a:satOff val="-13592"/>
                <a:lumOff val="320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Concierge Services</a:t>
          </a:r>
          <a:endParaRPr lang="en-US" sz="2100" kern="1200" dirty="0"/>
        </a:p>
      </dsp:txBody>
      <dsp:txXfrm>
        <a:off x="10025318" y="3692467"/>
        <a:ext cx="2147611" cy="1018696"/>
      </dsp:txXfrm>
    </dsp:sp>
    <dsp:sp modelId="{7BA35B4C-55C6-42B1-A46D-B522A8A2FD15}">
      <dsp:nvSpPr>
        <dsp:cNvPr id="0" name=""/>
        <dsp:cNvSpPr/>
      </dsp:nvSpPr>
      <dsp:spPr>
        <a:xfrm>
          <a:off x="8360564" y="5655789"/>
          <a:ext cx="2257829" cy="1128914"/>
        </a:xfrm>
        <a:prstGeom prst="roundRect">
          <a:avLst/>
        </a:prstGeom>
        <a:gradFill rotWithShape="0">
          <a:gsLst>
            <a:gs pos="0">
              <a:schemeClr val="accent4">
                <a:hueOff val="4900445"/>
                <a:satOff val="-20388"/>
                <a:lumOff val="4804"/>
                <a:alphaOff val="0"/>
                <a:satMod val="103000"/>
                <a:lumMod val="102000"/>
                <a:tint val="94000"/>
              </a:schemeClr>
            </a:gs>
            <a:gs pos="50000">
              <a:schemeClr val="accent4">
                <a:hueOff val="4900445"/>
                <a:satOff val="-20388"/>
                <a:lumOff val="4804"/>
                <a:alphaOff val="0"/>
                <a:satMod val="110000"/>
                <a:lumMod val="100000"/>
                <a:shade val="100000"/>
              </a:schemeClr>
            </a:gs>
            <a:gs pos="100000">
              <a:schemeClr val="accent4">
                <a:hueOff val="4900445"/>
                <a:satOff val="-20388"/>
                <a:lumOff val="4804"/>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Fitness and Wellness Facilities</a:t>
          </a:r>
          <a:endParaRPr lang="en-US" sz="2100" kern="1200" dirty="0"/>
        </a:p>
      </dsp:txBody>
      <dsp:txXfrm>
        <a:off x="8415673" y="5710898"/>
        <a:ext cx="2147611" cy="1018696"/>
      </dsp:txXfrm>
    </dsp:sp>
    <dsp:sp modelId="{DE6B5F62-B029-4DC5-89BD-93C8A0E7F8F7}">
      <dsp:nvSpPr>
        <dsp:cNvPr id="0" name=""/>
        <dsp:cNvSpPr/>
      </dsp:nvSpPr>
      <dsp:spPr>
        <a:xfrm>
          <a:off x="5778893" y="5655789"/>
          <a:ext cx="2257829" cy="1128914"/>
        </a:xfrm>
        <a:prstGeom prst="roundRect">
          <a:avLst/>
        </a:prstGeom>
        <a:gradFill rotWithShape="0">
          <a:gsLst>
            <a:gs pos="0">
              <a:schemeClr val="accent4">
                <a:hueOff val="6533927"/>
                <a:satOff val="-27185"/>
                <a:lumOff val="6405"/>
                <a:alphaOff val="0"/>
                <a:satMod val="103000"/>
                <a:lumMod val="102000"/>
                <a:tint val="94000"/>
              </a:schemeClr>
            </a:gs>
            <a:gs pos="50000">
              <a:schemeClr val="accent4">
                <a:hueOff val="6533927"/>
                <a:satOff val="-27185"/>
                <a:lumOff val="6405"/>
                <a:alphaOff val="0"/>
                <a:satMod val="110000"/>
                <a:lumMod val="100000"/>
                <a:shade val="100000"/>
              </a:schemeClr>
            </a:gs>
            <a:gs pos="100000">
              <a:schemeClr val="accent4">
                <a:hueOff val="6533927"/>
                <a:satOff val="-27185"/>
                <a:lumOff val="640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Business and Meeting Services</a:t>
          </a:r>
          <a:endParaRPr lang="en-US" sz="2100" kern="1200" dirty="0"/>
        </a:p>
      </dsp:txBody>
      <dsp:txXfrm>
        <a:off x="5834002" y="5710898"/>
        <a:ext cx="2147611" cy="1018696"/>
      </dsp:txXfrm>
    </dsp:sp>
    <dsp:sp modelId="{DA19C27F-ED6A-4749-ABDC-38568A84903E}">
      <dsp:nvSpPr>
        <dsp:cNvPr id="0" name=""/>
        <dsp:cNvSpPr/>
      </dsp:nvSpPr>
      <dsp:spPr>
        <a:xfrm>
          <a:off x="4169247" y="3637358"/>
          <a:ext cx="2257829" cy="1128914"/>
        </a:xfrm>
        <a:prstGeom prst="roundRect">
          <a:avLst/>
        </a:prstGeom>
        <a:gradFill rotWithShape="0">
          <a:gsLst>
            <a:gs pos="0">
              <a:schemeClr val="accent4">
                <a:hueOff val="8167408"/>
                <a:satOff val="-33981"/>
                <a:lumOff val="8007"/>
                <a:alphaOff val="0"/>
                <a:satMod val="103000"/>
                <a:lumMod val="102000"/>
                <a:tint val="94000"/>
              </a:schemeClr>
            </a:gs>
            <a:gs pos="50000">
              <a:schemeClr val="accent4">
                <a:hueOff val="8167408"/>
                <a:satOff val="-33981"/>
                <a:lumOff val="8007"/>
                <a:alphaOff val="0"/>
                <a:satMod val="110000"/>
                <a:lumMod val="100000"/>
                <a:shade val="100000"/>
              </a:schemeClr>
            </a:gs>
            <a:gs pos="100000">
              <a:schemeClr val="accent4">
                <a:hueOff val="8167408"/>
                <a:satOff val="-33981"/>
                <a:lumOff val="800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Technology and Connectivity</a:t>
          </a:r>
          <a:endParaRPr lang="en-US" sz="2100" kern="1200" dirty="0"/>
        </a:p>
      </dsp:txBody>
      <dsp:txXfrm>
        <a:off x="4224356" y="3692467"/>
        <a:ext cx="2147611" cy="1018696"/>
      </dsp:txXfrm>
    </dsp:sp>
    <dsp:sp modelId="{8F152EFA-D1DD-4822-8554-42F6EBCE2CCE}">
      <dsp:nvSpPr>
        <dsp:cNvPr id="0" name=""/>
        <dsp:cNvSpPr/>
      </dsp:nvSpPr>
      <dsp:spPr>
        <a:xfrm>
          <a:off x="4743723" y="1120415"/>
          <a:ext cx="2257829" cy="1128914"/>
        </a:xfrm>
        <a:prstGeom prst="roundRect">
          <a:avLst/>
        </a:prstGeom>
        <a:gradFill rotWithShape="0">
          <a:gsLst>
            <a:gs pos="0">
              <a:schemeClr val="accent4">
                <a:hueOff val="9800891"/>
                <a:satOff val="-40777"/>
                <a:lumOff val="9608"/>
                <a:alphaOff val="0"/>
                <a:satMod val="103000"/>
                <a:lumMod val="102000"/>
                <a:tint val="94000"/>
              </a:schemeClr>
            </a:gs>
            <a:gs pos="50000">
              <a:schemeClr val="accent4">
                <a:hueOff val="9800891"/>
                <a:satOff val="-40777"/>
                <a:lumOff val="9608"/>
                <a:alphaOff val="0"/>
                <a:satMod val="110000"/>
                <a:lumMod val="100000"/>
                <a:shade val="100000"/>
              </a:schemeClr>
            </a:gs>
            <a:gs pos="100000">
              <a:schemeClr val="accent4">
                <a:hueOff val="9800891"/>
                <a:satOff val="-40777"/>
                <a:lumOff val="960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Loyalty Program</a:t>
          </a:r>
          <a:endParaRPr lang="en-US" sz="2100" kern="1200" dirty="0"/>
        </a:p>
      </dsp:txBody>
      <dsp:txXfrm>
        <a:off x="4798832" y="1175524"/>
        <a:ext cx="2147611" cy="101869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349A4-D46E-4F7E-AAE0-BBF45438C30E}">
      <dsp:nvSpPr>
        <dsp:cNvPr id="0" name=""/>
        <dsp:cNvSpPr/>
      </dsp:nvSpPr>
      <dsp:spPr>
        <a:xfrm>
          <a:off x="5000974" y="-210325"/>
          <a:ext cx="6395338" cy="6395338"/>
        </a:xfrm>
        <a:prstGeom prst="circularArrow">
          <a:avLst>
            <a:gd name="adj1" fmla="val 4668"/>
            <a:gd name="adj2" fmla="val 272909"/>
            <a:gd name="adj3" fmla="val 12715857"/>
            <a:gd name="adj4" fmla="val 18110363"/>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24AD79-C212-43F2-9366-D58A5FBB78ED}">
      <dsp:nvSpPr>
        <dsp:cNvPr id="0" name=""/>
        <dsp:cNvSpPr/>
      </dsp:nvSpPr>
      <dsp:spPr>
        <a:xfrm>
          <a:off x="6008869" y="1248"/>
          <a:ext cx="4379548" cy="218977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Satisfying Guests</a:t>
          </a:r>
          <a:endParaRPr lang="en-US" sz="3900" kern="1200" dirty="0"/>
        </a:p>
      </dsp:txBody>
      <dsp:txXfrm>
        <a:off x="6115765" y="108144"/>
        <a:ext cx="4165756" cy="1975982"/>
      </dsp:txXfrm>
    </dsp:sp>
    <dsp:sp modelId="{E463C7E2-274E-43E2-87B1-D605DBE9C951}">
      <dsp:nvSpPr>
        <dsp:cNvPr id="0" name=""/>
        <dsp:cNvSpPr/>
      </dsp:nvSpPr>
      <dsp:spPr>
        <a:xfrm>
          <a:off x="8305220" y="2297600"/>
          <a:ext cx="4379548" cy="2189774"/>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Competitive Advantage</a:t>
          </a:r>
          <a:endParaRPr lang="en-US" sz="3900" kern="1200" dirty="0"/>
        </a:p>
      </dsp:txBody>
      <dsp:txXfrm>
        <a:off x="8412116" y="2404496"/>
        <a:ext cx="4165756" cy="1975982"/>
      </dsp:txXfrm>
    </dsp:sp>
    <dsp:sp modelId="{BF0BFF7A-53EE-4B95-B542-F2C0A30118EF}">
      <dsp:nvSpPr>
        <dsp:cNvPr id="0" name=""/>
        <dsp:cNvSpPr/>
      </dsp:nvSpPr>
      <dsp:spPr>
        <a:xfrm>
          <a:off x="6008869" y="4593951"/>
          <a:ext cx="4379548" cy="2189774"/>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Loyalty and customer retention</a:t>
          </a:r>
          <a:endParaRPr lang="en-US" sz="3900" kern="1200" dirty="0"/>
        </a:p>
      </dsp:txBody>
      <dsp:txXfrm>
        <a:off x="6115765" y="4700847"/>
        <a:ext cx="4165756" cy="1975982"/>
      </dsp:txXfrm>
    </dsp:sp>
    <dsp:sp modelId="{09788D59-33D2-43D2-B7F5-9E3B19025B0B}">
      <dsp:nvSpPr>
        <dsp:cNvPr id="0" name=""/>
        <dsp:cNvSpPr/>
      </dsp:nvSpPr>
      <dsp:spPr>
        <a:xfrm>
          <a:off x="3712517" y="2297600"/>
          <a:ext cx="4379548" cy="21897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ctr" defTabSz="1733550">
            <a:lnSpc>
              <a:spcPct val="90000"/>
            </a:lnSpc>
            <a:spcBef>
              <a:spcPct val="0"/>
            </a:spcBef>
            <a:spcAft>
              <a:spcPct val="35000"/>
            </a:spcAft>
            <a:buNone/>
          </a:pPr>
          <a:r>
            <a:rPr lang="en-GB" sz="3900" kern="1200" dirty="0"/>
            <a:t>The hotel's brand image and personality</a:t>
          </a:r>
          <a:endParaRPr lang="en-US" sz="3900" kern="1200" dirty="0"/>
        </a:p>
      </dsp:txBody>
      <dsp:txXfrm>
        <a:off x="3819413" y="2404496"/>
        <a:ext cx="4165756" cy="197598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4CC41B-BDCF-4EB9-B82C-6DE67C74E8B3}">
      <dsp:nvSpPr>
        <dsp:cNvPr id="0" name=""/>
        <dsp:cNvSpPr/>
      </dsp:nvSpPr>
      <dsp:spPr>
        <a:xfrm>
          <a:off x="7147791" y="1333"/>
          <a:ext cx="2101703" cy="1366106"/>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Customer Satisfaction</a:t>
          </a:r>
          <a:endParaRPr lang="en-US" sz="2900" kern="1200" dirty="0"/>
        </a:p>
      </dsp:txBody>
      <dsp:txXfrm>
        <a:off x="7214479" y="68021"/>
        <a:ext cx="1968327" cy="1232730"/>
      </dsp:txXfrm>
    </dsp:sp>
    <dsp:sp modelId="{593FF783-6570-45F2-AC1C-C9023EE95FC6}">
      <dsp:nvSpPr>
        <dsp:cNvPr id="0" name=""/>
        <dsp:cNvSpPr/>
      </dsp:nvSpPr>
      <dsp:spPr>
        <a:xfrm>
          <a:off x="5940599" y="684387"/>
          <a:ext cx="4516088" cy="4516088"/>
        </a:xfrm>
        <a:custGeom>
          <a:avLst/>
          <a:gdLst/>
          <a:ahLst/>
          <a:cxnLst/>
          <a:rect l="0" t="0" r="0" b="0"/>
          <a:pathLst>
            <a:path>
              <a:moveTo>
                <a:pt x="3599342" y="441541"/>
              </a:moveTo>
              <a:arcTo wR="2258044" hR="2258044" stAng="18386521" swAng="1634590"/>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EB570610-F8DC-494B-A735-9F55B321DF2E}">
      <dsp:nvSpPr>
        <dsp:cNvPr id="0" name=""/>
        <dsp:cNvSpPr/>
      </dsp:nvSpPr>
      <dsp:spPr>
        <a:xfrm>
          <a:off x="9405836" y="2259378"/>
          <a:ext cx="2101703" cy="1366106"/>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Brand reputation</a:t>
          </a:r>
          <a:endParaRPr lang="en-US" sz="2900" kern="1200" dirty="0"/>
        </a:p>
      </dsp:txBody>
      <dsp:txXfrm>
        <a:off x="9472524" y="2326066"/>
        <a:ext cx="1968327" cy="1232730"/>
      </dsp:txXfrm>
    </dsp:sp>
    <dsp:sp modelId="{5B2327E4-7CE2-4878-AD68-B6B284AD9A0F}">
      <dsp:nvSpPr>
        <dsp:cNvPr id="0" name=""/>
        <dsp:cNvSpPr/>
      </dsp:nvSpPr>
      <dsp:spPr>
        <a:xfrm>
          <a:off x="5940599" y="684387"/>
          <a:ext cx="4516088" cy="4516088"/>
        </a:xfrm>
        <a:custGeom>
          <a:avLst/>
          <a:gdLst/>
          <a:ahLst/>
          <a:cxnLst/>
          <a:rect l="0" t="0" r="0" b="0"/>
          <a:pathLst>
            <a:path>
              <a:moveTo>
                <a:pt x="4282091" y="3259041"/>
              </a:moveTo>
              <a:arcTo wR="2258044" hR="2258044" stAng="1578888" swAng="1634590"/>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D51CD83-A144-4126-B773-0A2164FADF88}">
      <dsp:nvSpPr>
        <dsp:cNvPr id="0" name=""/>
        <dsp:cNvSpPr/>
      </dsp:nvSpPr>
      <dsp:spPr>
        <a:xfrm>
          <a:off x="7147791" y="4517422"/>
          <a:ext cx="2101703" cy="1366106"/>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Loyal Customers</a:t>
          </a:r>
          <a:endParaRPr lang="en-US" sz="2900" kern="1200" dirty="0"/>
        </a:p>
      </dsp:txBody>
      <dsp:txXfrm>
        <a:off x="7214479" y="4584110"/>
        <a:ext cx="1968327" cy="1232730"/>
      </dsp:txXfrm>
    </dsp:sp>
    <dsp:sp modelId="{76F0CF36-9109-4525-9DB3-FC40179D9677}">
      <dsp:nvSpPr>
        <dsp:cNvPr id="0" name=""/>
        <dsp:cNvSpPr/>
      </dsp:nvSpPr>
      <dsp:spPr>
        <a:xfrm>
          <a:off x="5940599" y="684387"/>
          <a:ext cx="4516088" cy="4516088"/>
        </a:xfrm>
        <a:custGeom>
          <a:avLst/>
          <a:gdLst/>
          <a:ahLst/>
          <a:cxnLst/>
          <a:rect l="0" t="0" r="0" b="0"/>
          <a:pathLst>
            <a:path>
              <a:moveTo>
                <a:pt x="916745" y="4074546"/>
              </a:moveTo>
              <a:arcTo wR="2258044" hR="2258044" stAng="7586521" swAng="1634590"/>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F6D4C6C7-38E0-4C14-B6B8-74F9ECAECAF4}">
      <dsp:nvSpPr>
        <dsp:cNvPr id="0" name=""/>
        <dsp:cNvSpPr/>
      </dsp:nvSpPr>
      <dsp:spPr>
        <a:xfrm>
          <a:off x="4889747" y="2259378"/>
          <a:ext cx="2101703" cy="136610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Positive Reviews</a:t>
          </a:r>
          <a:endParaRPr lang="en-US" sz="2900" kern="1200" dirty="0"/>
        </a:p>
      </dsp:txBody>
      <dsp:txXfrm>
        <a:off x="4956435" y="2326066"/>
        <a:ext cx="1968327" cy="1232730"/>
      </dsp:txXfrm>
    </dsp:sp>
    <dsp:sp modelId="{DF512017-BCCE-4D17-A732-3BA00F4D7454}">
      <dsp:nvSpPr>
        <dsp:cNvPr id="0" name=""/>
        <dsp:cNvSpPr/>
      </dsp:nvSpPr>
      <dsp:spPr>
        <a:xfrm>
          <a:off x="5940599" y="684387"/>
          <a:ext cx="4516088" cy="4516088"/>
        </a:xfrm>
        <a:custGeom>
          <a:avLst/>
          <a:gdLst/>
          <a:ahLst/>
          <a:cxnLst/>
          <a:rect l="0" t="0" r="0" b="0"/>
          <a:pathLst>
            <a:path>
              <a:moveTo>
                <a:pt x="233996" y="1257046"/>
              </a:moveTo>
              <a:arcTo wR="2258044" hR="2258044" stAng="12378888" swAng="1634590"/>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38FDBB-3AAE-40A4-9B7D-33C4E277E69D}">
      <dsp:nvSpPr>
        <dsp:cNvPr id="0" name=""/>
        <dsp:cNvSpPr/>
      </dsp:nvSpPr>
      <dsp:spPr>
        <a:xfrm>
          <a:off x="5000974" y="-210325"/>
          <a:ext cx="6395338" cy="6395338"/>
        </a:xfrm>
        <a:prstGeom prst="circularArrow">
          <a:avLst>
            <a:gd name="adj1" fmla="val 4668"/>
            <a:gd name="adj2" fmla="val 272909"/>
            <a:gd name="adj3" fmla="val 12715857"/>
            <a:gd name="adj4" fmla="val 18110363"/>
            <a:gd name="adj5" fmla="val 4847"/>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328CA43-8CFF-474D-B7E0-C5E731CF5736}">
      <dsp:nvSpPr>
        <dsp:cNvPr id="0" name=""/>
        <dsp:cNvSpPr/>
      </dsp:nvSpPr>
      <dsp:spPr>
        <a:xfrm>
          <a:off x="6008869" y="1248"/>
          <a:ext cx="4379548" cy="218977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Personalised Service</a:t>
          </a:r>
          <a:endParaRPr lang="en-US" sz="5300" kern="1200" dirty="0"/>
        </a:p>
      </dsp:txBody>
      <dsp:txXfrm>
        <a:off x="6115765" y="108144"/>
        <a:ext cx="4165756" cy="1975982"/>
      </dsp:txXfrm>
    </dsp:sp>
    <dsp:sp modelId="{5E2DCF2F-C025-4374-B7C0-C09CE38D0DB5}">
      <dsp:nvSpPr>
        <dsp:cNvPr id="0" name=""/>
        <dsp:cNvSpPr/>
      </dsp:nvSpPr>
      <dsp:spPr>
        <a:xfrm>
          <a:off x="8305220" y="2297600"/>
          <a:ext cx="4379548" cy="218977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Staff Training</a:t>
          </a:r>
          <a:endParaRPr lang="en-US" sz="5300" kern="1200" dirty="0"/>
        </a:p>
      </dsp:txBody>
      <dsp:txXfrm>
        <a:off x="8412116" y="2404496"/>
        <a:ext cx="4165756" cy="1975982"/>
      </dsp:txXfrm>
    </dsp:sp>
    <dsp:sp modelId="{89ECF615-6CCA-4E37-8389-16F99CDFD6CF}">
      <dsp:nvSpPr>
        <dsp:cNvPr id="0" name=""/>
        <dsp:cNvSpPr/>
      </dsp:nvSpPr>
      <dsp:spPr>
        <a:xfrm>
          <a:off x="6008869" y="4593951"/>
          <a:ext cx="4379548" cy="2189774"/>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Attention to Detail</a:t>
          </a:r>
          <a:endParaRPr lang="en-US" sz="5300" kern="1200" dirty="0"/>
        </a:p>
      </dsp:txBody>
      <dsp:txXfrm>
        <a:off x="6115765" y="4700847"/>
        <a:ext cx="4165756" cy="1975982"/>
      </dsp:txXfrm>
    </dsp:sp>
    <dsp:sp modelId="{CA854D18-56F8-4F50-A075-A9511086EC39}">
      <dsp:nvSpPr>
        <dsp:cNvPr id="0" name=""/>
        <dsp:cNvSpPr/>
      </dsp:nvSpPr>
      <dsp:spPr>
        <a:xfrm>
          <a:off x="3712517" y="2297600"/>
          <a:ext cx="4379548" cy="218977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201930" tIns="201930" rIns="201930" bIns="201930" numCol="1" spcCol="1270" anchor="ctr" anchorCtr="0">
          <a:noAutofit/>
        </a:bodyPr>
        <a:lstStyle/>
        <a:p>
          <a:pPr marL="0" lvl="0" indent="0" algn="ctr" defTabSz="2355850">
            <a:lnSpc>
              <a:spcPct val="90000"/>
            </a:lnSpc>
            <a:spcBef>
              <a:spcPct val="0"/>
            </a:spcBef>
            <a:spcAft>
              <a:spcPct val="35000"/>
            </a:spcAft>
            <a:buNone/>
          </a:pPr>
          <a:r>
            <a:rPr lang="en-GB" sz="5300" kern="1200" dirty="0"/>
            <a:t>Continuous Improvement</a:t>
          </a:r>
          <a:endParaRPr lang="en-US" sz="5300" kern="1200" dirty="0"/>
        </a:p>
      </dsp:txBody>
      <dsp:txXfrm>
        <a:off x="3819413" y="2404496"/>
        <a:ext cx="4165756" cy="1975982"/>
      </dsp:txXfrm>
    </dsp:sp>
  </dsp:spTree>
</dsp:drawing>
</file>

<file path=ppt/diagrams/layout1.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5013" cy="536575"/>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4279900" y="0"/>
            <a:ext cx="3275013" cy="536575"/>
          </a:xfrm>
          <a:prstGeom prst="rect">
            <a:avLst/>
          </a:prstGeom>
        </p:spPr>
        <p:txBody>
          <a:bodyPr vert="horz" lIns="91440" tIns="45720" rIns="91440" bIns="45720" rtlCol="0"/>
          <a:lstStyle>
            <a:lvl1pPr algn="r">
              <a:defRPr sz="1200"/>
            </a:lvl1pPr>
          </a:lstStyle>
          <a:p>
            <a:fld id="{A2BF3456-A29E-41FE-BFB7-B24F24BEE47B}" type="datetimeFigureOut">
              <a:rPr lang="cs-CZ" smtClean="0"/>
              <a:t>25.05.2023</a:t>
            </a:fld>
            <a:endParaRPr lang="cs-CZ"/>
          </a:p>
        </p:txBody>
      </p:sp>
      <p:sp>
        <p:nvSpPr>
          <p:cNvPr id="4" name="Slide Image Placeholder 3"/>
          <p:cNvSpPr>
            <a:spLocks noGrp="1" noRot="1" noChangeAspect="1"/>
          </p:cNvSpPr>
          <p:nvPr>
            <p:ph type="sldImg" idx="2"/>
          </p:nvPr>
        </p:nvSpPr>
        <p:spPr>
          <a:xfrm>
            <a:off x="571500" y="1336675"/>
            <a:ext cx="6413500" cy="3608388"/>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755650" y="5146675"/>
            <a:ext cx="6045200"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10156825"/>
            <a:ext cx="3275013" cy="536575"/>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4279900" y="10156825"/>
            <a:ext cx="3275013" cy="536575"/>
          </a:xfrm>
          <a:prstGeom prst="rect">
            <a:avLst/>
          </a:prstGeom>
        </p:spPr>
        <p:txBody>
          <a:bodyPr vert="horz" lIns="91440" tIns="45720" rIns="91440" bIns="45720" rtlCol="0" anchor="b"/>
          <a:lstStyle>
            <a:lvl1pPr algn="r">
              <a:defRPr sz="1200"/>
            </a:lvl1pPr>
          </a:lstStyle>
          <a:p>
            <a:fld id="{DD95B543-0236-4AEE-9F15-C7CF1150485F}" type="slidenum">
              <a:rPr lang="cs-CZ" smtClean="0"/>
              <a:t>‹#›</a:t>
            </a:fld>
            <a:endParaRPr lang="cs-CZ"/>
          </a:p>
        </p:txBody>
      </p:sp>
    </p:spTree>
    <p:extLst>
      <p:ext uri="{BB962C8B-B14F-4D97-AF65-F5344CB8AC3E}">
        <p14:creationId xmlns:p14="http://schemas.microsoft.com/office/powerpoint/2010/main" val="52257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s-CZ"/>
          </a:p>
        </p:txBody>
      </p:sp>
      <p:sp>
        <p:nvSpPr>
          <p:cNvPr id="4" name="Slide Number Placeholder 3"/>
          <p:cNvSpPr>
            <a:spLocks noGrp="1"/>
          </p:cNvSpPr>
          <p:nvPr>
            <p:ph type="sldNum" sz="quarter" idx="5"/>
          </p:nvPr>
        </p:nvSpPr>
        <p:spPr/>
        <p:txBody>
          <a:bodyPr/>
          <a:lstStyle/>
          <a:p>
            <a:fld id="{DD95B543-0236-4AEE-9F15-C7CF1150485F}" type="slidenum">
              <a:rPr lang="cs-CZ" smtClean="0"/>
              <a:t>1</a:t>
            </a:fld>
            <a:endParaRPr lang="cs-CZ"/>
          </a:p>
        </p:txBody>
      </p:sp>
    </p:spTree>
    <p:extLst>
      <p:ext uri="{BB962C8B-B14F-4D97-AF65-F5344CB8AC3E}">
        <p14:creationId xmlns:p14="http://schemas.microsoft.com/office/powerpoint/2010/main" val="4407332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Marriott International</a:t>
            </a:r>
          </a:p>
          <a:p>
            <a:r>
              <a:rPr lang="en-GB" sz="1200" kern="1200" dirty="0">
                <a:solidFill>
                  <a:schemeClr val="tx1"/>
                </a:solidFill>
                <a:effectLst/>
                <a:latin typeface="+mn-lt"/>
                <a:ea typeface="+mn-ea"/>
                <a:cs typeface="+mn-cs"/>
              </a:rPr>
              <a:t>Marriott International is a world-renowned hotelier that owns and manages a vast portfolio of lodging establishments through its franchise network. Marriott International, Inc. is a hotel and leisure company with headquarters in Bethesda, Maryland, USA, and operations in more than 130 countries and territories (Al-</a:t>
            </a:r>
            <a:r>
              <a:rPr lang="en-GB" sz="1200" kern="1200" dirty="0" err="1">
                <a:solidFill>
                  <a:schemeClr val="tx1"/>
                </a:solidFill>
                <a:effectLst/>
                <a:latin typeface="+mn-lt"/>
                <a:ea typeface="+mn-ea"/>
                <a:cs typeface="+mn-cs"/>
              </a:rPr>
              <a:t>Zoubi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Alomari</a:t>
            </a:r>
            <a:r>
              <a:rPr lang="en-GB" sz="1200" kern="1200" dirty="0">
                <a:solidFill>
                  <a:schemeClr val="tx1"/>
                </a:solidFill>
                <a:effectLst/>
                <a:latin typeface="+mn-lt"/>
                <a:ea typeface="+mn-ea"/>
                <a:cs typeface="+mn-cs"/>
              </a:rPr>
              <a:t>, 2017). Marriott, JW Marriott, Renaissance, and Courtyard by Marriott are just a few of the well-known hotel chains owned by the firm. Marriott International has a wide variety of hotels ranging from the ultra-luxurious to those more affordable for the average traveller. The organisation has a wide variety of hotels and resorts, and each one is dedicated to providing its visitors with the best service, amenities, and experiences possible.</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2</a:t>
            </a:fld>
            <a:endParaRPr lang="cs-CZ"/>
          </a:p>
        </p:txBody>
      </p:sp>
    </p:spTree>
    <p:extLst>
      <p:ext uri="{BB962C8B-B14F-4D97-AF65-F5344CB8AC3E}">
        <p14:creationId xmlns:p14="http://schemas.microsoft.com/office/powerpoint/2010/main" val="427727112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1200"/>
              </a:spcBef>
              <a:spcAft>
                <a:spcPts val="0"/>
              </a:spcAft>
            </a:pPr>
            <a:r>
              <a:rPr lang="en-GB" sz="1600" b="1" kern="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Marriott International’s main consumers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Business Travellers: Travellers on business often choose Marriott hotels because of its reputation for providing first-rate service and facilities, including spacious rooms, Wi-Fi, and business centres.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Leisure Travellers: Marriott's wide range of resorts, metropolitan hotels, coastal locations, and family-friendly options makes it a popular choice among leisure travellers (Freer, 2011). The variety of activities provided by the business allows it to meet the needs of customers with varying tastes.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Event Organiser: Conference and meeting planners frequently choose Marriott hotels as their preferred event locations. Meeting and banquet facilities, as well as event planning services, are popular amenities at Marriott hotels.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Members of the Marriott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Bonvoy</a:t>
            </a:r>
            <a:r>
              <a:rPr lang="en-GB" sz="1200" dirty="0">
                <a:effectLst/>
                <a:latin typeface="Arial" panose="020B0604020202020204" pitchFamily="34" charset="0"/>
                <a:ea typeface="Calibri" panose="020F0502020204030204" pitchFamily="34" charset="0"/>
                <a:cs typeface="Times New Roman" panose="02020603050405020304" pitchFamily="18" charset="0"/>
              </a:rPr>
              <a:t> Loyalty Programme: Marriott's loyalty programme boasts a sizable subscriber base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Guttentag</a:t>
            </a:r>
            <a:r>
              <a:rPr lang="en-GB" sz="1200" dirty="0">
                <a:effectLst/>
                <a:latin typeface="Arial" panose="020B0604020202020204" pitchFamily="34" charset="0"/>
                <a:ea typeface="Calibri" panose="020F0502020204030204" pitchFamily="34" charset="0"/>
                <a:cs typeface="Times New Roman" panose="02020603050405020304" pitchFamily="18" charset="0"/>
              </a:rPr>
              <a:t>, 2015). Loyal customers and frequent guests can accumulate points towards rewards like free stays, free meals, and other perks.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Group Travel: Tour groups, sports teams, and corporate groups are welcome at Marriott International, which offers special group pricing, event coordinators, and other services.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Marriott's Residence Inn and Towne: Place apartment’s brands provide fully outfitted kitchens, spacious apartments, and amenities geared for prolonged stays to guests seeking long-term accommodations.</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3</a:t>
            </a:fld>
            <a:endParaRPr lang="cs-CZ"/>
          </a:p>
        </p:txBody>
      </p:sp>
    </p:spTree>
    <p:extLst>
      <p:ext uri="{BB962C8B-B14F-4D97-AF65-F5344CB8AC3E}">
        <p14:creationId xmlns:p14="http://schemas.microsoft.com/office/powerpoint/2010/main" val="20113724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The nature, scope and role of the guest services and facilities that are provided to these guests by Marriott International</a:t>
            </a:r>
          </a:p>
          <a:p>
            <a:r>
              <a:rPr lang="en-GB" sz="1200" kern="1200" dirty="0">
                <a:solidFill>
                  <a:schemeClr val="tx1"/>
                </a:solidFill>
                <a:effectLst/>
                <a:latin typeface="+mn-lt"/>
                <a:ea typeface="+mn-ea"/>
                <a:cs typeface="+mn-cs"/>
              </a:rPr>
              <a:t>Marriott International is committed to providing its guests with first-rate amenities and support services for an enjoyable and relaxing stay. Marriott's guest services and facilities are as follows in terms of type, scope, and function:</a:t>
            </a:r>
          </a:p>
          <a:p>
            <a:r>
              <a:rPr lang="en-GB" sz="1200" kern="1200" dirty="0">
                <a:solidFill>
                  <a:schemeClr val="tx1"/>
                </a:solidFill>
                <a:effectLst/>
                <a:latin typeface="+mn-lt"/>
                <a:ea typeface="+mn-ea"/>
                <a:cs typeface="+mn-cs"/>
              </a:rPr>
              <a:t>Accommodation: Marriott has a wide variety of hotels and resorts, as well as extended stay properties and more affordable options, to meet the demands of its guests (</a:t>
            </a:r>
            <a:r>
              <a:rPr lang="en-GB" sz="1200" kern="1200" dirty="0" err="1">
                <a:solidFill>
                  <a:schemeClr val="tx1"/>
                </a:solidFill>
                <a:effectLst/>
                <a:latin typeface="+mn-lt"/>
                <a:ea typeface="+mn-ea"/>
                <a:cs typeface="+mn-cs"/>
              </a:rPr>
              <a:t>Hormby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2010). In order to ensure that guests have a pleasant stay, each room is furnished with conveniences including comfy beds, desks, and state-of-the-art electronics.</a:t>
            </a:r>
          </a:p>
          <a:p>
            <a:r>
              <a:rPr lang="en-GB" sz="1200" kern="1200" dirty="0">
                <a:solidFill>
                  <a:schemeClr val="tx1"/>
                </a:solidFill>
                <a:effectLst/>
                <a:latin typeface="+mn-lt"/>
                <a:ea typeface="+mn-ea"/>
                <a:cs typeface="+mn-cs"/>
              </a:rPr>
              <a:t>Dinning and Food Services: Restaurants, cafes, bars, and in-room dining are just some of the eating and food service options available at most Marriott locations (Kaplan and </a:t>
            </a:r>
            <a:r>
              <a:rPr lang="en-GB" sz="1200" kern="1200" dirty="0" err="1">
                <a:solidFill>
                  <a:schemeClr val="tx1"/>
                </a:solidFill>
                <a:effectLst/>
                <a:latin typeface="+mn-lt"/>
                <a:ea typeface="+mn-ea"/>
                <a:cs typeface="+mn-cs"/>
              </a:rPr>
              <a:t>Haenlein</a:t>
            </a:r>
            <a:r>
              <a:rPr lang="en-GB" sz="1200" kern="1200" dirty="0">
                <a:solidFill>
                  <a:schemeClr val="tx1"/>
                </a:solidFill>
                <a:effectLst/>
                <a:latin typeface="+mn-lt"/>
                <a:ea typeface="+mn-ea"/>
                <a:cs typeface="+mn-cs"/>
              </a:rPr>
              <a:t>, 2010). Guests have their pick of upscale and casual dining options, typically showcasing international flavours and regional specialties.</a:t>
            </a:r>
          </a:p>
          <a:p>
            <a:r>
              <a:rPr lang="en-GB" sz="1200" kern="1200" dirty="0">
                <a:solidFill>
                  <a:schemeClr val="tx1"/>
                </a:solidFill>
                <a:effectLst/>
                <a:latin typeface="+mn-lt"/>
                <a:ea typeface="+mn-ea"/>
                <a:cs typeface="+mn-cs"/>
              </a:rPr>
              <a:t>Concierge Services: Marriott's concierge service may help with a wide range of requests, including setting up transportation, reserving a table at a restaurant, gathering information about the area, and arranging for tours and activities. The concierge staff works to improve clients' stays by making specific suggestions and answering specific questions.</a:t>
            </a:r>
          </a:p>
          <a:p>
            <a:r>
              <a:rPr lang="en-GB" sz="1200" kern="1200" dirty="0">
                <a:solidFill>
                  <a:schemeClr val="tx1"/>
                </a:solidFill>
                <a:effectLst/>
                <a:latin typeface="+mn-lt"/>
                <a:ea typeface="+mn-ea"/>
                <a:cs typeface="+mn-cs"/>
              </a:rPr>
              <a:t>Fitness and Wellness Facilities: Wellness Centres and Equipment Modern fitness centres with exercise machines, swimming pools, and spa services may be found in many Marriott hotels (</a:t>
            </a:r>
            <a:r>
              <a:rPr lang="en-GB" sz="1200" kern="1200" dirty="0" err="1">
                <a:solidFill>
                  <a:schemeClr val="tx1"/>
                </a:solidFill>
                <a:effectLst/>
                <a:latin typeface="+mn-lt"/>
                <a:ea typeface="+mn-ea"/>
                <a:cs typeface="+mn-cs"/>
              </a:rPr>
              <a:t>Nyangwe</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Buhalis</a:t>
            </a:r>
            <a:r>
              <a:rPr lang="en-GB" sz="1200" kern="1200" dirty="0">
                <a:solidFill>
                  <a:schemeClr val="tx1"/>
                </a:solidFill>
                <a:effectLst/>
                <a:latin typeface="+mn-lt"/>
                <a:ea typeface="+mn-ea"/>
                <a:cs typeface="+mn-cs"/>
              </a:rPr>
              <a:t>, 2018). Guests can continue their normal exercise routines, unwind, and recharge while staying here.</a:t>
            </a:r>
          </a:p>
          <a:p>
            <a:r>
              <a:rPr lang="en-GB" sz="1200" kern="1200" dirty="0">
                <a:solidFill>
                  <a:schemeClr val="tx1"/>
                </a:solidFill>
                <a:effectLst/>
                <a:latin typeface="+mn-lt"/>
                <a:ea typeface="+mn-ea"/>
                <a:cs typeface="+mn-cs"/>
              </a:rPr>
              <a:t>Business and Meeting Services: Corporate guests and event planners can take advantage of Marriott's extensive business and conference offerings. To guarantee the success of conferences, meetings, and special events, this comprises well-appointed meeting spaces, </a:t>
            </a:r>
            <a:r>
              <a:rPr lang="en-GB" sz="1200" kern="1200" dirty="0" err="1">
                <a:solidFill>
                  <a:schemeClr val="tx1"/>
                </a:solidFill>
                <a:effectLst/>
                <a:latin typeface="+mn-lt"/>
                <a:ea typeface="+mn-ea"/>
                <a:cs typeface="+mn-cs"/>
              </a:rPr>
              <a:t>audiovisual</a:t>
            </a:r>
            <a:r>
              <a:rPr lang="en-GB" sz="1200" kern="1200" dirty="0">
                <a:solidFill>
                  <a:schemeClr val="tx1"/>
                </a:solidFill>
                <a:effectLst/>
                <a:latin typeface="+mn-lt"/>
                <a:ea typeface="+mn-ea"/>
                <a:cs typeface="+mn-cs"/>
              </a:rPr>
              <a:t> technology, catering services, and devoted event planning staff.</a:t>
            </a:r>
          </a:p>
          <a:p>
            <a:r>
              <a:rPr lang="en-GB" sz="1200" kern="1200" dirty="0">
                <a:solidFill>
                  <a:schemeClr val="tx1"/>
                </a:solidFill>
                <a:effectLst/>
                <a:latin typeface="+mn-lt"/>
                <a:ea typeface="+mn-ea"/>
                <a:cs typeface="+mn-cs"/>
              </a:rPr>
              <a:t>Technology and Connectivity: Since high-speed internet access, in-room entertainment systems, and mobile check-in/check-out are valued by many guests, Marriott makes these features available to them. In addition, the Marriott </a:t>
            </a:r>
            <a:r>
              <a:rPr lang="en-GB" sz="1200" kern="1200" dirty="0" err="1">
                <a:solidFill>
                  <a:schemeClr val="tx1"/>
                </a:solidFill>
                <a:effectLst/>
                <a:latin typeface="+mn-lt"/>
                <a:ea typeface="+mn-ea"/>
                <a:cs typeface="+mn-cs"/>
              </a:rPr>
              <a:t>Bonvoy</a:t>
            </a:r>
            <a:r>
              <a:rPr lang="en-GB" sz="1200" kern="1200" dirty="0">
                <a:solidFill>
                  <a:schemeClr val="tx1"/>
                </a:solidFill>
                <a:effectLst/>
                <a:latin typeface="+mn-lt"/>
                <a:ea typeface="+mn-ea"/>
                <a:cs typeface="+mn-cs"/>
              </a:rPr>
              <a:t> mobile app may offer members-only perks.</a:t>
            </a:r>
          </a:p>
          <a:p>
            <a:r>
              <a:rPr lang="en-GB" sz="1200" kern="1200" dirty="0">
                <a:solidFill>
                  <a:schemeClr val="tx1"/>
                </a:solidFill>
                <a:effectLst/>
                <a:latin typeface="+mn-lt"/>
                <a:ea typeface="+mn-ea"/>
                <a:cs typeface="+mn-cs"/>
              </a:rPr>
              <a:t>Loyalty Program: Marriott </a:t>
            </a:r>
            <a:r>
              <a:rPr lang="en-GB" sz="1200" kern="1200" dirty="0" err="1">
                <a:solidFill>
                  <a:schemeClr val="tx1"/>
                </a:solidFill>
                <a:effectLst/>
                <a:latin typeface="+mn-lt"/>
                <a:ea typeface="+mn-ea"/>
                <a:cs typeface="+mn-cs"/>
              </a:rPr>
              <a:t>Bonvoy</a:t>
            </a:r>
            <a:r>
              <a:rPr lang="en-GB" sz="1200" kern="1200" dirty="0">
                <a:solidFill>
                  <a:schemeClr val="tx1"/>
                </a:solidFill>
                <a:effectLst/>
                <a:latin typeface="+mn-lt"/>
                <a:ea typeface="+mn-ea"/>
                <a:cs typeface="+mn-cs"/>
              </a:rPr>
              <a:t> is a loyalty programme that provides members with exclusive discounts, room upgrades, late checkout, and even invitations to exclusive events and experiences at Marriott properties around the world (</a:t>
            </a:r>
            <a:r>
              <a:rPr lang="en-GB" sz="1200" kern="1200" dirty="0" err="1">
                <a:solidFill>
                  <a:schemeClr val="tx1"/>
                </a:solidFill>
                <a:effectLst/>
                <a:latin typeface="+mn-lt"/>
                <a:ea typeface="+mn-ea"/>
                <a:cs typeface="+mn-cs"/>
              </a:rPr>
              <a:t>Shugan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2017). The program's goal is to increase customer loyalty by giving members exclusive benefits and perks.</a:t>
            </a:r>
          </a:p>
          <a:p>
            <a:r>
              <a:rPr lang="en-GB" sz="1200" kern="1200" dirty="0">
                <a:solidFill>
                  <a:schemeClr val="tx1"/>
                </a:solidFill>
                <a:effectLst/>
                <a:latin typeface="+mn-lt"/>
                <a:ea typeface="+mn-ea"/>
                <a:cs typeface="+mn-cs"/>
              </a:rPr>
              <a:t>Accessibility and Inclusivity: Marriott is dedicated to making its properties fully accessible to all visitors, including those with physical limitations. Accessible rooms, common areas, and amenities are provided, and employees are educated on how to help visitors with disabilities.</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4</a:t>
            </a:fld>
            <a:endParaRPr lang="cs-CZ"/>
          </a:p>
        </p:txBody>
      </p:sp>
    </p:spTree>
    <p:extLst>
      <p:ext uri="{BB962C8B-B14F-4D97-AF65-F5344CB8AC3E}">
        <p14:creationId xmlns:p14="http://schemas.microsoft.com/office/powerpoint/2010/main" val="1670321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ctr">
              <a:lnSpc>
                <a:spcPct val="150000"/>
              </a:lnSpc>
              <a:spcBef>
                <a:spcPts val="1200"/>
              </a:spcBef>
              <a:spcAft>
                <a:spcPts val="0"/>
              </a:spcAft>
            </a:pPr>
            <a:r>
              <a:rPr lang="en-GB" sz="1600" b="1" kern="0"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The need to consider the role and function of guest services in general</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Satisfying Guests: The Role of Guest Services in Generating Happy Customers. Hotels may wow their guests and improve their stay by delivering courteous, prompt, and individualised service. The reputation and prosperity of a hotel depends on repeat visitors and word-of-mouth from satisfied patrons.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Competitive Advantage: Extraordinary service to guests can give hotels an edge in the cutthroat hospitality sector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Teare</a:t>
            </a:r>
            <a:r>
              <a:rPr lang="en-GB" sz="1200" dirty="0">
                <a:effectLst/>
                <a:latin typeface="Arial" panose="020B0604020202020204" pitchFamily="34" charset="0"/>
                <a:ea typeface="Calibri" panose="020F0502020204030204" pitchFamily="34" charset="0"/>
                <a:cs typeface="Times New Roman" panose="02020603050405020304" pitchFamily="18" charset="0"/>
              </a:rPr>
              <a:t> and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O’Hern</a:t>
            </a:r>
            <a:r>
              <a:rPr lang="en-GB" sz="1200" dirty="0">
                <a:effectLst/>
                <a:latin typeface="Arial" panose="020B0604020202020204" pitchFamily="34" charset="0"/>
                <a:ea typeface="Calibri" panose="020F0502020204030204" pitchFamily="34" charset="0"/>
                <a:cs typeface="Times New Roman" panose="02020603050405020304" pitchFamily="18" charset="0"/>
              </a:rPr>
              <a:t>, 2000). By going above and beyond for their guests, hotels may set themselves apart from the competition and increase their customer base. Hotels can benefit from word-of-mouth and online reviews, especially those that are positive.</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Loyalty and customer retention: These are directly tied to the quality of the service provided to guests. Guests are more likely to return to the same hotel if they had a good time there and were treated well. Loyal customers are more likely to return, spend more, and provide consistent income.</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quality of the hotel's guest services has a direct impact on the hotel's reputation. Hotels may reduce the impact of negative reviews and keep their good name by being responsive to guests' needs, fixing problems quickly, and showing genuine interest in their satisfaction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Wernick</a:t>
            </a:r>
            <a:r>
              <a:rPr lang="en-GB" sz="1200" dirty="0">
                <a:effectLst/>
                <a:latin typeface="Arial" panose="020B0604020202020204" pitchFamily="34" charset="0"/>
                <a:ea typeface="Calibri" panose="020F0502020204030204" pitchFamily="34" charset="0"/>
                <a:cs typeface="Times New Roman" panose="02020603050405020304" pitchFamily="18" charset="0"/>
              </a:rPr>
              <a:t> and Von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Glinow</a:t>
            </a:r>
            <a:r>
              <a:rPr lang="en-GB" sz="1200" dirty="0">
                <a:effectLst/>
                <a:latin typeface="Arial" panose="020B0604020202020204" pitchFamily="34" charset="0"/>
                <a:ea typeface="Calibri" panose="020F0502020204030204" pitchFamily="34" charset="0"/>
                <a:cs typeface="Times New Roman" panose="02020603050405020304" pitchFamily="18" charset="0"/>
              </a:rPr>
              <a:t>, 2012). Having a trustworthy reputation is important for gaining new customers, keeping the ones you already have, and increasing your share of the market.</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The hotel's brand image and personality: These are shaped in part by the quality of the services provided to guests. A hotel's brand identity can be developed in a way that is consistent with the hotel's values and its target market through the quality of services given, the level of personalisation, and the overall guest experience. Providing constantly excellent service to guests is a certain way to cement your brand in their memories.</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5</a:t>
            </a:fld>
            <a:endParaRPr lang="cs-CZ"/>
          </a:p>
        </p:txBody>
      </p:sp>
    </p:spTree>
    <p:extLst>
      <p:ext uri="{BB962C8B-B14F-4D97-AF65-F5344CB8AC3E}">
        <p14:creationId xmlns:p14="http://schemas.microsoft.com/office/powerpoint/2010/main" val="756799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300" b="1"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The importance of hospitality</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Hospitality is essential in the hotel business since it covers the entire guest experience. The following are the most critical reasons why hotels should prioritise hospitality:</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Customer Satisfaction: Hospitality is the practise of making people feel at home and respected while they are in your care. Hotels that put their guests' needs first see an uptick in testimonials, reservations, and recommendations.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Brand reputation: The hospitality provided by a hotel has a direct effect on the hotel's brand. Hotels may boost customer loyalty and bottom line results by continuously providing service that goes above and beyond what guests expect (Zhang </a:t>
            </a:r>
            <a:r>
              <a:rPr lang="en-GB" sz="1200" i="1" dirty="0">
                <a:effectLst/>
                <a:latin typeface="Arial" panose="020B0604020202020204" pitchFamily="34" charset="0"/>
                <a:ea typeface="Calibri" panose="020F0502020204030204" pitchFamily="34" charset="0"/>
                <a:cs typeface="Times New Roman" panose="02020603050405020304" pitchFamily="18" charset="0"/>
              </a:rPr>
              <a:t>et al.</a:t>
            </a:r>
            <a:r>
              <a:rPr lang="en-GB" sz="1200" dirty="0">
                <a:effectLst/>
                <a:latin typeface="Arial" panose="020B0604020202020204" pitchFamily="34" charset="0"/>
                <a:ea typeface="Calibri" panose="020F0502020204030204" pitchFamily="34" charset="0"/>
                <a:cs typeface="Times New Roman" panose="02020603050405020304" pitchFamily="18" charset="0"/>
              </a:rPr>
              <a:t>, 2015).</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Loyal Customers: Extraordinary hospitality creates a bond with visitors</a:t>
            </a:r>
            <a:r>
              <a:rPr lang="en-GB" sz="1100" dirty="0">
                <a:effectLst/>
                <a:latin typeface="CIDFont+F2"/>
                <a:ea typeface="Calibri" panose="020F0502020204030204" pitchFamily="34" charset="0"/>
                <a:cs typeface="CIDFont+F2"/>
              </a:rPr>
              <a:t> (</a:t>
            </a:r>
            <a:r>
              <a:rPr lang="en-GB" sz="1200" dirty="0">
                <a:effectLst/>
                <a:latin typeface="Arial" panose="020B0604020202020204" pitchFamily="34" charset="0"/>
                <a:ea typeface="Calibri" panose="020F0502020204030204" pitchFamily="34" charset="0"/>
                <a:cs typeface="Times New Roman" panose="02020603050405020304" pitchFamily="18" charset="0"/>
              </a:rPr>
              <a:t>Wood, 2015). Guests are more likely to become repeat visitors and show loyalty to a hotel that goes above and beyond in meeting their demands and providing them with a unique, enjoyable experience.</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Positive Reviews: Guests' decisions are heavily influenced by the reviews they read about a hotel online. Hotels may attract more customers and gain their trust by providing exceptional service, which in turn increases the likelihood that they will receive great evaluations and ratings on review systems.</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6</a:t>
            </a:fld>
            <a:endParaRPr lang="cs-CZ"/>
          </a:p>
        </p:txBody>
      </p:sp>
    </p:spTree>
    <p:extLst>
      <p:ext uri="{BB962C8B-B14F-4D97-AF65-F5344CB8AC3E}">
        <p14:creationId xmlns:p14="http://schemas.microsoft.com/office/powerpoint/2010/main" val="18978190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200"/>
              </a:spcBef>
              <a:spcAft>
                <a:spcPts val="0"/>
              </a:spcAft>
            </a:pPr>
            <a:r>
              <a:rPr lang="en-GB" sz="1300" b="1" dirty="0">
                <a:solidFill>
                  <a:srgbClr val="2E74B5"/>
                </a:solidFill>
                <a:effectLst/>
                <a:latin typeface="Arial" panose="020B0604020202020204" pitchFamily="34" charset="0"/>
                <a:ea typeface="Times New Roman" panose="02020603050405020304" pitchFamily="18" charset="0"/>
                <a:cs typeface="Times New Roman" panose="02020603050405020304" pitchFamily="18" charset="0"/>
              </a:rPr>
              <a:t>Hotels use a number of tactics to fulfil and exceed visitor expectations: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Personalised Service: Hotels strive to comprehend each visitor's tastes and demands in order to create customised experiences. Personalised greetings, opportunities for room modification, and unique facilities or services depending on visitor profiles are a few examples of this.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Staff Training: To give its employees the skills and information they need to provide great service, hotels engage in thorough training programmes. Training emphasises skills like empathy, problem-solving, and communication to make sure workers can successfully satisfy visitor expectations.</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Attention to Detail: Proactive hotels try to anticipate visitor wants and try to meet them before visitors even ask</a:t>
            </a:r>
            <a:r>
              <a:rPr lang="en-GB" sz="1100" dirty="0">
                <a:effectLst/>
                <a:latin typeface="CIDFont+F2"/>
                <a:ea typeface="Calibri" panose="020F0502020204030204" pitchFamily="34" charset="0"/>
                <a:cs typeface="CIDFont+F2"/>
              </a:rPr>
              <a:t> (</a:t>
            </a:r>
            <a:r>
              <a:rPr lang="en-GB" sz="1200" dirty="0" err="1">
                <a:effectLst/>
                <a:latin typeface="Arial" panose="020B0604020202020204" pitchFamily="34" charset="0"/>
                <a:ea typeface="Calibri" panose="020F0502020204030204" pitchFamily="34" charset="0"/>
                <a:cs typeface="Times New Roman" panose="02020603050405020304" pitchFamily="18" charset="0"/>
              </a:rPr>
              <a:t>Tesone</a:t>
            </a:r>
            <a:r>
              <a:rPr lang="en-GB" sz="1200" dirty="0">
                <a:effectLst/>
                <a:latin typeface="Arial" panose="020B0604020202020204" pitchFamily="34" charset="0"/>
                <a:ea typeface="Calibri" panose="020F0502020204030204" pitchFamily="34" charset="0"/>
                <a:cs typeface="Times New Roman" panose="02020603050405020304" pitchFamily="18" charset="0"/>
              </a:rPr>
              <a:t>, 2014). This may entail providing amenities or services that visitors frequently need, as well as prompt assistance without a visitor's request.</a:t>
            </a:r>
          </a:p>
          <a:p>
            <a:pPr marL="0" marR="0" algn="just">
              <a:lnSpc>
                <a:spcPct val="150000"/>
              </a:lnSpc>
              <a:spcBef>
                <a:spcPts val="0"/>
              </a:spcBef>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Continuous Improvement: Hotels often ask visitors for their opinion and act on it. Hotels can consistently improve their services and go above and beyond client expectations by actively listening to customer feedback and resolving issues.</a:t>
            </a:r>
          </a:p>
          <a:p>
            <a:pPr marL="0" marR="0" algn="just">
              <a:lnSpc>
                <a:spcPct val="150000"/>
              </a:lnSpc>
              <a:spcBef>
                <a:spcPts val="0"/>
              </a:spcBef>
              <a:spcAft>
                <a:spcPts val="800"/>
              </a:spcAft>
            </a:pPr>
            <a:br>
              <a:rPr lang="en-GB" sz="1200" dirty="0">
                <a:effectLst/>
                <a:latin typeface="Arial" panose="020B0604020202020204" pitchFamily="34" charset="0"/>
                <a:ea typeface="Calibri" panose="020F0502020204030204" pitchFamily="34" charset="0"/>
                <a:cs typeface="Times New Roman" panose="02020603050405020304" pitchFamily="18" charset="0"/>
              </a:rPr>
            </a:br>
            <a:r>
              <a:rPr lang="en-GB" sz="1200" dirty="0">
                <a:effectLst/>
                <a:latin typeface="Arial" panose="020B0604020202020204" pitchFamily="34" charset="0"/>
                <a:ea typeface="Calibri" panose="020F0502020204030204" pitchFamily="34" charset="0"/>
                <a:cs typeface="Times New Roman" panose="02020603050405020304" pitchFamily="18" charset="0"/>
              </a:rPr>
              <a:t> </a:t>
            </a:r>
          </a:p>
          <a:p>
            <a:endParaRPr lang="en-GB" dirty="0"/>
          </a:p>
        </p:txBody>
      </p:sp>
      <p:sp>
        <p:nvSpPr>
          <p:cNvPr id="4" name="Slide Number Placeholder 3"/>
          <p:cNvSpPr>
            <a:spLocks noGrp="1"/>
          </p:cNvSpPr>
          <p:nvPr>
            <p:ph type="sldNum" sz="quarter" idx="10"/>
          </p:nvPr>
        </p:nvSpPr>
        <p:spPr/>
        <p:txBody>
          <a:bodyPr/>
          <a:lstStyle/>
          <a:p>
            <a:fld id="{DD95B543-0236-4AEE-9F15-C7CF1150485F}" type="slidenum">
              <a:rPr lang="cs-CZ" smtClean="0"/>
              <a:t>7</a:t>
            </a:fld>
            <a:endParaRPr lang="cs-CZ"/>
          </a:p>
        </p:txBody>
      </p:sp>
    </p:spTree>
    <p:extLst>
      <p:ext uri="{BB962C8B-B14F-4D97-AF65-F5344CB8AC3E}">
        <p14:creationId xmlns:p14="http://schemas.microsoft.com/office/powerpoint/2010/main" val="19868173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376289" y="1750055"/>
            <a:ext cx="14257735" cy="3722887"/>
          </a:xfrm>
        </p:spPr>
        <p:txBody>
          <a:bodyPr anchor="b"/>
          <a:lstStyle>
            <a:lvl1pPr algn="ctr">
              <a:defRPr sz="9355"/>
            </a:lvl1pPr>
          </a:lstStyle>
          <a:p>
            <a:r>
              <a:rPr lang="en-US"/>
              <a:t>Click to edit Master title style</a:t>
            </a:r>
            <a:endParaRPr lang="en-US" dirty="0"/>
          </a:p>
        </p:txBody>
      </p:sp>
      <p:sp>
        <p:nvSpPr>
          <p:cNvPr id="3" name="Subtitle 2"/>
          <p:cNvSpPr>
            <a:spLocks noGrp="1"/>
          </p:cNvSpPr>
          <p:nvPr>
            <p:ph type="subTitle" idx="1"/>
          </p:nvPr>
        </p:nvSpPr>
        <p:spPr>
          <a:xfrm>
            <a:off x="2376289" y="5616511"/>
            <a:ext cx="14257735" cy="2581762"/>
          </a:xfrm>
        </p:spPr>
        <p:txBody>
          <a:bodyPr/>
          <a:lstStyle>
            <a:lvl1pPr marL="0" indent="0" algn="ctr">
              <a:buNone/>
              <a:defRPr sz="3742"/>
            </a:lvl1pPr>
            <a:lvl2pPr marL="712866" indent="0" algn="ctr">
              <a:buNone/>
              <a:defRPr sz="3118"/>
            </a:lvl2pPr>
            <a:lvl3pPr marL="1425732" indent="0" algn="ctr">
              <a:buNone/>
              <a:defRPr sz="2807"/>
            </a:lvl3pPr>
            <a:lvl4pPr marL="2138599" indent="0" algn="ctr">
              <a:buNone/>
              <a:defRPr sz="2495"/>
            </a:lvl4pPr>
            <a:lvl5pPr marL="2851465" indent="0" algn="ctr">
              <a:buNone/>
              <a:defRPr sz="2495"/>
            </a:lvl5pPr>
            <a:lvl6pPr marL="3564331" indent="0" algn="ctr">
              <a:buNone/>
              <a:defRPr sz="2495"/>
            </a:lvl6pPr>
            <a:lvl7pPr marL="4277197" indent="0" algn="ctr">
              <a:buNone/>
              <a:defRPr sz="2495"/>
            </a:lvl7pPr>
            <a:lvl8pPr marL="4990064" indent="0" algn="ctr">
              <a:buNone/>
              <a:defRPr sz="2495"/>
            </a:lvl8pPr>
            <a:lvl9pPr marL="5702930" indent="0" algn="ctr">
              <a:buNone/>
              <a:defRPr sz="2495"/>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3296989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395490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7058" y="2665925"/>
            <a:ext cx="16396395" cy="4448157"/>
          </a:xfrm>
        </p:spPr>
        <p:txBody>
          <a:bodyPr anchor="b"/>
          <a:lstStyle>
            <a:lvl1pPr>
              <a:defRPr sz="9355"/>
            </a:lvl1pPr>
          </a:lstStyle>
          <a:p>
            <a:r>
              <a:rPr lang="en-US"/>
              <a:t>Click to edit Master title style</a:t>
            </a:r>
            <a:endParaRPr lang="en-US" dirty="0"/>
          </a:p>
        </p:txBody>
      </p:sp>
      <p:sp>
        <p:nvSpPr>
          <p:cNvPr id="3" name="Text Placeholder 2"/>
          <p:cNvSpPr>
            <a:spLocks noGrp="1"/>
          </p:cNvSpPr>
          <p:nvPr>
            <p:ph type="body" idx="1"/>
          </p:nvPr>
        </p:nvSpPr>
        <p:spPr>
          <a:xfrm>
            <a:off x="1297058" y="7156164"/>
            <a:ext cx="16396395" cy="2339180"/>
          </a:xfrm>
        </p:spPr>
        <p:txBody>
          <a:bodyPr/>
          <a:lstStyle>
            <a:lvl1pPr marL="0" indent="0">
              <a:buNone/>
              <a:defRPr sz="3742">
                <a:solidFill>
                  <a:schemeClr val="tx1">
                    <a:tint val="75000"/>
                  </a:schemeClr>
                </a:solidFill>
              </a:defRPr>
            </a:lvl1pPr>
            <a:lvl2pPr marL="712866" indent="0">
              <a:buNone/>
              <a:defRPr sz="3118">
                <a:solidFill>
                  <a:schemeClr val="tx1">
                    <a:tint val="75000"/>
                  </a:schemeClr>
                </a:solidFill>
              </a:defRPr>
            </a:lvl2pPr>
            <a:lvl3pPr marL="1425732" indent="0">
              <a:buNone/>
              <a:defRPr sz="2807">
                <a:solidFill>
                  <a:schemeClr val="tx1">
                    <a:tint val="75000"/>
                  </a:schemeClr>
                </a:solidFill>
              </a:defRPr>
            </a:lvl3pPr>
            <a:lvl4pPr marL="2138599" indent="0">
              <a:buNone/>
              <a:defRPr sz="2495">
                <a:solidFill>
                  <a:schemeClr val="tx1">
                    <a:tint val="75000"/>
                  </a:schemeClr>
                </a:solidFill>
              </a:defRPr>
            </a:lvl4pPr>
            <a:lvl5pPr marL="2851465" indent="0">
              <a:buNone/>
              <a:defRPr sz="2495">
                <a:solidFill>
                  <a:schemeClr val="tx1">
                    <a:tint val="75000"/>
                  </a:schemeClr>
                </a:solidFill>
              </a:defRPr>
            </a:lvl5pPr>
            <a:lvl6pPr marL="3564331" indent="0">
              <a:buNone/>
              <a:defRPr sz="2495">
                <a:solidFill>
                  <a:schemeClr val="tx1">
                    <a:tint val="75000"/>
                  </a:schemeClr>
                </a:solidFill>
              </a:defRPr>
            </a:lvl6pPr>
            <a:lvl7pPr marL="4277197" indent="0">
              <a:buNone/>
              <a:defRPr sz="2495">
                <a:solidFill>
                  <a:schemeClr val="tx1">
                    <a:tint val="75000"/>
                  </a:schemeClr>
                </a:solidFill>
              </a:defRPr>
            </a:lvl7pPr>
            <a:lvl8pPr marL="4990064" indent="0">
              <a:buNone/>
              <a:defRPr sz="2495">
                <a:solidFill>
                  <a:schemeClr val="tx1">
                    <a:tint val="75000"/>
                  </a:schemeClr>
                </a:solidFill>
              </a:defRPr>
            </a:lvl8pPr>
            <a:lvl9pPr marL="5702930" indent="0">
              <a:buNone/>
              <a:defRPr sz="2495">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172319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306959" y="2846623"/>
            <a:ext cx="8079383" cy="67848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623971" y="2846623"/>
            <a:ext cx="8079383" cy="678486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2795700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09435" y="569326"/>
            <a:ext cx="16396395" cy="206689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09436" y="2621369"/>
            <a:ext cx="8042253"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Edit Master text styles</a:t>
            </a:r>
          </a:p>
        </p:txBody>
      </p:sp>
      <p:sp>
        <p:nvSpPr>
          <p:cNvPr id="4" name="Content Placeholder 3"/>
          <p:cNvSpPr>
            <a:spLocks noGrp="1"/>
          </p:cNvSpPr>
          <p:nvPr>
            <p:ph sz="half" idx="2"/>
          </p:nvPr>
        </p:nvSpPr>
        <p:spPr>
          <a:xfrm>
            <a:off x="1309436" y="3906061"/>
            <a:ext cx="8042253" cy="57452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623971" y="2621369"/>
            <a:ext cx="8081859" cy="1284692"/>
          </a:xfrm>
        </p:spPr>
        <p:txBody>
          <a:bodyPr anchor="b"/>
          <a:lstStyle>
            <a:lvl1pPr marL="0" indent="0">
              <a:buNone/>
              <a:defRPr sz="3742" b="1"/>
            </a:lvl1pPr>
            <a:lvl2pPr marL="712866" indent="0">
              <a:buNone/>
              <a:defRPr sz="3118" b="1"/>
            </a:lvl2pPr>
            <a:lvl3pPr marL="1425732" indent="0">
              <a:buNone/>
              <a:defRPr sz="2807" b="1"/>
            </a:lvl3pPr>
            <a:lvl4pPr marL="2138599" indent="0">
              <a:buNone/>
              <a:defRPr sz="2495" b="1"/>
            </a:lvl4pPr>
            <a:lvl5pPr marL="2851465" indent="0">
              <a:buNone/>
              <a:defRPr sz="2495" b="1"/>
            </a:lvl5pPr>
            <a:lvl6pPr marL="3564331" indent="0">
              <a:buNone/>
              <a:defRPr sz="2495" b="1"/>
            </a:lvl6pPr>
            <a:lvl7pPr marL="4277197" indent="0">
              <a:buNone/>
              <a:defRPr sz="2495" b="1"/>
            </a:lvl7pPr>
            <a:lvl8pPr marL="4990064" indent="0">
              <a:buNone/>
              <a:defRPr sz="2495" b="1"/>
            </a:lvl8pPr>
            <a:lvl9pPr marL="5702930" indent="0">
              <a:buNone/>
              <a:defRPr sz="2495" b="1"/>
            </a:lvl9pPr>
          </a:lstStyle>
          <a:p>
            <a:pPr lvl="0"/>
            <a:r>
              <a:rPr lang="en-US"/>
              <a:t>Edit Master text styles</a:t>
            </a:r>
          </a:p>
        </p:txBody>
      </p:sp>
      <p:sp>
        <p:nvSpPr>
          <p:cNvPr id="6" name="Content Placeholder 5"/>
          <p:cNvSpPr>
            <a:spLocks noGrp="1"/>
          </p:cNvSpPr>
          <p:nvPr>
            <p:ph sz="quarter" idx="4"/>
          </p:nvPr>
        </p:nvSpPr>
        <p:spPr>
          <a:xfrm>
            <a:off x="9623971" y="3906061"/>
            <a:ext cx="8081859" cy="574522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5/25/2023</a:t>
            </a:fld>
            <a:endParaRPr lang="en-US"/>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290775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5/25/2023</a:t>
            </a:fld>
            <a:endParaRPr lang="en-US"/>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19066229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5/25/2023</a:t>
            </a:fld>
            <a:endParaRPr lang="en-US"/>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6320007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Content Placeholder 2"/>
          <p:cNvSpPr>
            <a:spLocks noGrp="1"/>
          </p:cNvSpPr>
          <p:nvPr>
            <p:ph idx="1"/>
          </p:nvPr>
        </p:nvSpPr>
        <p:spPr>
          <a:xfrm>
            <a:off x="8081859" y="1539652"/>
            <a:ext cx="9623971" cy="7599245"/>
          </a:xfrm>
        </p:spPr>
        <p:txBody>
          <a:bodyPr/>
          <a:lstStyle>
            <a:lvl1pPr>
              <a:defRPr sz="4989"/>
            </a:lvl1pPr>
            <a:lvl2pPr>
              <a:defRPr sz="4366"/>
            </a:lvl2pPr>
            <a:lvl3pPr>
              <a:defRPr sz="3742"/>
            </a:lvl3pPr>
            <a:lvl4pPr>
              <a:defRPr sz="3118"/>
            </a:lvl4pPr>
            <a:lvl5pPr>
              <a:defRPr sz="3118"/>
            </a:lvl5pPr>
            <a:lvl6pPr>
              <a:defRPr sz="3118"/>
            </a:lvl6pPr>
            <a:lvl7pPr>
              <a:defRPr sz="3118"/>
            </a:lvl7pPr>
            <a:lvl8pPr>
              <a:defRPr sz="3118"/>
            </a:lvl8pPr>
            <a:lvl9pPr>
              <a:defRPr sz="3118"/>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4400464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09436" y="712893"/>
            <a:ext cx="6131320" cy="2495127"/>
          </a:xfrm>
        </p:spPr>
        <p:txBody>
          <a:bodyPr anchor="b"/>
          <a:lstStyle>
            <a:lvl1pPr>
              <a:defRPr sz="4989"/>
            </a:lvl1pPr>
          </a:lstStyle>
          <a:p>
            <a:r>
              <a:rPr lang="en-US"/>
              <a:t>Click to edit Master title style</a:t>
            </a:r>
            <a:endParaRPr lang="en-US" dirty="0"/>
          </a:p>
        </p:txBody>
      </p:sp>
      <p:sp>
        <p:nvSpPr>
          <p:cNvPr id="3" name="Picture Placeholder 2"/>
          <p:cNvSpPr>
            <a:spLocks noGrp="1" noChangeAspect="1"/>
          </p:cNvSpPr>
          <p:nvPr>
            <p:ph type="pic" idx="1"/>
          </p:nvPr>
        </p:nvSpPr>
        <p:spPr>
          <a:xfrm>
            <a:off x="8081859" y="1539652"/>
            <a:ext cx="9623971" cy="7599245"/>
          </a:xfrm>
        </p:spPr>
        <p:txBody>
          <a:bodyPr anchor="t"/>
          <a:lstStyle>
            <a:lvl1pPr marL="0" indent="0">
              <a:buNone/>
              <a:defRPr sz="4989"/>
            </a:lvl1pPr>
            <a:lvl2pPr marL="712866" indent="0">
              <a:buNone/>
              <a:defRPr sz="4366"/>
            </a:lvl2pPr>
            <a:lvl3pPr marL="1425732" indent="0">
              <a:buNone/>
              <a:defRPr sz="3742"/>
            </a:lvl3pPr>
            <a:lvl4pPr marL="2138599" indent="0">
              <a:buNone/>
              <a:defRPr sz="3118"/>
            </a:lvl4pPr>
            <a:lvl5pPr marL="2851465" indent="0">
              <a:buNone/>
              <a:defRPr sz="3118"/>
            </a:lvl5pPr>
            <a:lvl6pPr marL="3564331" indent="0">
              <a:buNone/>
              <a:defRPr sz="3118"/>
            </a:lvl6pPr>
            <a:lvl7pPr marL="4277197" indent="0">
              <a:buNone/>
              <a:defRPr sz="3118"/>
            </a:lvl7pPr>
            <a:lvl8pPr marL="4990064" indent="0">
              <a:buNone/>
              <a:defRPr sz="3118"/>
            </a:lvl8pPr>
            <a:lvl9pPr marL="5702930" indent="0">
              <a:buNone/>
              <a:defRPr sz="3118"/>
            </a:lvl9pPr>
          </a:lstStyle>
          <a:p>
            <a:r>
              <a:rPr lang="en-US"/>
              <a:t>Click icon to add picture</a:t>
            </a:r>
          </a:p>
        </p:txBody>
      </p:sp>
      <p:sp>
        <p:nvSpPr>
          <p:cNvPr id="4" name="Text Placeholder 3"/>
          <p:cNvSpPr>
            <a:spLocks noGrp="1"/>
          </p:cNvSpPr>
          <p:nvPr>
            <p:ph type="body" sz="half" idx="2"/>
          </p:nvPr>
        </p:nvSpPr>
        <p:spPr>
          <a:xfrm>
            <a:off x="1309436" y="3208020"/>
            <a:ext cx="6131320" cy="5943254"/>
          </a:xfrm>
        </p:spPr>
        <p:txBody>
          <a:bodyPr/>
          <a:lstStyle>
            <a:lvl1pPr marL="0" indent="0">
              <a:buNone/>
              <a:defRPr sz="2495"/>
            </a:lvl1pPr>
            <a:lvl2pPr marL="712866" indent="0">
              <a:buNone/>
              <a:defRPr sz="2183"/>
            </a:lvl2pPr>
            <a:lvl3pPr marL="1425732" indent="0">
              <a:buNone/>
              <a:defRPr sz="1871"/>
            </a:lvl3pPr>
            <a:lvl4pPr marL="2138599" indent="0">
              <a:buNone/>
              <a:defRPr sz="1559"/>
            </a:lvl4pPr>
            <a:lvl5pPr marL="2851465" indent="0">
              <a:buNone/>
              <a:defRPr sz="1559"/>
            </a:lvl5pPr>
            <a:lvl6pPr marL="3564331" indent="0">
              <a:buNone/>
              <a:defRPr sz="1559"/>
            </a:lvl6pPr>
            <a:lvl7pPr marL="4277197" indent="0">
              <a:buNone/>
              <a:defRPr sz="1559"/>
            </a:lvl7pPr>
            <a:lvl8pPr marL="4990064" indent="0">
              <a:buNone/>
              <a:defRPr sz="1559"/>
            </a:lvl8pPr>
            <a:lvl9pPr marL="5702930" indent="0">
              <a:buNone/>
              <a:defRPr sz="1559"/>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5/25/2023</a:t>
            </a:fld>
            <a:endParaRPr lang="en-US"/>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3789242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308309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604255" y="569325"/>
            <a:ext cx="4099099" cy="90621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06959" y="569325"/>
            <a:ext cx="12059667" cy="90621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5/25/2023</a:t>
            </a:fld>
            <a:endParaRPr lang="en-US"/>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6F15528-21DE-4FAA-801E-634DDDAF4B2B}" type="slidenum">
              <a:rPr lang="cs-CZ" smtClean="0"/>
              <a:t>‹#›</a:t>
            </a:fld>
            <a:endParaRPr lang="cs-CZ"/>
          </a:p>
        </p:txBody>
      </p:sp>
    </p:spTree>
    <p:extLst>
      <p:ext uri="{BB962C8B-B14F-4D97-AF65-F5344CB8AC3E}">
        <p14:creationId xmlns:p14="http://schemas.microsoft.com/office/powerpoint/2010/main" val="2528634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06959" y="569326"/>
            <a:ext cx="16396395" cy="20668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306959" y="2846623"/>
            <a:ext cx="16396395" cy="678486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6959" y="9911198"/>
            <a:ext cx="4277320" cy="569325"/>
          </a:xfrm>
          <a:prstGeom prst="rect">
            <a:avLst/>
          </a:prstGeom>
        </p:spPr>
        <p:txBody>
          <a:bodyPr vert="horz" lIns="91440" tIns="45720" rIns="91440" bIns="45720" rtlCol="0" anchor="ctr"/>
          <a:lstStyle>
            <a:lvl1pPr algn="l">
              <a:defRPr sz="1871">
                <a:solidFill>
                  <a:schemeClr val="tx1">
                    <a:tint val="75000"/>
                  </a:schemeClr>
                </a:solidFill>
              </a:defRPr>
            </a:lvl1pPr>
          </a:lstStyle>
          <a:p>
            <a:fld id="{1D8BD707-D9CF-40AE-B4C6-C98DA3205C09}" type="datetimeFigureOut">
              <a:rPr lang="en-US" smtClean="0"/>
              <a:t>5/25/2023</a:t>
            </a:fld>
            <a:endParaRPr lang="en-US"/>
          </a:p>
        </p:txBody>
      </p:sp>
      <p:sp>
        <p:nvSpPr>
          <p:cNvPr id="5" name="Footer Placeholder 4"/>
          <p:cNvSpPr>
            <a:spLocks noGrp="1"/>
          </p:cNvSpPr>
          <p:nvPr>
            <p:ph type="ftr" sz="quarter" idx="3"/>
          </p:nvPr>
        </p:nvSpPr>
        <p:spPr>
          <a:xfrm>
            <a:off x="6297166" y="9911198"/>
            <a:ext cx="6415981" cy="569325"/>
          </a:xfrm>
          <a:prstGeom prst="rect">
            <a:avLst/>
          </a:prstGeom>
        </p:spPr>
        <p:txBody>
          <a:bodyPr vert="horz" lIns="91440" tIns="45720" rIns="91440" bIns="45720" rtlCol="0" anchor="ctr"/>
          <a:lstStyle>
            <a:lvl1pPr algn="ctr">
              <a:defRPr sz="1871">
                <a:solidFill>
                  <a:schemeClr val="tx1">
                    <a:tint val="75000"/>
                  </a:schemeClr>
                </a:solidFill>
              </a:defRPr>
            </a:lvl1pPr>
          </a:lstStyle>
          <a:p>
            <a:endParaRPr lang="cs-CZ"/>
          </a:p>
        </p:txBody>
      </p:sp>
      <p:sp>
        <p:nvSpPr>
          <p:cNvPr id="6" name="Slide Number Placeholder 5"/>
          <p:cNvSpPr>
            <a:spLocks noGrp="1"/>
          </p:cNvSpPr>
          <p:nvPr>
            <p:ph type="sldNum" sz="quarter" idx="4"/>
          </p:nvPr>
        </p:nvSpPr>
        <p:spPr>
          <a:xfrm>
            <a:off x="13426034" y="9911198"/>
            <a:ext cx="4277320" cy="569325"/>
          </a:xfrm>
          <a:prstGeom prst="rect">
            <a:avLst/>
          </a:prstGeom>
        </p:spPr>
        <p:txBody>
          <a:bodyPr vert="horz" lIns="91440" tIns="45720" rIns="91440" bIns="45720" rtlCol="0" anchor="ctr"/>
          <a:lstStyle>
            <a:lvl1pPr algn="r">
              <a:defRPr sz="1871">
                <a:solidFill>
                  <a:schemeClr val="tx1">
                    <a:tint val="75000"/>
                  </a:schemeClr>
                </a:solidFill>
              </a:defRPr>
            </a:lvl1pPr>
          </a:lstStyle>
          <a:p>
            <a:fld id="{B6F15528-21DE-4FAA-801E-634DDDAF4B2B}" type="slidenum">
              <a:rPr lang="cs-CZ" smtClean="0"/>
              <a:t>‹#›</a:t>
            </a:fld>
            <a:endParaRPr lang="cs-CZ"/>
          </a:p>
        </p:txBody>
      </p:sp>
    </p:spTree>
    <p:extLst>
      <p:ext uri="{BB962C8B-B14F-4D97-AF65-F5344CB8AC3E}">
        <p14:creationId xmlns:p14="http://schemas.microsoft.com/office/powerpoint/2010/main" val="271160262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1425732" rtl="0" eaLnBrk="1" latinLnBrk="0" hangingPunct="1">
        <a:lnSpc>
          <a:spcPct val="90000"/>
        </a:lnSpc>
        <a:spcBef>
          <a:spcPct val="0"/>
        </a:spcBef>
        <a:buNone/>
        <a:defRPr sz="6860" kern="1200">
          <a:solidFill>
            <a:schemeClr val="tx1"/>
          </a:solidFill>
          <a:latin typeface="+mj-lt"/>
          <a:ea typeface="+mj-ea"/>
          <a:cs typeface="+mj-cs"/>
        </a:defRPr>
      </a:lvl1pPr>
    </p:titleStyle>
    <p:bodyStyle>
      <a:lvl1pPr marL="356433" indent="-356433" algn="l" defTabSz="1425732" rtl="0" eaLnBrk="1" latinLnBrk="0" hangingPunct="1">
        <a:lnSpc>
          <a:spcPct val="90000"/>
        </a:lnSpc>
        <a:spcBef>
          <a:spcPts val="1559"/>
        </a:spcBef>
        <a:buFont typeface="Arial" panose="020B0604020202020204" pitchFamily="34" charset="0"/>
        <a:buChar char="•"/>
        <a:defRPr sz="4366" kern="1200">
          <a:solidFill>
            <a:schemeClr val="tx1"/>
          </a:solidFill>
          <a:latin typeface="+mn-lt"/>
          <a:ea typeface="+mn-ea"/>
          <a:cs typeface="+mn-cs"/>
        </a:defRPr>
      </a:lvl1pPr>
      <a:lvl2pPr marL="1069299" indent="-356433" algn="l" defTabSz="1425732" rtl="0" eaLnBrk="1" latinLnBrk="0" hangingPunct="1">
        <a:lnSpc>
          <a:spcPct val="90000"/>
        </a:lnSpc>
        <a:spcBef>
          <a:spcPts val="780"/>
        </a:spcBef>
        <a:buFont typeface="Arial" panose="020B0604020202020204" pitchFamily="34" charset="0"/>
        <a:buChar char="•"/>
        <a:defRPr sz="3742" kern="1200">
          <a:solidFill>
            <a:schemeClr val="tx1"/>
          </a:solidFill>
          <a:latin typeface="+mn-lt"/>
          <a:ea typeface="+mn-ea"/>
          <a:cs typeface="+mn-cs"/>
        </a:defRPr>
      </a:lvl2pPr>
      <a:lvl3pPr marL="1782166" indent="-356433" algn="l" defTabSz="1425732" rtl="0" eaLnBrk="1" latinLnBrk="0" hangingPunct="1">
        <a:lnSpc>
          <a:spcPct val="90000"/>
        </a:lnSpc>
        <a:spcBef>
          <a:spcPts val="780"/>
        </a:spcBef>
        <a:buFont typeface="Arial" panose="020B0604020202020204" pitchFamily="34" charset="0"/>
        <a:buChar char="•"/>
        <a:defRPr sz="3118" kern="1200">
          <a:solidFill>
            <a:schemeClr val="tx1"/>
          </a:solidFill>
          <a:latin typeface="+mn-lt"/>
          <a:ea typeface="+mn-ea"/>
          <a:cs typeface="+mn-cs"/>
        </a:defRPr>
      </a:lvl3pPr>
      <a:lvl4pPr marL="2495032"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4pPr>
      <a:lvl5pPr marL="3207898"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5pPr>
      <a:lvl6pPr marL="3920764"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6pPr>
      <a:lvl7pPr marL="4633631"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7pPr>
      <a:lvl8pPr marL="5346497"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8pPr>
      <a:lvl9pPr marL="6059363" indent="-356433" algn="l" defTabSz="1425732" rtl="0" eaLnBrk="1" latinLnBrk="0" hangingPunct="1">
        <a:lnSpc>
          <a:spcPct val="90000"/>
        </a:lnSpc>
        <a:spcBef>
          <a:spcPts val="780"/>
        </a:spcBef>
        <a:buFont typeface="Arial" panose="020B0604020202020204" pitchFamily="34" charset="0"/>
        <a:buChar char="•"/>
        <a:defRPr sz="2807" kern="1200">
          <a:solidFill>
            <a:schemeClr val="tx1"/>
          </a:solidFill>
          <a:latin typeface="+mn-lt"/>
          <a:ea typeface="+mn-ea"/>
          <a:cs typeface="+mn-cs"/>
        </a:defRPr>
      </a:lvl9pPr>
    </p:bodyStyle>
    <p:otherStyle>
      <a:defPPr>
        <a:defRPr lang="en-US"/>
      </a:defPPr>
      <a:lvl1pPr marL="0" algn="l" defTabSz="1425732" rtl="0" eaLnBrk="1" latinLnBrk="0" hangingPunct="1">
        <a:defRPr sz="2807" kern="1200">
          <a:solidFill>
            <a:schemeClr val="tx1"/>
          </a:solidFill>
          <a:latin typeface="+mn-lt"/>
          <a:ea typeface="+mn-ea"/>
          <a:cs typeface="+mn-cs"/>
        </a:defRPr>
      </a:lvl1pPr>
      <a:lvl2pPr marL="712866" algn="l" defTabSz="1425732" rtl="0" eaLnBrk="1" latinLnBrk="0" hangingPunct="1">
        <a:defRPr sz="2807" kern="1200">
          <a:solidFill>
            <a:schemeClr val="tx1"/>
          </a:solidFill>
          <a:latin typeface="+mn-lt"/>
          <a:ea typeface="+mn-ea"/>
          <a:cs typeface="+mn-cs"/>
        </a:defRPr>
      </a:lvl2pPr>
      <a:lvl3pPr marL="1425732" algn="l" defTabSz="1425732" rtl="0" eaLnBrk="1" latinLnBrk="0" hangingPunct="1">
        <a:defRPr sz="2807" kern="1200">
          <a:solidFill>
            <a:schemeClr val="tx1"/>
          </a:solidFill>
          <a:latin typeface="+mn-lt"/>
          <a:ea typeface="+mn-ea"/>
          <a:cs typeface="+mn-cs"/>
        </a:defRPr>
      </a:lvl3pPr>
      <a:lvl4pPr marL="2138599" algn="l" defTabSz="1425732" rtl="0" eaLnBrk="1" latinLnBrk="0" hangingPunct="1">
        <a:defRPr sz="2807" kern="1200">
          <a:solidFill>
            <a:schemeClr val="tx1"/>
          </a:solidFill>
          <a:latin typeface="+mn-lt"/>
          <a:ea typeface="+mn-ea"/>
          <a:cs typeface="+mn-cs"/>
        </a:defRPr>
      </a:lvl4pPr>
      <a:lvl5pPr marL="2851465" algn="l" defTabSz="1425732" rtl="0" eaLnBrk="1" latinLnBrk="0" hangingPunct="1">
        <a:defRPr sz="2807" kern="1200">
          <a:solidFill>
            <a:schemeClr val="tx1"/>
          </a:solidFill>
          <a:latin typeface="+mn-lt"/>
          <a:ea typeface="+mn-ea"/>
          <a:cs typeface="+mn-cs"/>
        </a:defRPr>
      </a:lvl5pPr>
      <a:lvl6pPr marL="3564331" algn="l" defTabSz="1425732" rtl="0" eaLnBrk="1" latinLnBrk="0" hangingPunct="1">
        <a:defRPr sz="2807" kern="1200">
          <a:solidFill>
            <a:schemeClr val="tx1"/>
          </a:solidFill>
          <a:latin typeface="+mn-lt"/>
          <a:ea typeface="+mn-ea"/>
          <a:cs typeface="+mn-cs"/>
        </a:defRPr>
      </a:lvl6pPr>
      <a:lvl7pPr marL="4277197" algn="l" defTabSz="1425732" rtl="0" eaLnBrk="1" latinLnBrk="0" hangingPunct="1">
        <a:defRPr sz="2807" kern="1200">
          <a:solidFill>
            <a:schemeClr val="tx1"/>
          </a:solidFill>
          <a:latin typeface="+mn-lt"/>
          <a:ea typeface="+mn-ea"/>
          <a:cs typeface="+mn-cs"/>
        </a:defRPr>
      </a:lvl7pPr>
      <a:lvl8pPr marL="4990064" algn="l" defTabSz="1425732" rtl="0" eaLnBrk="1" latinLnBrk="0" hangingPunct="1">
        <a:defRPr sz="2807" kern="1200">
          <a:solidFill>
            <a:schemeClr val="tx1"/>
          </a:solidFill>
          <a:latin typeface="+mn-lt"/>
          <a:ea typeface="+mn-ea"/>
          <a:cs typeface="+mn-cs"/>
        </a:defRPr>
      </a:lvl8pPr>
      <a:lvl9pPr marL="5702930" algn="l" defTabSz="1425732" rtl="0" eaLnBrk="1" latinLnBrk="0" hangingPunct="1">
        <a:defRPr sz="2807"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20F95502-65C6-482A-9B40-DDCB8DAA9D75}"/>
              </a:ext>
            </a:extLst>
          </p:cNvPr>
          <p:cNvGrpSpPr/>
          <p:nvPr/>
        </p:nvGrpSpPr>
        <p:grpSpPr>
          <a:xfrm>
            <a:off x="0" y="0"/>
            <a:ext cx="19010313" cy="1112119"/>
            <a:chOff x="-324644" y="2222500"/>
            <a:chExt cx="22261685" cy="1302327"/>
          </a:xfrm>
        </p:grpSpPr>
        <p:sp>
          <p:nvSpPr>
            <p:cNvPr id="2" name="object 2"/>
            <p:cNvSpPr/>
            <p:nvPr/>
          </p:nvSpPr>
          <p:spPr>
            <a:xfrm>
              <a:off x="-324644"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009EF3"/>
            </a:solidFill>
          </p:spPr>
          <p:txBody>
            <a:bodyPr wrap="square" lIns="0" tIns="0" rIns="0" bIns="0" rtlCol="0"/>
            <a:lstStyle/>
            <a:p>
              <a:endParaRPr/>
            </a:p>
          </p:txBody>
        </p:sp>
        <p:sp>
          <p:nvSpPr>
            <p:cNvPr id="3" name="object 3"/>
            <p:cNvSpPr/>
            <p:nvPr/>
          </p:nvSpPr>
          <p:spPr>
            <a:xfrm>
              <a:off x="16363156" y="2222500"/>
              <a:ext cx="5573885" cy="1302327"/>
            </a:xfrm>
            <a:custGeom>
              <a:avLst/>
              <a:gdLst/>
              <a:ahLst/>
              <a:cxnLst/>
              <a:rect l="l" t="t" r="r" b="b"/>
              <a:pathLst>
                <a:path w="1883409" h="440055">
                  <a:moveTo>
                    <a:pt x="0" y="0"/>
                  </a:moveTo>
                  <a:lnTo>
                    <a:pt x="0" y="439737"/>
                  </a:lnTo>
                  <a:lnTo>
                    <a:pt x="1883155" y="439737"/>
                  </a:lnTo>
                  <a:lnTo>
                    <a:pt x="1883155" y="0"/>
                  </a:lnTo>
                  <a:lnTo>
                    <a:pt x="0" y="0"/>
                  </a:lnTo>
                  <a:close/>
                </a:path>
              </a:pathLst>
            </a:custGeom>
            <a:solidFill>
              <a:srgbClr val="FF8200"/>
            </a:solidFill>
          </p:spPr>
          <p:txBody>
            <a:bodyPr wrap="square" lIns="0" tIns="0" rIns="0" bIns="0" rtlCol="0"/>
            <a:lstStyle/>
            <a:p>
              <a:endParaRPr/>
            </a:p>
          </p:txBody>
        </p:sp>
        <p:sp>
          <p:nvSpPr>
            <p:cNvPr id="22" name="object 2">
              <a:extLst>
                <a:ext uri="{FF2B5EF4-FFF2-40B4-BE49-F238E27FC236}">
                  <a16:creationId xmlns:a16="http://schemas.microsoft.com/office/drawing/2014/main" id="{3708B453-DDCE-42C1-9AB9-A8D5DDCA46AD}"/>
                </a:ext>
              </a:extLst>
            </p:cNvPr>
            <p:cNvSpPr/>
            <p:nvPr/>
          </p:nvSpPr>
          <p:spPr>
            <a:xfrm>
              <a:off x="52379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BF00"/>
            </a:solidFill>
          </p:spPr>
          <p:txBody>
            <a:bodyPr wrap="square" lIns="0" tIns="0" rIns="0" bIns="0" rtlCol="0"/>
            <a:lstStyle/>
            <a:p>
              <a:endParaRPr/>
            </a:p>
          </p:txBody>
        </p:sp>
        <p:sp>
          <p:nvSpPr>
            <p:cNvPr id="23" name="object 2">
              <a:extLst>
                <a:ext uri="{FF2B5EF4-FFF2-40B4-BE49-F238E27FC236}">
                  <a16:creationId xmlns:a16="http://schemas.microsoft.com/office/drawing/2014/main" id="{7D360C87-DA57-4F00-96B5-35199AD11657}"/>
                </a:ext>
              </a:extLst>
            </p:cNvPr>
            <p:cNvSpPr/>
            <p:nvPr/>
          </p:nvSpPr>
          <p:spPr>
            <a:xfrm>
              <a:off x="10800556" y="2222500"/>
              <a:ext cx="5600193" cy="1302327"/>
            </a:xfrm>
            <a:custGeom>
              <a:avLst/>
              <a:gdLst/>
              <a:ahLst/>
              <a:cxnLst/>
              <a:rect l="l" t="t" r="r" b="b"/>
              <a:pathLst>
                <a:path w="1892300" h="440055">
                  <a:moveTo>
                    <a:pt x="0" y="439737"/>
                  </a:moveTo>
                  <a:lnTo>
                    <a:pt x="1892300" y="439737"/>
                  </a:lnTo>
                  <a:lnTo>
                    <a:pt x="1892300" y="0"/>
                  </a:lnTo>
                  <a:lnTo>
                    <a:pt x="0" y="0"/>
                  </a:lnTo>
                  <a:lnTo>
                    <a:pt x="0" y="439737"/>
                  </a:lnTo>
                  <a:close/>
                </a:path>
              </a:pathLst>
            </a:custGeom>
            <a:solidFill>
              <a:srgbClr val="FFA100"/>
            </a:solidFill>
          </p:spPr>
          <p:txBody>
            <a:bodyPr wrap="square" lIns="0" tIns="0" rIns="0" bIns="0" rtlCol="0"/>
            <a:lstStyle/>
            <a:p>
              <a:endParaRPr/>
            </a:p>
          </p:txBody>
        </p:sp>
      </p:grpSp>
      <p:sp>
        <p:nvSpPr>
          <p:cNvPr id="18" name="object 18"/>
          <p:cNvSpPr txBox="1"/>
          <p:nvPr/>
        </p:nvSpPr>
        <p:spPr>
          <a:xfrm>
            <a:off x="1027112" y="3350930"/>
            <a:ext cx="8670783" cy="2721258"/>
          </a:xfrm>
          <a:prstGeom prst="rect">
            <a:avLst/>
          </a:prstGeom>
        </p:spPr>
        <p:txBody>
          <a:bodyPr vert="horz" wrap="square" lIns="0" tIns="12700" rIns="0" bIns="0" rtlCol="0">
            <a:spAutoFit/>
          </a:bodyPr>
          <a:lstStyle/>
          <a:p>
            <a:r>
              <a:rPr lang="en-GB" sz="4400" dirty="0">
                <a:latin typeface="Arial" panose="020B0604020202020204" pitchFamily="34" charset="0"/>
                <a:cs typeface="Arial" panose="020B0604020202020204" pitchFamily="34" charset="0"/>
              </a:rPr>
              <a:t>The Role &amp; Importance of Hospitality &amp; Guest Services within the Hotel</a:t>
            </a:r>
          </a:p>
          <a:p>
            <a:r>
              <a:rPr lang="en-GB" sz="4400" dirty="0">
                <a:latin typeface="Arial" panose="020B0604020202020204" pitchFamily="34" charset="0"/>
                <a:cs typeface="Arial" panose="020B0604020202020204" pitchFamily="34" charset="0"/>
              </a:rPr>
              <a:t>Industry</a:t>
            </a:r>
            <a:endParaRPr lang="cs-CZ" sz="19900" dirty="0">
              <a:latin typeface="Arial" panose="020B0604020202020204" pitchFamily="34" charset="0"/>
              <a:cs typeface="Arial" panose="020B0604020202020204" pitchFamily="34" charset="0"/>
            </a:endParaRPr>
          </a:p>
        </p:txBody>
      </p:sp>
      <p:pic>
        <p:nvPicPr>
          <p:cNvPr id="1026" name="Picture 2" descr="How To Improve Hotel Customer Service In 202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586910" y="3350930"/>
            <a:ext cx="7391400" cy="49276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object 2">
            <a:extLst>
              <a:ext uri="{FF2B5EF4-FFF2-40B4-BE49-F238E27FC236}">
                <a16:creationId xmlns:a16="http://schemas.microsoft.com/office/drawing/2014/main" id="{BDEAF6CC-8A52-4857-8B04-619F92B05F6D}"/>
              </a:ext>
            </a:extLst>
          </p:cNvPr>
          <p:cNvSpPr/>
          <p:nvPr/>
        </p:nvSpPr>
        <p:spPr>
          <a:xfrm>
            <a:off x="1" y="556300"/>
            <a:ext cx="5542756" cy="828000"/>
          </a:xfrm>
          <a:custGeom>
            <a:avLst/>
            <a:gdLst/>
            <a:ahLst/>
            <a:cxnLst/>
            <a:rect l="l" t="t" r="r" b="b"/>
            <a:pathLst>
              <a:path w="2389505" h="437514">
                <a:moveTo>
                  <a:pt x="2170722" y="0"/>
                </a:moveTo>
                <a:lnTo>
                  <a:pt x="0" y="0"/>
                </a:lnTo>
                <a:lnTo>
                  <a:pt x="0" y="437153"/>
                </a:lnTo>
                <a:lnTo>
                  <a:pt x="2170722" y="437153"/>
                </a:lnTo>
                <a:lnTo>
                  <a:pt x="2220839" y="431380"/>
                </a:lnTo>
                <a:lnTo>
                  <a:pt x="2266846" y="414936"/>
                </a:lnTo>
                <a:lnTo>
                  <a:pt x="2307430" y="389134"/>
                </a:lnTo>
                <a:lnTo>
                  <a:pt x="2341280" y="355285"/>
                </a:lnTo>
                <a:lnTo>
                  <a:pt x="2367082" y="314701"/>
                </a:lnTo>
                <a:lnTo>
                  <a:pt x="2383526" y="268694"/>
                </a:lnTo>
                <a:lnTo>
                  <a:pt x="2389299" y="218577"/>
                </a:lnTo>
                <a:lnTo>
                  <a:pt x="2383526" y="168459"/>
                </a:lnTo>
                <a:lnTo>
                  <a:pt x="2367082" y="122452"/>
                </a:lnTo>
                <a:lnTo>
                  <a:pt x="2341280" y="81868"/>
                </a:lnTo>
                <a:lnTo>
                  <a:pt x="2307430" y="48018"/>
                </a:lnTo>
                <a:lnTo>
                  <a:pt x="2266846" y="22216"/>
                </a:lnTo>
                <a:lnTo>
                  <a:pt x="2220839" y="5772"/>
                </a:lnTo>
                <a:lnTo>
                  <a:pt x="2170722" y="0"/>
                </a:lnTo>
                <a:close/>
              </a:path>
            </a:pathLst>
          </a:custGeom>
          <a:solidFill>
            <a:srgbClr val="00A0F0"/>
          </a:solidFill>
        </p:spPr>
        <p:txBody>
          <a:bodyPr wrap="square" lIns="0" tIns="0" rIns="0" bIns="0" rtlCol="0"/>
          <a:lstStyle/>
          <a:p>
            <a:endParaRPr/>
          </a:p>
        </p:txBody>
      </p:sp>
      <p:sp>
        <p:nvSpPr>
          <p:cNvPr id="2" name="object 2"/>
          <p:cNvSpPr/>
          <p:nvPr/>
        </p:nvSpPr>
        <p:spPr>
          <a:xfrm>
            <a:off x="4528271" y="556299"/>
            <a:ext cx="4214885" cy="828000"/>
          </a:xfrm>
          <a:custGeom>
            <a:avLst/>
            <a:gdLst/>
            <a:ahLst/>
            <a:cxnLst/>
            <a:rect l="l" t="t" r="r" b="b"/>
            <a:pathLst>
              <a:path w="2389505" h="437514">
                <a:moveTo>
                  <a:pt x="2170722" y="0"/>
                </a:moveTo>
                <a:lnTo>
                  <a:pt x="0" y="0"/>
                </a:lnTo>
                <a:lnTo>
                  <a:pt x="0" y="437153"/>
                </a:lnTo>
                <a:lnTo>
                  <a:pt x="2170722" y="437153"/>
                </a:lnTo>
                <a:lnTo>
                  <a:pt x="2220839" y="431380"/>
                </a:lnTo>
                <a:lnTo>
                  <a:pt x="2266846" y="414936"/>
                </a:lnTo>
                <a:lnTo>
                  <a:pt x="2307430" y="389134"/>
                </a:lnTo>
                <a:lnTo>
                  <a:pt x="2341280" y="355285"/>
                </a:lnTo>
                <a:lnTo>
                  <a:pt x="2367082" y="314701"/>
                </a:lnTo>
                <a:lnTo>
                  <a:pt x="2383526" y="268694"/>
                </a:lnTo>
                <a:lnTo>
                  <a:pt x="2389299" y="218577"/>
                </a:lnTo>
                <a:lnTo>
                  <a:pt x="2383526" y="168459"/>
                </a:lnTo>
                <a:lnTo>
                  <a:pt x="2367082" y="122452"/>
                </a:lnTo>
                <a:lnTo>
                  <a:pt x="2341280" y="81868"/>
                </a:lnTo>
                <a:lnTo>
                  <a:pt x="2307430" y="48018"/>
                </a:lnTo>
                <a:lnTo>
                  <a:pt x="2266846" y="22216"/>
                </a:lnTo>
                <a:lnTo>
                  <a:pt x="2220839" y="5772"/>
                </a:lnTo>
                <a:lnTo>
                  <a:pt x="2170722" y="0"/>
                </a:lnTo>
                <a:close/>
              </a:path>
            </a:pathLst>
          </a:custGeom>
          <a:solidFill>
            <a:srgbClr val="00A0F0"/>
          </a:solidFill>
        </p:spPr>
        <p:txBody>
          <a:bodyPr wrap="square" lIns="0" tIns="0" rIns="0" bIns="0" rtlCol="0"/>
          <a:lstStyle/>
          <a:p>
            <a:endParaRPr/>
          </a:p>
        </p:txBody>
      </p:sp>
      <p:sp>
        <p:nvSpPr>
          <p:cNvPr id="4" name="object 4"/>
          <p:cNvSpPr txBox="1"/>
          <p:nvPr/>
        </p:nvSpPr>
        <p:spPr>
          <a:xfrm>
            <a:off x="2063713" y="718733"/>
            <a:ext cx="4572000" cy="443711"/>
          </a:xfrm>
          <a:prstGeom prst="rect">
            <a:avLst/>
          </a:prstGeom>
        </p:spPr>
        <p:txBody>
          <a:bodyPr vert="horz" wrap="square" lIns="0" tIns="12700" rIns="0" bIns="0" rtlCol="0">
            <a:spAutoFit/>
          </a:bodyPr>
          <a:lstStyle/>
          <a:p>
            <a:pPr algn="ctr"/>
            <a:r>
              <a:rPr lang="en-GB" sz="2800" dirty="0">
                <a:latin typeface="Arial" panose="020B0604020202020204" pitchFamily="34" charset="0"/>
                <a:cs typeface="Arial" panose="020B0604020202020204" pitchFamily="34" charset="0"/>
              </a:rPr>
              <a:t>Marriott International</a:t>
            </a:r>
          </a:p>
        </p:txBody>
      </p:sp>
      <p:pic>
        <p:nvPicPr>
          <p:cNvPr id="2050" name="Picture 2" descr="File:Marriott Logo.svg - Wikimedia Common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438356" y="1765300"/>
            <a:ext cx="10283861" cy="5181600"/>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513556" y="1917700"/>
            <a:ext cx="7467599" cy="5170646"/>
          </a:xfrm>
          <a:prstGeom prst="rect">
            <a:avLst/>
          </a:prstGeom>
        </p:spPr>
        <p:txBody>
          <a:bodyPr wrap="square">
            <a:spAutoFit/>
          </a:bodyPr>
          <a:lstStyle/>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Marriott International is a world-renowned hotelier</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Owns and manages a vast portfolio of lodging establishments through its franchise network.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Marriott International, Inc. is a hotel and leisure company with headquarters in Bethesda, Maryland, USA, and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operations in more than 130 countries and territories (Al-</a:t>
            </a:r>
            <a:r>
              <a:rPr lang="en-GB" sz="2000" dirty="0" err="1">
                <a:latin typeface="Arial" panose="020B0604020202020204" pitchFamily="34" charset="0"/>
                <a:cs typeface="Arial" panose="020B0604020202020204" pitchFamily="34" charset="0"/>
              </a:rPr>
              <a:t>Zoubi</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Alomari</a:t>
            </a:r>
            <a:r>
              <a:rPr lang="en-GB" sz="2000" dirty="0">
                <a:latin typeface="Arial" panose="020B0604020202020204" pitchFamily="34" charset="0"/>
                <a:cs typeface="Arial" panose="020B0604020202020204" pitchFamily="34" charset="0"/>
              </a:rPr>
              <a:t>, 2017).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Marriott International has a wide variety of hotels </a:t>
            </a:r>
          </a:p>
          <a:p>
            <a:pPr marL="285750" indent="-285750">
              <a:lnSpc>
                <a:spcPct val="150000"/>
              </a:lnSpc>
              <a:buFont typeface="Arial" panose="020B0604020202020204" pitchFamily="34" charset="0"/>
              <a:buChar char="•"/>
            </a:pPr>
            <a:r>
              <a:rPr lang="en-GB" sz="2000" dirty="0">
                <a:latin typeface="Arial" panose="020B0604020202020204" pitchFamily="34" charset="0"/>
                <a:cs typeface="Arial" panose="020B0604020202020204" pitchFamily="34" charset="0"/>
              </a:rPr>
              <a:t>Ultra-luxurious to those more affordable for the average traveller. The organisation has a wide variety of hotels and resorts, and</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nSpc>
                <a:spcPct val="150000"/>
              </a:lnSpc>
              <a:spcBef>
                <a:spcPts val="1200"/>
              </a:spcBef>
              <a:spcAft>
                <a:spcPts val="0"/>
              </a:spcAft>
            </a:pPr>
            <a:r>
              <a:rPr lang="en-GB" sz="7200" b="1" kern="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Marriott International’s main consumers</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607019284"/>
              </p:ext>
            </p:extLst>
          </p:nvPr>
        </p:nvGraphicFramePr>
        <p:xfrm>
          <a:off x="1306513" y="2846388"/>
          <a:ext cx="9417843" cy="6784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4"/>
          <p:cNvPicPr>
            <a:picLocks noChangeAspect="1"/>
          </p:cNvPicPr>
          <p:nvPr/>
        </p:nvPicPr>
        <p:blipFill>
          <a:blip r:embed="rId8"/>
          <a:stretch>
            <a:fillRect/>
          </a:stretch>
        </p:blipFill>
        <p:spPr>
          <a:xfrm>
            <a:off x="12019756" y="4536124"/>
            <a:ext cx="6130890" cy="5095239"/>
          </a:xfrm>
          <a:prstGeom prst="rect">
            <a:avLst/>
          </a:prstGeom>
        </p:spPr>
      </p:pic>
    </p:spTree>
    <p:extLst>
      <p:ext uri="{BB962C8B-B14F-4D97-AF65-F5344CB8AC3E}">
        <p14:creationId xmlns:p14="http://schemas.microsoft.com/office/powerpoint/2010/main" val="3636430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000" dirty="0">
                <a:latin typeface="Arial" panose="020B0604020202020204" pitchFamily="34" charset="0"/>
                <a:cs typeface="Arial" panose="020B0604020202020204" pitchFamily="34" charset="0"/>
              </a:rPr>
              <a:t>The nature, scope and role of the guest services and facilities that are provided to these guests by Marriott International</a:t>
            </a:r>
            <a:br>
              <a:rPr lang="en-GB"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71137672"/>
              </p:ext>
            </p:extLst>
          </p:nvPr>
        </p:nvGraphicFramePr>
        <p:xfrm>
          <a:off x="1306513" y="2846388"/>
          <a:ext cx="16397287" cy="6784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56032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0" marR="0" algn="ctr">
              <a:lnSpc>
                <a:spcPct val="150000"/>
              </a:lnSpc>
              <a:spcBef>
                <a:spcPts val="1200"/>
              </a:spcBef>
              <a:spcAft>
                <a:spcPts val="0"/>
              </a:spcAft>
            </a:pPr>
            <a:r>
              <a:rPr lang="en-GB" sz="4000" b="1" kern="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The need to consider the role and function of guest services in general</a:t>
            </a:r>
            <a:endParaRPr lang="en-GB" sz="40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69797313"/>
              </p:ext>
            </p:extLst>
          </p:nvPr>
        </p:nvGraphicFramePr>
        <p:xfrm>
          <a:off x="1306513" y="2846388"/>
          <a:ext cx="16397287" cy="6784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12786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6958" y="1460500"/>
            <a:ext cx="16396395" cy="2066896"/>
          </a:xfrm>
        </p:spPr>
        <p:txBody>
          <a:bodyPr>
            <a:noAutofit/>
          </a:bodyPr>
          <a:lstStyle/>
          <a:p>
            <a:pPr marL="0" marR="0" algn="ctr">
              <a:lnSpc>
                <a:spcPct val="150000"/>
              </a:lnSpc>
              <a:spcBef>
                <a:spcPts val="200"/>
              </a:spcBef>
              <a:spcAft>
                <a:spcPts val="0"/>
              </a:spcAft>
            </a:pPr>
            <a:r>
              <a:rPr lang="en-GB" sz="4400" b="1" kern="0"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The importance of hospitality and how hotels meet guest expectations (</a:t>
            </a:r>
            <a:r>
              <a:rPr lang="en-GB" sz="4400" b="1"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The importance of hospitality)</a:t>
            </a:r>
            <a:br>
              <a:rPr lang="en-GB" sz="4400" b="1"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b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84338908"/>
              </p:ext>
            </p:extLst>
          </p:nvPr>
        </p:nvGraphicFramePr>
        <p:xfrm>
          <a:off x="1306513" y="3746500"/>
          <a:ext cx="16397287" cy="5884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44990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marL="0" marR="0" algn="ctr">
              <a:lnSpc>
                <a:spcPct val="150000"/>
              </a:lnSpc>
              <a:spcBef>
                <a:spcPts val="200"/>
              </a:spcBef>
              <a:spcAft>
                <a:spcPts val="0"/>
              </a:spcAft>
            </a:pPr>
            <a:r>
              <a:rPr lang="en-GB" sz="4400" b="1" dirty="0">
                <a:solidFill>
                  <a:srgbClr val="2E74B5"/>
                </a:solidFill>
                <a:latin typeface="Arial" panose="020B0604020202020204" pitchFamily="34" charset="0"/>
                <a:ea typeface="Times New Roman" panose="02020603050405020304" pitchFamily="18" charset="0"/>
                <a:cs typeface="Times New Roman" panose="02020603050405020304" pitchFamily="18" charset="0"/>
              </a:rPr>
              <a:t>Hotels use a number of tactics to fulfil and exceed visitor expectations</a:t>
            </a:r>
            <a:endParaRPr lang="en-GB" sz="44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283416"/>
              </p:ext>
            </p:extLst>
          </p:nvPr>
        </p:nvGraphicFramePr>
        <p:xfrm>
          <a:off x="1306513" y="2846388"/>
          <a:ext cx="16397287" cy="67849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27854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Arial" panose="020B0604020202020204" pitchFamily="34" charset="0"/>
                <a:cs typeface="Arial" panose="020B0604020202020204" pitchFamily="34" charset="0"/>
              </a:rPr>
              <a:t>References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p:txBody>
          <a:bodyPr>
            <a:normAutofit fontScale="40000" lnSpcReduction="20000"/>
          </a:bodyPr>
          <a:lstStyle/>
          <a:p>
            <a:r>
              <a:rPr lang="en-GB" dirty="0"/>
              <a:t>Al-</a:t>
            </a:r>
            <a:r>
              <a:rPr lang="en-GB" dirty="0" err="1"/>
              <a:t>Zoubi</a:t>
            </a:r>
            <a:r>
              <a:rPr lang="en-GB" dirty="0"/>
              <a:t>, A.F. and </a:t>
            </a:r>
            <a:r>
              <a:rPr lang="en-GB" dirty="0" err="1"/>
              <a:t>Alomari</a:t>
            </a:r>
            <a:r>
              <a:rPr lang="en-GB" dirty="0"/>
              <a:t>, M.R. (2017) “The Role of Internal Customer in Improving the Quality of Hotel Services in Jordan: A Case Study of the Marriott International Hotel in Amman,” International Journal of Marketing Studies, 9(6), p. 82. Available at: https://doi.org/10.5539/ijms.v9n6p82.</a:t>
            </a:r>
          </a:p>
          <a:p>
            <a:r>
              <a:rPr lang="en-GB" dirty="0"/>
              <a:t>Freer, T. (2011) “Social media gaming – a recipe for employer brand success,” Strategic Hr Review, 11(1), pp. 13–17. Available at: https://doi.org/10.1108/14754391211186269.</a:t>
            </a:r>
          </a:p>
          <a:p>
            <a:r>
              <a:rPr lang="en-GB" dirty="0" err="1"/>
              <a:t>Guttentag</a:t>
            </a:r>
            <a:r>
              <a:rPr lang="en-GB" dirty="0"/>
              <a:t>, D. (2015) “Airbnb: disruptive innovation and the rise of an informal tourism accommodation sector,” Current Issues in Tourism, 18(12), pp. 1192–1217. Available at: https://doi.org/10.1080/13683500.2013.827159.</a:t>
            </a:r>
          </a:p>
          <a:p>
            <a:r>
              <a:rPr lang="en-GB" dirty="0" err="1"/>
              <a:t>Hormby</a:t>
            </a:r>
            <a:r>
              <a:rPr lang="en-GB" dirty="0"/>
              <a:t>, S. et al. (2010) “Marriott International Increases Revenue by Implementing a Group Pricing Optimizer,” Interfaces, 40(1), pp. 47–57. Available at: https://doi.org/10.1287/inte.1090.0482.</a:t>
            </a:r>
          </a:p>
          <a:p>
            <a:r>
              <a:rPr lang="en-GB" dirty="0"/>
              <a:t>Kaplan, A.M. and </a:t>
            </a:r>
            <a:r>
              <a:rPr lang="en-GB" dirty="0" err="1"/>
              <a:t>Haenlein</a:t>
            </a:r>
            <a:r>
              <a:rPr lang="en-GB" dirty="0"/>
              <a:t>, M. (2010) “Users of the world, unite! The challenges and opportunities of Social Media,” Business Horizons, 53(1), pp. 59–68. Available at: https://doi.org/10.1016/j.bushor.2009.09.003.</a:t>
            </a:r>
          </a:p>
          <a:p>
            <a:r>
              <a:rPr lang="en-GB" dirty="0" err="1"/>
              <a:t>Nyangwe</a:t>
            </a:r>
            <a:r>
              <a:rPr lang="en-GB" dirty="0"/>
              <a:t>, S. and </a:t>
            </a:r>
            <a:r>
              <a:rPr lang="en-GB" dirty="0" err="1"/>
              <a:t>Buhalis</a:t>
            </a:r>
            <a:r>
              <a:rPr lang="en-GB" dirty="0"/>
              <a:t>, D. (2018) “Branding Transformation Through Social Media and Co-creation: Lessons from Marriott International,” in Springer eBooks, pp. 257–269. Available at: https://doi.org/10.1007/978-3-319-72923-7_20.</a:t>
            </a:r>
          </a:p>
          <a:p>
            <a:r>
              <a:rPr lang="en-GB" dirty="0" err="1"/>
              <a:t>Shugan</a:t>
            </a:r>
            <a:r>
              <a:rPr lang="en-GB" dirty="0"/>
              <a:t>, S.M. et al. (2017) “Product Line Bundling: Why Airlines Bundle High-End While Hotels Bundle Low-End,” Marketing Science, 36(1), pp. 124–139. Available at: https://doi.org/10.1287/mksc.2016.1004.</a:t>
            </a:r>
          </a:p>
          <a:p>
            <a:r>
              <a:rPr lang="en-GB" dirty="0" err="1"/>
              <a:t>Teare</a:t>
            </a:r>
            <a:r>
              <a:rPr lang="en-GB" dirty="0"/>
              <a:t>, R. and </a:t>
            </a:r>
            <a:r>
              <a:rPr lang="en-GB" dirty="0" err="1"/>
              <a:t>O’Hern</a:t>
            </a:r>
            <a:r>
              <a:rPr lang="en-GB" dirty="0"/>
              <a:t>, J.P. (2000) “Challenges for service leaders: setting the agenda for the virtual learning organization,” International Journal of Contemporary Hospitality Management, 12(2), pp. 97–106. Available at: https://doi.org/10.1108/09596110010307341.</a:t>
            </a:r>
          </a:p>
          <a:p>
            <a:r>
              <a:rPr lang="en-GB" dirty="0" err="1"/>
              <a:t>Tesone</a:t>
            </a:r>
            <a:r>
              <a:rPr lang="en-GB" dirty="0"/>
              <a:t>, V. (2014) Principles of Management for the Hospitality Industry, Butterworth </a:t>
            </a:r>
            <a:r>
              <a:rPr lang="en-GB" dirty="0" err="1"/>
              <a:t>Heineman</a:t>
            </a:r>
            <a:r>
              <a:rPr lang="en-GB" dirty="0"/>
              <a:t>, Oxford</a:t>
            </a:r>
          </a:p>
          <a:p>
            <a:r>
              <a:rPr lang="en-GB" dirty="0" err="1"/>
              <a:t>Wernick</a:t>
            </a:r>
            <a:r>
              <a:rPr lang="en-GB" dirty="0"/>
              <a:t>, D.G. and Von </a:t>
            </a:r>
            <a:r>
              <a:rPr lang="en-GB" dirty="0" err="1"/>
              <a:t>Glinow</a:t>
            </a:r>
            <a:r>
              <a:rPr lang="en-GB" dirty="0"/>
              <a:t>, M.A. (2012) “Reflections on the Evolving Terrorist Threat to Luxury Hotels: A Case Study on Marriott International,” Thunderbird International Business Review, 54(5), pp. 729–746. Available at: https://doi.org/10.1002/tie.21496.</a:t>
            </a:r>
          </a:p>
          <a:p>
            <a:r>
              <a:rPr lang="en-GB" dirty="0"/>
              <a:t>Wood, R.C., 2015. Hospitality Management: a brief introduction, Sage, London</a:t>
            </a:r>
          </a:p>
          <a:p>
            <a:r>
              <a:rPr lang="en-GB" dirty="0"/>
              <a:t>Zhang, Y. et al. (2015) A Study of the Commercial Application of Big Data of the International Hotel Group in China: Based on the Case Study of Marriott International. Available at: https://doi.org/10.1109/bigdataservice.2015.59.</a:t>
            </a:r>
          </a:p>
        </p:txBody>
      </p:sp>
    </p:spTree>
    <p:extLst>
      <p:ext uri="{BB962C8B-B14F-4D97-AF65-F5344CB8AC3E}">
        <p14:creationId xmlns:p14="http://schemas.microsoft.com/office/powerpoint/2010/main" val="42590829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ehavior of space object - by Lifeliqe.potx" id="{B9C66860-991F-4B9E-BE24-F67EBFE187B1}" vid="{CE56F777-F8E9-4D01-B2D2-2BFB7FC9D4D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Behavior of space objects</Template>
  <TotalTime>0</TotalTime>
  <Words>2394</Words>
  <Application>Microsoft Office PowerPoint</Application>
  <PresentationFormat>Custom</PresentationFormat>
  <Paragraphs>95</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Calibri Light</vt:lpstr>
      <vt:lpstr>CIDFont+F2</vt:lpstr>
      <vt:lpstr>Office Theme</vt:lpstr>
      <vt:lpstr>PowerPoint Presentation</vt:lpstr>
      <vt:lpstr>PowerPoint Presentation</vt:lpstr>
      <vt:lpstr>Marriott International’s main consumers</vt:lpstr>
      <vt:lpstr>The nature, scope and role of the guest services and facilities that are provided to these guests by Marriott International </vt:lpstr>
      <vt:lpstr>The need to consider the role and function of guest services in general</vt:lpstr>
      <vt:lpstr>The importance of hospitality and how hotels meet guest expectations (The importance of hospitality) </vt:lpstr>
      <vt:lpstr>Hotels use a number of tactics to fulfil and exceed visitor expectations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2023-05-17T17:21:41Z</dcterms:created>
  <dcterms:modified xsi:type="dcterms:W3CDTF">2023-05-25T21:00:31Z</dcterms:modified>
</cp:coreProperties>
</file>