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58" r:id="rId3"/>
    <p:sldId id="260" r:id="rId4"/>
    <p:sldId id="261" r:id="rId5"/>
    <p:sldId id="264" r:id="rId6"/>
    <p:sldId id="265" r:id="rId7"/>
    <p:sldId id="266"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04" d="100"/>
          <a:sy n="104" d="100"/>
        </p:scale>
        <p:origin x="13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3C77E-87F0-4E21-AE5D-7A9575A655E8}" type="doc">
      <dgm:prSet loTypeId="urn:microsoft.com/office/officeart/2005/8/layout/hProcess11" loCatId="process" qsTypeId="urn:microsoft.com/office/officeart/2005/8/quickstyle/3d1" qsCatId="3D" csTypeId="urn:microsoft.com/office/officeart/2005/8/colors/accent1_2" csCatId="accent1" phldr="1"/>
      <dgm:spPr/>
    </dgm:pt>
    <dgm:pt modelId="{4852753C-A495-40DA-9573-949E071557A3}">
      <dgm:prSet phldrT="[Text]"/>
      <dgm:spPr/>
      <dgm:t>
        <a:bodyPr/>
        <a:lstStyle/>
        <a:p>
          <a:r>
            <a:rPr lang="en-GB" dirty="0"/>
            <a:t>Week 7</a:t>
          </a:r>
        </a:p>
      </dgm:t>
    </dgm:pt>
    <dgm:pt modelId="{F57D209F-333C-4967-9A6B-3119DF6FBB05}" type="parTrans" cxnId="{B140A11D-04DD-4B38-A0AB-11ACDDCE6CEF}">
      <dgm:prSet/>
      <dgm:spPr/>
      <dgm:t>
        <a:bodyPr/>
        <a:lstStyle/>
        <a:p>
          <a:endParaRPr lang="en-GB"/>
        </a:p>
      </dgm:t>
    </dgm:pt>
    <dgm:pt modelId="{68163DD0-B5DB-49C4-B1CE-7E0BBB448CA1}" type="sibTrans" cxnId="{B140A11D-04DD-4B38-A0AB-11ACDDCE6CEF}">
      <dgm:prSet/>
      <dgm:spPr/>
      <dgm:t>
        <a:bodyPr/>
        <a:lstStyle/>
        <a:p>
          <a:endParaRPr lang="en-GB"/>
        </a:p>
      </dgm:t>
    </dgm:pt>
    <dgm:pt modelId="{FFBC4EF9-A54E-41C9-AE73-3C8BAD73E661}">
      <dgm:prSet phldrT="[Text]"/>
      <dgm:spPr/>
      <dgm:t>
        <a:bodyPr/>
        <a:lstStyle/>
        <a:p>
          <a:r>
            <a:rPr lang="en-GB" dirty="0"/>
            <a:t>Week 8</a:t>
          </a:r>
        </a:p>
      </dgm:t>
    </dgm:pt>
    <dgm:pt modelId="{9373D64C-6F2C-4EF4-8B9D-893897E89102}" type="parTrans" cxnId="{A78981FF-765D-48F8-A1E3-62DC1FEEC282}">
      <dgm:prSet/>
      <dgm:spPr/>
      <dgm:t>
        <a:bodyPr/>
        <a:lstStyle/>
        <a:p>
          <a:endParaRPr lang="en-GB"/>
        </a:p>
      </dgm:t>
    </dgm:pt>
    <dgm:pt modelId="{2B6BA4C9-A9DF-4403-83E3-C9301B351E39}" type="sibTrans" cxnId="{A78981FF-765D-48F8-A1E3-62DC1FEEC282}">
      <dgm:prSet/>
      <dgm:spPr/>
      <dgm:t>
        <a:bodyPr/>
        <a:lstStyle/>
        <a:p>
          <a:endParaRPr lang="en-GB"/>
        </a:p>
      </dgm:t>
    </dgm:pt>
    <dgm:pt modelId="{687664F1-6381-42B2-9F19-464F96533601}">
      <dgm:prSet phldrT="[Text]"/>
      <dgm:spPr/>
      <dgm:t>
        <a:bodyPr/>
        <a:lstStyle/>
        <a:p>
          <a:r>
            <a:rPr lang="en-GB" dirty="0"/>
            <a:t>Week 9</a:t>
          </a:r>
        </a:p>
      </dgm:t>
    </dgm:pt>
    <dgm:pt modelId="{59FCF1E4-4D04-4330-B2F3-515F402F5225}" type="parTrans" cxnId="{44E7EC18-3E20-40BC-B72D-9B9702608828}">
      <dgm:prSet/>
      <dgm:spPr/>
      <dgm:t>
        <a:bodyPr/>
        <a:lstStyle/>
        <a:p>
          <a:endParaRPr lang="en-GB"/>
        </a:p>
      </dgm:t>
    </dgm:pt>
    <dgm:pt modelId="{FD5396ED-8184-4288-957D-6B8714B95CF1}" type="sibTrans" cxnId="{44E7EC18-3E20-40BC-B72D-9B9702608828}">
      <dgm:prSet/>
      <dgm:spPr/>
      <dgm:t>
        <a:bodyPr/>
        <a:lstStyle/>
        <a:p>
          <a:endParaRPr lang="en-GB"/>
        </a:p>
      </dgm:t>
    </dgm:pt>
    <dgm:pt modelId="{F0E34B97-40D5-42E3-9832-5BF69CC7AAEF}">
      <dgm:prSet phldrT="[Text]"/>
      <dgm:spPr/>
      <dgm:t>
        <a:bodyPr/>
        <a:lstStyle/>
        <a:p>
          <a:r>
            <a:rPr lang="en-GB" dirty="0"/>
            <a:t>Week 10</a:t>
          </a:r>
        </a:p>
      </dgm:t>
    </dgm:pt>
    <dgm:pt modelId="{92FBF5AA-A4DE-4FC5-9BDA-53636F8C2295}" type="parTrans" cxnId="{09F1D168-94B6-431E-BCD9-0DA02AC3E3F3}">
      <dgm:prSet/>
      <dgm:spPr/>
      <dgm:t>
        <a:bodyPr/>
        <a:lstStyle/>
        <a:p>
          <a:endParaRPr lang="en-GB"/>
        </a:p>
      </dgm:t>
    </dgm:pt>
    <dgm:pt modelId="{E4D35B48-856F-47A2-B47E-11142A138098}" type="sibTrans" cxnId="{09F1D168-94B6-431E-BCD9-0DA02AC3E3F3}">
      <dgm:prSet/>
      <dgm:spPr/>
      <dgm:t>
        <a:bodyPr/>
        <a:lstStyle/>
        <a:p>
          <a:endParaRPr lang="en-GB"/>
        </a:p>
      </dgm:t>
    </dgm:pt>
    <dgm:pt modelId="{70488409-E8BF-4157-A6A3-44D0A92C9833}" type="pres">
      <dgm:prSet presAssocID="{1333C77E-87F0-4E21-AE5D-7A9575A655E8}" presName="Name0" presStyleCnt="0">
        <dgm:presLayoutVars>
          <dgm:dir/>
          <dgm:resizeHandles val="exact"/>
        </dgm:presLayoutVars>
      </dgm:prSet>
      <dgm:spPr/>
    </dgm:pt>
    <dgm:pt modelId="{E7B6F991-6443-4003-B832-695C030890D6}" type="pres">
      <dgm:prSet presAssocID="{1333C77E-87F0-4E21-AE5D-7A9575A655E8}" presName="arrow" presStyleLbl="bgShp" presStyleIdx="0" presStyleCnt="1"/>
      <dgm:spPr/>
    </dgm:pt>
    <dgm:pt modelId="{D52F8182-2CE6-410A-A44B-B55B5245CD46}" type="pres">
      <dgm:prSet presAssocID="{1333C77E-87F0-4E21-AE5D-7A9575A655E8}" presName="points" presStyleCnt="0"/>
      <dgm:spPr/>
    </dgm:pt>
    <dgm:pt modelId="{225B719A-473B-4A60-87D3-8F651D8387BB}" type="pres">
      <dgm:prSet presAssocID="{4852753C-A495-40DA-9573-949E071557A3}" presName="compositeA" presStyleCnt="0"/>
      <dgm:spPr/>
    </dgm:pt>
    <dgm:pt modelId="{F9A68AD5-08F5-402B-A6D2-26D244EF4048}" type="pres">
      <dgm:prSet presAssocID="{4852753C-A495-40DA-9573-949E071557A3}" presName="textA" presStyleLbl="revTx" presStyleIdx="0" presStyleCnt="4" custScaleX="67398" custScaleY="60377" custLinFactNeighborX="336" custLinFactNeighborY="25805">
        <dgm:presLayoutVars>
          <dgm:bulletEnabled val="1"/>
        </dgm:presLayoutVars>
      </dgm:prSet>
      <dgm:spPr/>
    </dgm:pt>
    <dgm:pt modelId="{A02AEBEF-A705-4501-B2F5-C42E4F18C7D9}" type="pres">
      <dgm:prSet presAssocID="{4852753C-A495-40DA-9573-949E071557A3}" presName="circleA" presStyleLbl="node1" presStyleIdx="0" presStyleCnt="4"/>
      <dgm:spPr/>
    </dgm:pt>
    <dgm:pt modelId="{8E36DEF1-8DF9-4FED-9602-6398303727C5}" type="pres">
      <dgm:prSet presAssocID="{4852753C-A495-40DA-9573-949E071557A3}" presName="spaceA" presStyleCnt="0"/>
      <dgm:spPr/>
    </dgm:pt>
    <dgm:pt modelId="{25DC0525-C0AD-4C16-82D3-CD383087D7AC}" type="pres">
      <dgm:prSet presAssocID="{68163DD0-B5DB-49C4-B1CE-7E0BBB448CA1}" presName="space" presStyleCnt="0"/>
      <dgm:spPr/>
    </dgm:pt>
    <dgm:pt modelId="{24301391-276E-43A1-B269-32E68AFA290F}" type="pres">
      <dgm:prSet presAssocID="{FFBC4EF9-A54E-41C9-AE73-3C8BAD73E661}" presName="compositeB" presStyleCnt="0"/>
      <dgm:spPr/>
    </dgm:pt>
    <dgm:pt modelId="{84926E60-94F3-47A0-B8E3-8F68C1AF3BDC}" type="pres">
      <dgm:prSet presAssocID="{FFBC4EF9-A54E-41C9-AE73-3C8BAD73E661}" presName="textB" presStyleLbl="revTx" presStyleIdx="1" presStyleCnt="4">
        <dgm:presLayoutVars>
          <dgm:bulletEnabled val="1"/>
        </dgm:presLayoutVars>
      </dgm:prSet>
      <dgm:spPr/>
    </dgm:pt>
    <dgm:pt modelId="{48A318AA-957D-4CCC-80CD-BBEDD58A3B98}" type="pres">
      <dgm:prSet presAssocID="{FFBC4EF9-A54E-41C9-AE73-3C8BAD73E661}" presName="circleB" presStyleLbl="node1" presStyleIdx="1" presStyleCnt="4"/>
      <dgm:spPr/>
    </dgm:pt>
    <dgm:pt modelId="{D2A674DC-714B-43DE-9C47-2F4AC2A331D4}" type="pres">
      <dgm:prSet presAssocID="{FFBC4EF9-A54E-41C9-AE73-3C8BAD73E661}" presName="spaceB" presStyleCnt="0"/>
      <dgm:spPr/>
    </dgm:pt>
    <dgm:pt modelId="{2E6E53D2-F50C-427B-866E-6982C48CE447}" type="pres">
      <dgm:prSet presAssocID="{2B6BA4C9-A9DF-4403-83E3-C9301B351E39}" presName="space" presStyleCnt="0"/>
      <dgm:spPr/>
    </dgm:pt>
    <dgm:pt modelId="{50CA381D-2739-4E80-BD12-B5B35810012D}" type="pres">
      <dgm:prSet presAssocID="{687664F1-6381-42B2-9F19-464F96533601}" presName="compositeA" presStyleCnt="0"/>
      <dgm:spPr/>
    </dgm:pt>
    <dgm:pt modelId="{8D9F7F74-6413-45E5-9095-4C08571758D2}" type="pres">
      <dgm:prSet presAssocID="{687664F1-6381-42B2-9F19-464F96533601}" presName="textA" presStyleLbl="revTx" presStyleIdx="2" presStyleCnt="4">
        <dgm:presLayoutVars>
          <dgm:bulletEnabled val="1"/>
        </dgm:presLayoutVars>
      </dgm:prSet>
      <dgm:spPr/>
    </dgm:pt>
    <dgm:pt modelId="{2727BAF3-2F93-4B78-8B92-FB2618F58E94}" type="pres">
      <dgm:prSet presAssocID="{687664F1-6381-42B2-9F19-464F96533601}" presName="circleA" presStyleLbl="node1" presStyleIdx="2" presStyleCnt="4"/>
      <dgm:spPr/>
    </dgm:pt>
    <dgm:pt modelId="{982FE6CA-4AF3-418A-AADE-6E8EA237463F}" type="pres">
      <dgm:prSet presAssocID="{687664F1-6381-42B2-9F19-464F96533601}" presName="spaceA" presStyleCnt="0"/>
      <dgm:spPr/>
    </dgm:pt>
    <dgm:pt modelId="{DE2BCC42-763E-4E6D-A4BB-64A62B195AA5}" type="pres">
      <dgm:prSet presAssocID="{FD5396ED-8184-4288-957D-6B8714B95CF1}" presName="space" presStyleCnt="0"/>
      <dgm:spPr/>
    </dgm:pt>
    <dgm:pt modelId="{A23DBC06-EAD1-432F-9542-F52F9D81FB82}" type="pres">
      <dgm:prSet presAssocID="{F0E34B97-40D5-42E3-9832-5BF69CC7AAEF}" presName="compositeB" presStyleCnt="0"/>
      <dgm:spPr/>
    </dgm:pt>
    <dgm:pt modelId="{EB8D0495-FDE3-47EF-8A56-AD5438928AE8}" type="pres">
      <dgm:prSet presAssocID="{F0E34B97-40D5-42E3-9832-5BF69CC7AAEF}" presName="textB" presStyleLbl="revTx" presStyleIdx="3" presStyleCnt="4">
        <dgm:presLayoutVars>
          <dgm:bulletEnabled val="1"/>
        </dgm:presLayoutVars>
      </dgm:prSet>
      <dgm:spPr/>
    </dgm:pt>
    <dgm:pt modelId="{2391687A-EFC0-4A4B-B0D2-5BA468837A3D}" type="pres">
      <dgm:prSet presAssocID="{F0E34B97-40D5-42E3-9832-5BF69CC7AAEF}" presName="circleB" presStyleLbl="node1" presStyleIdx="3" presStyleCnt="4"/>
      <dgm:spPr/>
    </dgm:pt>
    <dgm:pt modelId="{8EE12B6C-3B26-4EAB-B422-F5831C3775E6}" type="pres">
      <dgm:prSet presAssocID="{F0E34B97-40D5-42E3-9832-5BF69CC7AAEF}" presName="spaceB" presStyleCnt="0"/>
      <dgm:spPr/>
    </dgm:pt>
  </dgm:ptLst>
  <dgm:cxnLst>
    <dgm:cxn modelId="{44E7EC18-3E20-40BC-B72D-9B9702608828}" srcId="{1333C77E-87F0-4E21-AE5D-7A9575A655E8}" destId="{687664F1-6381-42B2-9F19-464F96533601}" srcOrd="2" destOrd="0" parTransId="{59FCF1E4-4D04-4330-B2F3-515F402F5225}" sibTransId="{FD5396ED-8184-4288-957D-6B8714B95CF1}"/>
    <dgm:cxn modelId="{B140A11D-04DD-4B38-A0AB-11ACDDCE6CEF}" srcId="{1333C77E-87F0-4E21-AE5D-7A9575A655E8}" destId="{4852753C-A495-40DA-9573-949E071557A3}" srcOrd="0" destOrd="0" parTransId="{F57D209F-333C-4967-9A6B-3119DF6FBB05}" sibTransId="{68163DD0-B5DB-49C4-B1CE-7E0BBB448CA1}"/>
    <dgm:cxn modelId="{72A30228-39B8-4B7C-9E49-49BA70AD5ED7}" type="presOf" srcId="{4852753C-A495-40DA-9573-949E071557A3}" destId="{F9A68AD5-08F5-402B-A6D2-26D244EF4048}" srcOrd="0" destOrd="0" presId="urn:microsoft.com/office/officeart/2005/8/layout/hProcess11"/>
    <dgm:cxn modelId="{7DEA5029-7BF6-4674-A45A-9DA5318B80BD}" type="presOf" srcId="{FFBC4EF9-A54E-41C9-AE73-3C8BAD73E661}" destId="{84926E60-94F3-47A0-B8E3-8F68C1AF3BDC}" srcOrd="0" destOrd="0" presId="urn:microsoft.com/office/officeart/2005/8/layout/hProcess11"/>
    <dgm:cxn modelId="{0ED98A2C-FAB4-49EA-B494-91C527BB5DDF}" type="presOf" srcId="{F0E34B97-40D5-42E3-9832-5BF69CC7AAEF}" destId="{EB8D0495-FDE3-47EF-8A56-AD5438928AE8}" srcOrd="0" destOrd="0" presId="urn:microsoft.com/office/officeart/2005/8/layout/hProcess11"/>
    <dgm:cxn modelId="{09F1D168-94B6-431E-BCD9-0DA02AC3E3F3}" srcId="{1333C77E-87F0-4E21-AE5D-7A9575A655E8}" destId="{F0E34B97-40D5-42E3-9832-5BF69CC7AAEF}" srcOrd="3" destOrd="0" parTransId="{92FBF5AA-A4DE-4FC5-9BDA-53636F8C2295}" sibTransId="{E4D35B48-856F-47A2-B47E-11142A138098}"/>
    <dgm:cxn modelId="{60F227B1-4F0A-4497-98BB-11413B909A8B}" type="presOf" srcId="{1333C77E-87F0-4E21-AE5D-7A9575A655E8}" destId="{70488409-E8BF-4157-A6A3-44D0A92C9833}" srcOrd="0" destOrd="0" presId="urn:microsoft.com/office/officeart/2005/8/layout/hProcess11"/>
    <dgm:cxn modelId="{0C5B3CC7-B9B9-4A1A-8253-6AB3D1D0AE3F}" type="presOf" srcId="{687664F1-6381-42B2-9F19-464F96533601}" destId="{8D9F7F74-6413-45E5-9095-4C08571758D2}" srcOrd="0" destOrd="0" presId="urn:microsoft.com/office/officeart/2005/8/layout/hProcess11"/>
    <dgm:cxn modelId="{A78981FF-765D-48F8-A1E3-62DC1FEEC282}" srcId="{1333C77E-87F0-4E21-AE5D-7A9575A655E8}" destId="{FFBC4EF9-A54E-41C9-AE73-3C8BAD73E661}" srcOrd="1" destOrd="0" parTransId="{9373D64C-6F2C-4EF4-8B9D-893897E89102}" sibTransId="{2B6BA4C9-A9DF-4403-83E3-C9301B351E39}"/>
    <dgm:cxn modelId="{B8268638-8AB5-4D3A-A367-3940579F8C31}" type="presParOf" srcId="{70488409-E8BF-4157-A6A3-44D0A92C9833}" destId="{E7B6F991-6443-4003-B832-695C030890D6}" srcOrd="0" destOrd="0" presId="urn:microsoft.com/office/officeart/2005/8/layout/hProcess11"/>
    <dgm:cxn modelId="{E7C4A45C-DC9B-475A-B743-ADAF77167214}" type="presParOf" srcId="{70488409-E8BF-4157-A6A3-44D0A92C9833}" destId="{D52F8182-2CE6-410A-A44B-B55B5245CD46}" srcOrd="1" destOrd="0" presId="urn:microsoft.com/office/officeart/2005/8/layout/hProcess11"/>
    <dgm:cxn modelId="{DA14C738-BD1B-4690-AB7F-5A5266E06483}" type="presParOf" srcId="{D52F8182-2CE6-410A-A44B-B55B5245CD46}" destId="{225B719A-473B-4A60-87D3-8F651D8387BB}" srcOrd="0" destOrd="0" presId="urn:microsoft.com/office/officeart/2005/8/layout/hProcess11"/>
    <dgm:cxn modelId="{D3B90708-5403-46D7-A27A-6A047F8BF07D}" type="presParOf" srcId="{225B719A-473B-4A60-87D3-8F651D8387BB}" destId="{F9A68AD5-08F5-402B-A6D2-26D244EF4048}" srcOrd="0" destOrd="0" presId="urn:microsoft.com/office/officeart/2005/8/layout/hProcess11"/>
    <dgm:cxn modelId="{E64332AD-5F65-492F-BCED-692D1A5845CB}" type="presParOf" srcId="{225B719A-473B-4A60-87D3-8F651D8387BB}" destId="{A02AEBEF-A705-4501-B2F5-C42E4F18C7D9}" srcOrd="1" destOrd="0" presId="urn:microsoft.com/office/officeart/2005/8/layout/hProcess11"/>
    <dgm:cxn modelId="{97C30F0A-8136-409D-8965-736959D24FEE}" type="presParOf" srcId="{225B719A-473B-4A60-87D3-8F651D8387BB}" destId="{8E36DEF1-8DF9-4FED-9602-6398303727C5}" srcOrd="2" destOrd="0" presId="urn:microsoft.com/office/officeart/2005/8/layout/hProcess11"/>
    <dgm:cxn modelId="{9FF6685E-4834-4C84-BF80-434EC562F374}" type="presParOf" srcId="{D52F8182-2CE6-410A-A44B-B55B5245CD46}" destId="{25DC0525-C0AD-4C16-82D3-CD383087D7AC}" srcOrd="1" destOrd="0" presId="urn:microsoft.com/office/officeart/2005/8/layout/hProcess11"/>
    <dgm:cxn modelId="{15CBC806-EB47-423B-B6E5-C75D66C2098E}" type="presParOf" srcId="{D52F8182-2CE6-410A-A44B-B55B5245CD46}" destId="{24301391-276E-43A1-B269-32E68AFA290F}" srcOrd="2" destOrd="0" presId="urn:microsoft.com/office/officeart/2005/8/layout/hProcess11"/>
    <dgm:cxn modelId="{52A25016-0659-4B34-AD63-BEC0136E8907}" type="presParOf" srcId="{24301391-276E-43A1-B269-32E68AFA290F}" destId="{84926E60-94F3-47A0-B8E3-8F68C1AF3BDC}" srcOrd="0" destOrd="0" presId="urn:microsoft.com/office/officeart/2005/8/layout/hProcess11"/>
    <dgm:cxn modelId="{04884A22-F61E-4602-893D-23E778308828}" type="presParOf" srcId="{24301391-276E-43A1-B269-32E68AFA290F}" destId="{48A318AA-957D-4CCC-80CD-BBEDD58A3B98}" srcOrd="1" destOrd="0" presId="urn:microsoft.com/office/officeart/2005/8/layout/hProcess11"/>
    <dgm:cxn modelId="{04A057A5-C364-4562-A250-09A8AF5F9FC0}" type="presParOf" srcId="{24301391-276E-43A1-B269-32E68AFA290F}" destId="{D2A674DC-714B-43DE-9C47-2F4AC2A331D4}" srcOrd="2" destOrd="0" presId="urn:microsoft.com/office/officeart/2005/8/layout/hProcess11"/>
    <dgm:cxn modelId="{6CB89861-6A7F-4F05-B10D-985FB93FBA2B}" type="presParOf" srcId="{D52F8182-2CE6-410A-A44B-B55B5245CD46}" destId="{2E6E53D2-F50C-427B-866E-6982C48CE447}" srcOrd="3" destOrd="0" presId="urn:microsoft.com/office/officeart/2005/8/layout/hProcess11"/>
    <dgm:cxn modelId="{B8ECF1A4-5567-4F43-AB6B-4ECAE2B8F1EB}" type="presParOf" srcId="{D52F8182-2CE6-410A-A44B-B55B5245CD46}" destId="{50CA381D-2739-4E80-BD12-B5B35810012D}" srcOrd="4" destOrd="0" presId="urn:microsoft.com/office/officeart/2005/8/layout/hProcess11"/>
    <dgm:cxn modelId="{275B440F-6F9B-420E-A2B5-3C35AA76FAAC}" type="presParOf" srcId="{50CA381D-2739-4E80-BD12-B5B35810012D}" destId="{8D9F7F74-6413-45E5-9095-4C08571758D2}" srcOrd="0" destOrd="0" presId="urn:microsoft.com/office/officeart/2005/8/layout/hProcess11"/>
    <dgm:cxn modelId="{FDA3E59B-205E-4459-AB35-8BE6FEFF11BF}" type="presParOf" srcId="{50CA381D-2739-4E80-BD12-B5B35810012D}" destId="{2727BAF3-2F93-4B78-8B92-FB2618F58E94}" srcOrd="1" destOrd="0" presId="urn:microsoft.com/office/officeart/2005/8/layout/hProcess11"/>
    <dgm:cxn modelId="{6C0DA8C2-1070-436B-B2E8-F92E7C077914}" type="presParOf" srcId="{50CA381D-2739-4E80-BD12-B5B35810012D}" destId="{982FE6CA-4AF3-418A-AADE-6E8EA237463F}" srcOrd="2" destOrd="0" presId="urn:microsoft.com/office/officeart/2005/8/layout/hProcess11"/>
    <dgm:cxn modelId="{C3591326-5616-412B-BBF6-4C3D32660CC9}" type="presParOf" srcId="{D52F8182-2CE6-410A-A44B-B55B5245CD46}" destId="{DE2BCC42-763E-4E6D-A4BB-64A62B195AA5}" srcOrd="5" destOrd="0" presId="urn:microsoft.com/office/officeart/2005/8/layout/hProcess11"/>
    <dgm:cxn modelId="{A4DCF760-EE56-4496-8A26-8DB7F5E7EA48}" type="presParOf" srcId="{D52F8182-2CE6-410A-A44B-B55B5245CD46}" destId="{A23DBC06-EAD1-432F-9542-F52F9D81FB82}" srcOrd="6" destOrd="0" presId="urn:microsoft.com/office/officeart/2005/8/layout/hProcess11"/>
    <dgm:cxn modelId="{BBBAD9EC-FB5B-4A38-B4A0-52A7A5D2148A}" type="presParOf" srcId="{A23DBC06-EAD1-432F-9542-F52F9D81FB82}" destId="{EB8D0495-FDE3-47EF-8A56-AD5438928AE8}" srcOrd="0" destOrd="0" presId="urn:microsoft.com/office/officeart/2005/8/layout/hProcess11"/>
    <dgm:cxn modelId="{88797EB7-F24F-4BF7-8087-1AB53CD2919B}" type="presParOf" srcId="{A23DBC06-EAD1-432F-9542-F52F9D81FB82}" destId="{2391687A-EFC0-4A4B-B0D2-5BA468837A3D}" srcOrd="1" destOrd="0" presId="urn:microsoft.com/office/officeart/2005/8/layout/hProcess11"/>
    <dgm:cxn modelId="{C629490A-19F5-4882-B5C2-E29782B137BA}" type="presParOf" srcId="{A23DBC06-EAD1-432F-9542-F52F9D81FB82}" destId="{8EE12B6C-3B26-4EAB-B422-F5831C3775E6}"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6F991-6443-4003-B832-695C030890D6}">
      <dsp:nvSpPr>
        <dsp:cNvPr id="0" name=""/>
        <dsp:cNvSpPr/>
      </dsp:nvSpPr>
      <dsp:spPr>
        <a:xfrm>
          <a:off x="0" y="686562"/>
          <a:ext cx="7843520" cy="915416"/>
        </a:xfrm>
        <a:prstGeom prst="notchedRightArrow">
          <a:avLst/>
        </a:prstGeom>
        <a:gradFill rotWithShape="0">
          <a:gsLst>
            <a:gs pos="0">
              <a:schemeClr val="accent1">
                <a:tint val="40000"/>
                <a:hueOff val="0"/>
                <a:satOff val="0"/>
                <a:lumOff val="0"/>
                <a:alphaOff val="0"/>
                <a:tint val="98000"/>
                <a:lumMod val="114000"/>
              </a:schemeClr>
            </a:gs>
            <a:gs pos="100000">
              <a:schemeClr val="accent1">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F9A68AD5-08F5-402B-A6D2-26D244EF4048}">
      <dsp:nvSpPr>
        <dsp:cNvPr id="0" name=""/>
        <dsp:cNvSpPr/>
      </dsp:nvSpPr>
      <dsp:spPr>
        <a:xfrm>
          <a:off x="286245" y="326901"/>
          <a:ext cx="1145295" cy="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None/>
          </a:pPr>
          <a:r>
            <a:rPr lang="en-GB" sz="1900" kern="1200" dirty="0"/>
            <a:t>Week 7</a:t>
          </a:r>
        </a:p>
      </dsp:txBody>
      <dsp:txXfrm>
        <a:off x="286245" y="326901"/>
        <a:ext cx="1145295" cy="552700"/>
      </dsp:txXfrm>
    </dsp:sp>
    <dsp:sp modelId="{A02AEBEF-A705-4501-B2F5-C42E4F18C7D9}">
      <dsp:nvSpPr>
        <dsp:cNvPr id="0" name=""/>
        <dsp:cNvSpPr/>
      </dsp:nvSpPr>
      <dsp:spPr>
        <a:xfrm>
          <a:off x="738756" y="939164"/>
          <a:ext cx="228854" cy="228854"/>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4926E60-94F3-47A0-B8E3-8F68C1AF3BDC}">
      <dsp:nvSpPr>
        <dsp:cNvPr id="0" name=""/>
        <dsp:cNvSpPr/>
      </dsp:nvSpPr>
      <dsp:spPr>
        <a:xfrm>
          <a:off x="1787799" y="1373124"/>
          <a:ext cx="1699301" cy="915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t>Week 8</a:t>
          </a:r>
        </a:p>
      </dsp:txBody>
      <dsp:txXfrm>
        <a:off x="1787799" y="1373124"/>
        <a:ext cx="1699301" cy="915416"/>
      </dsp:txXfrm>
    </dsp:sp>
    <dsp:sp modelId="{48A318AA-957D-4CCC-80CD-BBEDD58A3B98}">
      <dsp:nvSpPr>
        <dsp:cNvPr id="0" name=""/>
        <dsp:cNvSpPr/>
      </dsp:nvSpPr>
      <dsp:spPr>
        <a:xfrm>
          <a:off x="2523023" y="1029843"/>
          <a:ext cx="228854" cy="228854"/>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D9F7F74-6413-45E5-9095-4C08571758D2}">
      <dsp:nvSpPr>
        <dsp:cNvPr id="0" name=""/>
        <dsp:cNvSpPr/>
      </dsp:nvSpPr>
      <dsp:spPr>
        <a:xfrm>
          <a:off x="3572066" y="0"/>
          <a:ext cx="1699301" cy="915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None/>
          </a:pPr>
          <a:r>
            <a:rPr lang="en-GB" sz="1900" kern="1200" dirty="0"/>
            <a:t>Week 9</a:t>
          </a:r>
        </a:p>
      </dsp:txBody>
      <dsp:txXfrm>
        <a:off x="3572066" y="0"/>
        <a:ext cx="1699301" cy="915416"/>
      </dsp:txXfrm>
    </dsp:sp>
    <dsp:sp modelId="{2727BAF3-2F93-4B78-8B92-FB2618F58E94}">
      <dsp:nvSpPr>
        <dsp:cNvPr id="0" name=""/>
        <dsp:cNvSpPr/>
      </dsp:nvSpPr>
      <dsp:spPr>
        <a:xfrm>
          <a:off x="4307290" y="1029843"/>
          <a:ext cx="228854" cy="228854"/>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EB8D0495-FDE3-47EF-8A56-AD5438928AE8}">
      <dsp:nvSpPr>
        <dsp:cNvPr id="0" name=""/>
        <dsp:cNvSpPr/>
      </dsp:nvSpPr>
      <dsp:spPr>
        <a:xfrm>
          <a:off x="5356333" y="1373124"/>
          <a:ext cx="1699301" cy="915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t>Week 10</a:t>
          </a:r>
        </a:p>
      </dsp:txBody>
      <dsp:txXfrm>
        <a:off x="5356333" y="1373124"/>
        <a:ext cx="1699301" cy="915416"/>
      </dsp:txXfrm>
    </dsp:sp>
    <dsp:sp modelId="{2391687A-EFC0-4A4B-B0D2-5BA468837A3D}">
      <dsp:nvSpPr>
        <dsp:cNvPr id="0" name=""/>
        <dsp:cNvSpPr/>
      </dsp:nvSpPr>
      <dsp:spPr>
        <a:xfrm>
          <a:off x="6091557" y="1029843"/>
          <a:ext cx="228854" cy="228854"/>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697397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4216765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3788943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5A9E07-8796-46A6-8847-1EDB38726337}"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308999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5A9E07-8796-46A6-8847-1EDB38726337}"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2147219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5A9E07-8796-46A6-8847-1EDB38726337}" type="datetimeFigureOut">
              <a:rPr lang="en-GB" smtClean="0"/>
              <a:t>26/02/2022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1494610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5A9E07-8796-46A6-8847-1EDB38726337}" type="datetimeFigureOut">
              <a:rPr lang="en-GB" smtClean="0"/>
              <a:t>26/02/2022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3072958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5A9E07-8796-46A6-8847-1EDB38726337}"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4270412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5A9E07-8796-46A6-8847-1EDB38726337}"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694862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5A9E07-8796-46A6-8847-1EDB38726337}"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339252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3581013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23098752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362324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15A9E07-8796-46A6-8847-1EDB38726337}"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569809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15A9E07-8796-46A6-8847-1EDB38726337}" type="datetimeFigureOut">
              <a:rPr lang="en-GB" smtClean="0"/>
              <a:t>26/02/2022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28582510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204619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15A9E07-8796-46A6-8847-1EDB38726337}"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D034D1-320D-4CDE-B48A-175984452305}" type="slidenum">
              <a:rPr lang="en-GB" smtClean="0"/>
              <a:t>‹#›</a:t>
            </a:fld>
            <a:endParaRPr lang="en-GB"/>
          </a:p>
        </p:txBody>
      </p:sp>
    </p:spTree>
    <p:extLst>
      <p:ext uri="{BB962C8B-B14F-4D97-AF65-F5344CB8AC3E}">
        <p14:creationId xmlns:p14="http://schemas.microsoft.com/office/powerpoint/2010/main" val="1917701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15A9E07-8796-46A6-8847-1EDB38726337}" type="datetimeFigureOut">
              <a:rPr lang="en-GB" smtClean="0"/>
              <a:t>26/02/2022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6D034D1-320D-4CDE-B48A-175984452305}" type="slidenum">
              <a:rPr lang="en-GB" smtClean="0"/>
              <a:t>‹#›</a:t>
            </a:fld>
            <a:endParaRPr lang="en-GB"/>
          </a:p>
        </p:txBody>
      </p:sp>
    </p:spTree>
    <p:extLst>
      <p:ext uri="{BB962C8B-B14F-4D97-AF65-F5344CB8AC3E}">
        <p14:creationId xmlns:p14="http://schemas.microsoft.com/office/powerpoint/2010/main" val="1339398664"/>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tandfonline.com/doi/full/10.1080/19415257.2020.1742187"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tandfonline.com/doi/full/10.1080/19415257.2020.1742187"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tandfonline.com/doi/full/10.1080/19415257.2020.174218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939895" y="1813556"/>
            <a:ext cx="10697694" cy="2701048"/>
          </a:xfrm>
        </p:spPr>
        <p:txBody>
          <a:bodyPr>
            <a:normAutofit fontScale="90000"/>
          </a:bodyPr>
          <a:lstStyle/>
          <a:p>
            <a:pPr>
              <a:spcAft>
                <a:spcPts val="0"/>
              </a:spcAft>
            </a:pPr>
            <a:r>
              <a:rPr lang="en-GB" sz="1800" b="1" dirty="0">
                <a:effectLst/>
                <a:latin typeface="Arial" panose="020B0604020202020204" pitchFamily="34" charset="0"/>
                <a:ea typeface="Times New Roman" panose="02020603050405020304" pitchFamily="18" charset="0"/>
              </a:rPr>
              <a:t>Title</a:t>
            </a:r>
            <a:r>
              <a:rPr lang="en-GB" sz="1800" dirty="0">
                <a:effectLst/>
                <a:latin typeface="Arial" panose="020B0604020202020204" pitchFamily="34" charset="0"/>
                <a:ea typeface="Times New Roman" panose="02020603050405020304" pitchFamily="18" charset="0"/>
              </a:rPr>
              <a:t> – How do we use technology to </a:t>
            </a:r>
            <a:r>
              <a:rPr lang="en-GB" sz="2000" dirty="0">
                <a:effectLst/>
                <a:latin typeface="Arial" panose="020B0604020202020204" pitchFamily="34" charset="0"/>
                <a:ea typeface="Times New Roman" panose="02020603050405020304" pitchFamily="18" charset="0"/>
              </a:rPr>
              <a:t>collaborate</a:t>
            </a:r>
            <a:r>
              <a:rPr lang="en-GB" sz="1800" dirty="0">
                <a:effectLst/>
                <a:latin typeface="Arial" panose="020B0604020202020204" pitchFamily="34" charset="0"/>
                <a:ea typeface="Times New Roman" panose="02020603050405020304" pitchFamily="18" charset="0"/>
              </a:rPr>
              <a:t> at UWTSD?</a:t>
            </a:r>
            <a:br>
              <a:rPr lang="en-GB" sz="1300" dirty="0">
                <a:effectLst/>
                <a:latin typeface="Times New Roman" panose="02020603050405020304" pitchFamily="18" charset="0"/>
                <a:ea typeface="Times New Roman" panose="02020603050405020304" pitchFamily="18" charset="0"/>
              </a:rPr>
            </a:br>
            <a:br>
              <a:rPr lang="en-GB" sz="1300" dirty="0">
                <a:latin typeface="Times New Roman" panose="02020603050405020304" pitchFamily="18" charset="0"/>
                <a:ea typeface="Times New Roman" panose="02020603050405020304" pitchFamily="18" charset="0"/>
              </a:rPr>
            </a:br>
            <a:br>
              <a:rPr lang="en-GB" sz="1300" dirty="0">
                <a:latin typeface="Times New Roman" panose="02020603050405020304" pitchFamily="18" charset="0"/>
                <a:ea typeface="Times New Roman" panose="02020603050405020304" pitchFamily="18" charset="0"/>
              </a:rPr>
            </a:br>
            <a:r>
              <a:rPr lang="en-GB" sz="2000" dirty="0">
                <a:effectLst/>
                <a:latin typeface="Times New Roman" panose="02020603050405020304" pitchFamily="18" charset="0"/>
                <a:ea typeface="Times New Roman" panose="02020603050405020304" pitchFamily="18" charset="0"/>
              </a:rPr>
              <a:t>Digital Skills and Research Methods</a:t>
            </a:r>
            <a:br>
              <a:rPr lang="en-GB" sz="1300" dirty="0"/>
            </a:br>
            <a:r>
              <a:rPr lang="en-GB" sz="2000" dirty="0"/>
              <a:t>BMSW4003</a:t>
            </a:r>
            <a:br>
              <a:rPr lang="en-GB" sz="1300" dirty="0"/>
            </a:br>
            <a:br>
              <a:rPr lang="en-GB" sz="1300" dirty="0"/>
            </a:br>
            <a:br>
              <a:rPr lang="en-GB" sz="1300" dirty="0">
                <a:latin typeface="Times New Roman" panose="02020603050405020304" pitchFamily="18" charset="0"/>
                <a:ea typeface="Times New Roman" panose="02020603050405020304" pitchFamily="18" charset="0"/>
              </a:rPr>
            </a:br>
            <a:br>
              <a:rPr lang="en-GB" sz="1300" dirty="0">
                <a:latin typeface="Times New Roman" panose="02020603050405020304" pitchFamily="18" charset="0"/>
                <a:ea typeface="Times New Roman" panose="02020603050405020304" pitchFamily="18" charset="0"/>
              </a:rPr>
            </a:br>
            <a:r>
              <a:rPr lang="en-GB" sz="1300" dirty="0">
                <a:latin typeface="Times New Roman" panose="02020603050405020304" pitchFamily="18" charset="0"/>
                <a:ea typeface="Times New Roman" panose="02020603050405020304" pitchFamily="18" charset="0"/>
              </a:rPr>
              <a:t>STUDENT NAMES .AND NUMBERS</a:t>
            </a:r>
            <a:br>
              <a:rPr lang="en-GB" sz="1300" dirty="0">
                <a:latin typeface="Times New Roman" panose="02020603050405020304" pitchFamily="18" charset="0"/>
                <a:ea typeface="Times New Roman" panose="02020603050405020304" pitchFamily="18" charset="0"/>
              </a:rPr>
            </a:br>
            <a:r>
              <a:rPr lang="en-GB" sz="1300" dirty="0">
                <a:latin typeface="Times New Roman" panose="02020603050405020304" pitchFamily="18" charset="0"/>
                <a:ea typeface="Times New Roman" panose="02020603050405020304" pitchFamily="18" charset="0"/>
              </a:rPr>
              <a:t>ABDO OSMAN:2021197231</a:t>
            </a:r>
            <a:br>
              <a:rPr lang="en-GB" sz="1300" dirty="0">
                <a:latin typeface="Times New Roman" panose="02020603050405020304" pitchFamily="18" charset="0"/>
                <a:ea typeface="Times New Roman" panose="02020603050405020304" pitchFamily="18" charset="0"/>
              </a:rPr>
            </a:br>
            <a:r>
              <a:rPr lang="en-GB" sz="1300" dirty="0">
                <a:latin typeface="Times New Roman" panose="02020603050405020304" pitchFamily="18" charset="0"/>
                <a:ea typeface="Times New Roman" panose="02020603050405020304" pitchFamily="18" charset="0"/>
              </a:rPr>
              <a:t>ABDUL MATIN:2021218611</a:t>
            </a:r>
            <a:br>
              <a:rPr lang="en-GB" sz="1300" dirty="0">
                <a:latin typeface="Times New Roman" panose="02020603050405020304" pitchFamily="18" charset="0"/>
                <a:ea typeface="Times New Roman" panose="02020603050405020304" pitchFamily="18" charset="0"/>
              </a:rPr>
            </a:br>
            <a:br>
              <a:rPr lang="en-GB" sz="800" dirty="0">
                <a:latin typeface="Times New Roman" panose="02020603050405020304" pitchFamily="18" charset="0"/>
                <a:ea typeface="Times New Roman" panose="02020603050405020304" pitchFamily="18" charset="0"/>
              </a:rPr>
            </a:br>
            <a:br>
              <a:rPr lang="en-GB" sz="800" dirty="0">
                <a:latin typeface="Times New Roman" panose="02020603050405020304" pitchFamily="18" charset="0"/>
                <a:ea typeface="Times New Roman" panose="02020603050405020304" pitchFamily="18" charset="0"/>
              </a:rPr>
            </a:br>
            <a:br>
              <a:rPr lang="en-GB" sz="800" dirty="0">
                <a:latin typeface="Times New Roman" panose="02020603050405020304" pitchFamily="18" charset="0"/>
                <a:ea typeface="Times New Roman" panose="02020603050405020304" pitchFamily="18" charset="0"/>
              </a:rPr>
            </a:br>
            <a:br>
              <a:rPr lang="en-GB" sz="800" dirty="0">
                <a:latin typeface="Times New Roman" panose="02020603050405020304" pitchFamily="18" charset="0"/>
                <a:ea typeface="Times New Roman" panose="02020603050405020304" pitchFamily="18" charset="0"/>
              </a:rPr>
            </a:br>
            <a:br>
              <a:rPr lang="en-GB" sz="800" dirty="0">
                <a:latin typeface="Times New Roman" panose="02020603050405020304" pitchFamily="18" charset="0"/>
                <a:ea typeface="Times New Roman" panose="02020603050405020304" pitchFamily="18" charset="0"/>
              </a:rPr>
            </a:br>
            <a:br>
              <a:rPr lang="en-GB" sz="1050" dirty="0"/>
            </a:br>
            <a:endParaRPr lang="en-GB" sz="1050" dirty="0"/>
          </a:p>
        </p:txBody>
      </p:sp>
      <p:sp>
        <p:nvSpPr>
          <p:cNvPr id="2" name="TextBox 1">
            <a:extLst>
              <a:ext uri="{FF2B5EF4-FFF2-40B4-BE49-F238E27FC236}">
                <a16:creationId xmlns:a16="http://schemas.microsoft.com/office/drawing/2014/main" id="{5C7EC868-A9A3-4749-BCBC-712B1BAA3D37}"/>
              </a:ext>
            </a:extLst>
          </p:cNvPr>
          <p:cNvSpPr txBox="1"/>
          <p:nvPr/>
        </p:nvSpPr>
        <p:spPr>
          <a:xfrm>
            <a:off x="8802170" y="5828233"/>
            <a:ext cx="2862840" cy="369332"/>
          </a:xfrm>
          <a:prstGeom prst="rect">
            <a:avLst/>
          </a:prstGeom>
          <a:noFill/>
        </p:spPr>
        <p:txBody>
          <a:bodyPr wrap="square" rtlCol="0">
            <a:spAutoFit/>
          </a:bodyPr>
          <a:lstStyle/>
          <a:p>
            <a:r>
              <a:rPr lang="en-GB" dirty="0">
                <a:solidFill>
                  <a:schemeClr val="bg1">
                    <a:lumMod val="85000"/>
                  </a:schemeClr>
                </a:solidFill>
              </a:rPr>
              <a:t>Lecturer: Yohan Mendis</a:t>
            </a:r>
          </a:p>
        </p:txBody>
      </p:sp>
      <p:pic>
        <p:nvPicPr>
          <p:cNvPr id="5" name="Picture 4" descr="Calculator, pen, compass, money and a paper with graphs printed on it">
            <a:extLst>
              <a:ext uri="{FF2B5EF4-FFF2-40B4-BE49-F238E27FC236}">
                <a16:creationId xmlns:a16="http://schemas.microsoft.com/office/drawing/2014/main" id="{9C5E005D-08F7-40BE-B9F6-AC181D0BD3D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33899" y="3882159"/>
            <a:ext cx="3836115" cy="2315406"/>
          </a:xfrm>
          <a:prstGeom prst="rect">
            <a:avLst/>
          </a:prstGeom>
        </p:spPr>
      </p:pic>
      <p:pic>
        <p:nvPicPr>
          <p:cNvPr id="7" name="Picture 6" descr="Graphs and plots layered on a blue digital screen">
            <a:extLst>
              <a:ext uri="{FF2B5EF4-FFF2-40B4-BE49-F238E27FC236}">
                <a16:creationId xmlns:a16="http://schemas.microsoft.com/office/drawing/2014/main" id="{3531BCFC-AB1C-4839-96EB-777D1DD27D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58686" y="2010398"/>
            <a:ext cx="3076486" cy="2307364"/>
          </a:xfrm>
          <a:prstGeom prst="rect">
            <a:avLst/>
          </a:prstGeom>
        </p:spPr>
      </p:pic>
    </p:spTree>
    <p:extLst>
      <p:ext uri="{BB962C8B-B14F-4D97-AF65-F5344CB8AC3E}">
        <p14:creationId xmlns:p14="http://schemas.microsoft.com/office/powerpoint/2010/main" val="2930685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4221" y="2030647"/>
            <a:ext cx="9793480" cy="3686972"/>
          </a:xfrm>
        </p:spPr>
        <p:txBody>
          <a:bodyPr>
            <a:normAutofit/>
          </a:bodyPr>
          <a:lstStyle/>
          <a:p>
            <a:r>
              <a:rPr lang="en-GB" sz="1600" dirty="0"/>
              <a:t>Studies into effective early childhood education and care (ECEC) emphasise the importance of the role of the adult and the quality of adult-child interactions on a child’s long term development, learning and achievement (</a:t>
            </a:r>
            <a:r>
              <a:rPr lang="en-GB" sz="1600" dirty="0" err="1"/>
              <a:t>Siraj</a:t>
            </a:r>
            <a:r>
              <a:rPr lang="en-GB" sz="1600" dirty="0"/>
              <a:t>- Blatchford </a:t>
            </a:r>
            <a:r>
              <a:rPr lang="en-GB" sz="1600" i="1" dirty="0"/>
              <a:t>et al</a:t>
            </a:r>
            <a:r>
              <a:rPr lang="en-GB" sz="1600" dirty="0"/>
              <a:t>. </a:t>
            </a:r>
            <a:r>
              <a:rPr lang="en-GB" sz="1600" dirty="0">
                <a:hlinkClick r:id="rId2"/>
              </a:rPr>
              <a:t>2002</a:t>
            </a:r>
            <a:r>
              <a:rPr lang="en-GB" sz="1600" dirty="0"/>
              <a:t>, Sylva </a:t>
            </a:r>
            <a:r>
              <a:rPr lang="en-GB" sz="1600" i="1" dirty="0"/>
              <a:t>et al</a:t>
            </a:r>
            <a:r>
              <a:rPr lang="en-GB" sz="1600" dirty="0"/>
              <a:t>. </a:t>
            </a:r>
            <a:r>
              <a:rPr lang="en-GB" sz="1600" dirty="0">
                <a:hlinkClick r:id="rId2"/>
              </a:rPr>
              <a:t>2004</a:t>
            </a:r>
            <a:r>
              <a:rPr lang="en-GB" sz="1600" dirty="0"/>
              <a:t>, </a:t>
            </a:r>
            <a:r>
              <a:rPr lang="en-GB" sz="1600" dirty="0" err="1"/>
              <a:t>Siraj</a:t>
            </a:r>
            <a:r>
              <a:rPr lang="en-GB" sz="1600" dirty="0"/>
              <a:t>-Blatchford </a:t>
            </a:r>
            <a:r>
              <a:rPr lang="en-GB" sz="1600" i="1" dirty="0"/>
              <a:t>et al</a:t>
            </a:r>
            <a:r>
              <a:rPr lang="en-GB" sz="1600" dirty="0"/>
              <a:t>. </a:t>
            </a:r>
            <a:r>
              <a:rPr lang="en-GB" sz="1600" dirty="0">
                <a:hlinkClick r:id="rId2"/>
              </a:rPr>
              <a:t>2008</a:t>
            </a:r>
            <a:r>
              <a:rPr lang="en-GB" sz="1600" dirty="0"/>
              <a:t>, Sammons </a:t>
            </a:r>
            <a:r>
              <a:rPr lang="en-GB" sz="1600" i="1" dirty="0"/>
              <a:t>et al</a:t>
            </a:r>
            <a:r>
              <a:rPr lang="en-GB" sz="1600" dirty="0"/>
              <a:t>. </a:t>
            </a:r>
            <a:r>
              <a:rPr lang="en-GB" sz="1600" dirty="0">
                <a:hlinkClick r:id="rId2"/>
              </a:rPr>
              <a:t>2014</a:t>
            </a:r>
            <a:r>
              <a:rPr lang="en-GB" sz="1600" dirty="0"/>
              <a:t>, </a:t>
            </a:r>
            <a:r>
              <a:rPr lang="en-GB" sz="1600" dirty="0" err="1"/>
              <a:t>Melhuish</a:t>
            </a:r>
            <a:r>
              <a:rPr lang="en-GB" sz="1600" dirty="0"/>
              <a:t> </a:t>
            </a:r>
            <a:r>
              <a:rPr lang="en-GB" sz="1600" dirty="0">
                <a:hlinkClick r:id="rId2"/>
              </a:rPr>
              <a:t>2016</a:t>
            </a:r>
            <a:r>
              <a:rPr lang="en-GB" sz="1600" dirty="0"/>
              <a:t>, </a:t>
            </a:r>
            <a:r>
              <a:rPr lang="en-GB" sz="1600" dirty="0" err="1"/>
              <a:t>Melhuish</a:t>
            </a:r>
            <a:r>
              <a:rPr lang="en-GB" sz="1600" dirty="0"/>
              <a:t> </a:t>
            </a:r>
            <a:r>
              <a:rPr lang="en-GB" sz="1600" i="1" dirty="0"/>
              <a:t>et al</a:t>
            </a:r>
            <a:r>
              <a:rPr lang="en-GB" sz="1600" dirty="0"/>
              <a:t>. </a:t>
            </a:r>
            <a:r>
              <a:rPr lang="en-GB" sz="1600" dirty="0">
                <a:hlinkClick r:id="rId2"/>
              </a:rPr>
              <a:t>2017</a:t>
            </a:r>
            <a:r>
              <a:rPr lang="en-GB" sz="1600" dirty="0"/>
              <a:t>) and thus the ‘Talking Science’ professional intervention outlined in this article was designed to support these aspects of ECEC practice. The model for delivering ‘Talking Science’ considered the wider complexities noted by Waters and </a:t>
            </a:r>
            <a:r>
              <a:rPr lang="en-GB" sz="1600" dirty="0" err="1"/>
              <a:t>Payler</a:t>
            </a:r>
            <a:r>
              <a:rPr lang="en-GB" sz="1600" dirty="0"/>
              <a:t> (</a:t>
            </a:r>
            <a:r>
              <a:rPr lang="en-GB" sz="1600" dirty="0">
                <a:hlinkClick r:id="rId2"/>
              </a:rPr>
              <a:t>2015</a:t>
            </a:r>
            <a:r>
              <a:rPr lang="en-GB" sz="1600" dirty="0"/>
              <a:t>), </a:t>
            </a:r>
            <a:r>
              <a:rPr lang="en-GB" sz="1600" dirty="0" err="1"/>
              <a:t>Phillippou</a:t>
            </a:r>
            <a:r>
              <a:rPr lang="en-GB" sz="1600" dirty="0"/>
              <a:t> </a:t>
            </a:r>
            <a:r>
              <a:rPr lang="en-GB" sz="1600" i="1" dirty="0"/>
              <a:t>et al</a:t>
            </a:r>
            <a:r>
              <a:rPr lang="en-GB" sz="1600" dirty="0"/>
              <a:t>. (</a:t>
            </a:r>
            <a:r>
              <a:rPr lang="en-GB" sz="1600" dirty="0">
                <a:hlinkClick r:id="rId2"/>
              </a:rPr>
              <a:t>2015</a:t>
            </a:r>
            <a:r>
              <a:rPr lang="en-GB" sz="1600" dirty="0"/>
              <a:t>) and </a:t>
            </a:r>
            <a:r>
              <a:rPr lang="en-GB" sz="1600" dirty="0" err="1"/>
              <a:t>Nuttall</a:t>
            </a:r>
            <a:r>
              <a:rPr lang="en-GB" sz="1600" dirty="0"/>
              <a:t> </a:t>
            </a:r>
            <a:r>
              <a:rPr lang="en-GB" sz="1600" i="1" dirty="0"/>
              <a:t>et al</a:t>
            </a:r>
            <a:r>
              <a:rPr lang="en-GB" sz="1600" dirty="0"/>
              <a:t>. (</a:t>
            </a:r>
            <a:r>
              <a:rPr lang="en-GB" sz="1600" dirty="0">
                <a:hlinkClick r:id="rId2"/>
              </a:rPr>
              <a:t>2015</a:t>
            </a:r>
            <a:r>
              <a:rPr lang="en-GB" sz="1600" dirty="0"/>
              <a:t>), in terms of the context of the ECEC professional learning landscape.</a:t>
            </a:r>
            <a:br>
              <a:rPr lang="en-GB" sz="1600" dirty="0"/>
            </a:br>
            <a:r>
              <a:rPr lang="en-GB" sz="1600" dirty="0"/>
              <a:t>International literature uses many terms when referring to adults working with young children, reflecting the different contexts and school starting ages in different countries; thus for the purposes of this article and in line with Waters and </a:t>
            </a:r>
            <a:r>
              <a:rPr lang="en-GB" sz="1600" dirty="0" err="1"/>
              <a:t>Payler</a:t>
            </a:r>
            <a:r>
              <a:rPr lang="en-GB" sz="1600" dirty="0"/>
              <a:t> (</a:t>
            </a:r>
            <a:r>
              <a:rPr lang="en-GB" sz="1600" dirty="0">
                <a:hlinkClick r:id="rId2"/>
              </a:rPr>
              <a:t>2015</a:t>
            </a:r>
            <a:r>
              <a:rPr lang="en-GB" sz="1600" dirty="0"/>
              <a:t>), the term ECEC practitioners is used to represent the professional practitioners such as teachers and pre-school early years professionals working with children from 0–8 years old.</a:t>
            </a:r>
            <a:br>
              <a:rPr lang="en-GB" sz="1400" dirty="0"/>
            </a:br>
            <a:endParaRPr lang="en-GB" sz="1400" dirty="0"/>
          </a:p>
        </p:txBody>
      </p:sp>
      <p:sp>
        <p:nvSpPr>
          <p:cNvPr id="3" name="Subtitle 2"/>
          <p:cNvSpPr>
            <a:spLocks noGrp="1"/>
          </p:cNvSpPr>
          <p:nvPr>
            <p:ph type="subTitle" idx="1"/>
          </p:nvPr>
        </p:nvSpPr>
        <p:spPr>
          <a:xfrm>
            <a:off x="1524001" y="1122363"/>
            <a:ext cx="9366422" cy="2387599"/>
          </a:xfrm>
        </p:spPr>
        <p:txBody>
          <a:bodyPr>
            <a:normAutofit/>
          </a:bodyPr>
          <a:lstStyle/>
          <a:p>
            <a:r>
              <a:rPr lang="en-GB" sz="2800" dirty="0"/>
              <a:t>Introduction</a:t>
            </a:r>
          </a:p>
        </p:txBody>
      </p:sp>
      <p:sp>
        <p:nvSpPr>
          <p:cNvPr id="4" name="Rectangle 1"/>
          <p:cNvSpPr>
            <a:spLocks noChangeArrowheads="1"/>
          </p:cNvSpPr>
          <p:nvPr/>
        </p:nvSpPr>
        <p:spPr bwMode="auto">
          <a:xfrm>
            <a:off x="1070919" y="758192"/>
            <a:ext cx="12192000" cy="7283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20313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a:ln>
                <a:noFill/>
              </a:ln>
              <a:solidFill>
                <a:srgbClr val="333333"/>
              </a:solidFill>
              <a:effectLst/>
              <a:latin typeface="Droid Serif"/>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A7023F62-7098-4EAB-89F1-A1F63CD87F10}"/>
              </a:ext>
            </a:extLst>
          </p:cNvPr>
          <p:cNvSpPr txBox="1"/>
          <p:nvPr/>
        </p:nvSpPr>
        <p:spPr>
          <a:xfrm>
            <a:off x="7827947" y="848810"/>
            <a:ext cx="2170632" cy="707886"/>
          </a:xfrm>
          <a:prstGeom prst="rect">
            <a:avLst/>
          </a:prstGeom>
          <a:noFill/>
        </p:spPr>
        <p:txBody>
          <a:bodyPr wrap="square" rtlCol="0">
            <a:spAutoFit/>
          </a:bodyPr>
          <a:lstStyle/>
          <a:p>
            <a:r>
              <a:rPr lang="en-GB" sz="2000" dirty="0">
                <a:solidFill>
                  <a:schemeClr val="accent1">
                    <a:lumMod val="60000"/>
                    <a:lumOff val="40000"/>
                  </a:schemeClr>
                </a:solidFill>
              </a:rPr>
              <a:t>Created by Abdo Osman</a:t>
            </a:r>
          </a:p>
        </p:txBody>
      </p:sp>
    </p:spTree>
    <p:extLst>
      <p:ext uri="{BB962C8B-B14F-4D97-AF65-F5344CB8AC3E}">
        <p14:creationId xmlns:p14="http://schemas.microsoft.com/office/powerpoint/2010/main" val="849731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fontScale="92500" lnSpcReduction="20000"/>
          </a:bodyPr>
          <a:lstStyle/>
          <a:p>
            <a:r>
              <a:rPr lang="en-GB" sz="1600" dirty="0"/>
              <a:t>Literature review</a:t>
            </a:r>
          </a:p>
          <a:p>
            <a:r>
              <a:rPr lang="en-GB" sz="1600" dirty="0"/>
              <a:t>Systematic</a:t>
            </a:r>
          </a:p>
          <a:p>
            <a:r>
              <a:rPr lang="en-GB" sz="1600" dirty="0"/>
              <a:t>‘Talking Science’ was provided en masse for all settings’ staff. Flying Start have closure sessions to provide whole staff development and this allowed the entire staff of each setting to attend the professional learning programme together. Managers, advisory leads and less experienced staff were part of the same experience. Waters and Macdonald (2020) suggest this provided a systematic approach, with the potential to impact across an entire setting or a group of settings. This also avoided the cascade model of development which is often utilised when one or two members of staff are part of a professional learning programme and are then tasked with sharing the information with other </a:t>
            </a:r>
            <a:r>
              <a:rPr lang="en-GB" sz="1600" dirty="0" err="1"/>
              <a:t>practioners</a:t>
            </a:r>
            <a:r>
              <a:rPr lang="en-GB" sz="1600" dirty="0"/>
              <a:t> within the setting. Although cost effective and less disruptive in terms of staff being absent from their work duties, the cascade model has been critiqued in terms of a dilution of information as you move down the cascade (Hayes 2000). In ‘Talking Science’ an en masse model provided the opportunity for key ideas and discussion to be visible to all members of each setting.</a:t>
            </a:r>
          </a:p>
        </p:txBody>
      </p:sp>
      <p:sp>
        <p:nvSpPr>
          <p:cNvPr id="3" name="TextBox 2">
            <a:extLst>
              <a:ext uri="{FF2B5EF4-FFF2-40B4-BE49-F238E27FC236}">
                <a16:creationId xmlns:a16="http://schemas.microsoft.com/office/drawing/2014/main" id="{EC9C1069-1FB7-4BD6-8886-EEFFDDAA5FB4}"/>
              </a:ext>
            </a:extLst>
          </p:cNvPr>
          <p:cNvSpPr txBox="1"/>
          <p:nvPr/>
        </p:nvSpPr>
        <p:spPr>
          <a:xfrm>
            <a:off x="837488" y="940037"/>
            <a:ext cx="5258512" cy="523220"/>
          </a:xfrm>
          <a:prstGeom prst="rect">
            <a:avLst/>
          </a:prstGeom>
          <a:noFill/>
        </p:spPr>
        <p:txBody>
          <a:bodyPr wrap="square" rtlCol="0">
            <a:spAutoFit/>
          </a:bodyPr>
          <a:lstStyle/>
          <a:p>
            <a:r>
              <a:rPr lang="en-GB" sz="2800" dirty="0">
                <a:solidFill>
                  <a:schemeClr val="accent1">
                    <a:lumMod val="60000"/>
                    <a:lumOff val="40000"/>
                  </a:schemeClr>
                </a:solidFill>
              </a:rPr>
              <a:t>Rationale</a:t>
            </a:r>
          </a:p>
        </p:txBody>
      </p:sp>
      <p:sp>
        <p:nvSpPr>
          <p:cNvPr id="5" name="TextBox 4">
            <a:extLst>
              <a:ext uri="{FF2B5EF4-FFF2-40B4-BE49-F238E27FC236}">
                <a16:creationId xmlns:a16="http://schemas.microsoft.com/office/drawing/2014/main" id="{F3592DD0-56EC-4769-9BA5-A63E6FA2D346}"/>
              </a:ext>
            </a:extLst>
          </p:cNvPr>
          <p:cNvSpPr txBox="1"/>
          <p:nvPr/>
        </p:nvSpPr>
        <p:spPr>
          <a:xfrm>
            <a:off x="7827947" y="871670"/>
            <a:ext cx="2170632" cy="707886"/>
          </a:xfrm>
          <a:prstGeom prst="rect">
            <a:avLst/>
          </a:prstGeom>
          <a:noFill/>
        </p:spPr>
        <p:txBody>
          <a:bodyPr wrap="square" rtlCol="0">
            <a:spAutoFit/>
          </a:bodyPr>
          <a:lstStyle/>
          <a:p>
            <a:r>
              <a:rPr lang="en-GB" sz="2000" dirty="0">
                <a:solidFill>
                  <a:schemeClr val="accent1">
                    <a:lumMod val="60000"/>
                    <a:lumOff val="40000"/>
                  </a:schemeClr>
                </a:solidFill>
              </a:rPr>
              <a:t>Created by Abdo Osman</a:t>
            </a:r>
          </a:p>
        </p:txBody>
      </p:sp>
    </p:spTree>
    <p:extLst>
      <p:ext uri="{BB962C8B-B14F-4D97-AF65-F5344CB8AC3E}">
        <p14:creationId xmlns:p14="http://schemas.microsoft.com/office/powerpoint/2010/main" val="1561882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7FA2DCC-80B1-4122-89B5-97C68F95A373}"/>
              </a:ext>
            </a:extLst>
          </p:cNvPr>
          <p:cNvPicPr>
            <a:picLocks noChangeAspect="1"/>
          </p:cNvPicPr>
          <p:nvPr/>
        </p:nvPicPr>
        <p:blipFill rotWithShape="1">
          <a:blip r:embed="rId2"/>
          <a:srcRect l="2009" t="5648" r="2707"/>
          <a:stretch/>
        </p:blipFill>
        <p:spPr>
          <a:xfrm>
            <a:off x="544944" y="0"/>
            <a:ext cx="11102109" cy="1296070"/>
          </a:xfrm>
          <a:prstGeom prst="rect">
            <a:avLst/>
          </a:prstGeom>
        </p:spPr>
      </p:pic>
      <p:sp>
        <p:nvSpPr>
          <p:cNvPr id="3" name="Content Placeholder 2"/>
          <p:cNvSpPr>
            <a:spLocks noGrp="1"/>
          </p:cNvSpPr>
          <p:nvPr>
            <p:ph idx="1"/>
          </p:nvPr>
        </p:nvSpPr>
        <p:spPr>
          <a:xfrm>
            <a:off x="122489" y="1296070"/>
            <a:ext cx="11947021" cy="5157386"/>
          </a:xfrm>
        </p:spPr>
        <p:txBody>
          <a:bodyPr>
            <a:normAutofit fontScale="25000" lnSpcReduction="20000"/>
          </a:bodyPr>
          <a:lstStyle/>
          <a:p>
            <a:r>
              <a:rPr lang="en-GB" sz="5600" b="1" dirty="0">
                <a:latin typeface="Open Sans" panose="020B0606030504020204" pitchFamily="34" charset="0"/>
                <a:ea typeface="Open Sans" panose="020B0606030504020204" pitchFamily="34" charset="0"/>
                <a:cs typeface="Open Sans" panose="020B0606030504020204" pitchFamily="34" charset="0"/>
              </a:rPr>
              <a:t>background and approach to professional learning</a:t>
            </a:r>
          </a:p>
          <a:p>
            <a:r>
              <a:rPr lang="en-GB" sz="5600" dirty="0">
                <a:latin typeface="Open Sans" panose="020B0606030504020204" pitchFamily="34" charset="0"/>
                <a:ea typeface="Open Sans" panose="020B0606030504020204" pitchFamily="34" charset="0"/>
                <a:cs typeface="Open Sans" panose="020B0606030504020204" pitchFamily="34" charset="0"/>
              </a:rPr>
              <a:t>Waters and </a:t>
            </a:r>
            <a:r>
              <a:rPr lang="en-GB" sz="5600" dirty="0" err="1">
                <a:latin typeface="Open Sans" panose="020B0606030504020204" pitchFamily="34" charset="0"/>
                <a:ea typeface="Open Sans" panose="020B0606030504020204" pitchFamily="34" charset="0"/>
                <a:cs typeface="Open Sans" panose="020B0606030504020204" pitchFamily="34" charset="0"/>
              </a:rPr>
              <a:t>Payler</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2015</a:t>
            </a:r>
            <a:r>
              <a:rPr lang="en-GB" sz="5600" dirty="0">
                <a:latin typeface="Open Sans" panose="020B0606030504020204" pitchFamily="34" charset="0"/>
                <a:ea typeface="Open Sans" panose="020B0606030504020204" pitchFamily="34" charset="0"/>
                <a:cs typeface="Open Sans" panose="020B0606030504020204" pitchFamily="34" charset="0"/>
              </a:rPr>
              <a:t>) discuss the priorities in ECEC of having professional learning which is systematic, transformative and sustainable. They also note that ECEC has distinctive needs from other education sectors and is only recently developing robust and diverse approaches to professional learning. The specific needs in Wales in terms of ECEC highlight these complexities where </a:t>
            </a:r>
            <a:r>
              <a:rPr lang="en-GB" sz="5600" dirty="0" err="1">
                <a:latin typeface="Open Sans" panose="020B0606030504020204" pitchFamily="34" charset="0"/>
                <a:ea typeface="Open Sans" panose="020B0606030504020204" pitchFamily="34" charset="0"/>
                <a:cs typeface="Open Sans" panose="020B0606030504020204" pitchFamily="34" charset="0"/>
              </a:rPr>
              <a:t>practioners</a:t>
            </a:r>
            <a:r>
              <a:rPr lang="en-GB" sz="5600" dirty="0">
                <a:latin typeface="Open Sans" panose="020B0606030504020204" pitchFamily="34" charset="0"/>
                <a:ea typeface="Open Sans" panose="020B0606030504020204" pitchFamily="34" charset="0"/>
                <a:cs typeface="Open Sans" panose="020B0606030504020204" pitchFamily="34" charset="0"/>
              </a:rPr>
              <a:t> may have vocational qualifications, have academic graduate qualifications, apprenticeships or no formal ECEC qualifications, depending on the ECEC specific sector they work in. Furthermore the delivery of ECEC may have significant challenges in terms of providing high quality professional learning in a complex sector which includes Government maintained, private and voluntary ECEC providers, reflecting the international context noted by Waters and </a:t>
            </a:r>
            <a:r>
              <a:rPr lang="en-GB" sz="5600" dirty="0" err="1">
                <a:latin typeface="Open Sans" panose="020B0606030504020204" pitchFamily="34" charset="0"/>
                <a:ea typeface="Open Sans" panose="020B0606030504020204" pitchFamily="34" charset="0"/>
                <a:cs typeface="Open Sans" panose="020B0606030504020204" pitchFamily="34" charset="0"/>
              </a:rPr>
              <a:t>Payler</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2015</a:t>
            </a:r>
            <a:r>
              <a:rPr lang="en-GB" sz="5600" dirty="0">
                <a:latin typeface="Open Sans" panose="020B0606030504020204" pitchFamily="34" charset="0"/>
                <a:ea typeface="Open Sans" panose="020B0606030504020204" pitchFamily="34" charset="0"/>
                <a:cs typeface="Open Sans" panose="020B0606030504020204" pitchFamily="34" charset="0"/>
              </a:rPr>
              <a:t>). As a result, ECEC professional learning takes place in a system where funding, regulatory systems and provider types can make developing systematic, transformative and sustainable professional learning difficult. These challenges and the underpinning context of children’s rights (</a:t>
            </a:r>
            <a:r>
              <a:rPr lang="en-GB" sz="5600" dirty="0" err="1">
                <a:latin typeface="Open Sans" panose="020B0606030504020204" pitchFamily="34" charset="0"/>
                <a:ea typeface="Open Sans" panose="020B0606030504020204" pitchFamily="34" charset="0"/>
                <a:cs typeface="Open Sans" panose="020B0606030504020204" pitchFamily="34" charset="0"/>
              </a:rPr>
              <a:t>Welton</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i="1" dirty="0">
                <a:latin typeface="Open Sans" panose="020B0606030504020204" pitchFamily="34" charset="0"/>
                <a:ea typeface="Open Sans" panose="020B0606030504020204" pitchFamily="34" charset="0"/>
                <a:cs typeface="Open Sans" panose="020B0606030504020204" pitchFamily="34" charset="0"/>
              </a:rPr>
              <a:t>et al</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2020</a:t>
            </a:r>
            <a:r>
              <a:rPr lang="en-GB" sz="5600" dirty="0">
                <a:latin typeface="Open Sans" panose="020B0606030504020204" pitchFamily="34" charset="0"/>
                <a:ea typeface="Open Sans" panose="020B0606030504020204" pitchFamily="34" charset="0"/>
                <a:cs typeface="Open Sans" panose="020B0606030504020204" pitchFamily="34" charset="0"/>
              </a:rPr>
              <a:t>) and increasing levels of childhood poverty in Wales (WG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2014</a:t>
            </a:r>
            <a:r>
              <a:rPr lang="en-GB" sz="5600" dirty="0">
                <a:latin typeface="Open Sans" panose="020B0606030504020204" pitchFamily="34" charset="0"/>
                <a:ea typeface="Open Sans" panose="020B0606030504020204" pitchFamily="34" charset="0"/>
                <a:cs typeface="Open Sans" panose="020B0606030504020204" pitchFamily="34" charset="0"/>
              </a:rPr>
              <a:t>) were a significant consideration when developing ‘Talking Science’. The programme was therefore designed to reflect the policy context in terms of cost effectiveness and productivity (Balls, 2013 cited in Waters and </a:t>
            </a:r>
            <a:r>
              <a:rPr lang="en-GB" sz="5600" dirty="0" err="1">
                <a:latin typeface="Open Sans" panose="020B0606030504020204" pitchFamily="34" charset="0"/>
                <a:ea typeface="Open Sans" panose="020B0606030504020204" pitchFamily="34" charset="0"/>
                <a:cs typeface="Open Sans" panose="020B0606030504020204" pitchFamily="34" charset="0"/>
              </a:rPr>
              <a:t>Payler</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2015</a:t>
            </a:r>
            <a:r>
              <a:rPr lang="en-GB" sz="5600" dirty="0">
                <a:latin typeface="Open Sans" panose="020B0606030504020204" pitchFamily="34" charset="0"/>
                <a:ea typeface="Open Sans" panose="020B0606030504020204" pitchFamily="34" charset="0"/>
                <a:cs typeface="Open Sans" panose="020B0606030504020204" pitchFamily="34" charset="0"/>
              </a:rPr>
              <a:t>) while improving outcomes for children (</a:t>
            </a:r>
            <a:r>
              <a:rPr lang="en-GB" sz="5600" dirty="0" err="1">
                <a:latin typeface="Open Sans" panose="020B0606030504020204" pitchFamily="34" charset="0"/>
                <a:ea typeface="Open Sans" panose="020B0606030504020204" pitchFamily="34" charset="0"/>
                <a:cs typeface="Open Sans" panose="020B0606030504020204" pitchFamily="34" charset="0"/>
              </a:rPr>
              <a:t>Trodd</a:t>
            </a:r>
            <a:r>
              <a:rPr lang="en-GB" sz="5600" dirty="0">
                <a:latin typeface="Open Sans" panose="020B0606030504020204" pitchFamily="34" charset="0"/>
                <a:ea typeface="Open Sans" panose="020B0606030504020204" pitchFamily="34" charset="0"/>
                <a:cs typeface="Open Sans" panose="020B0606030504020204" pitchFamily="34" charset="0"/>
              </a:rPr>
              <a:t> and Dickerson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2019</a:t>
            </a:r>
            <a:r>
              <a:rPr lang="en-GB" sz="5600" dirty="0">
                <a:latin typeface="Open Sans" panose="020B0606030504020204" pitchFamily="34" charset="0"/>
                <a:ea typeface="Open Sans" panose="020B0606030504020204" pitchFamily="34" charset="0"/>
                <a:cs typeface="Open Sans" panose="020B0606030504020204" pitchFamily="34" charset="0"/>
              </a:rPr>
              <a:t>). However the specific context of the ECEC practitioner was also a key consideration when designing ‘Talking Science’. </a:t>
            </a:r>
            <a:r>
              <a:rPr lang="en-GB" sz="5600" dirty="0" err="1">
                <a:latin typeface="Open Sans" panose="020B0606030504020204" pitchFamily="34" charset="0"/>
                <a:ea typeface="Open Sans" panose="020B0606030504020204" pitchFamily="34" charset="0"/>
                <a:cs typeface="Open Sans" panose="020B0606030504020204" pitchFamily="34" charset="0"/>
              </a:rPr>
              <a:t>Trodd</a:t>
            </a:r>
            <a:r>
              <a:rPr lang="en-GB" sz="5600" dirty="0">
                <a:latin typeface="Open Sans" panose="020B0606030504020204" pitchFamily="34" charset="0"/>
                <a:ea typeface="Open Sans" panose="020B0606030504020204" pitchFamily="34" charset="0"/>
                <a:cs typeface="Open Sans" panose="020B0606030504020204" pitchFamily="34" charset="0"/>
              </a:rPr>
              <a:t> and Dickerson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2019</a:t>
            </a:r>
            <a:r>
              <a:rPr lang="en-GB" sz="5600" dirty="0">
                <a:latin typeface="Open Sans" panose="020B0606030504020204" pitchFamily="34" charset="0"/>
                <a:ea typeface="Open Sans" panose="020B0606030504020204" pitchFamily="34" charset="0"/>
                <a:cs typeface="Open Sans" panose="020B0606030504020204" pitchFamily="34" charset="0"/>
              </a:rPr>
              <a:t>, p. 370) suggest that professional learners are ‘learners who value and share learning and demonstrate enthusiasm for learning in settings where they are uniquely placed to influence children at an early age of their learners journey’. However, in a sector with a diverse range of practitioners and complex professional identities (Lightfoot and Frost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2015</a:t>
            </a:r>
            <a:r>
              <a:rPr lang="en-GB" sz="5600" dirty="0">
                <a:latin typeface="Open Sans" panose="020B0606030504020204" pitchFamily="34" charset="0"/>
                <a:ea typeface="Open Sans" panose="020B0606030504020204" pitchFamily="34" charset="0"/>
                <a:cs typeface="Open Sans" panose="020B0606030504020204" pitchFamily="34" charset="0"/>
              </a:rPr>
              <a:t>), creating valuable professional learning can be difficult when the context and values of the practitioners themselves are not given a voice. The model outlined below for delivering ‘Talking Science’ was designed to consider participants own socio-cultural context and perceptions in relation to ECEC and science. This was to provide a platform for discourse as a means to support the participants’ own confidence to make science visible in their ECEC practice. Furthermore, the model included a cross-disciplinary approach where the authors who designed and supported the professional development were a team who had science as well as ECEC expertise. Kirkby </a:t>
            </a:r>
            <a:r>
              <a:rPr lang="en-GB" sz="5600" i="1" dirty="0">
                <a:latin typeface="Open Sans" panose="020B0606030504020204" pitchFamily="34" charset="0"/>
                <a:ea typeface="Open Sans" panose="020B0606030504020204" pitchFamily="34" charset="0"/>
                <a:cs typeface="Open Sans" panose="020B0606030504020204" pitchFamily="34" charset="0"/>
              </a:rPr>
              <a:t>et al</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2019</a:t>
            </a:r>
            <a:r>
              <a:rPr lang="en-GB" sz="5600" dirty="0">
                <a:latin typeface="Open Sans" panose="020B0606030504020204" pitchFamily="34" charset="0"/>
                <a:ea typeface="Open Sans" panose="020B0606030504020204" pitchFamily="34" charset="0"/>
                <a:cs typeface="Open Sans" panose="020B0606030504020204" pitchFamily="34" charset="0"/>
              </a:rPr>
              <a:t>) considered the significant benefits of an interdisciplinary approach to ECEC professional learning and the opportunities to create a community of practice sharing expertise and Lightfoot and Frost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2015</a:t>
            </a:r>
            <a:r>
              <a:rPr lang="en-GB" sz="5600" dirty="0">
                <a:latin typeface="Open Sans" panose="020B0606030504020204" pitchFamily="34" charset="0"/>
                <a:ea typeface="Open Sans" panose="020B0606030504020204" pitchFamily="34" charset="0"/>
                <a:cs typeface="Open Sans" panose="020B0606030504020204" pitchFamily="34" charset="0"/>
              </a:rPr>
              <a:t>) and Hadley </a:t>
            </a:r>
            <a:r>
              <a:rPr lang="en-GB" sz="5600" i="1" dirty="0">
                <a:latin typeface="Open Sans" panose="020B0606030504020204" pitchFamily="34" charset="0"/>
                <a:ea typeface="Open Sans" panose="020B0606030504020204" pitchFamily="34" charset="0"/>
                <a:cs typeface="Open Sans" panose="020B0606030504020204" pitchFamily="34" charset="0"/>
              </a:rPr>
              <a:t>et al</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2015</a:t>
            </a:r>
            <a:r>
              <a:rPr lang="en-GB" sz="5600" dirty="0">
                <a:latin typeface="Open Sans" panose="020B0606030504020204" pitchFamily="34" charset="0"/>
                <a:ea typeface="Open Sans" panose="020B0606030504020204" pitchFamily="34" charset="0"/>
                <a:cs typeface="Open Sans" panose="020B0606030504020204" pitchFamily="34" charset="0"/>
              </a:rPr>
              <a:t>) suggested that external expertise can support transformative change.</a:t>
            </a:r>
          </a:p>
          <a:p>
            <a:r>
              <a:rPr lang="en-GB" sz="5600" dirty="0">
                <a:latin typeface="Open Sans" panose="020B0606030504020204" pitchFamily="34" charset="0"/>
                <a:ea typeface="Open Sans" panose="020B0606030504020204" pitchFamily="34" charset="0"/>
                <a:cs typeface="Open Sans" panose="020B0606030504020204" pitchFamily="34" charset="0"/>
              </a:rPr>
              <a:t>Kirkby </a:t>
            </a:r>
            <a:r>
              <a:rPr lang="en-GB" sz="5600" i="1" dirty="0">
                <a:latin typeface="Open Sans" panose="020B0606030504020204" pitchFamily="34" charset="0"/>
                <a:ea typeface="Open Sans" panose="020B0606030504020204" pitchFamily="34" charset="0"/>
                <a:cs typeface="Open Sans" panose="020B0606030504020204" pitchFamily="34" charset="0"/>
              </a:rPr>
              <a:t>et al</a:t>
            </a:r>
            <a:r>
              <a:rPr lang="en-GB" sz="5600" dirty="0">
                <a:latin typeface="Open Sans" panose="020B0606030504020204" pitchFamily="34" charset="0"/>
                <a:ea typeface="Open Sans" panose="020B0606030504020204" pitchFamily="34" charset="0"/>
                <a:cs typeface="Open Sans" panose="020B0606030504020204" pitchFamily="34" charset="0"/>
              </a:rPr>
              <a:t>.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2019</a:t>
            </a:r>
            <a:r>
              <a:rPr lang="en-GB" sz="5600" dirty="0">
                <a:latin typeface="Open Sans" panose="020B0606030504020204" pitchFamily="34" charset="0"/>
                <a:ea typeface="Open Sans" panose="020B0606030504020204" pitchFamily="34" charset="0"/>
                <a:cs typeface="Open Sans" panose="020B0606030504020204" pitchFamily="34" charset="0"/>
              </a:rPr>
              <a:t>, p. 264) suggest that ‘the development of practices, repertoires and professional identities’ can be supported ‘by a range of approaches’ and when designing and planning ‘Talking Science’ a key emphasis was the need for systematic, transformative and sustainable change (Waters and Macdonald </a:t>
            </a:r>
            <a:r>
              <a:rPr lang="en-GB" sz="5600" dirty="0">
                <a:latin typeface="Open Sans" panose="020B0606030504020204" pitchFamily="34" charset="0"/>
                <a:ea typeface="Open Sans" panose="020B0606030504020204" pitchFamily="34" charset="0"/>
                <a:cs typeface="Open Sans" panose="020B0606030504020204" pitchFamily="34" charset="0"/>
                <a:hlinkClick r:id="rId3"/>
              </a:rPr>
              <a:t>2020</a:t>
            </a:r>
            <a:r>
              <a:rPr lang="en-GB" sz="5600" dirty="0">
                <a:latin typeface="Open Sans" panose="020B0606030504020204" pitchFamily="34" charset="0"/>
                <a:ea typeface="Open Sans" panose="020B0606030504020204" pitchFamily="34" charset="0"/>
                <a:cs typeface="Open Sans" panose="020B0606030504020204" pitchFamily="34" charset="0"/>
              </a:rPr>
              <a:t>) as outlined in the literature review below.</a:t>
            </a:r>
          </a:p>
          <a:p>
            <a:endParaRPr lang="en-GB" sz="1100" dirty="0"/>
          </a:p>
        </p:txBody>
      </p:sp>
      <p:sp>
        <p:nvSpPr>
          <p:cNvPr id="5" name="TextBox 4">
            <a:extLst>
              <a:ext uri="{FF2B5EF4-FFF2-40B4-BE49-F238E27FC236}">
                <a16:creationId xmlns:a16="http://schemas.microsoft.com/office/drawing/2014/main" id="{7B80FBF6-7141-4526-A1CA-CBE97F9A6A5B}"/>
              </a:ext>
            </a:extLst>
          </p:cNvPr>
          <p:cNvSpPr txBox="1"/>
          <p:nvPr/>
        </p:nvSpPr>
        <p:spPr>
          <a:xfrm>
            <a:off x="1071418" y="314036"/>
            <a:ext cx="5624946" cy="523220"/>
          </a:xfrm>
          <a:prstGeom prst="rect">
            <a:avLst/>
          </a:prstGeom>
          <a:noFill/>
        </p:spPr>
        <p:txBody>
          <a:bodyPr wrap="square" rtlCol="0">
            <a:spAutoFit/>
          </a:bodyPr>
          <a:lstStyle/>
          <a:p>
            <a:r>
              <a:rPr lang="en-GB" sz="2800" dirty="0">
                <a:solidFill>
                  <a:schemeClr val="accent1">
                    <a:lumMod val="60000"/>
                    <a:lumOff val="40000"/>
                  </a:schemeClr>
                </a:solidFill>
              </a:rPr>
              <a:t>Proposed Methods</a:t>
            </a:r>
          </a:p>
        </p:txBody>
      </p:sp>
      <p:sp>
        <p:nvSpPr>
          <p:cNvPr id="6" name="TextBox 5">
            <a:extLst>
              <a:ext uri="{FF2B5EF4-FFF2-40B4-BE49-F238E27FC236}">
                <a16:creationId xmlns:a16="http://schemas.microsoft.com/office/drawing/2014/main" id="{6517FEC8-677E-4302-AC96-A956ACB526E8}"/>
              </a:ext>
            </a:extLst>
          </p:cNvPr>
          <p:cNvSpPr txBox="1"/>
          <p:nvPr/>
        </p:nvSpPr>
        <p:spPr>
          <a:xfrm>
            <a:off x="7895387" y="314036"/>
            <a:ext cx="2170632" cy="707886"/>
          </a:xfrm>
          <a:prstGeom prst="rect">
            <a:avLst/>
          </a:prstGeom>
          <a:noFill/>
        </p:spPr>
        <p:txBody>
          <a:bodyPr wrap="square" rtlCol="0">
            <a:spAutoFit/>
          </a:bodyPr>
          <a:lstStyle/>
          <a:p>
            <a:r>
              <a:rPr lang="en-GB" sz="2000" dirty="0">
                <a:solidFill>
                  <a:schemeClr val="accent1">
                    <a:lumMod val="60000"/>
                    <a:lumOff val="40000"/>
                  </a:schemeClr>
                </a:solidFill>
              </a:rPr>
              <a:t>Created by Abdo Osman</a:t>
            </a:r>
          </a:p>
        </p:txBody>
      </p:sp>
    </p:spTree>
    <p:extLst>
      <p:ext uri="{BB962C8B-B14F-4D97-AF65-F5344CB8AC3E}">
        <p14:creationId xmlns:p14="http://schemas.microsoft.com/office/powerpoint/2010/main" val="582564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845" y="101765"/>
            <a:ext cx="10455876" cy="2378075"/>
          </a:xfrm>
        </p:spPr>
        <p:txBody>
          <a:bodyPr>
            <a:normAutofit/>
          </a:bodyPr>
          <a:lstStyle/>
          <a:p>
            <a:r>
              <a:rPr lang="en-GB" sz="2800" dirty="0">
                <a:solidFill>
                  <a:schemeClr val="accent1">
                    <a:lumMod val="60000"/>
                    <a:lumOff val="40000"/>
                  </a:schemeClr>
                </a:solidFill>
              </a:rPr>
              <a:t>Ethical considerations</a:t>
            </a:r>
          </a:p>
        </p:txBody>
      </p:sp>
      <p:sp>
        <p:nvSpPr>
          <p:cNvPr id="3" name="Content Placeholder 2"/>
          <p:cNvSpPr>
            <a:spLocks noGrp="1"/>
          </p:cNvSpPr>
          <p:nvPr>
            <p:ph idx="1"/>
          </p:nvPr>
        </p:nvSpPr>
        <p:spPr>
          <a:xfrm>
            <a:off x="116561" y="2041685"/>
            <a:ext cx="11271422" cy="3928033"/>
          </a:xfrm>
        </p:spPr>
        <p:txBody>
          <a:bodyPr>
            <a:normAutofit/>
          </a:bodyPr>
          <a:lstStyle/>
          <a:p>
            <a:endParaRPr lang="en-GB" sz="1400" dirty="0">
              <a:solidFill>
                <a:srgbClr val="333333"/>
              </a:solidFill>
              <a:latin typeface="Open Sans"/>
            </a:endParaRPr>
          </a:p>
          <a:p>
            <a:r>
              <a:rPr lang="en-GB" sz="1500" dirty="0">
                <a:solidFill>
                  <a:srgbClr val="333333"/>
                </a:solidFill>
                <a:latin typeface="Open Sans"/>
              </a:rPr>
              <a:t>When doing research, you must consider the ethics of what you are doing and whether it is considered right. You may be able to physically do something however, it does not mean you should. </a:t>
            </a:r>
          </a:p>
          <a:p>
            <a:r>
              <a:rPr lang="en-GB" sz="1500" dirty="0">
                <a:solidFill>
                  <a:srgbClr val="333333"/>
                </a:solidFill>
                <a:latin typeface="Open Sans"/>
              </a:rPr>
              <a:t>There are 10 ethical principles in total that we must consider when conducting research which is outlined in Saunders et al, 6 of these principles apply when working with the participants, These principles are maintaining integrity, fairness and open-mindedness, having respect for others, avoiding harm, maintaining privacy of any participants, voluntary nature of participation and the right to withdraw and informed consent of those taking part. These 6 principles ensure that any participants are treated correctly and protected. As UWTSD students, we will always provide a ‘I consent to take part voluntarily’ box within our questionnaires.</a:t>
            </a:r>
          </a:p>
          <a:p>
            <a:r>
              <a:rPr lang="en-GB" sz="1500" dirty="0">
                <a:solidFill>
                  <a:srgbClr val="333333"/>
                </a:solidFill>
                <a:latin typeface="Open Sans"/>
              </a:rPr>
              <a:t>3 of the 10 principles apply to how any data is stored and analysed, we must ensure confidentiality of data, accurate analysis and reporting of data and uphold data protection laws. These ethical principles ensure that all the data is accurate as well as secure. As UWTSD students we should ensure that any data that we have obtained should not be shared to any one outside the organisation and our results should be accurate and must not be falsified.</a:t>
            </a:r>
          </a:p>
          <a:p>
            <a:r>
              <a:rPr lang="en-GB" sz="1500" dirty="0">
                <a:solidFill>
                  <a:srgbClr val="333333"/>
                </a:solidFill>
                <a:latin typeface="Open Sans"/>
              </a:rPr>
              <a:t>The final principle is ensuring the safety of the researcher, this principle protects the researcher from harm.</a:t>
            </a:r>
          </a:p>
          <a:p>
            <a:endParaRPr lang="en-GB" sz="1500" dirty="0">
              <a:solidFill>
                <a:srgbClr val="333333"/>
              </a:solidFill>
              <a:latin typeface="Open Sans"/>
            </a:endParaRPr>
          </a:p>
          <a:p>
            <a:endParaRPr lang="en-GB" sz="1400" dirty="0">
              <a:solidFill>
                <a:srgbClr val="333333"/>
              </a:solidFill>
              <a:latin typeface="Open Sans"/>
            </a:endParaRPr>
          </a:p>
          <a:p>
            <a:endParaRPr lang="en-GB" sz="1400" dirty="0">
              <a:solidFill>
                <a:srgbClr val="333333"/>
              </a:solidFill>
              <a:latin typeface="Open Sans"/>
            </a:endParaRPr>
          </a:p>
          <a:p>
            <a:endParaRPr lang="en-GB" sz="1400" dirty="0">
              <a:solidFill>
                <a:srgbClr val="333333"/>
              </a:solidFill>
              <a:latin typeface="Open Sans"/>
            </a:endParaRPr>
          </a:p>
          <a:p>
            <a:endParaRPr lang="en-GB" sz="1400" dirty="0">
              <a:solidFill>
                <a:srgbClr val="333333"/>
              </a:solidFill>
              <a:latin typeface="Open Sans"/>
            </a:endParaRPr>
          </a:p>
          <a:p>
            <a:endParaRPr lang="en-GB" sz="1400" dirty="0">
              <a:solidFill>
                <a:srgbClr val="333333"/>
              </a:solidFill>
              <a:latin typeface="Open Sans"/>
            </a:endParaRPr>
          </a:p>
          <a:p>
            <a:endParaRPr lang="en-GB" sz="1100" dirty="0"/>
          </a:p>
        </p:txBody>
      </p:sp>
      <p:sp>
        <p:nvSpPr>
          <p:cNvPr id="6" name="TextBox 5">
            <a:extLst>
              <a:ext uri="{FF2B5EF4-FFF2-40B4-BE49-F238E27FC236}">
                <a16:creationId xmlns:a16="http://schemas.microsoft.com/office/drawing/2014/main" id="{D1C278FF-2E9E-487F-860B-102B8C0A33C8}"/>
              </a:ext>
            </a:extLst>
          </p:cNvPr>
          <p:cNvSpPr txBox="1"/>
          <p:nvPr/>
        </p:nvSpPr>
        <p:spPr>
          <a:xfrm>
            <a:off x="7827947" y="871670"/>
            <a:ext cx="2170632" cy="707886"/>
          </a:xfrm>
          <a:prstGeom prst="rect">
            <a:avLst/>
          </a:prstGeom>
          <a:noFill/>
        </p:spPr>
        <p:txBody>
          <a:bodyPr wrap="square" rtlCol="0">
            <a:spAutoFit/>
          </a:bodyPr>
          <a:lstStyle/>
          <a:p>
            <a:r>
              <a:rPr lang="en-GB" sz="2000" dirty="0">
                <a:solidFill>
                  <a:schemeClr val="accent1">
                    <a:lumMod val="60000"/>
                    <a:lumOff val="40000"/>
                  </a:schemeClr>
                </a:solidFill>
              </a:rPr>
              <a:t>Created by Abdul Matin</a:t>
            </a:r>
          </a:p>
        </p:txBody>
      </p:sp>
    </p:spTree>
    <p:extLst>
      <p:ext uri="{BB962C8B-B14F-4D97-AF65-F5344CB8AC3E}">
        <p14:creationId xmlns:p14="http://schemas.microsoft.com/office/powerpoint/2010/main" val="2624258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838200"/>
            <a:ext cx="8761413" cy="706964"/>
          </a:xfrm>
        </p:spPr>
        <p:txBody>
          <a:bodyPr/>
          <a:lstStyle/>
          <a:p>
            <a:r>
              <a:rPr lang="en-GB" sz="2800" dirty="0">
                <a:solidFill>
                  <a:schemeClr val="accent1">
                    <a:lumMod val="60000"/>
                    <a:lumOff val="40000"/>
                  </a:schemeClr>
                </a:solidFill>
              </a:rPr>
              <a:t>Research Timeline</a:t>
            </a:r>
          </a:p>
        </p:txBody>
      </p:sp>
      <p:graphicFrame>
        <p:nvGraphicFramePr>
          <p:cNvPr id="4" name="Content Placeholder 3">
            <a:extLst>
              <a:ext uri="{FF2B5EF4-FFF2-40B4-BE49-F238E27FC236}">
                <a16:creationId xmlns:a16="http://schemas.microsoft.com/office/drawing/2014/main" id="{C6E754C4-48A8-42F8-A5BD-54DB9A3FE616}"/>
              </a:ext>
            </a:extLst>
          </p:cNvPr>
          <p:cNvGraphicFramePr>
            <a:graphicFrameLocks noGrp="1"/>
          </p:cNvGraphicFramePr>
          <p:nvPr>
            <p:ph idx="1"/>
            <p:extLst>
              <p:ext uri="{D42A27DB-BD31-4B8C-83A1-F6EECF244321}">
                <p14:modId xmlns:p14="http://schemas.microsoft.com/office/powerpoint/2010/main" val="3288520839"/>
              </p:ext>
            </p:extLst>
          </p:nvPr>
        </p:nvGraphicFramePr>
        <p:xfrm>
          <a:off x="1155701" y="2603500"/>
          <a:ext cx="7843520" cy="2288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8E36DC1-287F-409D-BA8C-147476C6AAA1}"/>
              </a:ext>
            </a:extLst>
          </p:cNvPr>
          <p:cNvSpPr txBox="1"/>
          <p:nvPr/>
        </p:nvSpPr>
        <p:spPr>
          <a:xfrm>
            <a:off x="807720" y="4107180"/>
            <a:ext cx="1897380" cy="1169551"/>
          </a:xfrm>
          <a:prstGeom prst="rect">
            <a:avLst/>
          </a:prstGeom>
          <a:noFill/>
          <a:ln>
            <a:solidFill>
              <a:schemeClr val="tx1"/>
            </a:solidFill>
          </a:ln>
        </p:spPr>
        <p:txBody>
          <a:bodyPr wrap="square" rtlCol="0">
            <a:spAutoFit/>
          </a:bodyPr>
          <a:lstStyle/>
          <a:p>
            <a:r>
              <a:rPr lang="en-GB" sz="1400" dirty="0"/>
              <a:t>In week 7, we will research data and write notes on a word document on Microsoft word.</a:t>
            </a:r>
          </a:p>
        </p:txBody>
      </p:sp>
      <p:sp>
        <p:nvSpPr>
          <p:cNvPr id="6" name="TextBox 5">
            <a:extLst>
              <a:ext uri="{FF2B5EF4-FFF2-40B4-BE49-F238E27FC236}">
                <a16:creationId xmlns:a16="http://schemas.microsoft.com/office/drawing/2014/main" id="{CD7F187C-D317-4DA4-A699-46DA159C2CCA}"/>
              </a:ext>
            </a:extLst>
          </p:cNvPr>
          <p:cNvSpPr txBox="1"/>
          <p:nvPr/>
        </p:nvSpPr>
        <p:spPr>
          <a:xfrm>
            <a:off x="2964180" y="2326530"/>
            <a:ext cx="1897380" cy="1169551"/>
          </a:xfrm>
          <a:prstGeom prst="rect">
            <a:avLst/>
          </a:prstGeom>
          <a:noFill/>
          <a:ln>
            <a:solidFill>
              <a:schemeClr val="tx1"/>
            </a:solidFill>
          </a:ln>
        </p:spPr>
        <p:txBody>
          <a:bodyPr wrap="square" rtlCol="0">
            <a:spAutoFit/>
          </a:bodyPr>
          <a:lstStyle/>
          <a:p>
            <a:r>
              <a:rPr lang="en-GB" sz="1400" dirty="0"/>
              <a:t>In week 8 we will enter the data we researched into an excel chart and analyse the data.</a:t>
            </a:r>
          </a:p>
        </p:txBody>
      </p:sp>
      <p:sp>
        <p:nvSpPr>
          <p:cNvPr id="7" name="TextBox 6">
            <a:extLst>
              <a:ext uri="{FF2B5EF4-FFF2-40B4-BE49-F238E27FC236}">
                <a16:creationId xmlns:a16="http://schemas.microsoft.com/office/drawing/2014/main" id="{7DD22B7D-966B-46DE-BCF6-399FB0119658}"/>
              </a:ext>
            </a:extLst>
          </p:cNvPr>
          <p:cNvSpPr txBox="1"/>
          <p:nvPr/>
        </p:nvSpPr>
        <p:spPr>
          <a:xfrm>
            <a:off x="4678679" y="4107180"/>
            <a:ext cx="1897380" cy="1384995"/>
          </a:xfrm>
          <a:prstGeom prst="rect">
            <a:avLst/>
          </a:prstGeom>
          <a:noFill/>
          <a:ln>
            <a:solidFill>
              <a:schemeClr val="tx1"/>
            </a:solidFill>
          </a:ln>
        </p:spPr>
        <p:txBody>
          <a:bodyPr wrap="square" rtlCol="0">
            <a:spAutoFit/>
          </a:bodyPr>
          <a:lstStyle/>
          <a:p>
            <a:r>
              <a:rPr lang="en-GB" sz="1400" dirty="0"/>
              <a:t>In week 9, we will start writing the research report, we will create a structure and start the research report.</a:t>
            </a:r>
          </a:p>
        </p:txBody>
      </p:sp>
      <p:sp>
        <p:nvSpPr>
          <p:cNvPr id="8" name="TextBox 7">
            <a:extLst>
              <a:ext uri="{FF2B5EF4-FFF2-40B4-BE49-F238E27FC236}">
                <a16:creationId xmlns:a16="http://schemas.microsoft.com/office/drawing/2014/main" id="{DDA3EC34-FA1C-4933-90FE-C161AA7C4E8F}"/>
              </a:ext>
            </a:extLst>
          </p:cNvPr>
          <p:cNvSpPr txBox="1"/>
          <p:nvPr/>
        </p:nvSpPr>
        <p:spPr>
          <a:xfrm>
            <a:off x="6461758" y="2218809"/>
            <a:ext cx="2194561" cy="1384995"/>
          </a:xfrm>
          <a:prstGeom prst="rect">
            <a:avLst/>
          </a:prstGeom>
          <a:noFill/>
          <a:ln>
            <a:solidFill>
              <a:schemeClr val="tx1"/>
            </a:solidFill>
          </a:ln>
        </p:spPr>
        <p:txBody>
          <a:bodyPr wrap="square" rtlCol="0">
            <a:spAutoFit/>
          </a:bodyPr>
          <a:lstStyle/>
          <a:p>
            <a:r>
              <a:rPr lang="en-GB" sz="1400" dirty="0"/>
              <a:t>In week 10, we will follow the structure and finish the research report, we will then finalise the report and upload it. </a:t>
            </a:r>
          </a:p>
        </p:txBody>
      </p:sp>
      <p:pic>
        <p:nvPicPr>
          <p:cNvPr id="11" name="Picture 10">
            <a:extLst>
              <a:ext uri="{FF2B5EF4-FFF2-40B4-BE49-F238E27FC236}">
                <a16:creationId xmlns:a16="http://schemas.microsoft.com/office/drawing/2014/main" id="{1E474E8B-D846-490C-823B-9E5C7A72C512}"/>
              </a:ext>
            </a:extLst>
          </p:cNvPr>
          <p:cNvPicPr>
            <a:picLocks noChangeAspect="1"/>
          </p:cNvPicPr>
          <p:nvPr/>
        </p:nvPicPr>
        <p:blipFill>
          <a:blip r:embed="rId7"/>
          <a:stretch>
            <a:fillRect/>
          </a:stretch>
        </p:blipFill>
        <p:spPr>
          <a:xfrm>
            <a:off x="7883556" y="755338"/>
            <a:ext cx="2231329" cy="847417"/>
          </a:xfrm>
          <a:prstGeom prst="rect">
            <a:avLst/>
          </a:prstGeom>
        </p:spPr>
      </p:pic>
    </p:spTree>
    <p:extLst>
      <p:ext uri="{BB962C8B-B14F-4D97-AF65-F5344CB8AC3E}">
        <p14:creationId xmlns:p14="http://schemas.microsoft.com/office/powerpoint/2010/main" val="3600796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B7428-5D79-4B0A-8223-56DD5751E212}"/>
              </a:ext>
            </a:extLst>
          </p:cNvPr>
          <p:cNvSpPr>
            <a:spLocks noGrp="1"/>
          </p:cNvSpPr>
          <p:nvPr>
            <p:ph type="title"/>
          </p:nvPr>
        </p:nvSpPr>
        <p:spPr/>
        <p:txBody>
          <a:bodyPr/>
          <a:lstStyle/>
          <a:p>
            <a:r>
              <a:rPr lang="en-GB" sz="2800" dirty="0">
                <a:solidFill>
                  <a:schemeClr val="accent1">
                    <a:lumMod val="60000"/>
                    <a:lumOff val="40000"/>
                  </a:schemeClr>
                </a:solidFill>
              </a:rPr>
              <a:t>References</a:t>
            </a:r>
          </a:p>
        </p:txBody>
      </p:sp>
      <p:sp>
        <p:nvSpPr>
          <p:cNvPr id="3" name="Content Placeholder 2">
            <a:extLst>
              <a:ext uri="{FF2B5EF4-FFF2-40B4-BE49-F238E27FC236}">
                <a16:creationId xmlns:a16="http://schemas.microsoft.com/office/drawing/2014/main" id="{807B2722-7749-4D91-BBB4-D891670375F7}"/>
              </a:ext>
            </a:extLst>
          </p:cNvPr>
          <p:cNvSpPr>
            <a:spLocks noGrp="1"/>
          </p:cNvSpPr>
          <p:nvPr>
            <p:ph idx="1"/>
          </p:nvPr>
        </p:nvSpPr>
        <p:spPr>
          <a:xfrm>
            <a:off x="723900" y="2415540"/>
            <a:ext cx="10652760" cy="3924300"/>
          </a:xfrm>
        </p:spPr>
        <p:txBody>
          <a:bodyPr>
            <a:normAutofit fontScale="92500" lnSpcReduction="10000"/>
          </a:bodyPr>
          <a:lstStyle/>
          <a:p>
            <a:r>
              <a:rPr lang="en-GB" sz="1800" dirty="0"/>
              <a:t>Siraj- Blatchford </a:t>
            </a:r>
            <a:r>
              <a:rPr lang="en-GB" sz="1800" i="1" dirty="0"/>
              <a:t>et al</a:t>
            </a:r>
            <a:r>
              <a:rPr lang="en-GB" sz="1800" dirty="0"/>
              <a:t>. </a:t>
            </a:r>
            <a:r>
              <a:rPr lang="en-GB" sz="1800" dirty="0">
                <a:hlinkClick r:id="rId2"/>
              </a:rPr>
              <a:t>2002</a:t>
            </a:r>
            <a:r>
              <a:rPr lang="en-GB" sz="1800" dirty="0"/>
              <a:t>, Sylva </a:t>
            </a:r>
            <a:r>
              <a:rPr lang="en-GB" sz="1800" i="1" dirty="0"/>
              <a:t>et al</a:t>
            </a:r>
            <a:r>
              <a:rPr lang="en-GB" sz="1800" dirty="0"/>
              <a:t>. </a:t>
            </a:r>
            <a:r>
              <a:rPr lang="en-GB" sz="1800" dirty="0">
                <a:hlinkClick r:id="rId2"/>
              </a:rPr>
              <a:t>2004</a:t>
            </a:r>
            <a:r>
              <a:rPr lang="en-GB" sz="1800" dirty="0"/>
              <a:t>, Siraj-Blatchford </a:t>
            </a:r>
            <a:r>
              <a:rPr lang="en-GB" sz="1800" i="1" dirty="0"/>
              <a:t>et al</a:t>
            </a:r>
            <a:r>
              <a:rPr lang="en-GB" sz="1800" dirty="0"/>
              <a:t>. </a:t>
            </a:r>
            <a:r>
              <a:rPr lang="en-GB" sz="1800" dirty="0">
                <a:hlinkClick r:id="rId2"/>
              </a:rPr>
              <a:t>2008</a:t>
            </a:r>
            <a:r>
              <a:rPr lang="en-GB" sz="1800" dirty="0"/>
              <a:t>, Sammons </a:t>
            </a:r>
            <a:r>
              <a:rPr lang="en-GB" sz="1800" i="1" dirty="0"/>
              <a:t>et al</a:t>
            </a:r>
            <a:r>
              <a:rPr lang="en-GB" sz="1800" dirty="0"/>
              <a:t>. </a:t>
            </a:r>
            <a:r>
              <a:rPr lang="en-GB" sz="1800" dirty="0">
                <a:hlinkClick r:id="rId2"/>
              </a:rPr>
              <a:t>2014</a:t>
            </a:r>
            <a:r>
              <a:rPr lang="en-GB" sz="1800" dirty="0"/>
              <a:t>, </a:t>
            </a:r>
            <a:r>
              <a:rPr lang="en-GB" sz="1800" dirty="0" err="1"/>
              <a:t>Melhuish</a:t>
            </a:r>
            <a:r>
              <a:rPr lang="en-GB" sz="1800" dirty="0"/>
              <a:t> </a:t>
            </a:r>
            <a:r>
              <a:rPr lang="en-GB" sz="1800" dirty="0">
                <a:hlinkClick r:id="rId2"/>
              </a:rPr>
              <a:t>2016</a:t>
            </a:r>
            <a:r>
              <a:rPr lang="en-GB" sz="1800" dirty="0"/>
              <a:t>, </a:t>
            </a:r>
            <a:r>
              <a:rPr lang="en-GB" sz="1800" dirty="0" err="1"/>
              <a:t>Melhuish</a:t>
            </a:r>
            <a:r>
              <a:rPr lang="en-GB" sz="1800" dirty="0"/>
              <a:t> </a:t>
            </a:r>
            <a:r>
              <a:rPr lang="en-GB" sz="1800" i="1" dirty="0"/>
              <a:t>et al</a:t>
            </a:r>
            <a:r>
              <a:rPr lang="en-GB" sz="1800" dirty="0"/>
              <a:t>. </a:t>
            </a:r>
            <a:r>
              <a:rPr lang="en-GB" sz="1800" dirty="0">
                <a:hlinkClick r:id="rId2"/>
              </a:rPr>
              <a:t>2017</a:t>
            </a:r>
            <a:endParaRPr lang="en-GB" sz="1800" dirty="0"/>
          </a:p>
          <a:p>
            <a:r>
              <a:rPr lang="en-GB" sz="1800" dirty="0"/>
              <a:t>Waters and </a:t>
            </a:r>
            <a:r>
              <a:rPr lang="en-GB" sz="1800" dirty="0" err="1"/>
              <a:t>Payler</a:t>
            </a:r>
            <a:r>
              <a:rPr lang="en-GB" sz="1800" dirty="0"/>
              <a:t> (</a:t>
            </a:r>
            <a:r>
              <a:rPr lang="en-GB" sz="1800" dirty="0">
                <a:hlinkClick r:id="rId2"/>
              </a:rPr>
              <a:t>2015</a:t>
            </a:r>
            <a:r>
              <a:rPr lang="en-GB" sz="1800" dirty="0"/>
              <a:t>), </a:t>
            </a:r>
            <a:r>
              <a:rPr lang="en-GB" sz="1800" dirty="0" err="1"/>
              <a:t>Phillippou</a:t>
            </a:r>
            <a:r>
              <a:rPr lang="en-GB" sz="1800" dirty="0"/>
              <a:t> </a:t>
            </a:r>
            <a:r>
              <a:rPr lang="en-GB" sz="1800" i="1" dirty="0"/>
              <a:t>et al</a:t>
            </a:r>
            <a:r>
              <a:rPr lang="en-GB" sz="1800" dirty="0"/>
              <a:t>. (</a:t>
            </a:r>
            <a:r>
              <a:rPr lang="en-GB" sz="1800" dirty="0">
                <a:hlinkClick r:id="rId2"/>
              </a:rPr>
              <a:t>2015</a:t>
            </a:r>
            <a:r>
              <a:rPr lang="en-GB" sz="1800" dirty="0"/>
              <a:t>) and Nuttall </a:t>
            </a:r>
            <a:r>
              <a:rPr lang="en-GB" sz="1800" i="1" dirty="0"/>
              <a:t>et al</a:t>
            </a:r>
            <a:r>
              <a:rPr lang="en-GB" sz="1800" dirty="0"/>
              <a:t>. (</a:t>
            </a:r>
            <a:r>
              <a:rPr lang="en-GB" sz="1800" dirty="0">
                <a:hlinkClick r:id="rId2"/>
              </a:rPr>
              <a:t>2015</a:t>
            </a:r>
            <a:r>
              <a:rPr lang="en-GB" sz="1800" dirty="0"/>
              <a:t>),</a:t>
            </a:r>
          </a:p>
          <a:p>
            <a:r>
              <a:rPr lang="en-GB" sz="1800" dirty="0"/>
              <a:t>Waters and Macdonald (2020)</a:t>
            </a:r>
          </a:p>
          <a:p>
            <a:r>
              <a:rPr lang="en-GB" sz="1800" dirty="0"/>
              <a:t>Hayes 2000</a:t>
            </a:r>
          </a:p>
          <a:p>
            <a:r>
              <a:rPr lang="en-GB" sz="1800" dirty="0">
                <a:latin typeface="Open Sans" panose="020B0606030504020204" pitchFamily="34" charset="0"/>
                <a:ea typeface="Open Sans" panose="020B0606030504020204" pitchFamily="34" charset="0"/>
                <a:cs typeface="Open Sans" panose="020B0606030504020204" pitchFamily="34" charset="0"/>
              </a:rPr>
              <a:t>Welton </a:t>
            </a:r>
            <a:r>
              <a:rPr lang="en-GB" sz="1800" i="1" dirty="0">
                <a:latin typeface="Open Sans" panose="020B0606030504020204" pitchFamily="34" charset="0"/>
                <a:ea typeface="Open Sans" panose="020B0606030504020204" pitchFamily="34" charset="0"/>
                <a:cs typeface="Open Sans" panose="020B0606030504020204" pitchFamily="34" charset="0"/>
              </a:rPr>
              <a:t>et al</a:t>
            </a:r>
            <a:r>
              <a:rPr lang="en-GB" sz="1800" dirty="0">
                <a:latin typeface="Open Sans" panose="020B0606030504020204" pitchFamily="34" charset="0"/>
                <a:ea typeface="Open Sans" panose="020B0606030504020204" pitchFamily="34" charset="0"/>
                <a:cs typeface="Open Sans" panose="020B0606030504020204" pitchFamily="34" charset="0"/>
              </a:rPr>
              <a:t>. </a:t>
            </a:r>
            <a:r>
              <a:rPr lang="en-GB" sz="1800" dirty="0">
                <a:latin typeface="Open Sans" panose="020B0606030504020204" pitchFamily="34" charset="0"/>
                <a:ea typeface="Open Sans" panose="020B0606030504020204" pitchFamily="34" charset="0"/>
                <a:cs typeface="Open Sans" panose="020B0606030504020204" pitchFamily="34" charset="0"/>
                <a:hlinkClick r:id="rId2"/>
              </a:rPr>
              <a:t>2020</a:t>
            </a:r>
            <a:endParaRPr lang="en-GB" sz="1800" dirty="0">
              <a:latin typeface="Open Sans" panose="020B0606030504020204" pitchFamily="34" charset="0"/>
              <a:ea typeface="Open Sans" panose="020B0606030504020204" pitchFamily="34" charset="0"/>
              <a:cs typeface="Open Sans" panose="020B0606030504020204" pitchFamily="34" charset="0"/>
            </a:endParaRPr>
          </a:p>
          <a:p>
            <a:r>
              <a:rPr lang="en-GB" sz="1800" dirty="0">
                <a:latin typeface="Open Sans" panose="020B0606030504020204" pitchFamily="34" charset="0"/>
                <a:ea typeface="Open Sans" panose="020B0606030504020204" pitchFamily="34" charset="0"/>
                <a:cs typeface="Open Sans" panose="020B0606030504020204" pitchFamily="34" charset="0"/>
              </a:rPr>
              <a:t>WG </a:t>
            </a:r>
            <a:r>
              <a:rPr lang="en-GB" sz="1800" dirty="0">
                <a:latin typeface="Open Sans" panose="020B0606030504020204" pitchFamily="34" charset="0"/>
                <a:ea typeface="Open Sans" panose="020B0606030504020204" pitchFamily="34" charset="0"/>
                <a:cs typeface="Open Sans" panose="020B0606030504020204" pitchFamily="34" charset="0"/>
                <a:hlinkClick r:id="rId2"/>
              </a:rPr>
              <a:t>2014</a:t>
            </a:r>
            <a:endParaRPr lang="en-GB" sz="1800" dirty="0">
              <a:latin typeface="Open Sans" panose="020B0606030504020204" pitchFamily="34" charset="0"/>
              <a:ea typeface="Open Sans" panose="020B0606030504020204" pitchFamily="34" charset="0"/>
              <a:cs typeface="Open Sans" panose="020B0606030504020204" pitchFamily="34" charset="0"/>
            </a:endParaRPr>
          </a:p>
          <a:p>
            <a:r>
              <a:rPr lang="en-GB" sz="1800" dirty="0" err="1">
                <a:latin typeface="Open Sans" panose="020B0606030504020204" pitchFamily="34" charset="0"/>
                <a:ea typeface="Open Sans" panose="020B0606030504020204" pitchFamily="34" charset="0"/>
                <a:cs typeface="Open Sans" panose="020B0606030504020204" pitchFamily="34" charset="0"/>
              </a:rPr>
              <a:t>Trodd</a:t>
            </a:r>
            <a:r>
              <a:rPr lang="en-GB" sz="1800" dirty="0">
                <a:latin typeface="Open Sans" panose="020B0606030504020204" pitchFamily="34" charset="0"/>
                <a:ea typeface="Open Sans" panose="020B0606030504020204" pitchFamily="34" charset="0"/>
                <a:cs typeface="Open Sans" panose="020B0606030504020204" pitchFamily="34" charset="0"/>
              </a:rPr>
              <a:t> and Dickerson </a:t>
            </a:r>
            <a:r>
              <a:rPr lang="en-GB" sz="1800" dirty="0">
                <a:latin typeface="Open Sans" panose="020B0606030504020204" pitchFamily="34" charset="0"/>
                <a:ea typeface="Open Sans" panose="020B0606030504020204" pitchFamily="34" charset="0"/>
                <a:cs typeface="Open Sans" panose="020B0606030504020204" pitchFamily="34" charset="0"/>
                <a:hlinkClick r:id="rId2"/>
              </a:rPr>
              <a:t>2019</a:t>
            </a:r>
            <a:endParaRPr lang="en-GB" sz="1800" dirty="0">
              <a:latin typeface="Open Sans" panose="020B0606030504020204" pitchFamily="34" charset="0"/>
              <a:ea typeface="Open Sans" panose="020B0606030504020204" pitchFamily="34" charset="0"/>
              <a:cs typeface="Open Sans" panose="020B0606030504020204" pitchFamily="34" charset="0"/>
            </a:endParaRPr>
          </a:p>
          <a:p>
            <a:r>
              <a:rPr lang="en-GB" sz="1800" dirty="0">
                <a:latin typeface="Open Sans" panose="020B0606030504020204" pitchFamily="34" charset="0"/>
                <a:ea typeface="Open Sans" panose="020B0606030504020204" pitchFamily="34" charset="0"/>
                <a:cs typeface="Open Sans" panose="020B0606030504020204" pitchFamily="34" charset="0"/>
              </a:rPr>
              <a:t>Lightfoot and Frost </a:t>
            </a:r>
            <a:r>
              <a:rPr lang="en-GB" sz="1800" dirty="0">
                <a:latin typeface="Open Sans" panose="020B0606030504020204" pitchFamily="34" charset="0"/>
                <a:ea typeface="Open Sans" panose="020B0606030504020204" pitchFamily="34" charset="0"/>
                <a:cs typeface="Open Sans" panose="020B0606030504020204" pitchFamily="34" charset="0"/>
                <a:hlinkClick r:id="rId2"/>
              </a:rPr>
              <a:t>2015</a:t>
            </a:r>
            <a:endParaRPr lang="en-GB" sz="1800" dirty="0">
              <a:latin typeface="Open Sans" panose="020B0606030504020204" pitchFamily="34" charset="0"/>
              <a:ea typeface="Open Sans" panose="020B0606030504020204" pitchFamily="34" charset="0"/>
              <a:cs typeface="Open Sans" panose="020B0606030504020204" pitchFamily="34" charset="0"/>
            </a:endParaRPr>
          </a:p>
          <a:p>
            <a:r>
              <a:rPr lang="en-GB" sz="1800" dirty="0">
                <a:latin typeface="Open Sans" panose="020B0606030504020204" pitchFamily="34" charset="0"/>
                <a:ea typeface="Open Sans" panose="020B0606030504020204" pitchFamily="34" charset="0"/>
                <a:cs typeface="Open Sans" panose="020B0606030504020204" pitchFamily="34" charset="0"/>
              </a:rPr>
              <a:t>Kirkby </a:t>
            </a:r>
            <a:r>
              <a:rPr lang="en-GB" sz="1800" i="1" dirty="0">
                <a:latin typeface="Open Sans" panose="020B0606030504020204" pitchFamily="34" charset="0"/>
                <a:ea typeface="Open Sans" panose="020B0606030504020204" pitchFamily="34" charset="0"/>
                <a:cs typeface="Open Sans" panose="020B0606030504020204" pitchFamily="34" charset="0"/>
              </a:rPr>
              <a:t>et al</a:t>
            </a:r>
            <a:r>
              <a:rPr lang="en-GB" sz="1800" dirty="0">
                <a:latin typeface="Open Sans" panose="020B0606030504020204" pitchFamily="34" charset="0"/>
                <a:ea typeface="Open Sans" panose="020B0606030504020204" pitchFamily="34" charset="0"/>
                <a:cs typeface="Open Sans" panose="020B0606030504020204" pitchFamily="34" charset="0"/>
              </a:rPr>
              <a:t>. (</a:t>
            </a:r>
            <a:r>
              <a:rPr lang="en-GB" sz="1800" dirty="0">
                <a:latin typeface="Open Sans" panose="020B0606030504020204" pitchFamily="34" charset="0"/>
                <a:ea typeface="Open Sans" panose="020B0606030504020204" pitchFamily="34" charset="0"/>
                <a:cs typeface="Open Sans" panose="020B0606030504020204" pitchFamily="34" charset="0"/>
                <a:hlinkClick r:id="rId2"/>
              </a:rPr>
              <a:t>2019</a:t>
            </a:r>
            <a:r>
              <a:rPr lang="en-GB" sz="1800" dirty="0">
                <a:latin typeface="Open Sans" panose="020B0606030504020204" pitchFamily="34" charset="0"/>
                <a:ea typeface="Open Sans" panose="020B0606030504020204" pitchFamily="34" charset="0"/>
                <a:cs typeface="Open Sans" panose="020B0606030504020204" pitchFamily="34" charset="0"/>
              </a:rPr>
              <a:t>)</a:t>
            </a:r>
          </a:p>
          <a:p>
            <a:r>
              <a:rPr lang="en-GB" sz="1800" dirty="0">
                <a:latin typeface="Open Sans" panose="020B0606030504020204" pitchFamily="34" charset="0"/>
                <a:ea typeface="Open Sans" panose="020B0606030504020204" pitchFamily="34" charset="0"/>
                <a:cs typeface="Open Sans" panose="020B0606030504020204" pitchFamily="34" charset="0"/>
              </a:rPr>
              <a:t>Hadley </a:t>
            </a:r>
            <a:r>
              <a:rPr lang="en-GB" sz="1800" i="1" dirty="0">
                <a:latin typeface="Open Sans" panose="020B0606030504020204" pitchFamily="34" charset="0"/>
                <a:ea typeface="Open Sans" panose="020B0606030504020204" pitchFamily="34" charset="0"/>
                <a:cs typeface="Open Sans" panose="020B0606030504020204" pitchFamily="34" charset="0"/>
              </a:rPr>
              <a:t>et al</a:t>
            </a:r>
            <a:r>
              <a:rPr lang="en-GB" sz="1800" dirty="0">
                <a:latin typeface="Open Sans" panose="020B0606030504020204" pitchFamily="34" charset="0"/>
                <a:ea typeface="Open Sans" panose="020B0606030504020204" pitchFamily="34" charset="0"/>
                <a:cs typeface="Open Sans" panose="020B0606030504020204" pitchFamily="34" charset="0"/>
              </a:rPr>
              <a:t>. (</a:t>
            </a:r>
            <a:r>
              <a:rPr lang="en-GB" sz="1800" dirty="0">
                <a:latin typeface="Open Sans" panose="020B0606030504020204" pitchFamily="34" charset="0"/>
                <a:ea typeface="Open Sans" panose="020B0606030504020204" pitchFamily="34" charset="0"/>
                <a:cs typeface="Open Sans" panose="020B0606030504020204" pitchFamily="34" charset="0"/>
                <a:hlinkClick r:id="rId2"/>
              </a:rPr>
              <a:t>2015</a:t>
            </a:r>
            <a:r>
              <a:rPr lang="en-GB" sz="1800" dirty="0">
                <a:latin typeface="Open Sans" panose="020B0606030504020204" pitchFamily="34" charset="0"/>
                <a:ea typeface="Open Sans" panose="020B0606030504020204" pitchFamily="34" charset="0"/>
                <a:cs typeface="Open Sans" panose="020B0606030504020204" pitchFamily="34" charset="0"/>
              </a:rPr>
              <a:t>)</a:t>
            </a:r>
            <a:endParaRPr lang="en-GB" dirty="0"/>
          </a:p>
        </p:txBody>
      </p:sp>
      <p:pic>
        <p:nvPicPr>
          <p:cNvPr id="4" name="Picture 3">
            <a:extLst>
              <a:ext uri="{FF2B5EF4-FFF2-40B4-BE49-F238E27FC236}">
                <a16:creationId xmlns:a16="http://schemas.microsoft.com/office/drawing/2014/main" id="{8F0CBBB1-5304-4191-8FE6-643AA712BAB9}"/>
              </a:ext>
            </a:extLst>
          </p:cNvPr>
          <p:cNvPicPr>
            <a:picLocks noChangeAspect="1"/>
          </p:cNvPicPr>
          <p:nvPr/>
        </p:nvPicPr>
        <p:blipFill>
          <a:blip r:embed="rId3"/>
          <a:stretch>
            <a:fillRect/>
          </a:stretch>
        </p:blipFill>
        <p:spPr>
          <a:xfrm>
            <a:off x="7883556" y="755338"/>
            <a:ext cx="2231329" cy="847417"/>
          </a:xfrm>
          <a:prstGeom prst="rect">
            <a:avLst/>
          </a:prstGeom>
        </p:spPr>
      </p:pic>
    </p:spTree>
    <p:extLst>
      <p:ext uri="{BB962C8B-B14F-4D97-AF65-F5344CB8AC3E}">
        <p14:creationId xmlns:p14="http://schemas.microsoft.com/office/powerpoint/2010/main" val="9345537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TM02900722[[fn=Ion Boardroom]]</Template>
  <TotalTime>320</TotalTime>
  <Words>1484</Words>
  <Application>Microsoft Office PowerPoint</Application>
  <PresentationFormat>Widescreen</PresentationFormat>
  <Paragraphs>47</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Century Gothic</vt:lpstr>
      <vt:lpstr>Droid Serif</vt:lpstr>
      <vt:lpstr>Open Sans</vt:lpstr>
      <vt:lpstr>Times New Roman</vt:lpstr>
      <vt:lpstr>Wingdings 3</vt:lpstr>
      <vt:lpstr>Ion Boardroom</vt:lpstr>
      <vt:lpstr>Title – How do we use technology to collaborate at UWTSD?   Digital Skills and Research Methods BMSW4003    STUDENT NAMES .AND NUMBERS ABDO OSMAN:2021197231 ABDUL MATIN:2021218611       </vt:lpstr>
      <vt:lpstr>Studies into effective early childhood education and care (ECEC) emphasise the importance of the role of the adult and the quality of adult-child interactions on a child’s long term development, learning and achievement (Siraj- Blatchford et al. 2002, Sylva et al. 2004, Siraj-Blatchford et al. 2008, Sammons et al. 2014, Melhuish 2016, Melhuish et al. 2017) and thus the ‘Talking Science’ professional intervention outlined in this article was designed to support these aspects of ECEC practice. The model for delivering ‘Talking Science’ considered the wider complexities noted by Waters and Payler (2015), Phillippou et al. (2015) and Nuttall et al. (2015), in terms of the context of the ECEC professional learning landscape. International literature uses many terms when referring to adults working with young children, reflecting the different contexts and school starting ages in different countries; thus for the purposes of this article and in line with Waters and Payler (2015), the term ECEC practitioners is used to represent the professional practitioners such as teachers and pre-school early years professionals working with children from 0–8 years old. </vt:lpstr>
      <vt:lpstr>PowerPoint Presentation</vt:lpstr>
      <vt:lpstr>PowerPoint Presentation</vt:lpstr>
      <vt:lpstr>Ethical considerations</vt:lpstr>
      <vt:lpstr>Research Timeline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PROONE</dc:creator>
  <cp:lastModifiedBy>Abdul Halim (Student)</cp:lastModifiedBy>
  <cp:revision>15</cp:revision>
  <dcterms:created xsi:type="dcterms:W3CDTF">2022-02-22T12:31:06Z</dcterms:created>
  <dcterms:modified xsi:type="dcterms:W3CDTF">2022-02-26T15:28:53Z</dcterms:modified>
</cp:coreProperties>
</file>