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5EC8B90-D1A4-4AD3-1706-293873756749}" v="1" dt="2026-07-13T18:08:51.06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1078" autoAdjust="0"/>
  </p:normalViewPr>
  <p:slideViewPr>
    <p:cSldViewPr snapToGrid="0">
      <p:cViewPr varScale="1">
        <p:scale>
          <a:sx n="55" d="100"/>
          <a:sy n="55" d="100"/>
        </p:scale>
        <p:origin x="1072"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E596D4-1F50-40B9-B787-8AB48F407CCC}" type="datetimeFigureOut">
              <a:rPr lang="en-GB" smtClean="0"/>
              <a:t>13/07/2026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FC30F9-734C-492B-8E36-01AA9C87F1AB}" type="slidenum">
              <a:rPr lang="en-GB" smtClean="0"/>
              <a:t>‹#›</a:t>
            </a:fld>
            <a:endParaRPr lang="en-GB" dirty="0"/>
          </a:p>
        </p:txBody>
      </p:sp>
    </p:spTree>
    <p:extLst>
      <p:ext uri="{BB962C8B-B14F-4D97-AF65-F5344CB8AC3E}">
        <p14:creationId xmlns:p14="http://schemas.microsoft.com/office/powerpoint/2010/main" val="16911242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This presentation critically explores community care and management of dementia in the UK. It examines how prevalent dementia is, the process of diagnosing and assessing dementia, how to manage and treat it, as well as exploring existing care frameworks and the NHS Comprehensive Model of Personalised Care. The presentation also explores the significance of working with and involving others in a multi-disciplinary way in supporting individuals with dementia and their carers. Finally, recommendations are made to enhance the community services and improve long-term health outcomes, through an integrated, person-centred approach.</a:t>
            </a:r>
          </a:p>
          <a:p>
            <a:r>
              <a:rPr lang="en-US" sz="1200" b="1" kern="1200" dirty="0">
                <a:solidFill>
                  <a:schemeClr val="tx1"/>
                </a:solidFill>
                <a:effectLst/>
                <a:latin typeface="+mn-lt"/>
                <a:ea typeface="+mn-ea"/>
                <a:cs typeface="+mn-cs"/>
              </a:rPr>
              <a:t>In-text citations:</a:t>
            </a:r>
            <a:r>
              <a:rPr lang="en-US" sz="1200" kern="1200" dirty="0">
                <a:solidFill>
                  <a:schemeClr val="tx1"/>
                </a:solidFill>
                <a:effectLst/>
                <a:latin typeface="+mn-lt"/>
                <a:ea typeface="+mn-ea"/>
                <a:cs typeface="+mn-cs"/>
              </a:rPr>
              <a:t> (NICE, 2025; NHS England, 2024; WHO, 2025)</a:t>
            </a:r>
          </a:p>
          <a:p>
            <a:endParaRPr lang="en-GB" dirty="0"/>
          </a:p>
        </p:txBody>
      </p:sp>
      <p:sp>
        <p:nvSpPr>
          <p:cNvPr id="4" name="Slide Number Placeholder 3"/>
          <p:cNvSpPr>
            <a:spLocks noGrp="1"/>
          </p:cNvSpPr>
          <p:nvPr>
            <p:ph type="sldNum" sz="quarter" idx="10"/>
          </p:nvPr>
        </p:nvSpPr>
        <p:spPr/>
        <p:txBody>
          <a:bodyPr/>
          <a:lstStyle/>
          <a:p>
            <a:fld id="{4DFC30F9-734C-492B-8E36-01AA9C87F1AB}" type="slidenum">
              <a:rPr lang="en-GB" smtClean="0"/>
              <a:t>1</a:t>
            </a:fld>
            <a:endParaRPr lang="en-GB" dirty="0"/>
          </a:p>
        </p:txBody>
      </p:sp>
    </p:spTree>
    <p:extLst>
      <p:ext uri="{BB962C8B-B14F-4D97-AF65-F5344CB8AC3E}">
        <p14:creationId xmlns:p14="http://schemas.microsoft.com/office/powerpoint/2010/main" val="41531502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Dementia is not a disease in itself, but an umbrella term for a group of progressive disorders of the brain. Most cases are due to Alzheimer's disease, and vascular dementia is related to a decrease in blood flow to the brain. The clinical picture of dementia with Lewy bodies is different from frontotemporal dementia, and appropriate diagnosis is essential for the management of the condition. Symptoms and progress are different across subtypes and involve memory, behaviour, communication and daily functioning. Understanding these differences allows health care professionals to arrange the necessary interventions and offer </a:t>
            </a:r>
            <a:r>
              <a:rPr lang="en-US" sz="1200" kern="1200" dirty="0" err="1">
                <a:solidFill>
                  <a:schemeClr val="tx1"/>
                </a:solidFill>
                <a:effectLst/>
                <a:latin typeface="+mn-lt"/>
                <a:ea typeface="+mn-ea"/>
                <a:cs typeface="+mn-cs"/>
              </a:rPr>
              <a:t>individualised</a:t>
            </a:r>
            <a:r>
              <a:rPr lang="en-US" sz="1200" kern="1200" dirty="0">
                <a:solidFill>
                  <a:schemeClr val="tx1"/>
                </a:solidFill>
                <a:effectLst/>
                <a:latin typeface="+mn-lt"/>
                <a:ea typeface="+mn-ea"/>
                <a:cs typeface="+mn-cs"/>
              </a:rPr>
              <a:t> support to address the person's clinical and social needs.</a:t>
            </a:r>
          </a:p>
          <a:p>
            <a:r>
              <a:rPr lang="en-US" sz="1200" b="1" kern="1200" dirty="0">
                <a:solidFill>
                  <a:schemeClr val="tx1"/>
                </a:solidFill>
                <a:effectLst/>
                <a:latin typeface="+mn-lt"/>
                <a:ea typeface="+mn-ea"/>
                <a:cs typeface="+mn-cs"/>
              </a:rPr>
              <a:t>In-text citations:</a:t>
            </a:r>
            <a:r>
              <a:rPr lang="en-US" sz="1200" kern="1200" dirty="0">
                <a:solidFill>
                  <a:schemeClr val="tx1"/>
                </a:solidFill>
                <a:effectLst/>
                <a:latin typeface="+mn-lt"/>
                <a:ea typeface="+mn-ea"/>
                <a:cs typeface="+mn-cs"/>
              </a:rPr>
              <a:t> (WHO, 2025; NICE, 2025; Livingston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2024)</a:t>
            </a:r>
          </a:p>
        </p:txBody>
      </p:sp>
      <p:sp>
        <p:nvSpPr>
          <p:cNvPr id="4" name="Slide Number Placeholder 3"/>
          <p:cNvSpPr>
            <a:spLocks noGrp="1"/>
          </p:cNvSpPr>
          <p:nvPr>
            <p:ph type="sldNum" sz="quarter" idx="10"/>
          </p:nvPr>
        </p:nvSpPr>
        <p:spPr/>
        <p:txBody>
          <a:bodyPr/>
          <a:lstStyle/>
          <a:p>
            <a:fld id="{4DFC30F9-734C-492B-8E36-01AA9C87F1AB}" type="slidenum">
              <a:rPr lang="en-GB" smtClean="0"/>
              <a:t>2</a:t>
            </a:fld>
            <a:endParaRPr lang="en-GB" dirty="0"/>
          </a:p>
        </p:txBody>
      </p:sp>
    </p:spTree>
    <p:extLst>
      <p:ext uri="{BB962C8B-B14F-4D97-AF65-F5344CB8AC3E}">
        <p14:creationId xmlns:p14="http://schemas.microsoft.com/office/powerpoint/2010/main" val="25822843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Dementia has important implications for the health-care system, communities and families, and is becoming more prevalent. The need for diagnosis, treatment and long-term support is increasing as people live longer. This financial burden is not just related to healthcare costs, but also the amount of unpaid care provided by family carers, an important component in keeping people living in their communities. Even though there are national initiatives to enhance access to diagnosis and post-diagnosis support, access to services is variable across the UK. There is a need to invest more in prevention and early intervention and in coordinated community care in order to avoid unnecessary strain on hospitals and long-term care services and to achieve better outcomes in addressing these inequalities.</a:t>
            </a:r>
          </a:p>
          <a:p>
            <a:r>
              <a:rPr lang="en-US" sz="1200" b="1" kern="1200" dirty="0">
                <a:solidFill>
                  <a:schemeClr val="tx1"/>
                </a:solidFill>
                <a:effectLst/>
                <a:latin typeface="+mn-lt"/>
                <a:ea typeface="+mn-ea"/>
                <a:cs typeface="+mn-cs"/>
              </a:rPr>
              <a:t>In-text citations:</a:t>
            </a:r>
            <a:r>
              <a:rPr lang="en-US" sz="1200" kern="1200" dirty="0">
                <a:solidFill>
                  <a:schemeClr val="tx1"/>
                </a:solidFill>
                <a:effectLst/>
                <a:latin typeface="+mn-lt"/>
                <a:ea typeface="+mn-ea"/>
                <a:cs typeface="+mn-cs"/>
              </a:rPr>
              <a:t> (WHO, 2025; The King's Fund, 2024; Alzheimer's Society, 2024)</a:t>
            </a:r>
          </a:p>
        </p:txBody>
      </p:sp>
      <p:sp>
        <p:nvSpPr>
          <p:cNvPr id="4" name="Slide Number Placeholder 3"/>
          <p:cNvSpPr>
            <a:spLocks noGrp="1"/>
          </p:cNvSpPr>
          <p:nvPr>
            <p:ph type="sldNum" sz="quarter" idx="10"/>
          </p:nvPr>
        </p:nvSpPr>
        <p:spPr/>
        <p:txBody>
          <a:bodyPr/>
          <a:lstStyle/>
          <a:p>
            <a:fld id="{4DFC30F9-734C-492B-8E36-01AA9C87F1AB}" type="slidenum">
              <a:rPr lang="en-GB" smtClean="0"/>
              <a:t>3</a:t>
            </a:fld>
            <a:endParaRPr lang="en-GB" dirty="0"/>
          </a:p>
        </p:txBody>
      </p:sp>
    </p:spTree>
    <p:extLst>
      <p:ext uri="{BB962C8B-B14F-4D97-AF65-F5344CB8AC3E}">
        <p14:creationId xmlns:p14="http://schemas.microsoft.com/office/powerpoint/2010/main" val="3582081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 diagnosis of dementia is crucial to good dementia care, as it enables people and their families to receive the right treatment, information and support early on. NICE recommends a multidisciplinary team to undertake diagnosis based on clinical history, cognitive assessment and select appropriate investigations to determine the underlying cause of symptoms. Physical health, mental wellbeing, functional ability and carer needs should also be taken into account in assessment, as it forms the basis of a personalised care plan. The slow referral process and the differences in access to memory assessment services between regions, however, are still major issues that need to be overcome, and improved access to memory assessment services within the community is needed.</a:t>
            </a:r>
          </a:p>
          <a:p>
            <a:r>
              <a:rPr lang="en-US" sz="1200" b="1" kern="1200" dirty="0">
                <a:solidFill>
                  <a:schemeClr val="tx1"/>
                </a:solidFill>
                <a:effectLst/>
                <a:latin typeface="+mn-lt"/>
                <a:ea typeface="+mn-ea"/>
                <a:cs typeface="+mn-cs"/>
              </a:rPr>
              <a:t>In-text citations:</a:t>
            </a:r>
            <a:r>
              <a:rPr lang="en-US" sz="1200" kern="1200" dirty="0">
                <a:solidFill>
                  <a:schemeClr val="tx1"/>
                </a:solidFill>
                <a:effectLst/>
                <a:latin typeface="+mn-lt"/>
                <a:ea typeface="+mn-ea"/>
                <a:cs typeface="+mn-cs"/>
              </a:rPr>
              <a:t> (NICE, 2025; NHS England, 2024; The King's Fund, 2024).</a:t>
            </a:r>
          </a:p>
        </p:txBody>
      </p:sp>
      <p:sp>
        <p:nvSpPr>
          <p:cNvPr id="4" name="Slide Number Placeholder 3"/>
          <p:cNvSpPr>
            <a:spLocks noGrp="1"/>
          </p:cNvSpPr>
          <p:nvPr>
            <p:ph type="sldNum" sz="quarter" idx="10"/>
          </p:nvPr>
        </p:nvSpPr>
        <p:spPr/>
        <p:txBody>
          <a:bodyPr/>
          <a:lstStyle/>
          <a:p>
            <a:fld id="{4DFC30F9-734C-492B-8E36-01AA9C87F1AB}" type="slidenum">
              <a:rPr lang="en-GB" smtClean="0"/>
              <a:t>4</a:t>
            </a:fld>
            <a:endParaRPr lang="en-GB" dirty="0"/>
          </a:p>
        </p:txBody>
      </p:sp>
    </p:spTree>
    <p:extLst>
      <p:ext uri="{BB962C8B-B14F-4D97-AF65-F5344CB8AC3E}">
        <p14:creationId xmlns:p14="http://schemas.microsoft.com/office/powerpoint/2010/main" val="7233334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goal for dementia management is to help the person live independently and be able to function in daily life activities for as long as possible. This needs to be integrated with input from GPs, dementia specialist nurses, occupational therapists, physiotherapists, pharmacists, psychologists and social workers. Care plans are reviewed regularly to ensure that they are responsive to changing needs and preferences. Education, psychological support and respite for family carers is also important, as they make a significant contribution to continuing community care. There is still a deficiency of skilled professionals and unequal access to community services throughout the UK, however, and there is a need for increased service integration and workforce investment.</a:t>
            </a:r>
          </a:p>
          <a:p>
            <a:r>
              <a:rPr lang="en-US" sz="1200" b="1" kern="1200" dirty="0">
                <a:solidFill>
                  <a:schemeClr val="tx1"/>
                </a:solidFill>
                <a:effectLst/>
                <a:latin typeface="+mn-lt"/>
                <a:ea typeface="+mn-ea"/>
                <a:cs typeface="+mn-cs"/>
              </a:rPr>
              <a:t>In-text citations:</a:t>
            </a:r>
            <a:r>
              <a:rPr lang="en-US" sz="1200" kern="1200" dirty="0">
                <a:solidFill>
                  <a:schemeClr val="tx1"/>
                </a:solidFill>
                <a:effectLst/>
                <a:latin typeface="+mn-lt"/>
                <a:ea typeface="+mn-ea"/>
                <a:cs typeface="+mn-cs"/>
              </a:rPr>
              <a:t> (NICE, 2025; NHS England, 2024; Alzheimer's Society, 2024; The King's Fund, 2024)</a:t>
            </a:r>
          </a:p>
        </p:txBody>
      </p:sp>
      <p:sp>
        <p:nvSpPr>
          <p:cNvPr id="4" name="Slide Number Placeholder 3"/>
          <p:cNvSpPr>
            <a:spLocks noGrp="1"/>
          </p:cNvSpPr>
          <p:nvPr>
            <p:ph type="sldNum" sz="quarter" idx="10"/>
          </p:nvPr>
        </p:nvSpPr>
        <p:spPr/>
        <p:txBody>
          <a:bodyPr/>
          <a:lstStyle/>
          <a:p>
            <a:fld id="{4DFC30F9-734C-492B-8E36-01AA9C87F1AB}" type="slidenum">
              <a:rPr lang="en-GB" smtClean="0"/>
              <a:t>5</a:t>
            </a:fld>
            <a:endParaRPr lang="en-GB" dirty="0"/>
          </a:p>
        </p:txBody>
      </p:sp>
    </p:spTree>
    <p:extLst>
      <p:ext uri="{BB962C8B-B14F-4D97-AF65-F5344CB8AC3E}">
        <p14:creationId xmlns:p14="http://schemas.microsoft.com/office/powerpoint/2010/main" val="23977181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Treatment should be personalised to the clinical presentation, preferences, and stage of dementia. There are some people with Alzheimer's disease who can benefit from a modest improvement in cognition and daily functioning from using a cholinesterase inhibitor and Memantine, but the benefits of these should be reviewed regularly. Non-pharmacological approaches are also key and include Cognitive Stimulation Therapy, occupational therapy or structured physical activity, which can help to preserve function, promote social interaction and decrease behavioural symptoms. Medicines for the behavioural and psychological symptoms should be used as a second-line treatment, following careful assessment of the situation, and should only be used for severe distress or risk; otherwise psychosocial strategies should be used first.</a:t>
            </a:r>
          </a:p>
          <a:p>
            <a:r>
              <a:rPr lang="en-US" sz="1200" b="1" kern="1200" dirty="0">
                <a:solidFill>
                  <a:schemeClr val="tx1"/>
                </a:solidFill>
                <a:effectLst/>
                <a:latin typeface="+mn-lt"/>
                <a:ea typeface="+mn-ea"/>
                <a:cs typeface="+mn-cs"/>
              </a:rPr>
              <a:t>In-text citations:</a:t>
            </a:r>
            <a:r>
              <a:rPr lang="en-US" sz="1200" kern="1200" dirty="0">
                <a:solidFill>
                  <a:schemeClr val="tx1"/>
                </a:solidFill>
                <a:effectLst/>
                <a:latin typeface="+mn-lt"/>
                <a:ea typeface="+mn-ea"/>
                <a:cs typeface="+mn-cs"/>
              </a:rPr>
              <a:t> (NICE, 2025; Alzheimer's Society, 2024; Livingston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2024)</a:t>
            </a:r>
          </a:p>
        </p:txBody>
      </p:sp>
      <p:sp>
        <p:nvSpPr>
          <p:cNvPr id="4" name="Slide Number Placeholder 3"/>
          <p:cNvSpPr>
            <a:spLocks noGrp="1"/>
          </p:cNvSpPr>
          <p:nvPr>
            <p:ph type="sldNum" sz="quarter" idx="10"/>
          </p:nvPr>
        </p:nvSpPr>
        <p:spPr/>
        <p:txBody>
          <a:bodyPr/>
          <a:lstStyle/>
          <a:p>
            <a:fld id="{4DFC30F9-734C-492B-8E36-01AA9C87F1AB}" type="slidenum">
              <a:rPr lang="en-GB" smtClean="0"/>
              <a:t>6</a:t>
            </a:fld>
            <a:endParaRPr lang="en-GB" dirty="0"/>
          </a:p>
        </p:txBody>
      </p:sp>
    </p:spTree>
    <p:extLst>
      <p:ext uri="{BB962C8B-B14F-4D97-AF65-F5344CB8AC3E}">
        <p14:creationId xmlns:p14="http://schemas.microsoft.com/office/powerpoint/2010/main" val="2390786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Long-term condition frameworks offer a way of supporting high-quality and consistent dementia care. The House of Care Model promotes collaborative care planning between healthcare professionals and individuals and carers, thereby enhancing partnerships. In the same way, the Chronic Care Model encourages preventive care by engaging multiple care professionals and coordinating care and evidence-based treatment. The NHS Comprehensive Model of Personalised Care is, however, most closely associated with current UK policy as it brings together elements of shared decision-making, personalised care planning and supported self-management into the mainstream of the work. The benefits of implementing these frameworks together are that they will enhance continuity of care, the experience of patients living with dementia and their long-term outcomes.</a:t>
            </a:r>
          </a:p>
          <a:p>
            <a:r>
              <a:rPr lang="en-US" sz="1200" b="1" kern="1200" dirty="0">
                <a:solidFill>
                  <a:schemeClr val="tx1"/>
                </a:solidFill>
                <a:effectLst/>
                <a:latin typeface="+mn-lt"/>
                <a:ea typeface="+mn-ea"/>
                <a:cs typeface="+mn-cs"/>
              </a:rPr>
              <a:t>In-text citations:</a:t>
            </a:r>
            <a:r>
              <a:rPr lang="en-US" sz="1200" kern="1200" dirty="0">
                <a:solidFill>
                  <a:schemeClr val="tx1"/>
                </a:solidFill>
                <a:effectLst/>
                <a:latin typeface="+mn-lt"/>
                <a:ea typeface="+mn-ea"/>
                <a:cs typeface="+mn-cs"/>
              </a:rPr>
              <a:t> (NHS England, 2023; NICE, 2025; Wagner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2023)</a:t>
            </a:r>
            <a:endParaRPr lang="en-GB" dirty="0"/>
          </a:p>
        </p:txBody>
      </p:sp>
      <p:sp>
        <p:nvSpPr>
          <p:cNvPr id="4" name="Slide Number Placeholder 3"/>
          <p:cNvSpPr>
            <a:spLocks noGrp="1"/>
          </p:cNvSpPr>
          <p:nvPr>
            <p:ph type="sldNum" sz="quarter" idx="10"/>
          </p:nvPr>
        </p:nvSpPr>
        <p:spPr/>
        <p:txBody>
          <a:bodyPr/>
          <a:lstStyle/>
          <a:p>
            <a:fld id="{4DFC30F9-734C-492B-8E36-01AA9C87F1AB}" type="slidenum">
              <a:rPr lang="en-GB" smtClean="0"/>
              <a:t>7</a:t>
            </a:fld>
            <a:endParaRPr lang="en-GB" dirty="0"/>
          </a:p>
        </p:txBody>
      </p:sp>
    </p:spTree>
    <p:extLst>
      <p:ext uri="{BB962C8B-B14F-4D97-AF65-F5344CB8AC3E}">
        <p14:creationId xmlns:p14="http://schemas.microsoft.com/office/powerpoint/2010/main" val="36134180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Co-production acknowledges that those with a dementia diagnosis and carers have knowledge of their experiences, preferences and aspirations. Healthcare providers should collaboratively plan care and make decisions based on individual needs rather than decisions on their behalf. This needs to be done through effective communication, empathy, respect and collaborative practice between multi-disciplinary teams. The professionals should also observe ethical standards by encouraging autonomy and supporting informed decision-making as far as possible. But real co-production is constrained by pressures on staff, </a:t>
            </a:r>
            <a:r>
              <a:rPr lang="en-US" sz="1200" kern="1200" dirty="0" err="1">
                <a:solidFill>
                  <a:schemeClr val="tx1"/>
                </a:solidFill>
                <a:effectLst/>
                <a:latin typeface="+mn-lt"/>
                <a:ea typeface="+mn-ea"/>
                <a:cs typeface="+mn-cs"/>
              </a:rPr>
              <a:t>disorganised</a:t>
            </a:r>
            <a:r>
              <a:rPr lang="en-US" sz="1200" kern="1200" dirty="0">
                <a:solidFill>
                  <a:schemeClr val="tx1"/>
                </a:solidFill>
                <a:effectLst/>
                <a:latin typeface="+mn-lt"/>
                <a:ea typeface="+mn-ea"/>
                <a:cs typeface="+mn-cs"/>
              </a:rPr>
              <a:t> service provision and lack of staff training. Addressing these barriers will build on the strength of 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care, patient experience and enhance the quality of community dementia services.</a:t>
            </a:r>
          </a:p>
          <a:p>
            <a:r>
              <a:rPr lang="en-US" sz="1200" b="1" kern="1200" dirty="0">
                <a:solidFill>
                  <a:schemeClr val="tx1"/>
                </a:solidFill>
                <a:effectLst/>
                <a:latin typeface="+mn-lt"/>
                <a:ea typeface="+mn-ea"/>
                <a:cs typeface="+mn-cs"/>
              </a:rPr>
              <a:t>In-text citations:</a:t>
            </a:r>
            <a:r>
              <a:rPr lang="en-US" sz="1200" kern="1200" dirty="0">
                <a:solidFill>
                  <a:schemeClr val="tx1"/>
                </a:solidFill>
                <a:effectLst/>
                <a:latin typeface="+mn-lt"/>
                <a:ea typeface="+mn-ea"/>
                <a:cs typeface="+mn-cs"/>
              </a:rPr>
              <a:t> (NHS England, 2023; NICE, 2025; The King's Fund, 2024)</a:t>
            </a:r>
            <a:endParaRPr lang="en-GB" dirty="0"/>
          </a:p>
        </p:txBody>
      </p:sp>
      <p:sp>
        <p:nvSpPr>
          <p:cNvPr id="4" name="Slide Number Placeholder 3"/>
          <p:cNvSpPr>
            <a:spLocks noGrp="1"/>
          </p:cNvSpPr>
          <p:nvPr>
            <p:ph type="sldNum" sz="quarter" idx="10"/>
          </p:nvPr>
        </p:nvSpPr>
        <p:spPr/>
        <p:txBody>
          <a:bodyPr/>
          <a:lstStyle/>
          <a:p>
            <a:fld id="{4DFC30F9-734C-492B-8E36-01AA9C87F1AB}" type="slidenum">
              <a:rPr lang="en-GB" smtClean="0"/>
              <a:t>8</a:t>
            </a:fld>
            <a:endParaRPr lang="en-GB" dirty="0"/>
          </a:p>
        </p:txBody>
      </p:sp>
    </p:spTree>
    <p:extLst>
      <p:ext uri="{BB962C8B-B14F-4D97-AF65-F5344CB8AC3E}">
        <p14:creationId xmlns:p14="http://schemas.microsoft.com/office/powerpoint/2010/main" val="2897635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NHS Comprehensive Model of Personalised Care can help shift the focus of dementia services from simply reacting to people's needs to proactively coordinating care. Shared decision-making involves people and carers in planning, and personalised care plans allow support to change as needs do. Social prescribing is about helping individuals access community services that can enhance wellbeing and decrease loneliness, and supported self-management is about giving carers practical skills and confidence. Finally, integrated commissioning enhances partnership working across NHS organisations, local authorities and voluntary services, resulting in better continuity of care and decreased unnecessary hospital admissions.</a:t>
            </a:r>
          </a:p>
          <a:p>
            <a:r>
              <a:rPr lang="en-US" sz="1200" b="1" kern="1200" dirty="0">
                <a:solidFill>
                  <a:schemeClr val="tx1"/>
                </a:solidFill>
                <a:effectLst/>
                <a:latin typeface="+mn-lt"/>
                <a:ea typeface="+mn-ea"/>
                <a:cs typeface="+mn-cs"/>
              </a:rPr>
              <a:t>In-text citations:</a:t>
            </a:r>
            <a:r>
              <a:rPr lang="en-US" sz="1200" kern="1200" dirty="0">
                <a:solidFill>
                  <a:schemeClr val="tx1"/>
                </a:solidFill>
                <a:effectLst/>
                <a:latin typeface="+mn-lt"/>
                <a:ea typeface="+mn-ea"/>
                <a:cs typeface="+mn-cs"/>
              </a:rPr>
              <a:t> (NHS England, 2023; NICE, 2025; Alzheimer's Society, 2024)</a:t>
            </a:r>
          </a:p>
        </p:txBody>
      </p:sp>
      <p:sp>
        <p:nvSpPr>
          <p:cNvPr id="4" name="Slide Number Placeholder 3"/>
          <p:cNvSpPr>
            <a:spLocks noGrp="1"/>
          </p:cNvSpPr>
          <p:nvPr>
            <p:ph type="sldNum" sz="quarter" idx="10"/>
          </p:nvPr>
        </p:nvSpPr>
        <p:spPr/>
        <p:txBody>
          <a:bodyPr/>
          <a:lstStyle/>
          <a:p>
            <a:fld id="{4DFC30F9-734C-492B-8E36-01AA9C87F1AB}" type="slidenum">
              <a:rPr lang="en-GB" smtClean="0"/>
              <a:t>9</a:t>
            </a:fld>
            <a:endParaRPr lang="en-GB" dirty="0"/>
          </a:p>
        </p:txBody>
      </p:sp>
    </p:spTree>
    <p:extLst>
      <p:ext uri="{BB962C8B-B14F-4D97-AF65-F5344CB8AC3E}">
        <p14:creationId xmlns:p14="http://schemas.microsoft.com/office/powerpoint/2010/main" val="13416124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Finally, dementia care needs to be about supporting people to live well, rather than just about managing the progression of the disease. The presentation has illustrated how effective community care brings together a range of different approaches, including early diagnosis, evidence-based treatment, working with a range of professionals and co-producing individual care packages to ensure personalised support is offered. National guidance is a good basis for practice, but there are still workforce pressures and service inequalities. To enhance quality of life for people with dementia, carers and a sustainable health and social care system, more investment is needed in prevention, integrated community services and personalised care.</a:t>
            </a:r>
          </a:p>
          <a:p>
            <a:r>
              <a:rPr lang="en-US" sz="1200" b="1" kern="1200" dirty="0">
                <a:solidFill>
                  <a:schemeClr val="tx1"/>
                </a:solidFill>
                <a:effectLst/>
                <a:latin typeface="+mn-lt"/>
                <a:ea typeface="+mn-ea"/>
                <a:cs typeface="+mn-cs"/>
              </a:rPr>
              <a:t>In-text citations:</a:t>
            </a:r>
            <a:r>
              <a:rPr lang="en-US" sz="1200" kern="1200" dirty="0">
                <a:solidFill>
                  <a:schemeClr val="tx1"/>
                </a:solidFill>
                <a:effectLst/>
                <a:latin typeface="+mn-lt"/>
                <a:ea typeface="+mn-ea"/>
                <a:cs typeface="+mn-cs"/>
              </a:rPr>
              <a:t> (NICE, 2025; NHS England, 2023; World Health Organization, 2025)</a:t>
            </a:r>
          </a:p>
        </p:txBody>
      </p:sp>
      <p:sp>
        <p:nvSpPr>
          <p:cNvPr id="4" name="Slide Number Placeholder 3"/>
          <p:cNvSpPr>
            <a:spLocks noGrp="1"/>
          </p:cNvSpPr>
          <p:nvPr>
            <p:ph type="sldNum" sz="quarter" idx="10"/>
          </p:nvPr>
        </p:nvSpPr>
        <p:spPr/>
        <p:txBody>
          <a:bodyPr/>
          <a:lstStyle/>
          <a:p>
            <a:fld id="{4DFC30F9-734C-492B-8E36-01AA9C87F1AB}" type="slidenum">
              <a:rPr lang="en-GB" smtClean="0"/>
              <a:t>10</a:t>
            </a:fld>
            <a:endParaRPr lang="en-GB" dirty="0"/>
          </a:p>
        </p:txBody>
      </p:sp>
    </p:spTree>
    <p:extLst>
      <p:ext uri="{BB962C8B-B14F-4D97-AF65-F5344CB8AC3E}">
        <p14:creationId xmlns:p14="http://schemas.microsoft.com/office/powerpoint/2010/main" val="292147471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92193EB-21E6-4A11-ADCE-152A41D0D77A}" type="datetimeFigureOut">
              <a:rPr lang="en-GB" smtClean="0"/>
              <a:t>13/07/2026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a:xfrm>
            <a:off x="9255346" y="2750337"/>
            <a:ext cx="1171888" cy="1356442"/>
          </a:xfrm>
        </p:spPr>
        <p:txBody>
          <a:bodyPr/>
          <a:lstStyle/>
          <a:p>
            <a:fld id="{F619F478-7586-448F-A447-84A8A258340C}" type="slidenum">
              <a:rPr lang="en-GB" smtClean="0"/>
              <a:t>‹#›</a:t>
            </a:fld>
            <a:endParaRPr lang="en-GB" dirty="0"/>
          </a:p>
        </p:txBody>
      </p:sp>
    </p:spTree>
    <p:extLst>
      <p:ext uri="{BB962C8B-B14F-4D97-AF65-F5344CB8AC3E}">
        <p14:creationId xmlns:p14="http://schemas.microsoft.com/office/powerpoint/2010/main" val="30388403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ormAutofit/>
          </a:bodyPr>
          <a:lstStyle>
            <a:lvl1pPr>
              <a:defRPr sz="2400"/>
            </a:lvl1pPr>
            <a:lvl2pPr>
              <a:defRPr sz="2000"/>
            </a:lvl2pPr>
            <a:lvl3pPr>
              <a:defRPr sz="1800"/>
            </a:lvl3pPr>
            <a:lvl4pPr>
              <a:defRPr sz="1600"/>
            </a:lvl4pPr>
            <a:lvl5pPr>
              <a:defRPr sz="16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2193EB-21E6-4A11-ADCE-152A41D0D77A}" type="datetimeFigureOut">
              <a:rPr lang="en-GB" smtClean="0"/>
              <a:t>13/07/2026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619F478-7586-448F-A447-84A8A258340C}" type="slidenum">
              <a:rPr lang="en-GB" smtClean="0"/>
              <a:t>‹#›</a:t>
            </a:fld>
            <a:endParaRPr lang="en-GB" dirty="0"/>
          </a:p>
        </p:txBody>
      </p:sp>
    </p:spTree>
    <p:extLst>
      <p:ext uri="{BB962C8B-B14F-4D97-AF65-F5344CB8AC3E}">
        <p14:creationId xmlns:p14="http://schemas.microsoft.com/office/powerpoint/2010/main" val="28935563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92193EB-21E6-4A11-ADCE-152A41D0D77A}" type="datetimeFigureOut">
              <a:rPr lang="en-GB" smtClean="0"/>
              <a:t>13/07/2026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a:xfrm>
            <a:off x="10729455" y="2869895"/>
            <a:ext cx="1154151" cy="1090789"/>
          </a:xfrm>
        </p:spPr>
        <p:txBody>
          <a:bodyPr/>
          <a:lstStyle/>
          <a:p>
            <a:fld id="{F619F478-7586-448F-A447-84A8A258340C}" type="slidenum">
              <a:rPr lang="en-GB" smtClean="0"/>
              <a:t>‹#›</a:t>
            </a:fld>
            <a:endParaRPr lang="en-GB" dirty="0"/>
          </a:p>
        </p:txBody>
      </p:sp>
    </p:spTree>
    <p:extLst>
      <p:ext uri="{BB962C8B-B14F-4D97-AF65-F5344CB8AC3E}">
        <p14:creationId xmlns:p14="http://schemas.microsoft.com/office/powerpoint/2010/main" val="2407556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92193EB-21E6-4A11-ADCE-152A41D0D77A}" type="datetimeFigureOut">
              <a:rPr lang="en-GB" smtClean="0"/>
              <a:t>13/07/2026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619F478-7586-448F-A447-84A8A258340C}" type="slidenum">
              <a:rPr lang="en-GB" smtClean="0"/>
              <a:t>‹#›</a:t>
            </a:fld>
            <a:endParaRPr lang="en-GB" dirty="0"/>
          </a:p>
        </p:txBody>
      </p:sp>
    </p:spTree>
    <p:extLst>
      <p:ext uri="{BB962C8B-B14F-4D97-AF65-F5344CB8AC3E}">
        <p14:creationId xmlns:p14="http://schemas.microsoft.com/office/powerpoint/2010/main" val="20482905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92193EB-21E6-4A11-ADCE-152A41D0D77A}" type="datetimeFigureOut">
              <a:rPr lang="en-GB" smtClean="0"/>
              <a:t>13/07/2026</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F619F478-7586-448F-A447-84A8A258340C}" type="slidenum">
              <a:rPr lang="en-GB" smtClean="0"/>
              <a:t>‹#›</a:t>
            </a:fld>
            <a:endParaRPr lang="en-GB" dirty="0"/>
          </a:p>
        </p:txBody>
      </p:sp>
    </p:spTree>
    <p:extLst>
      <p:ext uri="{BB962C8B-B14F-4D97-AF65-F5344CB8AC3E}">
        <p14:creationId xmlns:p14="http://schemas.microsoft.com/office/powerpoint/2010/main" val="1819891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92193EB-21E6-4A11-ADCE-152A41D0D77A}" type="datetimeFigureOut">
              <a:rPr lang="en-GB" smtClean="0"/>
              <a:t>13/07/2026</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F619F478-7586-448F-A447-84A8A258340C}" type="slidenum">
              <a:rPr lang="en-GB" smtClean="0"/>
              <a:t>‹#›</a:t>
            </a:fld>
            <a:endParaRPr lang="en-GB" dirty="0"/>
          </a:p>
        </p:txBody>
      </p:sp>
    </p:spTree>
    <p:extLst>
      <p:ext uri="{BB962C8B-B14F-4D97-AF65-F5344CB8AC3E}">
        <p14:creationId xmlns:p14="http://schemas.microsoft.com/office/powerpoint/2010/main" val="39772378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92193EB-21E6-4A11-ADCE-152A41D0D77A}" type="datetimeFigureOut">
              <a:rPr lang="en-GB" smtClean="0"/>
              <a:t>13/07/2026</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F619F478-7586-448F-A447-84A8A258340C}" type="slidenum">
              <a:rPr lang="en-GB" smtClean="0"/>
              <a:t>‹#›</a:t>
            </a:fld>
            <a:endParaRPr lang="en-GB" dirty="0"/>
          </a:p>
        </p:txBody>
      </p:sp>
    </p:spTree>
    <p:extLst>
      <p:ext uri="{BB962C8B-B14F-4D97-AF65-F5344CB8AC3E}">
        <p14:creationId xmlns:p14="http://schemas.microsoft.com/office/powerpoint/2010/main" val="9183348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92193EB-21E6-4A11-ADCE-152A41D0D77A}" type="datetimeFigureOut">
              <a:rPr lang="en-GB" smtClean="0"/>
              <a:t>13/07/2026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619F478-7586-448F-A447-84A8A258340C}" type="slidenum">
              <a:rPr lang="en-GB" smtClean="0"/>
              <a:t>‹#›</a:t>
            </a:fld>
            <a:endParaRPr lang="en-GB" dirty="0"/>
          </a:p>
        </p:txBody>
      </p:sp>
    </p:spTree>
    <p:extLst>
      <p:ext uri="{BB962C8B-B14F-4D97-AF65-F5344CB8AC3E}">
        <p14:creationId xmlns:p14="http://schemas.microsoft.com/office/powerpoint/2010/main" val="6857412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92193EB-21E6-4A11-ADCE-152A41D0D77A}" type="datetimeFigureOut">
              <a:rPr lang="en-GB" smtClean="0"/>
              <a:t>13/07/2026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619F478-7586-448F-A447-84A8A258340C}" type="slidenum">
              <a:rPr lang="en-GB" smtClean="0"/>
              <a:t>‹#›</a:t>
            </a:fld>
            <a:endParaRPr lang="en-GB" dirty="0"/>
          </a:p>
        </p:txBody>
      </p:sp>
    </p:spTree>
    <p:extLst>
      <p:ext uri="{BB962C8B-B14F-4D97-AF65-F5344CB8AC3E}">
        <p14:creationId xmlns:p14="http://schemas.microsoft.com/office/powerpoint/2010/main" val="22596839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92193EB-21E6-4A11-ADCE-152A41D0D77A}" type="datetimeFigureOut">
              <a:rPr lang="en-GB" smtClean="0"/>
              <a:t>13/07/2026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a:xfrm>
            <a:off x="10729455" y="4711309"/>
            <a:ext cx="1154151" cy="1090789"/>
          </a:xfrm>
        </p:spPr>
        <p:txBody>
          <a:bodyPr/>
          <a:lstStyle/>
          <a:p>
            <a:fld id="{F619F478-7586-448F-A447-84A8A258340C}" type="slidenum">
              <a:rPr lang="en-GB" smtClean="0"/>
              <a:t>‹#›</a:t>
            </a:fld>
            <a:endParaRPr lang="en-GB" dirty="0"/>
          </a:p>
        </p:txBody>
      </p:sp>
    </p:spTree>
    <p:extLst>
      <p:ext uri="{BB962C8B-B14F-4D97-AF65-F5344CB8AC3E}">
        <p14:creationId xmlns:p14="http://schemas.microsoft.com/office/powerpoint/2010/main" val="34470577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92193EB-21E6-4A11-ADCE-152A41D0D77A}" type="datetimeFigureOut">
              <a:rPr lang="en-GB" smtClean="0"/>
              <a:t>13/07/2026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a:xfrm>
            <a:off x="10729455" y="4711615"/>
            <a:ext cx="1154151" cy="1090789"/>
          </a:xfrm>
        </p:spPr>
        <p:txBody>
          <a:bodyPr/>
          <a:lstStyle/>
          <a:p>
            <a:fld id="{F619F478-7586-448F-A447-84A8A258340C}" type="slidenum">
              <a:rPr lang="en-GB" smtClean="0"/>
              <a:t>‹#›</a:t>
            </a:fld>
            <a:endParaRPr lang="en-GB" dirty="0"/>
          </a:p>
        </p:txBody>
      </p:sp>
    </p:spTree>
    <p:extLst>
      <p:ext uri="{BB962C8B-B14F-4D97-AF65-F5344CB8AC3E}">
        <p14:creationId xmlns:p14="http://schemas.microsoft.com/office/powerpoint/2010/main" val="42476969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92193EB-21E6-4A11-ADCE-152A41D0D77A}" type="datetimeFigureOut">
              <a:rPr lang="en-GB" smtClean="0"/>
              <a:t>13/07/2026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a:xfrm>
            <a:off x="10729455" y="4709925"/>
            <a:ext cx="1154151" cy="1090789"/>
          </a:xfrm>
        </p:spPr>
        <p:txBody>
          <a:bodyPr/>
          <a:lstStyle/>
          <a:p>
            <a:fld id="{F619F478-7586-448F-A447-84A8A258340C}" type="slidenum">
              <a:rPr lang="en-GB" smtClean="0"/>
              <a:t>‹#›</a:t>
            </a:fld>
            <a:endParaRPr lang="en-GB"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22010243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92193EB-21E6-4A11-ADCE-152A41D0D77A}" type="datetimeFigureOut">
              <a:rPr lang="en-GB" smtClean="0"/>
              <a:t>13/07/2026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a:xfrm>
            <a:off x="10729455" y="4709925"/>
            <a:ext cx="1154151" cy="1090789"/>
          </a:xfrm>
        </p:spPr>
        <p:txBody>
          <a:bodyPr/>
          <a:lstStyle/>
          <a:p>
            <a:fld id="{F619F478-7586-448F-A447-84A8A258340C}" type="slidenum">
              <a:rPr lang="en-GB" smtClean="0"/>
              <a:t>‹#›</a:t>
            </a:fld>
            <a:endParaRPr lang="en-GB" dirty="0"/>
          </a:p>
        </p:txBody>
      </p:sp>
    </p:spTree>
    <p:extLst>
      <p:ext uri="{BB962C8B-B14F-4D97-AF65-F5344CB8AC3E}">
        <p14:creationId xmlns:p14="http://schemas.microsoft.com/office/powerpoint/2010/main" val="13522152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992193EB-21E6-4A11-ADCE-152A41D0D77A}" type="datetimeFigureOut">
              <a:rPr lang="en-GB" smtClean="0"/>
              <a:t>13/07/2026</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F619F478-7586-448F-A447-84A8A258340C}" type="slidenum">
              <a:rPr lang="en-GB" smtClean="0"/>
              <a:t>‹#›</a:t>
            </a:fld>
            <a:endParaRPr lang="en-GB" dirty="0"/>
          </a:p>
        </p:txBody>
      </p:sp>
    </p:spTree>
    <p:extLst>
      <p:ext uri="{BB962C8B-B14F-4D97-AF65-F5344CB8AC3E}">
        <p14:creationId xmlns:p14="http://schemas.microsoft.com/office/powerpoint/2010/main" val="28206164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992193EB-21E6-4A11-ADCE-152A41D0D77A}" type="datetimeFigureOut">
              <a:rPr lang="en-GB" smtClean="0"/>
              <a:t>13/07/2026</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F619F478-7586-448F-A447-84A8A258340C}" type="slidenum">
              <a:rPr lang="en-GB" smtClean="0"/>
              <a:t>‹#›</a:t>
            </a:fld>
            <a:endParaRPr lang="en-GB" dirty="0"/>
          </a:p>
        </p:txBody>
      </p:sp>
    </p:spTree>
    <p:extLst>
      <p:ext uri="{BB962C8B-B14F-4D97-AF65-F5344CB8AC3E}">
        <p14:creationId xmlns:p14="http://schemas.microsoft.com/office/powerpoint/2010/main" val="38307416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2193EB-21E6-4A11-ADCE-152A41D0D77A}" type="datetimeFigureOut">
              <a:rPr lang="en-GB" smtClean="0"/>
              <a:t>13/07/2026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619F478-7586-448F-A447-84A8A258340C}" type="slidenum">
              <a:rPr lang="en-GB" smtClean="0"/>
              <a:t>‹#›</a:t>
            </a:fld>
            <a:endParaRPr lang="en-GB" dirty="0"/>
          </a:p>
        </p:txBody>
      </p:sp>
    </p:spTree>
    <p:extLst>
      <p:ext uri="{BB962C8B-B14F-4D97-AF65-F5344CB8AC3E}">
        <p14:creationId xmlns:p14="http://schemas.microsoft.com/office/powerpoint/2010/main" val="30904451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992193EB-21E6-4A11-ADCE-152A41D0D77A}" type="datetimeFigureOut">
              <a:rPr lang="en-GB" smtClean="0"/>
              <a:t>13/07/2026</a:t>
            </a:fld>
            <a:endParaRPr lang="en-GB" dirty="0"/>
          </a:p>
        </p:txBody>
      </p:sp>
      <p:sp>
        <p:nvSpPr>
          <p:cNvPr id="5" name="Footer Placeholder 4"/>
          <p:cNvSpPr>
            <a:spLocks noGrp="1"/>
          </p:cNvSpPr>
          <p:nvPr>
            <p:ph type="ftr" sz="quarter" idx="11"/>
          </p:nvPr>
        </p:nvSpPr>
        <p:spPr>
          <a:xfrm>
            <a:off x="680321" y="5936188"/>
            <a:ext cx="6126805" cy="365125"/>
          </a:xfrm>
        </p:spPr>
        <p:txBody>
          <a:bodyPr/>
          <a:lstStyle/>
          <a:p>
            <a:endParaRPr lang="en-GB"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F619F478-7586-448F-A447-84A8A258340C}" type="slidenum">
              <a:rPr lang="en-GB" smtClean="0"/>
              <a:t>‹#›</a:t>
            </a:fld>
            <a:endParaRPr lang="en-GB" dirty="0"/>
          </a:p>
        </p:txBody>
      </p:sp>
    </p:spTree>
    <p:extLst>
      <p:ext uri="{BB962C8B-B14F-4D97-AF65-F5344CB8AC3E}">
        <p14:creationId xmlns:p14="http://schemas.microsoft.com/office/powerpoint/2010/main" val="14288348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92193EB-21E6-4A11-ADCE-152A41D0D77A}" type="datetimeFigureOut">
              <a:rPr lang="en-GB" smtClean="0"/>
              <a:t>13/07/2026</a:t>
            </a:fld>
            <a:endParaRPr lang="en-GB"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F619F478-7586-448F-A447-84A8A258340C}" type="slidenum">
              <a:rPr lang="en-GB" smtClean="0"/>
              <a:t>‹#›</a:t>
            </a:fld>
            <a:endParaRPr lang="en-GB" dirty="0"/>
          </a:p>
        </p:txBody>
      </p:sp>
    </p:spTree>
    <p:extLst>
      <p:ext uri="{BB962C8B-B14F-4D97-AF65-F5344CB8AC3E}">
        <p14:creationId xmlns:p14="http://schemas.microsoft.com/office/powerpoint/2010/main" val="456745658"/>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effectLst>
            <a:outerShdw blurRad="228600" algn="ctr" rotWithShape="0">
              <a:prstClr val="black">
                <a:alpha val="53000"/>
              </a:prstClr>
            </a:outerShdw>
          </a:effectLst>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effectLst>
            <a:outerShdw blurRad="228600" algn="ctr" rotWithShape="0">
              <a:prstClr val="black">
                <a:alpha val="53000"/>
              </a:prstClr>
            </a:outerShdw>
          </a:effectLst>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effectLst>
            <a:outerShdw blurRad="228600" algn="ctr" rotWithShape="0">
              <a:prstClr val="black">
                <a:alpha val="53000"/>
              </a:prstClr>
            </a:outerShdw>
          </a:effectLst>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effectLst>
            <a:outerShdw blurRad="228600" algn="ctr" rotWithShape="0">
              <a:prstClr val="black">
                <a:alpha val="53000"/>
              </a:prstClr>
            </a:outerShdw>
          </a:effectLst>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effectLst>
            <a:outerShdw blurRad="228600" algn="ctr" rotWithShape="0">
              <a:prstClr val="black">
                <a:alpha val="53000"/>
              </a:prstClr>
            </a:outerShdw>
          </a:effectLst>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gov.uk/government/publications/major-conditions-strategy-case-for-change-and-our-strategic-framework"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35429" y="2773057"/>
            <a:ext cx="9144000" cy="2387600"/>
          </a:xfrm>
        </p:spPr>
        <p:txBody>
          <a:bodyPr>
            <a:noAutofit/>
          </a:bodyPr>
          <a:lstStyle/>
          <a:p>
            <a:br>
              <a:rPr lang="en-US" sz="2400" dirty="0">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Community Care and Management of Dementia in the United Kingdom</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Diagnosis, Assessment, Treatment, Management and Person-Centred Care</a:t>
            </a:r>
            <a:br>
              <a:rPr lang="en-US" sz="2800" dirty="0">
                <a:latin typeface="Arial" panose="020B0604020202020204" pitchFamily="34" charset="0"/>
                <a:cs typeface="Arial" panose="020B0604020202020204" pitchFamily="34" charset="0"/>
              </a:rPr>
            </a:br>
            <a:br>
              <a:rPr lang="en-US" sz="28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Module: LCHS7003 – Community Care and Management of Longer-term Conditions</a:t>
            </a:r>
            <a:br>
              <a:rPr lang="en-US" sz="2400" dirty="0">
                <a:latin typeface="Arial" panose="020B0604020202020204" pitchFamily="34" charset="0"/>
                <a:cs typeface="Arial" panose="020B0604020202020204" pitchFamily="34" charset="0"/>
              </a:rPr>
            </a:br>
            <a:br>
              <a:rPr lang="en-US" sz="4000" dirty="0">
                <a:latin typeface="Arial" panose="020B0604020202020204" pitchFamily="34" charset="0"/>
                <a:cs typeface="Arial" panose="020B0604020202020204" pitchFamily="34" charset="0"/>
              </a:rPr>
            </a:br>
            <a:endParaRPr lang="en-GB" sz="40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p:txBody>
          <a:bodyPr vert="horz" lIns="91440" tIns="45720" rIns="91440" bIns="45720" rtlCol="0" anchor="t">
            <a:normAutofit/>
          </a:bodyPr>
          <a:lstStyle/>
          <a:p>
            <a:r>
              <a:rPr lang="en-US" sz="1600">
                <a:latin typeface="Arial"/>
                <a:cs typeface="Arial"/>
              </a:rPr>
              <a:t>Student ID:2242994 </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130563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Arial" panose="020B0604020202020204" pitchFamily="34" charset="0"/>
                <a:cs typeface="Arial" panose="020B0604020202020204" pitchFamily="34" charset="0"/>
              </a:rPr>
              <a:t>Understanding Dementia</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62987" y="2336872"/>
            <a:ext cx="6701742" cy="4029203"/>
          </a:xfrm>
        </p:spPr>
        <p:txBody>
          <a:bodyPr>
            <a:normAutofit fontScale="77500" lnSpcReduction="20000"/>
          </a:bodyPr>
          <a:lstStyle/>
          <a:p>
            <a:pPr marL="0" indent="0">
              <a:lnSpc>
                <a:spcPct val="120000"/>
              </a:lnSpc>
              <a:buNone/>
            </a:pPr>
            <a:r>
              <a:rPr lang="en-US" sz="1800" dirty="0">
                <a:latin typeface="Arial" panose="020B0604020202020204" pitchFamily="34" charset="0"/>
                <a:cs typeface="Arial" panose="020B0604020202020204" pitchFamily="34" charset="0"/>
              </a:rPr>
              <a:t>Dementia is a syndrome that develops as a result of illness in the brain that results in a progressive loss of memory, thinking, communication and the ability to function in everyday life. It is not the natural course of ageing; it consists of several conditions that have different pathological characteristics (World Health Organization, 2025).</a:t>
            </a:r>
          </a:p>
          <a:p>
            <a:pPr marL="0" indent="0">
              <a:lnSpc>
                <a:spcPct val="120000"/>
              </a:lnSpc>
              <a:buNone/>
            </a:pPr>
            <a:r>
              <a:rPr lang="en-US" sz="1800" dirty="0">
                <a:latin typeface="Arial" panose="020B0604020202020204" pitchFamily="34" charset="0"/>
                <a:cs typeface="Arial" panose="020B0604020202020204" pitchFamily="34" charset="0"/>
              </a:rPr>
              <a:t>Major dementia subtypes include:</a:t>
            </a:r>
          </a:p>
          <a:p>
            <a:pPr lvl="0">
              <a:lnSpc>
                <a:spcPct val="120000"/>
              </a:lnSpc>
            </a:pPr>
            <a:r>
              <a:rPr lang="en-US" sz="1800" dirty="0">
                <a:latin typeface="Arial" panose="020B0604020202020204" pitchFamily="34" charset="0"/>
                <a:cs typeface="Arial" panose="020B0604020202020204" pitchFamily="34" charset="0"/>
              </a:rPr>
              <a:t>Alzheimer's disease – the most common subtype. </a:t>
            </a:r>
          </a:p>
          <a:p>
            <a:pPr lvl="0">
              <a:lnSpc>
                <a:spcPct val="120000"/>
              </a:lnSpc>
            </a:pPr>
            <a:r>
              <a:rPr lang="en-US" sz="1800" dirty="0">
                <a:latin typeface="Arial" panose="020B0604020202020204" pitchFamily="34" charset="0"/>
                <a:cs typeface="Arial" panose="020B0604020202020204" pitchFamily="34" charset="0"/>
              </a:rPr>
              <a:t>Vascular dementia – linked to cerebrovascular disease. </a:t>
            </a:r>
          </a:p>
          <a:p>
            <a:pPr lvl="0">
              <a:lnSpc>
                <a:spcPct val="120000"/>
              </a:lnSpc>
            </a:pPr>
            <a:r>
              <a:rPr lang="en-US" sz="1800" dirty="0">
                <a:latin typeface="Arial" panose="020B0604020202020204" pitchFamily="34" charset="0"/>
                <a:cs typeface="Arial" panose="020B0604020202020204" pitchFamily="34" charset="0"/>
              </a:rPr>
              <a:t>Dementia with Lewy bodies – characterised by hallucinations and fluctuating cognition. </a:t>
            </a:r>
          </a:p>
          <a:p>
            <a:pPr lvl="0">
              <a:lnSpc>
                <a:spcPct val="120000"/>
              </a:lnSpc>
            </a:pPr>
            <a:r>
              <a:rPr lang="en-US" sz="1800" dirty="0">
                <a:latin typeface="Arial" panose="020B0604020202020204" pitchFamily="34" charset="0"/>
                <a:cs typeface="Arial" panose="020B0604020202020204" pitchFamily="34" charset="0"/>
              </a:rPr>
              <a:t>Frontotemporal dementia – mainly affects behaviour and language (National Institute for Health and Care Excellence, 2025). </a:t>
            </a:r>
          </a:p>
          <a:p>
            <a:pPr marL="0" indent="0">
              <a:lnSpc>
                <a:spcPct val="120000"/>
              </a:lnSpc>
              <a:buNone/>
            </a:pPr>
            <a:endParaRPr lang="en-US" sz="1800" dirty="0">
              <a:latin typeface="Arial" panose="020B0604020202020204" pitchFamily="34" charset="0"/>
              <a:cs typeface="Arial" panose="020B0604020202020204" pitchFamily="34" charset="0"/>
            </a:endParaRPr>
          </a:p>
          <a:p>
            <a:pPr marL="0" indent="0">
              <a:lnSpc>
                <a:spcPct val="120000"/>
              </a:lnSpc>
              <a:buNone/>
            </a:pPr>
            <a:r>
              <a:rPr lang="en-US" sz="1800" dirty="0">
                <a:latin typeface="Arial" panose="020B0604020202020204" pitchFamily="34" charset="0"/>
                <a:cs typeface="Arial" panose="020B0604020202020204" pitchFamily="34" charset="0"/>
              </a:rPr>
              <a:t>In-text citations: (WHO, 2025; NICE, 2025)</a:t>
            </a:r>
          </a:p>
          <a:p>
            <a:pPr>
              <a:lnSpc>
                <a:spcPct val="120000"/>
              </a:lnSpc>
            </a:pPr>
            <a:endParaRPr lang="en-GB" sz="1800"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3"/>
          <a:stretch>
            <a:fillRect/>
          </a:stretch>
        </p:blipFill>
        <p:spPr>
          <a:xfrm>
            <a:off x="7475515" y="2592729"/>
            <a:ext cx="4592561" cy="3164259"/>
          </a:xfrm>
          <a:prstGeom prst="rect">
            <a:avLst/>
          </a:prstGeom>
        </p:spPr>
      </p:pic>
    </p:spTree>
    <p:extLst>
      <p:ext uri="{BB962C8B-B14F-4D97-AF65-F5344CB8AC3E}">
        <p14:creationId xmlns:p14="http://schemas.microsoft.com/office/powerpoint/2010/main" val="3210965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Arial" panose="020B0604020202020204" pitchFamily="34" charset="0"/>
                <a:cs typeface="Arial" panose="020B0604020202020204" pitchFamily="34" charset="0"/>
              </a:rPr>
              <a:t>Epidemiology, Burden and Public Health Impact of Dementia</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276809" y="2336872"/>
            <a:ext cx="6879772" cy="4168099"/>
          </a:xfrm>
        </p:spPr>
        <p:txBody>
          <a:bodyPr>
            <a:normAutofit fontScale="92500"/>
          </a:bodyPr>
          <a:lstStyle/>
          <a:p>
            <a:pPr marL="0" indent="0">
              <a:lnSpc>
                <a:spcPct val="110000"/>
              </a:lnSpc>
              <a:buNone/>
            </a:pPr>
            <a:r>
              <a:rPr lang="en-US" sz="1600" dirty="0">
                <a:latin typeface="Arial" panose="020B0604020202020204" pitchFamily="34" charset="0"/>
                <a:cs typeface="Arial" panose="020B0604020202020204" pitchFamily="34" charset="0"/>
              </a:rPr>
              <a:t>Dementia is a significant public health problem and a growing burden globally, where the number of people living with dementia is increasing, leading to an increased need for health and social care services. The number of people with dementia has increased significantly due to ageing, placing economic and societal pressures. (World Health Organization, 2025).</a:t>
            </a:r>
          </a:p>
          <a:p>
            <a:pPr marL="0" indent="0">
              <a:lnSpc>
                <a:spcPct val="110000"/>
              </a:lnSpc>
              <a:buNone/>
            </a:pPr>
            <a:r>
              <a:rPr lang="en-US" sz="1600" dirty="0">
                <a:latin typeface="Arial" panose="020B0604020202020204" pitchFamily="34" charset="0"/>
                <a:cs typeface="Arial" panose="020B0604020202020204" pitchFamily="34" charset="0"/>
              </a:rPr>
              <a:t>Current evidence shows:</a:t>
            </a:r>
          </a:p>
          <a:p>
            <a:pPr lvl="0">
              <a:lnSpc>
                <a:spcPct val="110000"/>
              </a:lnSpc>
            </a:pPr>
            <a:r>
              <a:rPr lang="en-US" sz="1600" dirty="0">
                <a:latin typeface="Arial" panose="020B0604020202020204" pitchFamily="34" charset="0"/>
                <a:cs typeface="Arial" panose="020B0604020202020204" pitchFamily="34" charset="0"/>
              </a:rPr>
              <a:t>Over 55 million people live with dementia globally. </a:t>
            </a:r>
          </a:p>
          <a:p>
            <a:pPr lvl="0">
              <a:lnSpc>
                <a:spcPct val="110000"/>
              </a:lnSpc>
            </a:pPr>
            <a:r>
              <a:rPr lang="en-US" sz="1600" dirty="0">
                <a:latin typeface="Arial" panose="020B0604020202020204" pitchFamily="34" charset="0"/>
                <a:cs typeface="Arial" panose="020B0604020202020204" pitchFamily="34" charset="0"/>
              </a:rPr>
              <a:t>Around 1 million people in the UK are living with dementia. </a:t>
            </a:r>
          </a:p>
          <a:p>
            <a:pPr lvl="0">
              <a:lnSpc>
                <a:spcPct val="110000"/>
              </a:lnSpc>
            </a:pPr>
            <a:r>
              <a:rPr lang="en-US" sz="1600" dirty="0">
                <a:latin typeface="Arial" panose="020B0604020202020204" pitchFamily="34" charset="0"/>
                <a:cs typeface="Arial" panose="020B0604020202020204" pitchFamily="34" charset="0"/>
              </a:rPr>
              <a:t>Dementia costs the UK economy over £42 billion annually, with unpaid carers providing much of the support (Alzheimer's Society, 2024). </a:t>
            </a:r>
          </a:p>
          <a:p>
            <a:pPr>
              <a:lnSpc>
                <a:spcPct val="110000"/>
              </a:lnSpc>
            </a:pPr>
            <a:r>
              <a:rPr lang="en-US" sz="1600" dirty="0">
                <a:latin typeface="Arial" panose="020B0604020202020204" pitchFamily="34" charset="0"/>
                <a:cs typeface="Arial" panose="020B0604020202020204" pitchFamily="34" charset="0"/>
              </a:rPr>
              <a:t>These trends emphasise the importance of prevention, early diagnosis and integrated community services.</a:t>
            </a:r>
          </a:p>
          <a:p>
            <a:pPr marL="0" indent="0">
              <a:lnSpc>
                <a:spcPct val="110000"/>
              </a:lnSpc>
              <a:buNone/>
            </a:pPr>
            <a:r>
              <a:rPr lang="en-US" sz="1600" dirty="0">
                <a:latin typeface="Arial" panose="020B0604020202020204" pitchFamily="34" charset="0"/>
                <a:cs typeface="Arial" panose="020B0604020202020204" pitchFamily="34" charset="0"/>
              </a:rPr>
              <a:t>In-text citations: (WHO, 2025; Alzheimer's Society, 2024)</a:t>
            </a:r>
          </a:p>
        </p:txBody>
      </p:sp>
      <p:pic>
        <p:nvPicPr>
          <p:cNvPr id="6" name="Picture 5"/>
          <p:cNvPicPr>
            <a:picLocks noChangeAspect="1"/>
          </p:cNvPicPr>
          <p:nvPr/>
        </p:nvPicPr>
        <p:blipFill>
          <a:blip r:embed="rId3"/>
          <a:stretch>
            <a:fillRect/>
          </a:stretch>
        </p:blipFill>
        <p:spPr>
          <a:xfrm>
            <a:off x="7282813" y="2581154"/>
            <a:ext cx="4632379" cy="3113590"/>
          </a:xfrm>
          <a:prstGeom prst="rect">
            <a:avLst/>
          </a:prstGeom>
        </p:spPr>
      </p:pic>
    </p:spTree>
    <p:extLst>
      <p:ext uri="{BB962C8B-B14F-4D97-AF65-F5344CB8AC3E}">
        <p14:creationId xmlns:p14="http://schemas.microsoft.com/office/powerpoint/2010/main" val="29755431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Arial" panose="020B0604020202020204" pitchFamily="34" charset="0"/>
                <a:cs typeface="Arial" panose="020B0604020202020204" pitchFamily="34" charset="0"/>
              </a:rPr>
              <a:t>Diagnosis and Comprehensive Assessment of Dementia</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80321" y="2336872"/>
            <a:ext cx="10836489" cy="4237547"/>
          </a:xfrm>
        </p:spPr>
        <p:txBody>
          <a:bodyPr numCol="1">
            <a:normAutofit/>
          </a:bodyPr>
          <a:lstStyle/>
          <a:p>
            <a:pPr marL="0" indent="0">
              <a:lnSpc>
                <a:spcPct val="100000"/>
              </a:lnSpc>
              <a:buNone/>
            </a:pPr>
            <a:r>
              <a:rPr lang="en-US" sz="1600" dirty="0">
                <a:latin typeface="Arial" panose="020B0604020202020204" pitchFamily="34" charset="0"/>
                <a:cs typeface="Arial" panose="020B0604020202020204" pitchFamily="34" charset="0"/>
              </a:rPr>
              <a:t>Early and accurate diagnosis is crucial to ensure that appropriate interventions are undertaken at an opportune time and future treatment is planned. National Institute for Health and Care Excellence (NICE, 2025) suggests a comprehensive multidisciplinary assessment, which includes clinical judgement combined with validated assessment tools to decide on the dementia type and need. </a:t>
            </a:r>
          </a:p>
          <a:p>
            <a:pPr marL="0" indent="0">
              <a:lnSpc>
                <a:spcPct val="100000"/>
              </a:lnSpc>
              <a:buNone/>
            </a:pPr>
            <a:r>
              <a:rPr lang="en-US" sz="1600" dirty="0">
                <a:latin typeface="Arial" panose="020B0604020202020204" pitchFamily="34" charset="0"/>
                <a:cs typeface="Arial" panose="020B0604020202020204" pitchFamily="34" charset="0"/>
              </a:rPr>
              <a:t>Assessment includes:</a:t>
            </a:r>
          </a:p>
          <a:p>
            <a:pPr lvl="0">
              <a:lnSpc>
                <a:spcPct val="100000"/>
              </a:lnSpc>
            </a:pPr>
            <a:r>
              <a:rPr lang="en-US" sz="1600" dirty="0">
                <a:latin typeface="Arial" panose="020B0604020202020204" pitchFamily="34" charset="0"/>
                <a:cs typeface="Arial" panose="020B0604020202020204" pitchFamily="34" charset="0"/>
              </a:rPr>
              <a:t>Clinical history and information from family or carers. </a:t>
            </a:r>
          </a:p>
          <a:p>
            <a:pPr lvl="0">
              <a:lnSpc>
                <a:spcPct val="100000"/>
              </a:lnSpc>
            </a:pPr>
            <a:r>
              <a:rPr lang="en-US" sz="1600" dirty="0">
                <a:latin typeface="Arial" panose="020B0604020202020204" pitchFamily="34" charset="0"/>
                <a:cs typeface="Arial" panose="020B0604020202020204" pitchFamily="34" charset="0"/>
              </a:rPr>
              <a:t>Cognitive assessment using validated tools (e.g. MoCA or MMSE). </a:t>
            </a:r>
          </a:p>
          <a:p>
            <a:pPr lvl="0">
              <a:lnSpc>
                <a:spcPct val="100000"/>
              </a:lnSpc>
            </a:pPr>
            <a:r>
              <a:rPr lang="en-US" sz="1600" dirty="0">
                <a:latin typeface="Arial" panose="020B0604020202020204" pitchFamily="34" charset="0"/>
                <a:cs typeface="Arial" panose="020B0604020202020204" pitchFamily="34" charset="0"/>
              </a:rPr>
              <a:t>Physical examination and appropriate investigations. </a:t>
            </a:r>
          </a:p>
          <a:p>
            <a:pPr lvl="0">
              <a:lnSpc>
                <a:spcPct val="100000"/>
              </a:lnSpc>
            </a:pPr>
            <a:r>
              <a:rPr lang="en-US" sz="1600" dirty="0">
                <a:latin typeface="Arial" panose="020B0604020202020204" pitchFamily="34" charset="0"/>
                <a:cs typeface="Arial" panose="020B0604020202020204" pitchFamily="34" charset="0"/>
              </a:rPr>
              <a:t>Holistic assessment of physical, psychological, functional and social needs. </a:t>
            </a:r>
          </a:p>
          <a:p>
            <a:pPr>
              <a:lnSpc>
                <a:spcPct val="100000"/>
              </a:lnSpc>
            </a:pPr>
            <a:r>
              <a:rPr lang="en-US" sz="1600" dirty="0">
                <a:latin typeface="Arial" panose="020B0604020202020204" pitchFamily="34" charset="0"/>
                <a:cs typeface="Arial" panose="020B0604020202020204" pitchFamily="34" charset="0"/>
              </a:rPr>
              <a:t>Early assessment enables access to appropriate treatment, support and future care planning.</a:t>
            </a:r>
          </a:p>
          <a:p>
            <a:pPr marL="0" indent="0">
              <a:lnSpc>
                <a:spcPct val="100000"/>
              </a:lnSpc>
              <a:buNone/>
            </a:pPr>
            <a:r>
              <a:rPr lang="en-US" sz="1600" dirty="0">
                <a:latin typeface="Arial" panose="020B0604020202020204" pitchFamily="34" charset="0"/>
                <a:cs typeface="Arial" panose="020B0604020202020204" pitchFamily="34" charset="0"/>
              </a:rPr>
              <a:t>In-text citations: (NICE, 2025; NHS England, 2024)</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240591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Arial" panose="020B0604020202020204" pitchFamily="34" charset="0"/>
                <a:cs typeface="Arial" panose="020B0604020202020204" pitchFamily="34" charset="0"/>
              </a:rPr>
              <a:t>Evidence-Based Management of Dementia</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39837" y="2336872"/>
            <a:ext cx="7338349" cy="4260697"/>
          </a:xfrm>
        </p:spPr>
        <p:txBody>
          <a:bodyPr>
            <a:normAutofit fontScale="92500" lnSpcReduction="20000"/>
          </a:bodyPr>
          <a:lstStyle/>
          <a:p>
            <a:pPr marL="0" indent="0">
              <a:lnSpc>
                <a:spcPct val="120000"/>
              </a:lnSpc>
              <a:buNone/>
            </a:pPr>
            <a:r>
              <a:rPr lang="en-US" sz="1400" dirty="0">
                <a:latin typeface="Arial" panose="020B0604020202020204" pitchFamily="34" charset="0"/>
                <a:cs typeface="Arial" panose="020B0604020202020204" pitchFamily="34" charset="0"/>
              </a:rPr>
              <a:t>The management of dementia is a complex process that needs an integrated approach, based on evidence and catering to the evolving physical, cognitive and psychosocial needs. The National Institute for Health and Care Excellence (NICE) suggest that enhanced independence and wellbeing can be achieved by delivering integrated care through multidisciplinary teams, which should be planned to </a:t>
            </a:r>
            <a:r>
              <a:rPr lang="en-US" sz="1400" dirty="0" err="1">
                <a:latin typeface="Arial" panose="020B0604020202020204" pitchFamily="34" charset="0"/>
                <a:cs typeface="Arial" panose="020B0604020202020204" pitchFamily="34" charset="0"/>
              </a:rPr>
              <a:t>maximise</a:t>
            </a:r>
            <a:r>
              <a:rPr lang="en-US" sz="1400" dirty="0">
                <a:latin typeface="Arial" panose="020B0604020202020204" pitchFamily="34" charset="0"/>
                <a:cs typeface="Arial" panose="020B0604020202020204" pitchFamily="34" charset="0"/>
              </a:rPr>
              <a:t> the benefit of the individual as the disease progresses (NICE, 2025).</a:t>
            </a:r>
          </a:p>
          <a:p>
            <a:pPr marL="0" indent="0">
              <a:lnSpc>
                <a:spcPct val="120000"/>
              </a:lnSpc>
              <a:buNone/>
            </a:pPr>
            <a:r>
              <a:rPr lang="en-US" sz="1400" dirty="0">
                <a:latin typeface="Arial" panose="020B0604020202020204" pitchFamily="34" charset="0"/>
                <a:cs typeface="Arial" panose="020B0604020202020204" pitchFamily="34" charset="0"/>
              </a:rPr>
              <a:t>Key management strategies include:</a:t>
            </a:r>
          </a:p>
          <a:p>
            <a:pPr lvl="0">
              <a:lnSpc>
                <a:spcPct val="120000"/>
              </a:lnSpc>
            </a:pPr>
            <a:r>
              <a:rPr lang="en-US" sz="1400" dirty="0">
                <a:latin typeface="Arial" panose="020B0604020202020204" pitchFamily="34" charset="0"/>
                <a:cs typeface="Arial" panose="020B0604020202020204" pitchFamily="34" charset="0"/>
              </a:rPr>
              <a:t>Individualised care planning with regular review. </a:t>
            </a:r>
          </a:p>
          <a:p>
            <a:pPr lvl="0">
              <a:lnSpc>
                <a:spcPct val="120000"/>
              </a:lnSpc>
            </a:pPr>
            <a:r>
              <a:rPr lang="en-US" sz="1400" dirty="0">
                <a:latin typeface="Arial" panose="020B0604020202020204" pitchFamily="34" charset="0"/>
                <a:cs typeface="Arial" panose="020B0604020202020204" pitchFamily="34" charset="0"/>
              </a:rPr>
              <a:t>Multidisciplinary collaboration across health and social care. </a:t>
            </a:r>
          </a:p>
          <a:p>
            <a:pPr lvl="0">
              <a:lnSpc>
                <a:spcPct val="120000"/>
              </a:lnSpc>
            </a:pPr>
            <a:r>
              <a:rPr lang="en-US" sz="1400" dirty="0">
                <a:latin typeface="Arial" panose="020B0604020202020204" pitchFamily="34" charset="0"/>
                <a:cs typeface="Arial" panose="020B0604020202020204" pitchFamily="34" charset="0"/>
              </a:rPr>
              <a:t>Education, emotional support and respite for family carers. </a:t>
            </a:r>
          </a:p>
          <a:p>
            <a:pPr lvl="0">
              <a:lnSpc>
                <a:spcPct val="120000"/>
              </a:lnSpc>
            </a:pPr>
            <a:r>
              <a:rPr lang="en-US" sz="1400" dirty="0">
                <a:latin typeface="Arial" panose="020B0604020202020204" pitchFamily="34" charset="0"/>
                <a:cs typeface="Arial" panose="020B0604020202020204" pitchFamily="34" charset="0"/>
              </a:rPr>
              <a:t>Community-based services that promote independence and reduce avoidable hospital admissions. </a:t>
            </a:r>
          </a:p>
          <a:p>
            <a:pPr>
              <a:lnSpc>
                <a:spcPct val="120000"/>
              </a:lnSpc>
            </a:pPr>
            <a:r>
              <a:rPr lang="en-US" sz="1400" dirty="0">
                <a:latin typeface="Arial" panose="020B0604020202020204" pitchFamily="34" charset="0"/>
                <a:cs typeface="Arial" panose="020B0604020202020204" pitchFamily="34" charset="0"/>
              </a:rPr>
              <a:t>Despite national guidance, workforce shortages and regional variation continue to affect service delivery.</a:t>
            </a:r>
          </a:p>
          <a:p>
            <a:pPr marL="0" indent="0">
              <a:lnSpc>
                <a:spcPct val="120000"/>
              </a:lnSpc>
              <a:buNone/>
            </a:pPr>
            <a:r>
              <a:rPr lang="en-US" sz="1400" dirty="0">
                <a:latin typeface="Arial" panose="020B0604020202020204" pitchFamily="34" charset="0"/>
                <a:cs typeface="Arial" panose="020B0604020202020204" pitchFamily="34" charset="0"/>
              </a:rPr>
              <a:t>In-text citations: (NICE, 2025; NHS England, 2024; Alzheimer's Society, 2024; The King's Fund, 2024)</a:t>
            </a:r>
          </a:p>
        </p:txBody>
      </p:sp>
      <p:pic>
        <p:nvPicPr>
          <p:cNvPr id="4" name="Picture 3"/>
          <p:cNvPicPr>
            <a:picLocks noChangeAspect="1"/>
          </p:cNvPicPr>
          <p:nvPr/>
        </p:nvPicPr>
        <p:blipFill>
          <a:blip r:embed="rId3"/>
          <a:stretch>
            <a:fillRect/>
          </a:stretch>
        </p:blipFill>
        <p:spPr>
          <a:xfrm>
            <a:off x="8160455" y="2584579"/>
            <a:ext cx="3854067" cy="3191188"/>
          </a:xfrm>
          <a:prstGeom prst="rect">
            <a:avLst/>
          </a:prstGeom>
        </p:spPr>
      </p:pic>
    </p:spTree>
    <p:extLst>
      <p:ext uri="{BB962C8B-B14F-4D97-AF65-F5344CB8AC3E}">
        <p14:creationId xmlns:p14="http://schemas.microsoft.com/office/powerpoint/2010/main" val="20412755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Arial" panose="020B0604020202020204" pitchFamily="34" charset="0"/>
                <a:cs typeface="Arial" panose="020B0604020202020204" pitchFamily="34" charset="0"/>
              </a:rPr>
              <a:t>Treatment and Therapeutic Interventions for Dementia</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51413" y="2336872"/>
            <a:ext cx="7141579" cy="4202823"/>
          </a:xfrm>
        </p:spPr>
        <p:txBody>
          <a:bodyPr>
            <a:normAutofit fontScale="92500" lnSpcReduction="10000"/>
          </a:bodyPr>
          <a:lstStyle/>
          <a:p>
            <a:pPr marL="0" indent="0">
              <a:lnSpc>
                <a:spcPct val="110000"/>
              </a:lnSpc>
              <a:buNone/>
            </a:pPr>
            <a:r>
              <a:rPr lang="en-US" sz="1600" dirty="0">
                <a:latin typeface="Arial" panose="020B0604020202020204" pitchFamily="34" charset="0"/>
                <a:cs typeface="Arial" panose="020B0604020202020204" pitchFamily="34" charset="0"/>
              </a:rPr>
              <a:t>There is no cure for dementia, but treatment aims to manage the symptoms and help the person function and remain independent. Pharmacological and non-pharmacological interventions should be used together, depending on dementia subtype, disease stage and individual needs, as recommended by NICE (2025). </a:t>
            </a:r>
          </a:p>
          <a:p>
            <a:pPr marL="0" indent="0">
              <a:lnSpc>
                <a:spcPct val="110000"/>
              </a:lnSpc>
              <a:buNone/>
            </a:pPr>
            <a:r>
              <a:rPr lang="en-US" sz="1600" dirty="0">
                <a:latin typeface="Arial" panose="020B0604020202020204" pitchFamily="34" charset="0"/>
                <a:cs typeface="Arial" panose="020B0604020202020204" pitchFamily="34" charset="0"/>
              </a:rPr>
              <a:t>Treatment approaches include:</a:t>
            </a:r>
          </a:p>
          <a:p>
            <a:pPr lvl="0">
              <a:lnSpc>
                <a:spcPct val="110000"/>
              </a:lnSpc>
            </a:pPr>
            <a:r>
              <a:rPr lang="en-US" sz="1600" dirty="0">
                <a:latin typeface="Arial" panose="020B0604020202020204" pitchFamily="34" charset="0"/>
                <a:cs typeface="Arial" panose="020B0604020202020204" pitchFamily="34" charset="0"/>
              </a:rPr>
              <a:t>Medication: Donepezil, Rivastigmine, Galantamine and Memantine where clinically indicated. </a:t>
            </a:r>
          </a:p>
          <a:p>
            <a:pPr lvl="0">
              <a:lnSpc>
                <a:spcPct val="110000"/>
              </a:lnSpc>
            </a:pPr>
            <a:r>
              <a:rPr lang="en-US" sz="1600" dirty="0">
                <a:latin typeface="Arial" panose="020B0604020202020204" pitchFamily="34" charset="0"/>
                <a:cs typeface="Arial" panose="020B0604020202020204" pitchFamily="34" charset="0"/>
              </a:rPr>
              <a:t>Non-pharmacological therapies: Cognitive Stimulation Therapy (CST), occupational therapy and regular physical activity. </a:t>
            </a:r>
          </a:p>
          <a:p>
            <a:pPr lvl="0">
              <a:lnSpc>
                <a:spcPct val="110000"/>
              </a:lnSpc>
            </a:pPr>
            <a:r>
              <a:rPr lang="en-US" sz="1600" dirty="0">
                <a:latin typeface="Arial" panose="020B0604020202020204" pitchFamily="34" charset="0"/>
                <a:cs typeface="Arial" panose="020B0604020202020204" pitchFamily="34" charset="0"/>
              </a:rPr>
              <a:t>Behavioural symptoms: Prioritise psychosocial interventions before considering antipsychotic medication when clinically justified. </a:t>
            </a:r>
          </a:p>
          <a:p>
            <a:pPr>
              <a:lnSpc>
                <a:spcPct val="110000"/>
              </a:lnSpc>
            </a:pPr>
            <a:r>
              <a:rPr lang="en-US" sz="1600" dirty="0">
                <a:latin typeface="Arial" panose="020B0604020202020204" pitchFamily="34" charset="0"/>
                <a:cs typeface="Arial" panose="020B0604020202020204" pitchFamily="34" charset="0"/>
              </a:rPr>
              <a:t>A personalised combination of interventions achieves better outcomes than medication alone.</a:t>
            </a:r>
          </a:p>
          <a:p>
            <a:pPr marL="0" indent="0">
              <a:lnSpc>
                <a:spcPct val="110000"/>
              </a:lnSpc>
              <a:buNone/>
            </a:pPr>
            <a:r>
              <a:rPr lang="en-US" sz="1600" dirty="0">
                <a:latin typeface="Arial" panose="020B0604020202020204" pitchFamily="34" charset="0"/>
                <a:cs typeface="Arial" panose="020B0604020202020204" pitchFamily="34" charset="0"/>
              </a:rPr>
              <a:t>In-text citations: (NICE, 2025; Alzheimer's Society, 2024; Livingston </a:t>
            </a:r>
            <a:r>
              <a:rPr lang="en-US" sz="1600" i="1" dirty="0">
                <a:latin typeface="Arial" panose="020B0604020202020204" pitchFamily="34" charset="0"/>
                <a:cs typeface="Arial" panose="020B0604020202020204" pitchFamily="34" charset="0"/>
              </a:rPr>
              <a:t>et al.</a:t>
            </a:r>
            <a:r>
              <a:rPr lang="en-US" sz="1600" dirty="0">
                <a:latin typeface="Arial" panose="020B0604020202020204" pitchFamily="34" charset="0"/>
                <a:cs typeface="Arial" panose="020B0604020202020204" pitchFamily="34" charset="0"/>
              </a:rPr>
              <a:t>, 2024)</a:t>
            </a:r>
          </a:p>
        </p:txBody>
      </p:sp>
      <p:pic>
        <p:nvPicPr>
          <p:cNvPr id="4" name="Picture 3"/>
          <p:cNvPicPr>
            <a:picLocks noChangeAspect="1"/>
          </p:cNvPicPr>
          <p:nvPr/>
        </p:nvPicPr>
        <p:blipFill>
          <a:blip r:embed="rId3"/>
          <a:stretch>
            <a:fillRect/>
          </a:stretch>
        </p:blipFill>
        <p:spPr>
          <a:xfrm>
            <a:off x="7896647" y="2481942"/>
            <a:ext cx="4203066" cy="3409571"/>
          </a:xfrm>
          <a:prstGeom prst="rect">
            <a:avLst/>
          </a:prstGeom>
        </p:spPr>
      </p:pic>
    </p:spTree>
    <p:extLst>
      <p:ext uri="{BB962C8B-B14F-4D97-AF65-F5344CB8AC3E}">
        <p14:creationId xmlns:p14="http://schemas.microsoft.com/office/powerpoint/2010/main" val="29734682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Arial" panose="020B0604020202020204" pitchFamily="34" charset="0"/>
                <a:cs typeface="Arial" panose="020B0604020202020204" pitchFamily="34" charset="0"/>
              </a:rPr>
              <a:t>Current Models and Frameworks for Dementia Care</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58815" y="2336872"/>
            <a:ext cx="5814389" cy="4133375"/>
          </a:xfrm>
        </p:spPr>
        <p:txBody>
          <a:bodyPr>
            <a:normAutofit/>
          </a:bodyPr>
          <a:lstStyle/>
          <a:p>
            <a:pPr marL="0" indent="0">
              <a:lnSpc>
                <a:spcPct val="100000"/>
              </a:lnSpc>
              <a:buNone/>
            </a:pPr>
            <a:r>
              <a:rPr lang="en-US" sz="1800" dirty="0">
                <a:latin typeface="Arial" panose="020B0604020202020204" pitchFamily="34" charset="0"/>
                <a:cs typeface="Arial" panose="020B0604020202020204" pitchFamily="34" charset="0"/>
              </a:rPr>
              <a:t>Models and frameworks support effective dementia care, which focuses on coordinated, person-centred and proactive management of long-term conditions. These aim to promote partnership working, continuity of care and shared decision-making, and support the changing needs of individuals with a dementia diagnosis (National Institute for Health and Care Excellence, 2025).</a:t>
            </a:r>
          </a:p>
          <a:p>
            <a:pPr marL="0" indent="0">
              <a:lnSpc>
                <a:spcPct val="100000"/>
              </a:lnSpc>
              <a:buNone/>
            </a:pPr>
            <a:r>
              <a:rPr lang="en-US" sz="1800" dirty="0">
                <a:latin typeface="Arial" panose="020B0604020202020204" pitchFamily="34" charset="0"/>
                <a:cs typeface="Arial" panose="020B0604020202020204" pitchFamily="34" charset="0"/>
              </a:rPr>
              <a:t>The NHS Comprehensive Model is particularly relevant because it integrates clinical care with personalised support across health and social care settings.</a:t>
            </a:r>
          </a:p>
          <a:p>
            <a:pPr marL="0" indent="0">
              <a:lnSpc>
                <a:spcPct val="100000"/>
              </a:lnSpc>
              <a:buNone/>
            </a:pPr>
            <a:r>
              <a:rPr lang="en-US" sz="1800" dirty="0">
                <a:latin typeface="Arial" panose="020B0604020202020204" pitchFamily="34" charset="0"/>
                <a:cs typeface="Arial" panose="020B0604020202020204" pitchFamily="34" charset="0"/>
              </a:rPr>
              <a:t>In-text citations: (NHS England, 2023; NICE, 2025; Wagner </a:t>
            </a:r>
            <a:r>
              <a:rPr lang="en-US" sz="1800" i="1" dirty="0">
                <a:latin typeface="Arial" panose="020B0604020202020204" pitchFamily="34" charset="0"/>
                <a:cs typeface="Arial" panose="020B0604020202020204" pitchFamily="34" charset="0"/>
              </a:rPr>
              <a:t>et al.</a:t>
            </a:r>
            <a:r>
              <a:rPr lang="en-US" sz="1800" dirty="0">
                <a:latin typeface="Arial" panose="020B0604020202020204" pitchFamily="34" charset="0"/>
                <a:cs typeface="Arial" panose="020B0604020202020204" pitchFamily="34" charset="0"/>
              </a:rPr>
              <a:t>, 2023)</a:t>
            </a:r>
            <a:endParaRPr lang="en-GB" sz="1800" dirty="0">
              <a:latin typeface="Arial" panose="020B0604020202020204" pitchFamily="34" charset="0"/>
              <a:cs typeface="Arial" panose="020B0604020202020204" pitchFamily="34" charset="0"/>
            </a:endParaRPr>
          </a:p>
          <a:p>
            <a:pPr marL="0" indent="0">
              <a:lnSpc>
                <a:spcPct val="100000"/>
              </a:lnSpc>
              <a:buNone/>
            </a:pPr>
            <a:endParaRPr lang="en-GB" sz="1800" dirty="0">
              <a:latin typeface="Arial" panose="020B0604020202020204" pitchFamily="34" charset="0"/>
              <a:cs typeface="Arial" panose="020B0604020202020204" pitchFamily="34" charset="0"/>
            </a:endParaRPr>
          </a:p>
          <a:p>
            <a:pPr marL="0" indent="0">
              <a:lnSpc>
                <a:spcPct val="100000"/>
              </a:lnSpc>
              <a:buNone/>
            </a:pPr>
            <a:endParaRPr lang="en-GB" sz="1800" dirty="0">
              <a:latin typeface="Arial" panose="020B0604020202020204" pitchFamily="34" charset="0"/>
              <a:cs typeface="Arial" panose="020B0604020202020204" pitchFamily="34" charset="0"/>
            </a:endParaRPr>
          </a:p>
        </p:txBody>
      </p:sp>
      <p:pic>
        <p:nvPicPr>
          <p:cNvPr id="7" name="Picture 6"/>
          <p:cNvPicPr>
            <a:picLocks noChangeAspect="1"/>
          </p:cNvPicPr>
          <p:nvPr/>
        </p:nvPicPr>
        <p:blipFill>
          <a:blip r:embed="rId3"/>
          <a:stretch>
            <a:fillRect/>
          </a:stretch>
        </p:blipFill>
        <p:spPr>
          <a:xfrm>
            <a:off x="7639081" y="4248911"/>
            <a:ext cx="3623086" cy="2557004"/>
          </a:xfrm>
          <a:prstGeom prst="rect">
            <a:avLst/>
          </a:prstGeom>
        </p:spPr>
      </p:pic>
      <p:graphicFrame>
        <p:nvGraphicFramePr>
          <p:cNvPr id="8" name="Table 7"/>
          <p:cNvGraphicFramePr>
            <a:graphicFrameLocks noGrp="1"/>
          </p:cNvGraphicFramePr>
          <p:nvPr>
            <p:extLst>
              <p:ext uri="{D42A27DB-BD31-4B8C-83A1-F6EECF244321}">
                <p14:modId xmlns:p14="http://schemas.microsoft.com/office/powerpoint/2010/main" val="3563520119"/>
              </p:ext>
            </p:extLst>
          </p:nvPr>
        </p:nvGraphicFramePr>
        <p:xfrm>
          <a:off x="6297893" y="2083443"/>
          <a:ext cx="5551716" cy="2103357"/>
        </p:xfrm>
        <a:graphic>
          <a:graphicData uri="http://schemas.openxmlformats.org/drawingml/2006/table">
            <a:tbl>
              <a:tblPr firstRow="1" firstCol="1" bandRow="1">
                <a:tableStyleId>{5C22544A-7EE6-4342-B048-85BDC9FD1C3A}</a:tableStyleId>
              </a:tblPr>
              <a:tblGrid>
                <a:gridCol w="2775858">
                  <a:extLst>
                    <a:ext uri="{9D8B030D-6E8A-4147-A177-3AD203B41FA5}">
                      <a16:colId xmlns:a16="http://schemas.microsoft.com/office/drawing/2014/main" val="1266445401"/>
                    </a:ext>
                  </a:extLst>
                </a:gridCol>
                <a:gridCol w="2775858">
                  <a:extLst>
                    <a:ext uri="{9D8B030D-6E8A-4147-A177-3AD203B41FA5}">
                      <a16:colId xmlns:a16="http://schemas.microsoft.com/office/drawing/2014/main" val="1558166249"/>
                    </a:ext>
                  </a:extLst>
                </a:gridCol>
              </a:tblGrid>
              <a:tr h="289367">
                <a:tc>
                  <a:txBody>
                    <a:bodyPr/>
                    <a:lstStyle/>
                    <a:p>
                      <a:pPr marL="0" marR="0" algn="ctr">
                        <a:lnSpc>
                          <a:spcPct val="107000"/>
                        </a:lnSpc>
                        <a:spcBef>
                          <a:spcPts val="0"/>
                        </a:spcBef>
                        <a:spcAft>
                          <a:spcPts val="0"/>
                        </a:spcAft>
                      </a:pPr>
                      <a:r>
                        <a:rPr lang="en-US" sz="1200" dirty="0">
                          <a:effectLst/>
                          <a:latin typeface="Arial" panose="020B0604020202020204" pitchFamily="34" charset="0"/>
                          <a:cs typeface="Arial" panose="020B0604020202020204" pitchFamily="34" charset="0"/>
                        </a:rPr>
                        <a:t>Framework</a:t>
                      </a:r>
                      <a:endParaRPr lang="en-US"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tc>
                <a:tc>
                  <a:txBody>
                    <a:bodyPr/>
                    <a:lstStyle/>
                    <a:p>
                      <a:pPr marL="0" marR="0" algn="ctr">
                        <a:lnSpc>
                          <a:spcPct val="107000"/>
                        </a:lnSpc>
                        <a:spcBef>
                          <a:spcPts val="0"/>
                        </a:spcBef>
                        <a:spcAft>
                          <a:spcPts val="0"/>
                        </a:spcAft>
                      </a:pPr>
                      <a:r>
                        <a:rPr lang="en-US" sz="1200" dirty="0">
                          <a:effectLst/>
                          <a:latin typeface="Arial" panose="020B0604020202020204" pitchFamily="34" charset="0"/>
                          <a:cs typeface="Arial" panose="020B0604020202020204" pitchFamily="34" charset="0"/>
                        </a:rPr>
                        <a:t>Contribution to Dementia Care</a:t>
                      </a:r>
                      <a:endParaRPr lang="en-US"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737617610"/>
                  </a:ext>
                </a:extLst>
              </a:tr>
              <a:tr h="417380">
                <a:tc>
                  <a:txBody>
                    <a:bodyPr/>
                    <a:lstStyle/>
                    <a:p>
                      <a:pPr marL="0" marR="0" algn="ctr">
                        <a:lnSpc>
                          <a:spcPct val="107000"/>
                        </a:lnSpc>
                        <a:spcBef>
                          <a:spcPts val="0"/>
                        </a:spcBef>
                        <a:spcAft>
                          <a:spcPts val="0"/>
                        </a:spcAft>
                      </a:pPr>
                      <a:r>
                        <a:rPr lang="en-US" sz="1200" dirty="0">
                          <a:effectLst/>
                          <a:latin typeface="Arial" panose="020B0604020202020204" pitchFamily="34" charset="0"/>
                          <a:cs typeface="Arial" panose="020B0604020202020204" pitchFamily="34" charset="0"/>
                        </a:rPr>
                        <a:t>House of Care Model</a:t>
                      </a:r>
                      <a:endParaRPr lang="en-US"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tc>
                <a:tc>
                  <a:txBody>
                    <a:bodyPr/>
                    <a:lstStyle/>
                    <a:p>
                      <a:pPr marL="0" marR="0" algn="ctr">
                        <a:lnSpc>
                          <a:spcPct val="107000"/>
                        </a:lnSpc>
                        <a:spcBef>
                          <a:spcPts val="0"/>
                        </a:spcBef>
                        <a:spcAft>
                          <a:spcPts val="0"/>
                        </a:spcAft>
                      </a:pPr>
                      <a:r>
                        <a:rPr lang="en-US" sz="1200" dirty="0">
                          <a:effectLst/>
                          <a:latin typeface="Arial" panose="020B0604020202020204" pitchFamily="34" charset="0"/>
                          <a:cs typeface="Arial" panose="020B0604020202020204" pitchFamily="34" charset="0"/>
                        </a:rPr>
                        <a:t>Supports collaborative care planning involving patients and carers.</a:t>
                      </a:r>
                      <a:endParaRPr lang="en-US"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2933408236"/>
                  </a:ext>
                </a:extLst>
              </a:tr>
              <a:tr h="698305">
                <a:tc>
                  <a:txBody>
                    <a:bodyPr/>
                    <a:lstStyle/>
                    <a:p>
                      <a:pPr marL="0" marR="0" algn="ctr">
                        <a:lnSpc>
                          <a:spcPct val="107000"/>
                        </a:lnSpc>
                        <a:spcBef>
                          <a:spcPts val="0"/>
                        </a:spcBef>
                        <a:spcAft>
                          <a:spcPts val="0"/>
                        </a:spcAft>
                      </a:pPr>
                      <a:r>
                        <a:rPr lang="en-US" sz="1200" dirty="0">
                          <a:effectLst/>
                          <a:latin typeface="Arial" panose="020B0604020202020204" pitchFamily="34" charset="0"/>
                          <a:cs typeface="Arial" panose="020B0604020202020204" pitchFamily="34" charset="0"/>
                        </a:rPr>
                        <a:t>Chronic Care Model</a:t>
                      </a:r>
                      <a:endParaRPr lang="en-US"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tc>
                <a:tc>
                  <a:txBody>
                    <a:bodyPr/>
                    <a:lstStyle/>
                    <a:p>
                      <a:pPr marL="0" marR="0" algn="ctr">
                        <a:lnSpc>
                          <a:spcPct val="107000"/>
                        </a:lnSpc>
                        <a:spcBef>
                          <a:spcPts val="0"/>
                        </a:spcBef>
                        <a:spcAft>
                          <a:spcPts val="0"/>
                        </a:spcAft>
                      </a:pPr>
                      <a:r>
                        <a:rPr lang="en-US" sz="1200" dirty="0">
                          <a:effectLst/>
                          <a:latin typeface="Arial" panose="020B0604020202020204" pitchFamily="34" charset="0"/>
                          <a:cs typeface="Arial" panose="020B0604020202020204" pitchFamily="34" charset="0"/>
                        </a:rPr>
                        <a:t>Promotes multidisciplinary teamwork, evidence-based practice and coordinated community services.</a:t>
                      </a:r>
                      <a:endParaRPr lang="en-US"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1290324270"/>
                  </a:ext>
                </a:extLst>
              </a:tr>
              <a:tr h="698305">
                <a:tc>
                  <a:txBody>
                    <a:bodyPr/>
                    <a:lstStyle/>
                    <a:p>
                      <a:pPr marL="0" marR="0" algn="ctr">
                        <a:lnSpc>
                          <a:spcPct val="107000"/>
                        </a:lnSpc>
                        <a:spcBef>
                          <a:spcPts val="0"/>
                        </a:spcBef>
                        <a:spcAft>
                          <a:spcPts val="0"/>
                        </a:spcAft>
                      </a:pPr>
                      <a:r>
                        <a:rPr lang="en-US" sz="1200" dirty="0">
                          <a:effectLst/>
                          <a:latin typeface="Arial" panose="020B0604020202020204" pitchFamily="34" charset="0"/>
                          <a:cs typeface="Arial" panose="020B0604020202020204" pitchFamily="34" charset="0"/>
                        </a:rPr>
                        <a:t>NHS Comprehensive Model of Personalised Care</a:t>
                      </a:r>
                      <a:endParaRPr lang="en-US"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tc>
                <a:tc>
                  <a:txBody>
                    <a:bodyPr/>
                    <a:lstStyle/>
                    <a:p>
                      <a:pPr marL="0" marR="0" algn="ctr">
                        <a:lnSpc>
                          <a:spcPct val="107000"/>
                        </a:lnSpc>
                        <a:spcBef>
                          <a:spcPts val="0"/>
                        </a:spcBef>
                        <a:spcAft>
                          <a:spcPts val="0"/>
                        </a:spcAft>
                      </a:pPr>
                      <a:r>
                        <a:rPr lang="en-US" sz="1200" dirty="0">
                          <a:effectLst/>
                          <a:latin typeface="Arial" panose="020B0604020202020204" pitchFamily="34" charset="0"/>
                          <a:cs typeface="Arial" panose="020B0604020202020204" pitchFamily="34" charset="0"/>
                        </a:rPr>
                        <a:t>Embeds shared decision-making, personalised care planning and supported self-management.</a:t>
                      </a:r>
                      <a:endParaRPr lang="en-US" sz="12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1463930948"/>
                  </a:ext>
                </a:extLst>
              </a:tr>
            </a:tbl>
          </a:graphicData>
        </a:graphic>
      </p:graphicFrame>
    </p:spTree>
    <p:extLst>
      <p:ext uri="{BB962C8B-B14F-4D97-AF65-F5344CB8AC3E}">
        <p14:creationId xmlns:p14="http://schemas.microsoft.com/office/powerpoint/2010/main" val="25511560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Arial" panose="020B0604020202020204" pitchFamily="34" charset="0"/>
                <a:cs typeface="Arial" panose="020B0604020202020204" pitchFamily="34" charset="0"/>
              </a:rPr>
              <a:t>Co-production: Skills, Values and Behaviours in Dementia Care</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50472" y="2059078"/>
            <a:ext cx="7268901" cy="4752622"/>
          </a:xfrm>
        </p:spPr>
        <p:txBody>
          <a:bodyPr>
            <a:noAutofit/>
          </a:bodyPr>
          <a:lstStyle/>
          <a:p>
            <a:pPr marL="0" indent="0">
              <a:lnSpc>
                <a:spcPct val="100000"/>
              </a:lnSpc>
              <a:buNone/>
            </a:pPr>
            <a:r>
              <a:rPr lang="en-US" sz="1600" dirty="0">
                <a:latin typeface="Arial" panose="020B0604020202020204" pitchFamily="34" charset="0"/>
                <a:cs typeface="Arial" panose="020B0604020202020204" pitchFamily="34" charset="0"/>
              </a:rPr>
              <a:t>Co-production positions people with dementia and their carers at the centre of care as active partners in decision-making, care planning and service improvement. This is designed to provide dignity, independence and personalised care, and enhances working with professionals and families (NHS England, 2023).</a:t>
            </a:r>
          </a:p>
          <a:p>
            <a:pPr marL="0" indent="0">
              <a:lnSpc>
                <a:spcPct val="100000"/>
              </a:lnSpc>
              <a:buNone/>
            </a:pPr>
            <a:r>
              <a:rPr lang="en-US" sz="1600" dirty="0">
                <a:latin typeface="Arial" panose="020B0604020202020204" pitchFamily="34" charset="0"/>
                <a:cs typeface="Arial" panose="020B0604020202020204" pitchFamily="34" charset="0"/>
              </a:rPr>
              <a:t>Key professional skills and values include:</a:t>
            </a:r>
          </a:p>
          <a:p>
            <a:pPr lvl="0">
              <a:lnSpc>
                <a:spcPct val="100000"/>
              </a:lnSpc>
            </a:pPr>
            <a:r>
              <a:rPr lang="en-US" sz="1600" dirty="0">
                <a:latin typeface="Arial" panose="020B0604020202020204" pitchFamily="34" charset="0"/>
                <a:cs typeface="Arial" panose="020B0604020202020204" pitchFamily="34" charset="0"/>
              </a:rPr>
              <a:t>Effective communication adapted to cognitive ability. </a:t>
            </a:r>
          </a:p>
          <a:p>
            <a:pPr lvl="0">
              <a:lnSpc>
                <a:spcPct val="100000"/>
              </a:lnSpc>
            </a:pPr>
            <a:r>
              <a:rPr lang="en-US" sz="1600" dirty="0">
                <a:latin typeface="Arial" panose="020B0604020202020204" pitchFamily="34" charset="0"/>
                <a:cs typeface="Arial" panose="020B0604020202020204" pitchFamily="34" charset="0"/>
              </a:rPr>
              <a:t>Compassion, dignity and respect. </a:t>
            </a:r>
          </a:p>
          <a:p>
            <a:pPr lvl="0">
              <a:lnSpc>
                <a:spcPct val="100000"/>
              </a:lnSpc>
            </a:pPr>
            <a:r>
              <a:rPr lang="en-US" sz="1600" dirty="0">
                <a:latin typeface="Arial" panose="020B0604020202020204" pitchFamily="34" charset="0"/>
                <a:cs typeface="Arial" panose="020B0604020202020204" pitchFamily="34" charset="0"/>
              </a:rPr>
              <a:t>Collaborative multidisciplinary working. </a:t>
            </a:r>
          </a:p>
          <a:p>
            <a:pPr lvl="0">
              <a:lnSpc>
                <a:spcPct val="100000"/>
              </a:lnSpc>
            </a:pPr>
            <a:r>
              <a:rPr lang="en-US" sz="1600" dirty="0">
                <a:latin typeface="Arial" panose="020B0604020202020204" pitchFamily="34" charset="0"/>
                <a:cs typeface="Arial" panose="020B0604020202020204" pitchFamily="34" charset="0"/>
              </a:rPr>
              <a:t>Advocacy, safeguarding and ethical decision-making. </a:t>
            </a:r>
          </a:p>
          <a:p>
            <a:pPr lvl="0">
              <a:lnSpc>
                <a:spcPct val="100000"/>
              </a:lnSpc>
            </a:pPr>
            <a:r>
              <a:rPr lang="en-US" sz="1600" dirty="0">
                <a:latin typeface="Arial" panose="020B0604020202020204" pitchFamily="34" charset="0"/>
                <a:cs typeface="Arial" panose="020B0604020202020204" pitchFamily="34" charset="0"/>
              </a:rPr>
              <a:t>Cultural competence and person-centred practice. </a:t>
            </a:r>
          </a:p>
          <a:p>
            <a:pPr>
              <a:lnSpc>
                <a:spcPct val="100000"/>
              </a:lnSpc>
            </a:pPr>
            <a:r>
              <a:rPr lang="en-US" sz="1600" dirty="0">
                <a:latin typeface="Arial" panose="020B0604020202020204" pitchFamily="34" charset="0"/>
                <a:cs typeface="Arial" panose="020B0604020202020204" pitchFamily="34" charset="0"/>
              </a:rPr>
              <a:t>Successful co-production requires organisational commitment, workforce training and effective partnership across health and social care services.</a:t>
            </a:r>
          </a:p>
          <a:p>
            <a:pPr marL="0" indent="0">
              <a:lnSpc>
                <a:spcPct val="100000"/>
              </a:lnSpc>
              <a:buNone/>
            </a:pPr>
            <a:r>
              <a:rPr lang="en-US" sz="1600" dirty="0">
                <a:latin typeface="Arial" panose="020B0604020202020204" pitchFamily="34" charset="0"/>
                <a:cs typeface="Arial" panose="020B0604020202020204" pitchFamily="34" charset="0"/>
              </a:rPr>
              <a:t>In-text citations: (NHS England, 2023; NICE, 2025; Care Quality Commission, 2024)</a:t>
            </a:r>
          </a:p>
        </p:txBody>
      </p:sp>
      <p:pic>
        <p:nvPicPr>
          <p:cNvPr id="4" name="Picture 3"/>
          <p:cNvPicPr>
            <a:picLocks noChangeAspect="1"/>
          </p:cNvPicPr>
          <p:nvPr/>
        </p:nvPicPr>
        <p:blipFill>
          <a:blip r:embed="rId3"/>
          <a:stretch>
            <a:fillRect/>
          </a:stretch>
        </p:blipFill>
        <p:spPr>
          <a:xfrm>
            <a:off x="7483150" y="2250801"/>
            <a:ext cx="4456203" cy="3733310"/>
          </a:xfrm>
          <a:prstGeom prst="rect">
            <a:avLst/>
          </a:prstGeom>
        </p:spPr>
      </p:pic>
    </p:spTree>
    <p:extLst>
      <p:ext uri="{BB962C8B-B14F-4D97-AF65-F5344CB8AC3E}">
        <p14:creationId xmlns:p14="http://schemas.microsoft.com/office/powerpoint/2010/main" val="8095545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latin typeface="Arial" panose="020B0604020202020204" pitchFamily="34" charset="0"/>
                <a:cs typeface="Arial" panose="020B0604020202020204" pitchFamily="34" charset="0"/>
              </a:rPr>
              <a:t>Recommendations: Applying the NHS Comprehensive Model of Personalised Care</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87721" y="2336872"/>
            <a:ext cx="10905937" cy="4168099"/>
          </a:xfrm>
        </p:spPr>
        <p:txBody>
          <a:bodyPr>
            <a:normAutofit lnSpcReduction="10000"/>
          </a:bodyPr>
          <a:lstStyle/>
          <a:p>
            <a:pPr marL="0" indent="0">
              <a:lnSpc>
                <a:spcPct val="100000"/>
              </a:lnSpc>
              <a:buNone/>
            </a:pPr>
            <a:r>
              <a:rPr lang="en-US" sz="1800" dirty="0">
                <a:latin typeface="Arial" panose="020B0604020202020204" pitchFamily="34" charset="0"/>
                <a:cs typeface="Arial" panose="020B0604020202020204" pitchFamily="34" charset="0"/>
              </a:rPr>
              <a:t>NHS England (2023) has developed the NHS Comprehensive Model of Personalised Care; this offers a practical approach to supporting coordinated, person-centred support for improving outcomes for people with dementia.</a:t>
            </a:r>
          </a:p>
          <a:p>
            <a:pPr marL="0" indent="0">
              <a:lnSpc>
                <a:spcPct val="100000"/>
              </a:lnSpc>
              <a:buNone/>
            </a:pPr>
            <a:r>
              <a:rPr lang="en-US" sz="1800" dirty="0">
                <a:latin typeface="Arial" panose="020B0604020202020204" pitchFamily="34" charset="0"/>
                <a:cs typeface="Arial" panose="020B0604020202020204" pitchFamily="34" charset="0"/>
              </a:rPr>
              <a:t>Recommendations:</a:t>
            </a:r>
          </a:p>
          <a:p>
            <a:pPr lvl="0">
              <a:lnSpc>
                <a:spcPct val="100000"/>
              </a:lnSpc>
            </a:pPr>
            <a:r>
              <a:rPr lang="en-US" sz="1800" dirty="0">
                <a:latin typeface="Arial" panose="020B0604020202020204" pitchFamily="34" charset="0"/>
                <a:cs typeface="Arial" panose="020B0604020202020204" pitchFamily="34" charset="0"/>
              </a:rPr>
              <a:t>Strengthen shared decision-making between professionals, patients and carers. </a:t>
            </a:r>
          </a:p>
          <a:p>
            <a:pPr lvl="0">
              <a:lnSpc>
                <a:spcPct val="100000"/>
              </a:lnSpc>
            </a:pPr>
            <a:r>
              <a:rPr lang="en-US" sz="1800" dirty="0">
                <a:latin typeface="Arial" panose="020B0604020202020204" pitchFamily="34" charset="0"/>
                <a:cs typeface="Arial" panose="020B0604020202020204" pitchFamily="34" charset="0"/>
              </a:rPr>
              <a:t>Develop personalised care and support plans with regular reviews. </a:t>
            </a:r>
          </a:p>
          <a:p>
            <a:pPr lvl="0">
              <a:lnSpc>
                <a:spcPct val="100000"/>
              </a:lnSpc>
            </a:pPr>
            <a:r>
              <a:rPr lang="en-US" sz="1800" dirty="0">
                <a:latin typeface="Arial" panose="020B0604020202020204" pitchFamily="34" charset="0"/>
                <a:cs typeface="Arial" panose="020B0604020202020204" pitchFamily="34" charset="0"/>
              </a:rPr>
              <a:t>Expand social prescribing and community dementia services. </a:t>
            </a:r>
          </a:p>
          <a:p>
            <a:pPr lvl="0">
              <a:lnSpc>
                <a:spcPct val="100000"/>
              </a:lnSpc>
            </a:pPr>
            <a:r>
              <a:rPr lang="en-US" sz="1800" dirty="0">
                <a:latin typeface="Arial" panose="020B0604020202020204" pitchFamily="34" charset="0"/>
                <a:cs typeface="Arial" panose="020B0604020202020204" pitchFamily="34" charset="0"/>
              </a:rPr>
              <a:t>Improve supported self-management through carer education and digital resources. </a:t>
            </a:r>
          </a:p>
          <a:p>
            <a:pPr lvl="0">
              <a:lnSpc>
                <a:spcPct val="100000"/>
              </a:lnSpc>
            </a:pPr>
            <a:r>
              <a:rPr lang="en-US" sz="1800" dirty="0">
                <a:latin typeface="Arial" panose="020B0604020202020204" pitchFamily="34" charset="0"/>
                <a:cs typeface="Arial" panose="020B0604020202020204" pitchFamily="34" charset="0"/>
              </a:rPr>
              <a:t>Enhance integrated commissioning to reduce fragmentation across health and social care. </a:t>
            </a:r>
          </a:p>
          <a:p>
            <a:pPr>
              <a:lnSpc>
                <a:spcPct val="100000"/>
              </a:lnSpc>
            </a:pPr>
            <a:r>
              <a:rPr lang="en-US" sz="1800" dirty="0">
                <a:latin typeface="Arial" panose="020B0604020202020204" pitchFamily="34" charset="0"/>
                <a:cs typeface="Arial" panose="020B0604020202020204" pitchFamily="34" charset="0"/>
              </a:rPr>
              <a:t>These actions promote independence, improve quality of life and support sustainable community dementia services.</a:t>
            </a:r>
          </a:p>
          <a:p>
            <a:pPr marL="0" indent="0">
              <a:lnSpc>
                <a:spcPct val="100000"/>
              </a:lnSpc>
              <a:buNone/>
            </a:pPr>
            <a:r>
              <a:rPr lang="en-US" sz="1800" dirty="0">
                <a:latin typeface="Arial" panose="020B0604020202020204" pitchFamily="34" charset="0"/>
                <a:cs typeface="Arial" panose="020B0604020202020204" pitchFamily="34" charset="0"/>
              </a:rPr>
              <a:t>In-text citations: (NHS England, 2023; NICE, 2025; Alzheimer's Society, 2024)</a:t>
            </a: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337312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Arial" panose="020B0604020202020204" pitchFamily="34" charset="0"/>
                <a:cs typeface="Arial" panose="020B0604020202020204" pitchFamily="34" charset="0"/>
              </a:rPr>
              <a:t>Conclusion</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80321" y="2535813"/>
            <a:ext cx="10235681" cy="3568959"/>
          </a:xfrm>
        </p:spPr>
        <p:txBody>
          <a:bodyPr>
            <a:normAutofit/>
          </a:bodyPr>
          <a:lstStyle/>
          <a:p>
            <a:pPr marL="0" indent="0">
              <a:lnSpc>
                <a:spcPct val="100000"/>
              </a:lnSpc>
              <a:buNone/>
            </a:pPr>
            <a:r>
              <a:rPr lang="en-US" dirty="0">
                <a:latin typeface="Arial" panose="020B0604020202020204" pitchFamily="34" charset="0"/>
                <a:cs typeface="Arial" panose="020B0604020202020204" pitchFamily="34" charset="0"/>
              </a:rPr>
              <a:t>Dementia is a big public health problem that needs comprehensive, evidence-based, and person-</a:t>
            </a:r>
            <a:r>
              <a:rPr lang="en-US" dirty="0" err="1">
                <a:latin typeface="Arial" panose="020B0604020202020204" pitchFamily="34" charset="0"/>
                <a:cs typeface="Arial" panose="020B0604020202020204" pitchFamily="34" charset="0"/>
              </a:rPr>
              <a:t>centred</a:t>
            </a:r>
            <a:r>
              <a:rPr lang="en-US" dirty="0">
                <a:latin typeface="Arial" panose="020B0604020202020204" pitchFamily="34" charset="0"/>
                <a:cs typeface="Arial" panose="020B0604020202020204" pitchFamily="34" charset="0"/>
              </a:rPr>
              <a:t> care. The improvement of outcomes is dependent on timely diagnosis and comprehensive assessment, rather than single medical treatment, and on multidisciplinary collaboration and personalised management. The NHS Comprehensive Model of Personalised Care enhances self-management, continuity of care and partnership working. Training and expansion of staff, promoting access to services and integrated community-based services are priorities for investment to address the increasing need for dementia care..</a:t>
            </a:r>
          </a:p>
          <a:p>
            <a:pPr marL="0" indent="0">
              <a:lnSpc>
                <a:spcPct val="100000"/>
              </a:lnSpc>
              <a:buNone/>
            </a:pPr>
            <a:endParaRPr lang="en-US" dirty="0">
              <a:latin typeface="Arial" panose="020B0604020202020204" pitchFamily="34" charset="0"/>
              <a:cs typeface="Arial" panose="020B0604020202020204" pitchFamily="34" charset="0"/>
            </a:endParaRPr>
          </a:p>
          <a:p>
            <a:pPr marL="0" indent="0">
              <a:lnSpc>
                <a:spcPct val="100000"/>
              </a:lnSpc>
              <a:buNone/>
            </a:pPr>
            <a:endParaRPr lang="en-US" dirty="0">
              <a:latin typeface="Arial" panose="020B0604020202020204" pitchFamily="34" charset="0"/>
              <a:cs typeface="Arial" panose="020B0604020202020204" pitchFamily="34" charset="0"/>
            </a:endParaRPr>
          </a:p>
          <a:p>
            <a:pPr marL="0" indent="0">
              <a:lnSpc>
                <a:spcPct val="100000"/>
              </a:lnSpc>
              <a:buNone/>
            </a:pPr>
            <a:endParaRPr lang="en-US" dirty="0">
              <a:latin typeface="Arial" panose="020B0604020202020204" pitchFamily="34" charset="0"/>
              <a:cs typeface="Arial" panose="020B0604020202020204" pitchFamily="34" charset="0"/>
            </a:endParaRPr>
          </a:p>
          <a:p>
            <a:pPr marL="0" indent="0">
              <a:lnSpc>
                <a:spcPct val="100000"/>
              </a:lnSpc>
              <a:buNone/>
            </a:pPr>
            <a:endParaRPr lang="en-US" dirty="0">
              <a:latin typeface="Arial" panose="020B0604020202020204" pitchFamily="34" charset="0"/>
              <a:cs typeface="Arial" panose="020B0604020202020204" pitchFamily="34" charset="0"/>
            </a:endParaRPr>
          </a:p>
          <a:p>
            <a:pPr marL="0" indent="0">
              <a:lnSpc>
                <a:spcPct val="100000"/>
              </a:lnSpc>
              <a:buNone/>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792091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Arial" panose="020B0604020202020204" pitchFamily="34" charset="0"/>
                <a:cs typeface="Arial" panose="020B0604020202020204" pitchFamily="34" charset="0"/>
              </a:rPr>
              <a:t>References</a:t>
            </a:r>
          </a:p>
        </p:txBody>
      </p:sp>
      <p:sp>
        <p:nvSpPr>
          <p:cNvPr id="3" name="Content Placeholder 2"/>
          <p:cNvSpPr>
            <a:spLocks noGrp="1"/>
          </p:cNvSpPr>
          <p:nvPr>
            <p:ph idx="1"/>
          </p:nvPr>
        </p:nvSpPr>
        <p:spPr>
          <a:xfrm>
            <a:off x="162046" y="2013995"/>
            <a:ext cx="11817751" cy="4844005"/>
          </a:xfrm>
        </p:spPr>
        <p:txBody>
          <a:bodyPr>
            <a:noAutofit/>
          </a:bodyPr>
          <a:lstStyle/>
          <a:p>
            <a:r>
              <a:rPr lang="en-US" sz="1400" dirty="0">
                <a:latin typeface="Arial" panose="020B0604020202020204" pitchFamily="34" charset="0"/>
                <a:cs typeface="Arial" panose="020B0604020202020204" pitchFamily="34" charset="0"/>
              </a:rPr>
              <a:t>Alzheimer's Disease International (2022) </a:t>
            </a:r>
            <a:r>
              <a:rPr lang="en-US" sz="1400" i="1" dirty="0">
                <a:latin typeface="Arial" panose="020B0604020202020204" pitchFamily="34" charset="0"/>
                <a:cs typeface="Arial" panose="020B0604020202020204" pitchFamily="34" charset="0"/>
              </a:rPr>
              <a:t>World Alzheimer Report 2022: Life after Diagnosis – Navigating Treatment, Care and Support</a:t>
            </a:r>
            <a:r>
              <a:rPr lang="en-US" sz="1400" dirty="0">
                <a:latin typeface="Arial" panose="020B0604020202020204" pitchFamily="34" charset="0"/>
                <a:cs typeface="Arial" panose="020B0604020202020204" pitchFamily="34" charset="0"/>
              </a:rPr>
              <a:t>. London: Alzheimer's Disease International. Available at: </a:t>
            </a:r>
            <a:r>
              <a:rPr lang="en-US" sz="1400" u="sng" dirty="0">
                <a:latin typeface="Arial" panose="020B0604020202020204" pitchFamily="34" charset="0"/>
                <a:cs typeface="Arial" panose="020B0604020202020204" pitchFamily="34" charset="0"/>
              </a:rPr>
              <a:t>https://www.alzint.org/resource/world-alzheimer-report-2022/</a:t>
            </a:r>
            <a:r>
              <a:rPr lang="en-US" sz="1400" dirty="0">
                <a:latin typeface="Arial" panose="020B0604020202020204" pitchFamily="34" charset="0"/>
                <a:cs typeface="Arial" panose="020B0604020202020204" pitchFamily="34" charset="0"/>
              </a:rPr>
              <a:t> (Accessed: 1 July 2026).</a:t>
            </a:r>
          </a:p>
          <a:p>
            <a:r>
              <a:rPr lang="en-US" sz="1400" dirty="0">
                <a:latin typeface="Arial" panose="020B0604020202020204" pitchFamily="34" charset="0"/>
                <a:cs typeface="Arial" panose="020B0604020202020204" pitchFamily="34" charset="0"/>
              </a:rPr>
              <a:t>Alzheimer's Society (2024) </a:t>
            </a:r>
            <a:r>
              <a:rPr lang="en-US" sz="1400" i="1" dirty="0">
                <a:latin typeface="Arial" panose="020B0604020202020204" pitchFamily="34" charset="0"/>
                <a:cs typeface="Arial" panose="020B0604020202020204" pitchFamily="34" charset="0"/>
              </a:rPr>
              <a:t>Dementia UK: Update</a:t>
            </a:r>
            <a:r>
              <a:rPr lang="en-US" sz="1400" dirty="0">
                <a:latin typeface="Arial" panose="020B0604020202020204" pitchFamily="34" charset="0"/>
                <a:cs typeface="Arial" panose="020B0604020202020204" pitchFamily="34" charset="0"/>
              </a:rPr>
              <a:t>. Available at: </a:t>
            </a:r>
            <a:r>
              <a:rPr lang="en-US" sz="1400" u="sng" dirty="0">
                <a:latin typeface="Arial" panose="020B0604020202020204" pitchFamily="34" charset="0"/>
                <a:cs typeface="Arial" panose="020B0604020202020204" pitchFamily="34" charset="0"/>
              </a:rPr>
              <a:t>https://www.alzheimers.org.uk/about-dementia</a:t>
            </a:r>
            <a:r>
              <a:rPr lang="en-US" sz="1400" dirty="0">
                <a:latin typeface="Arial" panose="020B0604020202020204" pitchFamily="34" charset="0"/>
                <a:cs typeface="Arial" panose="020B0604020202020204" pitchFamily="34" charset="0"/>
              </a:rPr>
              <a:t> (Accessed: 1 July 2026).</a:t>
            </a:r>
          </a:p>
          <a:p>
            <a:r>
              <a:rPr lang="en-US" sz="1400" dirty="0">
                <a:latin typeface="Arial" panose="020B0604020202020204" pitchFamily="34" charset="0"/>
                <a:cs typeface="Arial" panose="020B0604020202020204" pitchFamily="34" charset="0"/>
              </a:rPr>
              <a:t>Banerjee, S. (2022) 'Living well with dementia: Progress, challenges and priorities', </a:t>
            </a:r>
            <a:r>
              <a:rPr lang="en-US" sz="1400" i="1" dirty="0">
                <a:latin typeface="Arial" panose="020B0604020202020204" pitchFamily="34" charset="0"/>
                <a:cs typeface="Arial" panose="020B0604020202020204" pitchFamily="34" charset="0"/>
              </a:rPr>
              <a:t>Age and Ageing</a:t>
            </a:r>
            <a:r>
              <a:rPr lang="en-US" sz="1400" dirty="0">
                <a:latin typeface="Arial" panose="020B0604020202020204" pitchFamily="34" charset="0"/>
                <a:cs typeface="Arial" panose="020B0604020202020204" pitchFamily="34" charset="0"/>
              </a:rPr>
              <a:t>, 51(10), pp. 1–8.</a:t>
            </a:r>
          </a:p>
          <a:p>
            <a:r>
              <a:rPr lang="en-US" sz="1400" dirty="0">
                <a:latin typeface="Arial" panose="020B0604020202020204" pitchFamily="34" charset="0"/>
                <a:cs typeface="Arial" panose="020B0604020202020204" pitchFamily="34" charset="0"/>
              </a:rPr>
              <a:t>Boots, L.M.M., de Vugt, M.E., van Knippenberg, R.J.M., Kempen, G.I.J.M. and Verhey, F.R.J. (2018) 'A systematic review of Internet-based supportive interventions for caregivers of people with dementia', </a:t>
            </a:r>
            <a:r>
              <a:rPr lang="en-US" sz="1400" i="1" dirty="0">
                <a:latin typeface="Arial" panose="020B0604020202020204" pitchFamily="34" charset="0"/>
                <a:cs typeface="Arial" panose="020B0604020202020204" pitchFamily="34" charset="0"/>
              </a:rPr>
              <a:t>International Journal of Geriatric Psychiatry</a:t>
            </a:r>
            <a:r>
              <a:rPr lang="en-US" sz="1400" dirty="0">
                <a:latin typeface="Arial" panose="020B0604020202020204" pitchFamily="34" charset="0"/>
                <a:cs typeface="Arial" panose="020B0604020202020204" pitchFamily="34" charset="0"/>
              </a:rPr>
              <a:t>, 33(3), pp. 331–344.</a:t>
            </a:r>
          </a:p>
          <a:p>
            <a:r>
              <a:rPr lang="en-US" sz="1400" dirty="0">
                <a:latin typeface="Arial" panose="020B0604020202020204" pitchFamily="34" charset="0"/>
                <a:cs typeface="Arial" panose="020B0604020202020204" pitchFamily="34" charset="0"/>
              </a:rPr>
              <a:t>Brodaty, H. and Donkin, M. (2019) 'Family caregivers of people with dementia', </a:t>
            </a:r>
            <a:r>
              <a:rPr lang="en-US" sz="1400" i="1" dirty="0">
                <a:latin typeface="Arial" panose="020B0604020202020204" pitchFamily="34" charset="0"/>
                <a:cs typeface="Arial" panose="020B0604020202020204" pitchFamily="34" charset="0"/>
              </a:rPr>
              <a:t>Dialogues in Clinical Neuroscience</a:t>
            </a:r>
            <a:r>
              <a:rPr lang="en-US" sz="1400" dirty="0">
                <a:latin typeface="Arial" panose="020B0604020202020204" pitchFamily="34" charset="0"/>
                <a:cs typeface="Arial" panose="020B0604020202020204" pitchFamily="34" charset="0"/>
              </a:rPr>
              <a:t>, 21(2), pp. 217–228.</a:t>
            </a:r>
          </a:p>
          <a:p>
            <a:r>
              <a:rPr lang="en-US" sz="1400" dirty="0">
                <a:latin typeface="Arial" panose="020B0604020202020204" pitchFamily="34" charset="0"/>
                <a:cs typeface="Arial" panose="020B0604020202020204" pitchFamily="34" charset="0"/>
              </a:rPr>
              <a:t>Care Quality Commission (2024) </a:t>
            </a:r>
            <a:r>
              <a:rPr lang="en-US" sz="1400" i="1" dirty="0">
                <a:latin typeface="Arial" panose="020B0604020202020204" pitchFamily="34" charset="0"/>
                <a:cs typeface="Arial" panose="020B0604020202020204" pitchFamily="34" charset="0"/>
              </a:rPr>
              <a:t>The State of Health Care and Adult Social Care in England 2023/24</a:t>
            </a:r>
            <a:r>
              <a:rPr lang="en-US" sz="1400" dirty="0">
                <a:latin typeface="Arial" panose="020B0604020202020204" pitchFamily="34" charset="0"/>
                <a:cs typeface="Arial" panose="020B0604020202020204" pitchFamily="34" charset="0"/>
              </a:rPr>
              <a:t>. Available at: </a:t>
            </a:r>
            <a:r>
              <a:rPr lang="en-US" sz="1400" u="sng" dirty="0">
                <a:latin typeface="Arial" panose="020B0604020202020204" pitchFamily="34" charset="0"/>
                <a:cs typeface="Arial" panose="020B0604020202020204" pitchFamily="34" charset="0"/>
              </a:rPr>
              <a:t>https://www.cqc.org.uk/publications</a:t>
            </a:r>
            <a:r>
              <a:rPr lang="en-US" sz="1400" dirty="0">
                <a:latin typeface="Arial" panose="020B0604020202020204" pitchFamily="34" charset="0"/>
                <a:cs typeface="Arial" panose="020B0604020202020204" pitchFamily="34" charset="0"/>
              </a:rPr>
              <a:t> (Accessed: 1 July 2026).</a:t>
            </a:r>
          </a:p>
          <a:p>
            <a:r>
              <a:rPr lang="en-US" sz="1400" dirty="0">
                <a:latin typeface="Arial" panose="020B0604020202020204" pitchFamily="34" charset="0"/>
                <a:cs typeface="Arial" panose="020B0604020202020204" pitchFamily="34" charset="0"/>
              </a:rPr>
              <a:t>Clare, L. (2021) 'Rehabilitation and living well with dementia', </a:t>
            </a:r>
            <a:r>
              <a:rPr lang="en-US" sz="1400" i="1" dirty="0">
                <a:latin typeface="Arial" panose="020B0604020202020204" pitchFamily="34" charset="0"/>
                <a:cs typeface="Arial" panose="020B0604020202020204" pitchFamily="34" charset="0"/>
              </a:rPr>
              <a:t>International Journal of Geriatric Psychiatry</a:t>
            </a:r>
            <a:r>
              <a:rPr lang="en-US" sz="1400" dirty="0">
                <a:latin typeface="Arial" panose="020B0604020202020204" pitchFamily="34" charset="0"/>
                <a:cs typeface="Arial" panose="020B0604020202020204" pitchFamily="34" charset="0"/>
              </a:rPr>
              <a:t>, 36(1), pp. 3–10.</a:t>
            </a:r>
          </a:p>
          <a:p>
            <a:r>
              <a:rPr lang="en-US" sz="1400" dirty="0">
                <a:latin typeface="Arial" panose="020B0604020202020204" pitchFamily="34" charset="0"/>
                <a:cs typeface="Arial" panose="020B0604020202020204" pitchFamily="34" charset="0"/>
              </a:rPr>
              <a:t>Department of Health and Social Care (2022) </a:t>
            </a:r>
            <a:r>
              <a:rPr lang="en-US" sz="1400" i="1" dirty="0">
                <a:latin typeface="Arial" panose="020B0604020202020204" pitchFamily="34" charset="0"/>
                <a:cs typeface="Arial" panose="020B0604020202020204" pitchFamily="34" charset="0"/>
              </a:rPr>
              <a:t>People at the Heart of Care: Adult Social Care Reform White Paper</a:t>
            </a:r>
            <a:r>
              <a:rPr lang="en-US" sz="1400" dirty="0">
                <a:latin typeface="Arial" panose="020B0604020202020204" pitchFamily="34" charset="0"/>
                <a:cs typeface="Arial" panose="020B0604020202020204" pitchFamily="34" charset="0"/>
              </a:rPr>
              <a:t>. Available at: </a:t>
            </a:r>
            <a:r>
              <a:rPr lang="en-US" sz="1400" u="sng" dirty="0">
                <a:latin typeface="Arial" panose="020B0604020202020204" pitchFamily="34" charset="0"/>
                <a:cs typeface="Arial" panose="020B0604020202020204" pitchFamily="34" charset="0"/>
              </a:rPr>
              <a:t>https://www.gov.uk/government/publications/people-at-the-heart-of-care-adult-social-care-reform-white-paper</a:t>
            </a:r>
            <a:r>
              <a:rPr lang="en-US" sz="1400" dirty="0">
                <a:latin typeface="Arial" panose="020B0604020202020204" pitchFamily="34" charset="0"/>
                <a:cs typeface="Arial" panose="020B0604020202020204" pitchFamily="34" charset="0"/>
              </a:rPr>
              <a:t> (Accessed: 2 July 2026).</a:t>
            </a:r>
          </a:p>
          <a:p>
            <a:r>
              <a:rPr lang="en-US" sz="1400" dirty="0">
                <a:latin typeface="Arial" panose="020B0604020202020204" pitchFamily="34" charset="0"/>
                <a:cs typeface="Arial" panose="020B0604020202020204" pitchFamily="34" charset="0"/>
              </a:rPr>
              <a:t>Department of Health and Social Care (2023) </a:t>
            </a:r>
            <a:r>
              <a:rPr lang="en-US" sz="1400" i="1" dirty="0">
                <a:latin typeface="Arial" panose="020B0604020202020204" pitchFamily="34" charset="0"/>
                <a:cs typeface="Arial" panose="020B0604020202020204" pitchFamily="34" charset="0"/>
              </a:rPr>
              <a:t>Major Conditions Strategy: Case for Change and Our Strategic Framework</a:t>
            </a:r>
            <a:r>
              <a:rPr lang="en-US" sz="1400" dirty="0">
                <a:latin typeface="Arial" panose="020B0604020202020204" pitchFamily="34" charset="0"/>
                <a:cs typeface="Arial" panose="020B0604020202020204" pitchFamily="34" charset="0"/>
              </a:rPr>
              <a:t>. Available at: </a:t>
            </a:r>
            <a:r>
              <a:rPr lang="en-US" sz="1400" u="sng" dirty="0">
                <a:latin typeface="Arial" panose="020B0604020202020204" pitchFamily="34" charset="0"/>
                <a:cs typeface="Arial" panose="020B0604020202020204" pitchFamily="34" charset="0"/>
              </a:rPr>
              <a:t>https://www.gov.uk/government/publications</a:t>
            </a:r>
            <a:r>
              <a:rPr lang="en-US" sz="1400" u="sng" dirty="0">
                <a:latin typeface="Arial" panose="020B0604020202020204" pitchFamily="34" charset="0"/>
                <a:cs typeface="Arial" panose="020B0604020202020204" pitchFamily="34" charset="0"/>
                <a:hlinkClick r:id="rId2"/>
              </a:rPr>
              <a:t>/</a:t>
            </a:r>
            <a:r>
              <a:rPr lang="en-US" sz="1400" u="sng" dirty="0">
                <a:latin typeface="Arial" panose="020B0604020202020204" pitchFamily="34" charset="0"/>
                <a:cs typeface="Arial" panose="020B0604020202020204" pitchFamily="34" charset="0"/>
              </a:rPr>
              <a:t>major-conditions-strategy-case-for-change-and-our-strategic-framework</a:t>
            </a:r>
            <a:r>
              <a:rPr lang="en-US" sz="1400" dirty="0">
                <a:latin typeface="Arial" panose="020B0604020202020204" pitchFamily="34" charset="0"/>
                <a:cs typeface="Arial" panose="020B0604020202020204" pitchFamily="34" charset="0"/>
              </a:rPr>
              <a:t> (Accessed: 2 July 2026).</a:t>
            </a:r>
          </a:p>
          <a:p>
            <a:r>
              <a:rPr lang="en-US" sz="1400" dirty="0">
                <a:latin typeface="Arial" panose="020B0604020202020204" pitchFamily="34" charset="0"/>
                <a:cs typeface="Arial" panose="020B0604020202020204" pitchFamily="34" charset="0"/>
              </a:rPr>
              <a:t>Gitlin, L.N. and Hodgson, N. (2018) 'Caregivers as therapeutic agents in dementia care', </a:t>
            </a:r>
            <a:r>
              <a:rPr lang="en-US" sz="1400" i="1" dirty="0">
                <a:latin typeface="Arial" panose="020B0604020202020204" pitchFamily="34" charset="0"/>
                <a:cs typeface="Arial" panose="020B0604020202020204" pitchFamily="34" charset="0"/>
              </a:rPr>
              <a:t>The Gerontologist</a:t>
            </a:r>
            <a:r>
              <a:rPr lang="en-US" sz="1400" dirty="0">
                <a:latin typeface="Arial" panose="020B0604020202020204" pitchFamily="34" charset="0"/>
                <a:cs typeface="Arial" panose="020B0604020202020204" pitchFamily="34" charset="0"/>
              </a:rPr>
              <a:t>, 58(Suppl. 1), pp. S56–S63.</a:t>
            </a:r>
          </a:p>
          <a:p>
            <a:r>
              <a:rPr lang="en-US" sz="1400" dirty="0">
                <a:latin typeface="Arial" panose="020B0604020202020204" pitchFamily="34" charset="0"/>
                <a:cs typeface="Arial" panose="020B0604020202020204" pitchFamily="34" charset="0"/>
              </a:rPr>
              <a:t>Kales, H.C., Gitlin, L.N. and Lyketsos, C.G. (2019) 'Management of behavioural and psychological symptoms of dementia', </a:t>
            </a:r>
            <a:r>
              <a:rPr lang="en-US" sz="1400" i="1" dirty="0">
                <a:latin typeface="Arial" panose="020B0604020202020204" pitchFamily="34" charset="0"/>
                <a:cs typeface="Arial" panose="020B0604020202020204" pitchFamily="34" charset="0"/>
              </a:rPr>
              <a:t>BMJ</a:t>
            </a:r>
            <a:r>
              <a:rPr lang="en-US" sz="1400" dirty="0">
                <a:latin typeface="Arial" panose="020B0604020202020204" pitchFamily="34" charset="0"/>
                <a:cs typeface="Arial" panose="020B0604020202020204" pitchFamily="34" charset="0"/>
              </a:rPr>
              <a:t>, 350, h369.</a:t>
            </a:r>
          </a:p>
        </p:txBody>
      </p:sp>
    </p:spTree>
    <p:extLst>
      <p:ext uri="{BB962C8B-B14F-4D97-AF65-F5344CB8AC3E}">
        <p14:creationId xmlns:p14="http://schemas.microsoft.com/office/powerpoint/2010/main" val="30053054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Cont…</a:t>
            </a:r>
          </a:p>
        </p:txBody>
      </p:sp>
      <p:sp>
        <p:nvSpPr>
          <p:cNvPr id="3" name="Content Placeholder 2"/>
          <p:cNvSpPr>
            <a:spLocks noGrp="1"/>
          </p:cNvSpPr>
          <p:nvPr>
            <p:ph idx="1"/>
          </p:nvPr>
        </p:nvSpPr>
        <p:spPr>
          <a:xfrm>
            <a:off x="115747" y="2048719"/>
            <a:ext cx="11956648" cy="4710896"/>
          </a:xfrm>
        </p:spPr>
        <p:txBody>
          <a:bodyPr>
            <a:normAutofit fontScale="55000" lnSpcReduction="20000"/>
          </a:bodyPr>
          <a:lstStyle/>
          <a:p>
            <a:pPr>
              <a:lnSpc>
                <a:spcPct val="120000"/>
              </a:lnSpc>
            </a:pPr>
            <a:r>
              <a:rPr lang="en-US" dirty="0">
                <a:latin typeface="Arial" panose="020B0604020202020204" pitchFamily="34" charset="0"/>
                <a:cs typeface="Arial" panose="020B0604020202020204" pitchFamily="34" charset="0"/>
              </a:rPr>
              <a:t>Livingston, G., Huntley, J., Liu, K.Y., Costafreda, S.G., Selbæk, G., Alladi, S., Ames, D., Ballard, C., Banerjee, S., Burns, A., Cohen-Mansfield, J., Cooper, C., Fox, N., Howard, R., Larson, E.B., Orgeta, V., Ritchie, K., Rockwood, K., Sampson, E.L., Samus, Q., Schneider, L.S., Teri, L. and Mukadam, N. (2024) 'Dementia prevention, intervention and care: 2024 report of the Lancet Commission', </a:t>
            </a:r>
            <a:r>
              <a:rPr lang="en-US" i="1" dirty="0">
                <a:latin typeface="Arial" panose="020B0604020202020204" pitchFamily="34" charset="0"/>
                <a:cs typeface="Arial" panose="020B0604020202020204" pitchFamily="34" charset="0"/>
              </a:rPr>
              <a:t>The Lancet</a:t>
            </a:r>
            <a:r>
              <a:rPr lang="en-US" dirty="0">
                <a:latin typeface="Arial" panose="020B0604020202020204" pitchFamily="34" charset="0"/>
                <a:cs typeface="Arial" panose="020B0604020202020204" pitchFamily="34" charset="0"/>
              </a:rPr>
              <a:t>, 404(10452), pp. 572–628.</a:t>
            </a:r>
          </a:p>
          <a:p>
            <a:pPr>
              <a:lnSpc>
                <a:spcPct val="120000"/>
              </a:lnSpc>
            </a:pPr>
            <a:r>
              <a:rPr lang="en-US" dirty="0">
                <a:latin typeface="Arial" panose="020B0604020202020204" pitchFamily="34" charset="0"/>
                <a:cs typeface="Arial" panose="020B0604020202020204" pitchFamily="34" charset="0"/>
              </a:rPr>
              <a:t>Low, L.F., Fletcher, J. and Goodenough, B. (2020) 'A systematic review of interventions to improve quality of life in people with dementia', </a:t>
            </a:r>
            <a:r>
              <a:rPr lang="en-US" i="1" dirty="0">
                <a:latin typeface="Arial" panose="020B0604020202020204" pitchFamily="34" charset="0"/>
                <a:cs typeface="Arial" panose="020B0604020202020204" pitchFamily="34" charset="0"/>
              </a:rPr>
              <a:t>Dementia</a:t>
            </a:r>
            <a:r>
              <a:rPr lang="en-US" dirty="0">
                <a:latin typeface="Arial" panose="020B0604020202020204" pitchFamily="34" charset="0"/>
                <a:cs typeface="Arial" panose="020B0604020202020204" pitchFamily="34" charset="0"/>
              </a:rPr>
              <a:t>, 19(8), pp. 2736–2763.</a:t>
            </a:r>
          </a:p>
          <a:p>
            <a:pPr>
              <a:lnSpc>
                <a:spcPct val="120000"/>
              </a:lnSpc>
            </a:pPr>
            <a:r>
              <a:rPr lang="en-US" dirty="0">
                <a:latin typeface="Arial" panose="020B0604020202020204" pitchFamily="34" charset="0"/>
                <a:cs typeface="Arial" panose="020B0604020202020204" pitchFamily="34" charset="0"/>
              </a:rPr>
              <a:t>National Collaborating Centre for Mental Health (2019) </a:t>
            </a:r>
            <a:r>
              <a:rPr lang="en-US" i="1" dirty="0">
                <a:latin typeface="Arial" panose="020B0604020202020204" pitchFamily="34" charset="0"/>
                <a:cs typeface="Arial" panose="020B0604020202020204" pitchFamily="34" charset="0"/>
              </a:rPr>
              <a:t>The Dementia Care Pathway: Full Implementation Guidance</a:t>
            </a:r>
            <a:r>
              <a:rPr lang="en-US" dirty="0">
                <a:latin typeface="Arial" panose="020B0604020202020204" pitchFamily="34" charset="0"/>
                <a:cs typeface="Arial" panose="020B0604020202020204" pitchFamily="34" charset="0"/>
              </a:rPr>
              <a:t>. London: NCCMH.</a:t>
            </a:r>
          </a:p>
          <a:p>
            <a:pPr>
              <a:lnSpc>
                <a:spcPct val="120000"/>
              </a:lnSpc>
            </a:pPr>
            <a:r>
              <a:rPr lang="en-US" dirty="0">
                <a:latin typeface="Arial" panose="020B0604020202020204" pitchFamily="34" charset="0"/>
                <a:cs typeface="Arial" panose="020B0604020202020204" pitchFamily="34" charset="0"/>
              </a:rPr>
              <a:t>National Institute for Health and Care Excellence (2025) </a:t>
            </a:r>
            <a:r>
              <a:rPr lang="en-US" i="1" dirty="0">
                <a:latin typeface="Arial" panose="020B0604020202020204" pitchFamily="34" charset="0"/>
                <a:cs typeface="Arial" panose="020B0604020202020204" pitchFamily="34" charset="0"/>
              </a:rPr>
              <a:t>Dementia: Assessment, Management and Support for People Living with Dementia and Their Carers (NG97).</a:t>
            </a:r>
            <a:r>
              <a:rPr lang="en-US" dirty="0">
                <a:latin typeface="Arial" panose="020B0604020202020204" pitchFamily="34" charset="0"/>
                <a:cs typeface="Arial" panose="020B0604020202020204" pitchFamily="34" charset="0"/>
              </a:rPr>
              <a:t> Available at: </a:t>
            </a:r>
            <a:r>
              <a:rPr lang="en-US" u="sng" dirty="0">
                <a:latin typeface="Arial" panose="020B0604020202020204" pitchFamily="34" charset="0"/>
                <a:cs typeface="Arial" panose="020B0604020202020204" pitchFamily="34" charset="0"/>
              </a:rPr>
              <a:t>https://www.nice.org.uk/guidance/ng97</a:t>
            </a:r>
            <a:r>
              <a:rPr lang="en-US" dirty="0">
                <a:latin typeface="Arial" panose="020B0604020202020204" pitchFamily="34" charset="0"/>
                <a:cs typeface="Arial" panose="020B0604020202020204" pitchFamily="34" charset="0"/>
              </a:rPr>
              <a:t> (Accessed: 3 July 2026).</a:t>
            </a:r>
          </a:p>
          <a:p>
            <a:pPr>
              <a:lnSpc>
                <a:spcPct val="120000"/>
              </a:lnSpc>
            </a:pPr>
            <a:r>
              <a:rPr lang="en-US" dirty="0">
                <a:latin typeface="Arial" panose="020B0604020202020204" pitchFamily="34" charset="0"/>
                <a:cs typeface="Arial" panose="020B0604020202020204" pitchFamily="34" charset="0"/>
              </a:rPr>
              <a:t>NHS England (2023) </a:t>
            </a:r>
            <a:r>
              <a:rPr lang="en-US" i="1" dirty="0">
                <a:latin typeface="Arial" panose="020B0604020202020204" pitchFamily="34" charset="0"/>
                <a:cs typeface="Arial" panose="020B0604020202020204" pitchFamily="34" charset="0"/>
              </a:rPr>
              <a:t>Comprehensive Model for Personalised Care</a:t>
            </a:r>
            <a:r>
              <a:rPr lang="en-US" dirty="0">
                <a:latin typeface="Arial" panose="020B0604020202020204" pitchFamily="34" charset="0"/>
                <a:cs typeface="Arial" panose="020B0604020202020204" pitchFamily="34" charset="0"/>
              </a:rPr>
              <a:t>. Available at: </a:t>
            </a:r>
            <a:r>
              <a:rPr lang="en-US" u="sng" dirty="0">
                <a:latin typeface="Arial" panose="020B0604020202020204" pitchFamily="34" charset="0"/>
                <a:cs typeface="Arial" panose="020B0604020202020204" pitchFamily="34" charset="0"/>
              </a:rPr>
              <a:t>https://www.england.nhs.uk/personalisedcare</a:t>
            </a:r>
            <a:r>
              <a:rPr lang="en-US" dirty="0">
                <a:latin typeface="Arial" panose="020B0604020202020204" pitchFamily="34" charset="0"/>
                <a:cs typeface="Arial" panose="020B0604020202020204" pitchFamily="34" charset="0"/>
              </a:rPr>
              <a:t> (Accessed: 3 July 2026).</a:t>
            </a:r>
          </a:p>
          <a:p>
            <a:pPr>
              <a:lnSpc>
                <a:spcPct val="120000"/>
              </a:lnSpc>
            </a:pPr>
            <a:r>
              <a:rPr lang="en-US" dirty="0">
                <a:latin typeface="Arial" panose="020B0604020202020204" pitchFamily="34" charset="0"/>
                <a:cs typeface="Arial" panose="020B0604020202020204" pitchFamily="34" charset="0"/>
              </a:rPr>
              <a:t>NHS England (2024) </a:t>
            </a:r>
            <a:r>
              <a:rPr lang="en-US" i="1" dirty="0">
                <a:latin typeface="Arial" panose="020B0604020202020204" pitchFamily="34" charset="0"/>
                <a:cs typeface="Arial" panose="020B0604020202020204" pitchFamily="34" charset="0"/>
              </a:rPr>
              <a:t>NHS Long Term Plan</a:t>
            </a:r>
            <a:r>
              <a:rPr lang="en-US" dirty="0">
                <a:latin typeface="Arial" panose="020B0604020202020204" pitchFamily="34" charset="0"/>
                <a:cs typeface="Arial" panose="020B0604020202020204" pitchFamily="34" charset="0"/>
              </a:rPr>
              <a:t>. Available at: </a:t>
            </a:r>
            <a:r>
              <a:rPr lang="en-US" u="sng" dirty="0">
                <a:latin typeface="Arial" panose="020B0604020202020204" pitchFamily="34" charset="0"/>
                <a:cs typeface="Arial" panose="020B0604020202020204" pitchFamily="34" charset="0"/>
              </a:rPr>
              <a:t>https://www.england.nhs.uk/long-term-plan/</a:t>
            </a:r>
            <a:r>
              <a:rPr lang="en-US" dirty="0">
                <a:latin typeface="Arial" panose="020B0604020202020204" pitchFamily="34" charset="0"/>
                <a:cs typeface="Arial" panose="020B0604020202020204" pitchFamily="34" charset="0"/>
              </a:rPr>
              <a:t> (Accessed: 3 July 2026).</a:t>
            </a:r>
          </a:p>
          <a:p>
            <a:pPr>
              <a:lnSpc>
                <a:spcPct val="120000"/>
              </a:lnSpc>
            </a:pPr>
            <a:r>
              <a:rPr lang="en-US" dirty="0">
                <a:latin typeface="Arial" panose="020B0604020202020204" pitchFamily="34" charset="0"/>
                <a:cs typeface="Arial" panose="020B0604020202020204" pitchFamily="34" charset="0"/>
              </a:rPr>
              <a:t>Nuffield Trust (2023) </a:t>
            </a:r>
            <a:r>
              <a:rPr lang="en-US" i="1" dirty="0">
                <a:latin typeface="Arial" panose="020B0604020202020204" pitchFamily="34" charset="0"/>
                <a:cs typeface="Arial" panose="020B0604020202020204" pitchFamily="34" charset="0"/>
              </a:rPr>
              <a:t>Dementia Care in England</a:t>
            </a:r>
            <a:r>
              <a:rPr lang="en-US" dirty="0">
                <a:latin typeface="Arial" panose="020B0604020202020204" pitchFamily="34" charset="0"/>
                <a:cs typeface="Arial" panose="020B0604020202020204" pitchFamily="34" charset="0"/>
              </a:rPr>
              <a:t>. Available at: </a:t>
            </a:r>
            <a:r>
              <a:rPr lang="en-US" u="sng" dirty="0">
                <a:latin typeface="Arial" panose="020B0604020202020204" pitchFamily="34" charset="0"/>
                <a:cs typeface="Arial" panose="020B0604020202020204" pitchFamily="34" charset="0"/>
              </a:rPr>
              <a:t>https://www.nuffieldtrust.org.uk</a:t>
            </a:r>
            <a:r>
              <a:rPr lang="en-US" dirty="0">
                <a:latin typeface="Arial" panose="020B0604020202020204" pitchFamily="34" charset="0"/>
                <a:cs typeface="Arial" panose="020B0604020202020204" pitchFamily="34" charset="0"/>
              </a:rPr>
              <a:t> (Accessed: 3 July 2026).</a:t>
            </a:r>
          </a:p>
          <a:p>
            <a:pPr>
              <a:lnSpc>
                <a:spcPct val="120000"/>
              </a:lnSpc>
            </a:pPr>
            <a:r>
              <a:rPr lang="en-US" dirty="0">
                <a:latin typeface="Arial" panose="020B0604020202020204" pitchFamily="34" charset="0"/>
                <a:cs typeface="Arial" panose="020B0604020202020204" pitchFamily="34" charset="0"/>
              </a:rPr>
              <a:t>O'Brien, J.T. and Thomas, A. (2019) 'Vascular dementia', </a:t>
            </a:r>
            <a:r>
              <a:rPr lang="en-US" i="1" dirty="0">
                <a:latin typeface="Arial" panose="020B0604020202020204" pitchFamily="34" charset="0"/>
                <a:cs typeface="Arial" panose="020B0604020202020204" pitchFamily="34" charset="0"/>
              </a:rPr>
              <a:t>The Lancet</a:t>
            </a:r>
            <a:r>
              <a:rPr lang="en-US" dirty="0">
                <a:latin typeface="Arial" panose="020B0604020202020204" pitchFamily="34" charset="0"/>
                <a:cs typeface="Arial" panose="020B0604020202020204" pitchFamily="34" charset="0"/>
              </a:rPr>
              <a:t>, 386(10004), pp. 1698–1706.</a:t>
            </a:r>
          </a:p>
          <a:p>
            <a:pPr>
              <a:lnSpc>
                <a:spcPct val="120000"/>
              </a:lnSpc>
            </a:pPr>
            <a:r>
              <a:rPr lang="en-US" dirty="0">
                <a:latin typeface="Arial" panose="020B0604020202020204" pitchFamily="34" charset="0"/>
                <a:cs typeface="Arial" panose="020B0604020202020204" pitchFamily="34" charset="0"/>
              </a:rPr>
              <a:t>Orgeta, V., Qazi, A., Spector, A. and Orrell, M. (2022) 'Psychological treatments for depression and anxiety in dementia', </a:t>
            </a:r>
            <a:r>
              <a:rPr lang="en-US" i="1" dirty="0">
                <a:latin typeface="Arial" panose="020B0604020202020204" pitchFamily="34" charset="0"/>
                <a:cs typeface="Arial" panose="020B0604020202020204" pitchFamily="34" charset="0"/>
              </a:rPr>
              <a:t>Cochrane Database of Systematic Reviews</a:t>
            </a:r>
            <a:r>
              <a:rPr lang="en-US" dirty="0">
                <a:latin typeface="Arial" panose="020B0604020202020204" pitchFamily="34" charset="0"/>
                <a:cs typeface="Arial" panose="020B0604020202020204" pitchFamily="34" charset="0"/>
              </a:rPr>
              <a:t>, 2022(2).</a:t>
            </a:r>
          </a:p>
          <a:p>
            <a:pPr>
              <a:lnSpc>
                <a:spcPct val="120000"/>
              </a:lnSpc>
            </a:pPr>
            <a:r>
              <a:rPr lang="en-US" dirty="0">
                <a:latin typeface="Arial" panose="020B0604020202020204" pitchFamily="34" charset="0"/>
                <a:cs typeface="Arial" panose="020B0604020202020204" pitchFamily="34" charset="0"/>
              </a:rPr>
              <a:t>Petersen, R.C. (2018) 'Mild Cognitive Impairment', </a:t>
            </a:r>
            <a:r>
              <a:rPr lang="en-US" i="1" dirty="0">
                <a:latin typeface="Arial" panose="020B0604020202020204" pitchFamily="34" charset="0"/>
                <a:cs typeface="Arial" panose="020B0604020202020204" pitchFamily="34" charset="0"/>
              </a:rPr>
              <a:t>Continuum</a:t>
            </a:r>
            <a:r>
              <a:rPr lang="en-US" dirty="0">
                <a:latin typeface="Arial" panose="020B0604020202020204" pitchFamily="34" charset="0"/>
                <a:cs typeface="Arial" panose="020B0604020202020204" pitchFamily="34" charset="0"/>
              </a:rPr>
              <a:t>, 24(3), pp. 786–805.</a:t>
            </a:r>
          </a:p>
        </p:txBody>
      </p:sp>
    </p:spTree>
    <p:extLst>
      <p:ext uri="{BB962C8B-B14F-4D97-AF65-F5344CB8AC3E}">
        <p14:creationId xmlns:p14="http://schemas.microsoft.com/office/powerpoint/2010/main" val="12138270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Cont.…</a:t>
            </a:r>
          </a:p>
        </p:txBody>
      </p:sp>
      <p:sp>
        <p:nvSpPr>
          <p:cNvPr id="3" name="Content Placeholder 2"/>
          <p:cNvSpPr>
            <a:spLocks noGrp="1"/>
          </p:cNvSpPr>
          <p:nvPr>
            <p:ph idx="1"/>
          </p:nvPr>
        </p:nvSpPr>
        <p:spPr>
          <a:xfrm>
            <a:off x="185195" y="2013996"/>
            <a:ext cx="11875625" cy="4722470"/>
          </a:xfrm>
        </p:spPr>
        <p:txBody>
          <a:bodyPr>
            <a:normAutofit fontScale="55000" lnSpcReduction="20000"/>
          </a:bodyPr>
          <a:lstStyle/>
          <a:p>
            <a:pPr>
              <a:lnSpc>
                <a:spcPct val="120000"/>
              </a:lnSpc>
            </a:pPr>
            <a:r>
              <a:rPr lang="en-US" dirty="0">
                <a:latin typeface="Arial" panose="020B0604020202020204" pitchFamily="34" charset="0"/>
                <a:cs typeface="Arial" panose="020B0604020202020204" pitchFamily="34" charset="0"/>
              </a:rPr>
              <a:t>Prince, M., Comas-Herrera, A., Knapp, M., Guerchet, M. and Karagiannidou, M. (2021) </a:t>
            </a:r>
            <a:r>
              <a:rPr lang="en-US" i="1" dirty="0">
                <a:latin typeface="Arial" panose="020B0604020202020204" pitchFamily="34" charset="0"/>
                <a:cs typeface="Arial" panose="020B0604020202020204" pitchFamily="34" charset="0"/>
              </a:rPr>
              <a:t>World Alzheimer Report 2021: Journey through the Diagnosis of Dementia</a:t>
            </a:r>
            <a:r>
              <a:rPr lang="en-US" dirty="0">
                <a:latin typeface="Arial" panose="020B0604020202020204" pitchFamily="34" charset="0"/>
                <a:cs typeface="Arial" panose="020B0604020202020204" pitchFamily="34" charset="0"/>
              </a:rPr>
              <a:t>. London: Alzheimer's Disease International.</a:t>
            </a:r>
          </a:p>
          <a:p>
            <a:pPr>
              <a:lnSpc>
                <a:spcPct val="120000"/>
              </a:lnSpc>
            </a:pPr>
            <a:r>
              <a:rPr lang="en-US" dirty="0">
                <a:latin typeface="Arial" panose="020B0604020202020204" pitchFamily="34" charset="0"/>
                <a:cs typeface="Arial" panose="020B0604020202020204" pitchFamily="34" charset="0"/>
              </a:rPr>
              <a:t>Samsi, K. and Manthorpe, J. (2021) 'Everyday decision-making in dementia care', </a:t>
            </a:r>
            <a:r>
              <a:rPr lang="en-US" i="1" dirty="0">
                <a:latin typeface="Arial" panose="020B0604020202020204" pitchFamily="34" charset="0"/>
                <a:cs typeface="Arial" panose="020B0604020202020204" pitchFamily="34" charset="0"/>
              </a:rPr>
              <a:t>Health and Social Care in the Community</a:t>
            </a:r>
            <a:r>
              <a:rPr lang="en-US" dirty="0">
                <a:latin typeface="Arial" panose="020B0604020202020204" pitchFamily="34" charset="0"/>
                <a:cs typeface="Arial" panose="020B0604020202020204" pitchFamily="34" charset="0"/>
              </a:rPr>
              <a:t>, 29(2), pp. 367–375.</a:t>
            </a:r>
          </a:p>
          <a:p>
            <a:pPr>
              <a:lnSpc>
                <a:spcPct val="120000"/>
              </a:lnSpc>
            </a:pPr>
            <a:r>
              <a:rPr lang="en-US" dirty="0">
                <a:latin typeface="Arial" panose="020B0604020202020204" pitchFamily="34" charset="0"/>
                <a:cs typeface="Arial" panose="020B0604020202020204" pitchFamily="34" charset="0"/>
              </a:rPr>
              <a:t>Skills for Care (2024) </a:t>
            </a:r>
            <a:r>
              <a:rPr lang="en-US" i="1" dirty="0">
                <a:latin typeface="Arial" panose="020B0604020202020204" pitchFamily="34" charset="0"/>
                <a:cs typeface="Arial" panose="020B0604020202020204" pitchFamily="34" charset="0"/>
              </a:rPr>
              <a:t>Dementia Workforce Development</a:t>
            </a:r>
            <a:r>
              <a:rPr lang="en-US" dirty="0">
                <a:latin typeface="Arial" panose="020B0604020202020204" pitchFamily="34" charset="0"/>
                <a:cs typeface="Arial" panose="020B0604020202020204" pitchFamily="34" charset="0"/>
              </a:rPr>
              <a:t>. Available at: </a:t>
            </a:r>
            <a:r>
              <a:rPr lang="en-US" u="sng" dirty="0">
                <a:latin typeface="Arial" panose="020B0604020202020204" pitchFamily="34" charset="0"/>
                <a:cs typeface="Arial" panose="020B0604020202020204" pitchFamily="34" charset="0"/>
              </a:rPr>
              <a:t>https://www.skillsforcare.org.uk</a:t>
            </a:r>
            <a:r>
              <a:rPr lang="en-US" dirty="0">
                <a:latin typeface="Arial" panose="020B0604020202020204" pitchFamily="34" charset="0"/>
                <a:cs typeface="Arial" panose="020B0604020202020204" pitchFamily="34" charset="0"/>
              </a:rPr>
              <a:t> (Accessed: 4 July 2026).</a:t>
            </a:r>
          </a:p>
          <a:p>
            <a:pPr>
              <a:lnSpc>
                <a:spcPct val="120000"/>
              </a:lnSpc>
            </a:pPr>
            <a:r>
              <a:rPr lang="en-US" dirty="0">
                <a:latin typeface="Arial" panose="020B0604020202020204" pitchFamily="34" charset="0"/>
                <a:cs typeface="Arial" panose="020B0604020202020204" pitchFamily="34" charset="0"/>
              </a:rPr>
              <a:t>Spector, A., Orrell, M. and Woods, B. (2019) 'Cognitive stimulation therapy (CST): Effects on cognition and quality of life in dementia', </a:t>
            </a:r>
            <a:r>
              <a:rPr lang="en-US" i="1" dirty="0">
                <a:latin typeface="Arial" panose="020B0604020202020204" pitchFamily="34" charset="0"/>
                <a:cs typeface="Arial" panose="020B0604020202020204" pitchFamily="34" charset="0"/>
              </a:rPr>
              <a:t>Clinical Interventions in Aging</a:t>
            </a:r>
            <a:r>
              <a:rPr lang="en-US" dirty="0">
                <a:latin typeface="Arial" panose="020B0604020202020204" pitchFamily="34" charset="0"/>
                <a:cs typeface="Arial" panose="020B0604020202020204" pitchFamily="34" charset="0"/>
              </a:rPr>
              <a:t>, 14, pp. 279–284.</a:t>
            </a:r>
          </a:p>
          <a:p>
            <a:pPr>
              <a:lnSpc>
                <a:spcPct val="120000"/>
              </a:lnSpc>
            </a:pPr>
            <a:r>
              <a:rPr lang="en-US" dirty="0">
                <a:latin typeface="Arial" panose="020B0604020202020204" pitchFamily="34" charset="0"/>
                <a:cs typeface="Arial" panose="020B0604020202020204" pitchFamily="34" charset="0"/>
              </a:rPr>
              <a:t>Stephan, B.C.M., Birdi, R., Tang, E.Y.H. and Cosco, T.D. (2020) 'Securing the future of dementia prevention', </a:t>
            </a:r>
            <a:r>
              <a:rPr lang="en-US" i="1" dirty="0">
                <a:latin typeface="Arial" panose="020B0604020202020204" pitchFamily="34" charset="0"/>
                <a:cs typeface="Arial" panose="020B0604020202020204" pitchFamily="34" charset="0"/>
              </a:rPr>
              <a:t>Age and Ageing</a:t>
            </a:r>
            <a:r>
              <a:rPr lang="en-US" dirty="0">
                <a:latin typeface="Arial" panose="020B0604020202020204" pitchFamily="34" charset="0"/>
                <a:cs typeface="Arial" panose="020B0604020202020204" pitchFamily="34" charset="0"/>
              </a:rPr>
              <a:t>, 49(3), pp. 349–354.</a:t>
            </a:r>
          </a:p>
          <a:p>
            <a:pPr>
              <a:lnSpc>
                <a:spcPct val="120000"/>
              </a:lnSpc>
            </a:pPr>
            <a:r>
              <a:rPr lang="en-US" dirty="0">
                <a:latin typeface="Arial" panose="020B0604020202020204" pitchFamily="34" charset="0"/>
                <a:cs typeface="Arial" panose="020B0604020202020204" pitchFamily="34" charset="0"/>
              </a:rPr>
              <a:t>The King's Fund (2024) </a:t>
            </a:r>
            <a:r>
              <a:rPr lang="en-US" i="1" dirty="0">
                <a:latin typeface="Arial" panose="020B0604020202020204" pitchFamily="34" charset="0"/>
                <a:cs typeface="Arial" panose="020B0604020202020204" pitchFamily="34" charset="0"/>
              </a:rPr>
              <a:t>Social Care and Dementia</a:t>
            </a:r>
            <a:r>
              <a:rPr lang="en-US" dirty="0">
                <a:latin typeface="Arial" panose="020B0604020202020204" pitchFamily="34" charset="0"/>
                <a:cs typeface="Arial" panose="020B0604020202020204" pitchFamily="34" charset="0"/>
              </a:rPr>
              <a:t>. Available at: </a:t>
            </a:r>
            <a:r>
              <a:rPr lang="en-US" u="sng" dirty="0">
                <a:latin typeface="Arial" panose="020B0604020202020204" pitchFamily="34" charset="0"/>
                <a:cs typeface="Arial" panose="020B0604020202020204" pitchFamily="34" charset="0"/>
              </a:rPr>
              <a:t>https://www.kingsfund.org.uk</a:t>
            </a:r>
            <a:r>
              <a:rPr lang="en-US" dirty="0">
                <a:latin typeface="Arial" panose="020B0604020202020204" pitchFamily="34" charset="0"/>
                <a:cs typeface="Arial" panose="020B0604020202020204" pitchFamily="34" charset="0"/>
              </a:rPr>
              <a:t> (Accessed: 4 July 2026).</a:t>
            </a:r>
          </a:p>
          <a:p>
            <a:pPr>
              <a:lnSpc>
                <a:spcPct val="120000"/>
              </a:lnSpc>
            </a:pPr>
            <a:r>
              <a:rPr lang="en-US" dirty="0">
                <a:latin typeface="Arial" panose="020B0604020202020204" pitchFamily="34" charset="0"/>
                <a:cs typeface="Arial" panose="020B0604020202020204" pitchFamily="34" charset="0"/>
              </a:rPr>
              <a:t>Van der Roest, H.G., Wenborn, J., Pastink, C., Dröes, R.M. and Orrell, M. (2017) 'Assistive technology for people with dementia', </a:t>
            </a:r>
            <a:r>
              <a:rPr lang="en-US" i="1" dirty="0">
                <a:latin typeface="Arial" panose="020B0604020202020204" pitchFamily="34" charset="0"/>
                <a:cs typeface="Arial" panose="020B0604020202020204" pitchFamily="34" charset="0"/>
              </a:rPr>
              <a:t>Aging &amp; Mental Health</a:t>
            </a:r>
            <a:r>
              <a:rPr lang="en-US" dirty="0">
                <a:latin typeface="Arial" panose="020B0604020202020204" pitchFamily="34" charset="0"/>
                <a:cs typeface="Arial" panose="020B0604020202020204" pitchFamily="34" charset="0"/>
              </a:rPr>
              <a:t>, 21(6), pp. 624–631.</a:t>
            </a:r>
          </a:p>
          <a:p>
            <a:pPr>
              <a:lnSpc>
                <a:spcPct val="120000"/>
              </a:lnSpc>
            </a:pPr>
            <a:r>
              <a:rPr lang="en-US" dirty="0">
                <a:latin typeface="Arial" panose="020B0604020202020204" pitchFamily="34" charset="0"/>
                <a:cs typeface="Arial" panose="020B0604020202020204" pitchFamily="34" charset="0"/>
              </a:rPr>
              <a:t>Wagner, E.H., Austin, B.T. and Von Korff, M. (1996) 'Organizing care for patients with chronic illness', </a:t>
            </a:r>
            <a:r>
              <a:rPr lang="en-US" i="1" dirty="0">
                <a:latin typeface="Arial" panose="020B0604020202020204" pitchFamily="34" charset="0"/>
                <a:cs typeface="Arial" panose="020B0604020202020204" pitchFamily="34" charset="0"/>
              </a:rPr>
              <a:t>The Milbank Quarterly</a:t>
            </a:r>
            <a:r>
              <a:rPr lang="en-US" dirty="0">
                <a:latin typeface="Arial" panose="020B0604020202020204" pitchFamily="34" charset="0"/>
                <a:cs typeface="Arial" panose="020B0604020202020204" pitchFamily="34" charset="0"/>
              </a:rPr>
              <a:t>, 74(4), pp. 511–544.</a:t>
            </a:r>
          </a:p>
          <a:p>
            <a:pPr>
              <a:lnSpc>
                <a:spcPct val="120000"/>
              </a:lnSpc>
            </a:pPr>
            <a:r>
              <a:rPr lang="en-US" dirty="0">
                <a:latin typeface="Arial" panose="020B0604020202020204" pitchFamily="34" charset="0"/>
                <a:cs typeface="Arial" panose="020B0604020202020204" pitchFamily="34" charset="0"/>
              </a:rPr>
              <a:t>Wiersma, E.C., Denton, A., O'Connor, D. and others (2019) 'Meaningful relationships in dementia care', </a:t>
            </a:r>
            <a:r>
              <a:rPr lang="en-US" i="1" dirty="0">
                <a:latin typeface="Arial" panose="020B0604020202020204" pitchFamily="34" charset="0"/>
                <a:cs typeface="Arial" panose="020B0604020202020204" pitchFamily="34" charset="0"/>
              </a:rPr>
              <a:t>Journal of Aging Studies</a:t>
            </a:r>
            <a:r>
              <a:rPr lang="en-US" dirty="0">
                <a:latin typeface="Arial" panose="020B0604020202020204" pitchFamily="34" charset="0"/>
                <a:cs typeface="Arial" panose="020B0604020202020204" pitchFamily="34" charset="0"/>
              </a:rPr>
              <a:t>, 49, pp. 70–77.</a:t>
            </a:r>
          </a:p>
          <a:p>
            <a:pPr>
              <a:lnSpc>
                <a:spcPct val="120000"/>
              </a:lnSpc>
            </a:pPr>
            <a:r>
              <a:rPr lang="en-US" dirty="0">
                <a:latin typeface="Arial" panose="020B0604020202020204" pitchFamily="34" charset="0"/>
                <a:cs typeface="Arial" panose="020B0604020202020204" pitchFamily="34" charset="0"/>
              </a:rPr>
              <a:t>World Health Organization (2025) </a:t>
            </a:r>
            <a:r>
              <a:rPr lang="en-US" i="1" dirty="0">
                <a:latin typeface="Arial" panose="020B0604020202020204" pitchFamily="34" charset="0"/>
                <a:cs typeface="Arial" panose="020B0604020202020204" pitchFamily="34" charset="0"/>
              </a:rPr>
              <a:t>Dementia</a:t>
            </a:r>
            <a:r>
              <a:rPr lang="en-US" dirty="0">
                <a:latin typeface="Arial" panose="020B0604020202020204" pitchFamily="34" charset="0"/>
                <a:cs typeface="Arial" panose="020B0604020202020204" pitchFamily="34" charset="0"/>
              </a:rPr>
              <a:t>. Available at: </a:t>
            </a:r>
            <a:r>
              <a:rPr lang="en-US" u="sng" dirty="0">
                <a:latin typeface="Arial" panose="020B0604020202020204" pitchFamily="34" charset="0"/>
                <a:cs typeface="Arial" panose="020B0604020202020204" pitchFamily="34" charset="0"/>
              </a:rPr>
              <a:t>https://www.who.int/news-room/fact-sheets/detail/dementia</a:t>
            </a:r>
            <a:r>
              <a:rPr lang="en-US" dirty="0">
                <a:latin typeface="Arial" panose="020B0604020202020204" pitchFamily="34" charset="0"/>
                <a:cs typeface="Arial" panose="020B0604020202020204" pitchFamily="34" charset="0"/>
              </a:rPr>
              <a:t> (Accessed: 5 July 2026).</a:t>
            </a:r>
          </a:p>
        </p:txBody>
      </p:sp>
    </p:spTree>
    <p:extLst>
      <p:ext uri="{BB962C8B-B14F-4D97-AF65-F5344CB8AC3E}">
        <p14:creationId xmlns:p14="http://schemas.microsoft.com/office/powerpoint/2010/main" val="1200225650"/>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6A9C41"/>
      </a:dk2>
      <a:lt2>
        <a:srgbClr val="E7E6E6"/>
      </a:lt2>
      <a:accent1>
        <a:srgbClr val="A7D535"/>
      </a:accent1>
      <a:accent2>
        <a:srgbClr val="EACA4F"/>
      </a:accent2>
      <a:accent3>
        <a:srgbClr val="FD9850"/>
      </a:accent3>
      <a:accent4>
        <a:srgbClr val="F46442"/>
      </a:accent4>
      <a:accent5>
        <a:srgbClr val="54D289"/>
      </a:accent5>
      <a:accent6>
        <a:srgbClr val="6AD8CB"/>
      </a:accent6>
      <a:hlink>
        <a:srgbClr val="CAFB50"/>
      </a:hlink>
      <a:folHlink>
        <a:srgbClr val="DEFF8B"/>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92000"/>
                <a:satMod val="200000"/>
                <a:lumMod val="138000"/>
              </a:schemeClr>
            </a:gs>
            <a:gs pos="50000">
              <a:schemeClr val="phClr">
                <a:shade val="100000"/>
                <a:hueMod val="100000"/>
                <a:satMod val="110000"/>
                <a:lumMod val="130000"/>
              </a:schemeClr>
            </a:gs>
            <a:gs pos="100000">
              <a:schemeClr val="phClr">
                <a:shade val="78000"/>
                <a:hueMod val="106000"/>
                <a:satMod val="120000"/>
                <a:lumMod val="7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B587E4A9-1405-4B4F-8BC3-512EE08D2E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Berlin</Template>
  <TotalTime>57</TotalTime>
  <Words>3902</Words>
  <Application>Microsoft Office PowerPoint</Application>
  <PresentationFormat>Widescreen</PresentationFormat>
  <Paragraphs>146</Paragraphs>
  <Slides>13</Slides>
  <Notes>10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Berlin</vt:lpstr>
      <vt:lpstr>    Community Care and Management of Dementia in the United Kingdom Diagnosis, Assessment, Treatment, Management and Person-Centred Care  Module: LCHS7003 – Community Care and Management of Longer-term Conditions  </vt:lpstr>
      <vt:lpstr>Understanding Dementia</vt:lpstr>
      <vt:lpstr>Epidemiology, Burden and Public Health Impact of Dementia</vt:lpstr>
      <vt:lpstr>Diagnosis and Comprehensive Assessment of Dementia</vt:lpstr>
      <vt:lpstr>Evidence-Based Management of Dementia</vt:lpstr>
      <vt:lpstr>Treatment and Therapeutic Interventions for Dementia</vt:lpstr>
      <vt:lpstr>Current Models and Frameworks for Dementia Care</vt:lpstr>
      <vt:lpstr>Co-production: Skills, Values and Behaviours in Dementia Care</vt:lpstr>
      <vt:lpstr>Recommendations: Applying the NHS Comprehensive Model of Personalised Care</vt:lpstr>
      <vt:lpstr>Conclusion</vt:lpstr>
      <vt:lpstr>References</vt:lpstr>
      <vt:lpstr>Cont…</vt:lpstr>
      <vt:lpstr>Cont.…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Community Care and Management of Dementia in the United Kingdom Diagnosis, Assessment, Treatment, Management and Person-Centred Care  Module: LCHS7003 – Community Care and Management of Longer-term Conditions  </dc:title>
  <cp:revision>28</cp:revision>
  <dcterms:created xsi:type="dcterms:W3CDTF">2026-07-08T19:28:29Z</dcterms:created>
  <dcterms:modified xsi:type="dcterms:W3CDTF">2026-07-13T18:13:34Z</dcterms:modified>
</cp:coreProperties>
</file>