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7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2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F4EA5B-D0B6-4C9E-87E0-4898A21587C5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44193C-3A73-4F5B-8272-9C3BBE5A48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0650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FE6952-BDE3-4F95-BBBF-7A0719F3276E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1398124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812800" y="1219200"/>
            <a:ext cx="10566400" cy="914400"/>
          </a:xfrm>
          <a:custGeom>
            <a:avLst/>
            <a:gdLst>
              <a:gd name="T0" fmla="*/ 0 w 1000"/>
              <a:gd name="T1" fmla="*/ 8361273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2641601" y="3962400"/>
            <a:ext cx="8682567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19201" y="1524000"/>
            <a:ext cx="10164233" cy="1752600"/>
          </a:xfrm>
        </p:spPr>
        <p:txBody>
          <a:bodyPr/>
          <a:lstStyle>
            <a:lvl1pPr>
              <a:defRPr sz="500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641600" y="3962400"/>
            <a:ext cx="87376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3638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81BF33-9844-4AC1-844F-4A29F5CAC78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47700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9446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042856-9974-46FE-B5C5-C6AEE1EDCC20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5116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432C87-43AB-4530-B8F3-3570D8E5845D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274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C85A51-7439-4F9E-A21C-06BDA6460889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29413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0762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C49878-E10A-461C-9F14-AB0D26130CA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13150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FAE705-8F74-4E3A-9470-48C0368602E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528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047F8A7-FE05-4837-83E9-F7496172C87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9116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8569A0A-C161-46EB-8BEB-5E9A451C748E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26613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7813"/>
            <a:ext cx="27432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7813"/>
            <a:ext cx="80264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491F9A-02AE-47CC-AC6C-53143EB8CB4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5733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7814"/>
            <a:ext cx="109728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j-lt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j-lt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j-lt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3B3F08-1B0E-4051-AEA3-6387EF1EEE2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508000" y="228600"/>
            <a:ext cx="10972800" cy="609600"/>
          </a:xfrm>
          <a:custGeom>
            <a:avLst/>
            <a:gdLst>
              <a:gd name="T0" fmla="*/ 0 w 1000"/>
              <a:gd name="T1" fmla="*/ 3716121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609600" y="6172200"/>
            <a:ext cx="109728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8456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43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2600">
          <a:solidFill>
            <a:schemeClr val="tx1"/>
          </a:solidFill>
          <a:latin typeface="+mn-lt"/>
        </a:defRPr>
      </a:lvl2pPr>
      <a:lvl3pPr marL="1022350" indent="-35083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3pPr>
      <a:lvl4pPr marL="1339850" indent="-31591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2000">
          <a:solidFill>
            <a:schemeClr val="tx1"/>
          </a:solidFill>
          <a:latin typeface="+mn-lt"/>
        </a:defRPr>
      </a:lvl4pPr>
      <a:lvl5pPr marL="1681163" indent="-3397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1383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955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0527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5099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z="4600" dirty="0" smtClean="0"/>
              <a:t>MADE Research Methods and Professional Development </a:t>
            </a:r>
            <a:endParaRPr lang="en-US" altLang="en-US" sz="4200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495550" y="3933825"/>
            <a:ext cx="6400800" cy="1752600"/>
          </a:xfrm>
        </p:spPr>
        <p:txBody>
          <a:bodyPr/>
          <a:lstStyle/>
          <a:p>
            <a:pPr>
              <a:spcAft>
                <a:spcPct val="20000"/>
              </a:spcAft>
            </a:pPr>
            <a:r>
              <a:rPr lang="en-GB" dirty="0" smtClean="0"/>
              <a:t>A Review of Academic Skills</a:t>
            </a:r>
            <a:endParaRPr lang="en-GB" dirty="0"/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5087939" y="5589588"/>
            <a:ext cx="246054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Professor John Rees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65532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86001" y="2133600"/>
            <a:ext cx="7770813" cy="1371600"/>
          </a:xfrm>
        </p:spPr>
        <p:txBody>
          <a:bodyPr/>
          <a:lstStyle/>
          <a:p>
            <a:r>
              <a:rPr lang="en-GB" dirty="0"/>
              <a:t>The Presentation of Spoken Information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90800" y="4419600"/>
            <a:ext cx="6400800" cy="12192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 smtClean="0"/>
              <a:t>Professor S. J. Rees</a:t>
            </a: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16</a:t>
            </a:r>
            <a:r>
              <a:rPr lang="en-GB" sz="2400" baseline="30000" dirty="0"/>
              <a:t>th</a:t>
            </a:r>
            <a:r>
              <a:rPr lang="en-GB" sz="2400" dirty="0"/>
              <a:t> January, </a:t>
            </a:r>
            <a:r>
              <a:rPr lang="en-GB" sz="2400" dirty="0" smtClean="0"/>
              <a:t>2010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© Archway Consultants Ltd., 2010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6148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1143000"/>
          </a:xfrm>
        </p:spPr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981200"/>
            <a:ext cx="7772400" cy="4114800"/>
          </a:xfrm>
        </p:spPr>
        <p:txBody>
          <a:bodyPr/>
          <a:lstStyle/>
          <a:p>
            <a:r>
              <a:rPr lang="en-GB"/>
              <a:t>Content will include:</a:t>
            </a:r>
          </a:p>
          <a:p>
            <a:pPr lvl="1"/>
            <a:r>
              <a:rPr lang="en-GB"/>
              <a:t>The key points to consider in making a presentation</a:t>
            </a:r>
          </a:p>
          <a:p>
            <a:pPr lvl="1"/>
            <a:r>
              <a:rPr lang="en-GB"/>
              <a:t>The problems affecting the typical presenter</a:t>
            </a:r>
          </a:p>
          <a:p>
            <a:pPr lvl="1"/>
            <a:r>
              <a:rPr lang="en-GB"/>
              <a:t>The use of support materials (of which this is an example</a:t>
            </a:r>
          </a:p>
          <a:p>
            <a:pPr lvl="1"/>
            <a:r>
              <a:rPr lang="en-GB"/>
              <a:t>Dealing with an audience</a:t>
            </a:r>
          </a:p>
        </p:txBody>
      </p:sp>
    </p:spTree>
    <p:extLst>
      <p:ext uri="{BB962C8B-B14F-4D97-AF65-F5344CB8AC3E}">
        <p14:creationId xmlns:p14="http://schemas.microsoft.com/office/powerpoint/2010/main" val="36438322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content will not include</a:t>
            </a:r>
          </a:p>
          <a:p>
            <a:pPr lvl="1"/>
            <a:r>
              <a:rPr lang="en-GB" dirty="0" smtClean="0"/>
              <a:t>“House style” approaches to presentation</a:t>
            </a:r>
          </a:p>
          <a:p>
            <a:pPr lvl="1"/>
            <a:r>
              <a:rPr lang="en-GB" dirty="0" smtClean="0"/>
              <a:t>Any specific purpose or target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461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1143000"/>
          </a:xfrm>
        </p:spPr>
        <p:txBody>
          <a:bodyPr/>
          <a:lstStyle/>
          <a:p>
            <a:r>
              <a:rPr lang="en-GB"/>
              <a:t>Why is this Important?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981200"/>
            <a:ext cx="7772400" cy="4114800"/>
          </a:xfrm>
        </p:spPr>
        <p:txBody>
          <a:bodyPr/>
          <a:lstStyle/>
          <a:p>
            <a:r>
              <a:rPr lang="en-GB"/>
              <a:t>In the modern world, self-presentation is a key skill</a:t>
            </a:r>
          </a:p>
          <a:p>
            <a:r>
              <a:rPr lang="en-GB"/>
              <a:t>Improve your presentation skills, improve your career prospects</a:t>
            </a:r>
          </a:p>
          <a:p>
            <a:r>
              <a:rPr lang="en-GB"/>
              <a:t>Information transmission efficiency improved</a:t>
            </a:r>
          </a:p>
          <a:p>
            <a:r>
              <a:rPr lang="en-GB"/>
              <a:t>Self-defence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909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2286000" y="2438400"/>
            <a:ext cx="7772400" cy="1143000"/>
          </a:xfrm>
        </p:spPr>
        <p:txBody>
          <a:bodyPr/>
          <a:lstStyle/>
          <a:p>
            <a:r>
              <a:rPr lang="en-GB" sz="3600" dirty="0"/>
              <a:t>Making Effective Presentations:  The Key Issues</a:t>
            </a:r>
          </a:p>
        </p:txBody>
      </p:sp>
    </p:spTree>
    <p:extLst>
      <p:ext uri="{BB962C8B-B14F-4D97-AF65-F5344CB8AC3E}">
        <p14:creationId xmlns:p14="http://schemas.microsoft.com/office/powerpoint/2010/main" val="3348427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1143000"/>
          </a:xfrm>
        </p:spPr>
        <p:txBody>
          <a:bodyPr/>
          <a:lstStyle/>
          <a:p>
            <a:r>
              <a:rPr lang="en-GB"/>
              <a:t>Understand the Audience</a:t>
            </a:r>
          </a:p>
        </p:txBody>
      </p:sp>
      <p:sp>
        <p:nvSpPr>
          <p:cNvPr id="8195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2209800" y="1981200"/>
            <a:ext cx="7772400" cy="4114800"/>
          </a:xfrm>
        </p:spPr>
        <p:txBody>
          <a:bodyPr/>
          <a:lstStyle/>
          <a:p>
            <a:r>
              <a:rPr lang="en-GB">
                <a:cs typeface="Times New Roman" charset="0"/>
              </a:rPr>
              <a:t>Be aware of the interests of the audience</a:t>
            </a:r>
          </a:p>
          <a:p>
            <a:r>
              <a:rPr lang="en-GB">
                <a:cs typeface="Times New Roman" charset="0"/>
              </a:rPr>
              <a:t>Know their level of understanding of the subject</a:t>
            </a:r>
          </a:p>
          <a:p>
            <a:r>
              <a:rPr lang="en-GB">
                <a:cs typeface="Times New Roman" charset="0"/>
              </a:rPr>
              <a:t>Engage the interest of the audience in the talk (</a:t>
            </a:r>
            <a:r>
              <a:rPr lang="en-GB" i="1">
                <a:cs typeface="Times New Roman" charset="0"/>
              </a:rPr>
              <a:t>start is crucial</a:t>
            </a:r>
            <a:r>
              <a:rPr lang="en-GB">
                <a:cs typeface="Times New Roman" charset="0"/>
              </a:rPr>
              <a:t>)</a:t>
            </a:r>
          </a:p>
          <a:p>
            <a:r>
              <a:rPr lang="en-GB">
                <a:cs typeface="Times New Roman" charset="0"/>
              </a:rPr>
              <a:t>Explain how the topic or subject of the talk relates to their interests</a:t>
            </a:r>
          </a:p>
        </p:txBody>
      </p:sp>
    </p:spTree>
    <p:extLst>
      <p:ext uri="{BB962C8B-B14F-4D97-AF65-F5344CB8AC3E}">
        <p14:creationId xmlns:p14="http://schemas.microsoft.com/office/powerpoint/2010/main" val="989891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1143000"/>
          </a:xfrm>
        </p:spPr>
        <p:txBody>
          <a:bodyPr/>
          <a:lstStyle/>
          <a:p>
            <a:r>
              <a:rPr lang="en-GB" sz="3600" b="1">
                <a:cs typeface="Times New Roman" charset="0"/>
              </a:rPr>
              <a:t>Basic Structure</a:t>
            </a:r>
            <a:r>
              <a:rPr lang="en-GB" sz="3600"/>
              <a:t>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981200"/>
            <a:ext cx="7772400" cy="41148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>
                <a:cs typeface="Times New Roman" charset="0"/>
              </a:rPr>
              <a:t>The structure of a talk can take many forms, but basic approach is:</a:t>
            </a:r>
          </a:p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 Introduction</a:t>
            </a:r>
          </a:p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Content</a:t>
            </a:r>
          </a:p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Summary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>
                <a:cs typeface="Times New Roman" charset="0"/>
              </a:rPr>
              <a:t> 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en-GB" i="1">
                <a:cs typeface="Times New Roman" charset="0"/>
              </a:rPr>
              <a:t>“Say what you are going to say, say it, then say it again”.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4660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1143000"/>
          </a:xfrm>
        </p:spPr>
        <p:txBody>
          <a:bodyPr/>
          <a:lstStyle/>
          <a:p>
            <a:r>
              <a:rPr lang="en-GB" b="1">
                <a:cs typeface="Times New Roman" charset="0"/>
              </a:rPr>
              <a:t>Pacing and Volume of Material</a:t>
            </a:r>
            <a:r>
              <a:rPr lang="en-GB"/>
              <a:t> 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981200"/>
            <a:ext cx="7772400" cy="4114800"/>
          </a:xfrm>
        </p:spPr>
        <p:txBody>
          <a:bodyPr/>
          <a:lstStyle/>
          <a:p>
            <a:r>
              <a:rPr lang="en-GB">
                <a:cs typeface="Times New Roman" charset="0"/>
              </a:rPr>
              <a:t>Attempt to cover too much ground is the commonest fault amongst inexperienced speakers</a:t>
            </a:r>
          </a:p>
          <a:p>
            <a:r>
              <a:rPr lang="en-GB">
                <a:cs typeface="Times New Roman" charset="0"/>
              </a:rPr>
              <a:t>Audience is likely to offer its attention for at most twenty minutes</a:t>
            </a:r>
          </a:p>
          <a:p>
            <a:r>
              <a:rPr lang="en-GB">
                <a:cs typeface="Times New Roman" charset="0"/>
              </a:rPr>
              <a:t>Only certain method of evaluating the length of the material is to use a trial run </a:t>
            </a:r>
          </a:p>
        </p:txBody>
      </p:sp>
    </p:spTree>
    <p:extLst>
      <p:ext uri="{BB962C8B-B14F-4D97-AF65-F5344CB8AC3E}">
        <p14:creationId xmlns:p14="http://schemas.microsoft.com/office/powerpoint/2010/main" val="39598874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1143000"/>
          </a:xfrm>
        </p:spPr>
        <p:txBody>
          <a:bodyPr/>
          <a:lstStyle/>
          <a:p>
            <a:r>
              <a:rPr lang="en-GB" b="1">
                <a:cs typeface="Times New Roman" charset="0"/>
              </a:rPr>
              <a:t>The Organisation and Clarity of Material</a:t>
            </a:r>
            <a:r>
              <a:rPr lang="en-GB"/>
              <a:t>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981200"/>
            <a:ext cx="7990656" cy="4114800"/>
          </a:xfrm>
        </p:spPr>
        <p:txBody>
          <a:bodyPr/>
          <a:lstStyle/>
          <a:p>
            <a:r>
              <a:rPr lang="en-GB" dirty="0">
                <a:cs typeface="Times New Roman" charset="0"/>
              </a:rPr>
              <a:t>At end of a good technical presentation, the key points should be clear to the audience</a:t>
            </a:r>
          </a:p>
          <a:p>
            <a:r>
              <a:rPr lang="en-GB" dirty="0">
                <a:cs typeface="Times New Roman" charset="0"/>
              </a:rPr>
              <a:t>Main point must be clearly defined, the talk structured to reinforce that point</a:t>
            </a:r>
          </a:p>
          <a:p>
            <a:r>
              <a:rPr lang="en-GB" dirty="0">
                <a:cs typeface="Times New Roman" charset="0"/>
              </a:rPr>
              <a:t>Subsidiary points numbered for clarity</a:t>
            </a:r>
          </a:p>
          <a:p>
            <a:r>
              <a:rPr lang="en-GB" dirty="0">
                <a:cs typeface="Times New Roman" charset="0"/>
              </a:rPr>
              <a:t>E.G.  Organisation of  </a:t>
            </a:r>
            <a:r>
              <a:rPr lang="en-GB" dirty="0" smtClean="0">
                <a:cs typeface="Times New Roman" charset="0"/>
              </a:rPr>
              <a:t>project description</a:t>
            </a:r>
            <a:r>
              <a:rPr lang="en-GB" dirty="0">
                <a:cs typeface="Times New Roman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6781749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1143000"/>
          </a:xfrm>
        </p:spPr>
        <p:txBody>
          <a:bodyPr/>
          <a:lstStyle/>
          <a:p>
            <a:r>
              <a:rPr lang="en-GB">
                <a:cs typeface="Times New Roman" charset="0"/>
              </a:rPr>
              <a:t>Description of Processes and Systems</a:t>
            </a:r>
            <a:r>
              <a:rPr lang="en-GB"/>
              <a:t> 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981200"/>
            <a:ext cx="7772400" cy="4114800"/>
          </a:xfrm>
        </p:spPr>
        <p:txBody>
          <a:bodyPr/>
          <a:lstStyle/>
          <a:p>
            <a:pPr algn="just">
              <a:lnSpc>
                <a:spcPct val="90000"/>
              </a:lnSpc>
            </a:pPr>
            <a:r>
              <a:rPr lang="en-GB" sz="2800">
                <a:cs typeface="Times New Roman" charset="0"/>
              </a:rPr>
              <a:t>Introduce the problem</a:t>
            </a:r>
          </a:p>
          <a:p>
            <a:pPr algn="just">
              <a:lnSpc>
                <a:spcPct val="90000"/>
              </a:lnSpc>
            </a:pPr>
            <a:r>
              <a:rPr lang="en-GB" sz="2800">
                <a:cs typeface="Times New Roman" charset="0"/>
              </a:rPr>
              <a:t>Describe the conceptual basis of the approach</a:t>
            </a:r>
          </a:p>
          <a:p>
            <a:pPr algn="just">
              <a:lnSpc>
                <a:spcPct val="90000"/>
              </a:lnSpc>
            </a:pPr>
            <a:r>
              <a:rPr lang="en-GB" sz="2800">
                <a:cs typeface="Times New Roman" charset="0"/>
              </a:rPr>
              <a:t>Use a generalised flow diagram showing how the concepts are embodied in the design</a:t>
            </a:r>
          </a:p>
          <a:p>
            <a:pPr algn="just">
              <a:lnSpc>
                <a:spcPct val="90000"/>
              </a:lnSpc>
            </a:pPr>
            <a:r>
              <a:rPr lang="en-GB" sz="2800">
                <a:cs typeface="Times New Roman" charset="0"/>
              </a:rPr>
              <a:t>Use a detailed flow diagram showing the actual physical implementation or organisation of the component parts</a:t>
            </a:r>
          </a:p>
          <a:p>
            <a:pPr algn="just">
              <a:lnSpc>
                <a:spcPct val="90000"/>
              </a:lnSpc>
            </a:pPr>
            <a:r>
              <a:rPr lang="en-GB" sz="2800">
                <a:cs typeface="Times New Roman" charset="0"/>
              </a:rPr>
              <a:t>As with any talk, summarise the main points</a:t>
            </a: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6578911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457200"/>
            <a:ext cx="7772400" cy="1143000"/>
          </a:xfrm>
        </p:spPr>
        <p:txBody>
          <a:bodyPr/>
          <a:lstStyle/>
          <a:p>
            <a:r>
              <a:rPr lang="en-GB" b="1">
                <a:cs typeface="Times New Roman" charset="0"/>
              </a:rPr>
              <a:t>Dramatic Shape</a:t>
            </a:r>
            <a:r>
              <a:rPr lang="en-GB"/>
              <a:t> 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0" y="1600200"/>
            <a:ext cx="7772400" cy="4572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>
                <a:cs typeface="Times New Roman" charset="0"/>
              </a:rPr>
              <a:t>Structure must reflect and complement the context</a:t>
            </a:r>
          </a:p>
          <a:p>
            <a:pPr>
              <a:lnSpc>
                <a:spcPct val="90000"/>
              </a:lnSpc>
            </a:pPr>
            <a:r>
              <a:rPr lang="en-GB" sz="2800">
                <a:cs typeface="Times New Roman" charset="0"/>
              </a:rPr>
              <a:t>Objective is to give the audience a sense of occasion and perception of a quality job</a:t>
            </a:r>
          </a:p>
          <a:p>
            <a:pPr lvl="1">
              <a:lnSpc>
                <a:spcPct val="90000"/>
              </a:lnSpc>
            </a:pPr>
            <a:r>
              <a:rPr lang="en-GB" sz="2400">
                <a:cs typeface="Times New Roman" charset="0"/>
              </a:rPr>
              <a:t>effective introduction </a:t>
            </a:r>
          </a:p>
          <a:p>
            <a:pPr lvl="1">
              <a:lnSpc>
                <a:spcPct val="90000"/>
              </a:lnSpc>
            </a:pPr>
            <a:r>
              <a:rPr lang="en-GB" sz="2400">
                <a:cs typeface="Times New Roman" charset="0"/>
              </a:rPr>
              <a:t>statement of purpose</a:t>
            </a:r>
          </a:p>
          <a:p>
            <a:pPr lvl="1">
              <a:lnSpc>
                <a:spcPct val="90000"/>
              </a:lnSpc>
            </a:pPr>
            <a:r>
              <a:rPr lang="en-GB" sz="2400">
                <a:cs typeface="Times New Roman" charset="0"/>
              </a:rPr>
              <a:t>indication of organisation</a:t>
            </a:r>
          </a:p>
          <a:p>
            <a:pPr lvl="1">
              <a:lnSpc>
                <a:spcPct val="90000"/>
              </a:lnSpc>
            </a:pPr>
            <a:r>
              <a:rPr lang="en-GB" sz="2400">
                <a:cs typeface="Times New Roman" charset="0"/>
              </a:rPr>
              <a:t>distinct division of the material into major points and sections </a:t>
            </a:r>
          </a:p>
          <a:p>
            <a:pPr>
              <a:lnSpc>
                <a:spcPct val="90000"/>
              </a:lnSpc>
            </a:pPr>
            <a:r>
              <a:rPr lang="en-GB" sz="2800">
                <a:cs typeface="Times New Roman" charset="0"/>
              </a:rPr>
              <a:t>Series of questions to answer rather than statements</a:t>
            </a:r>
          </a:p>
        </p:txBody>
      </p:sp>
    </p:spTree>
    <p:extLst>
      <p:ext uri="{BB962C8B-B14F-4D97-AF65-F5344CB8AC3E}">
        <p14:creationId xmlns:p14="http://schemas.microsoft.com/office/powerpoint/2010/main" val="3922398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457200"/>
            <a:ext cx="7772400" cy="1143000"/>
          </a:xfrm>
        </p:spPr>
        <p:txBody>
          <a:bodyPr/>
          <a:lstStyle/>
          <a:p>
            <a:r>
              <a:rPr lang="en-GB"/>
              <a:t>Dramatic Shape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676400"/>
            <a:ext cx="7772400" cy="4495800"/>
          </a:xfrm>
        </p:spPr>
        <p:txBody>
          <a:bodyPr/>
          <a:lstStyle/>
          <a:p>
            <a:pPr algn="just">
              <a:lnSpc>
                <a:spcPct val="90000"/>
              </a:lnSpc>
            </a:pPr>
            <a:r>
              <a:rPr lang="en-GB" sz="2400">
                <a:cs typeface="Times New Roman" charset="0"/>
              </a:rPr>
              <a:t>The speaker should explain how talk is organised</a:t>
            </a:r>
          </a:p>
          <a:p>
            <a:pPr algn="just">
              <a:lnSpc>
                <a:spcPct val="90000"/>
              </a:lnSpc>
            </a:pPr>
            <a:endParaRPr lang="en-GB" sz="2400">
              <a:cs typeface="Times New Roman" charset="0"/>
            </a:endParaRPr>
          </a:p>
          <a:p>
            <a:pPr algn="just">
              <a:lnSpc>
                <a:spcPct val="90000"/>
              </a:lnSpc>
            </a:pPr>
            <a:r>
              <a:rPr lang="en-GB" sz="2400">
                <a:cs typeface="Times New Roman" charset="0"/>
              </a:rPr>
              <a:t>A demonstration, example or exhibit can offer a sense of occasion if properly used</a:t>
            </a:r>
          </a:p>
          <a:p>
            <a:pPr algn="just">
              <a:lnSpc>
                <a:spcPct val="90000"/>
              </a:lnSpc>
            </a:pPr>
            <a:r>
              <a:rPr lang="en-GB" sz="2400">
                <a:cs typeface="Times New Roman" charset="0"/>
              </a:rPr>
              <a:t>The talk could be divided into </a:t>
            </a:r>
            <a:r>
              <a:rPr lang="en-GB" sz="2400" b="1">
                <a:cs typeface="Times New Roman" charset="0"/>
              </a:rPr>
              <a:t>numbered</a:t>
            </a:r>
            <a:r>
              <a:rPr lang="en-GB" sz="2400">
                <a:cs typeface="Times New Roman" charset="0"/>
              </a:rPr>
              <a:t> main points or sections to aid clarity and flow</a:t>
            </a:r>
          </a:p>
          <a:p>
            <a:pPr algn="just">
              <a:lnSpc>
                <a:spcPct val="90000"/>
              </a:lnSpc>
            </a:pPr>
            <a:r>
              <a:rPr lang="en-GB" sz="2400">
                <a:cs typeface="Times New Roman" charset="0"/>
              </a:rPr>
              <a:t>The use of dramatic examples as the vehicle for the discussion can offer a method of organisation</a:t>
            </a:r>
          </a:p>
          <a:p>
            <a:pPr algn="just">
              <a:lnSpc>
                <a:spcPct val="90000"/>
              </a:lnSpc>
            </a:pPr>
            <a:r>
              <a:rPr lang="en-GB" sz="2400">
                <a:cs typeface="Times New Roman" charset="0"/>
              </a:rPr>
              <a:t>The use of the question format retains attention more effectively than simply making statements</a:t>
            </a:r>
          </a:p>
          <a:p>
            <a:pPr>
              <a:lnSpc>
                <a:spcPct val="90000"/>
              </a:lnSpc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1706556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1143000"/>
          </a:xfrm>
        </p:spPr>
        <p:txBody>
          <a:bodyPr/>
          <a:lstStyle/>
          <a:p>
            <a:r>
              <a:rPr lang="en-GB" b="1" dirty="0">
                <a:cs typeface="Times New Roman" charset="0"/>
              </a:rPr>
              <a:t>Emphasis</a:t>
            </a:r>
            <a:r>
              <a:rPr lang="en-GB" dirty="0"/>
              <a:t>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981200"/>
            <a:ext cx="7772400" cy="4114800"/>
          </a:xfrm>
        </p:spPr>
        <p:txBody>
          <a:bodyPr/>
          <a:lstStyle/>
          <a:p>
            <a:r>
              <a:rPr lang="en-GB">
                <a:cs typeface="Times New Roman" charset="0"/>
              </a:rPr>
              <a:t>Simplest way of highlighting an important point is to </a:t>
            </a:r>
            <a:r>
              <a:rPr lang="en-GB" b="1">
                <a:cs typeface="Times New Roman" charset="0"/>
              </a:rPr>
              <a:t>say</a:t>
            </a:r>
            <a:r>
              <a:rPr lang="en-GB">
                <a:cs typeface="Times New Roman" charset="0"/>
              </a:rPr>
              <a:t> that it is important</a:t>
            </a:r>
            <a:endParaRPr lang="en-GB"/>
          </a:p>
          <a:p>
            <a:r>
              <a:rPr lang="en-GB">
                <a:cs typeface="Times New Roman" charset="0"/>
              </a:rPr>
              <a:t>Use of visual aids to underpin / emphasise material is a popular technique</a:t>
            </a:r>
            <a:endParaRPr lang="en-GB"/>
          </a:p>
          <a:p>
            <a:r>
              <a:rPr lang="en-GB"/>
              <a:t>Diminish importance of background material by indicating the fact</a:t>
            </a:r>
          </a:p>
        </p:txBody>
      </p:sp>
    </p:spTree>
    <p:extLst>
      <p:ext uri="{BB962C8B-B14F-4D97-AF65-F5344CB8AC3E}">
        <p14:creationId xmlns:p14="http://schemas.microsoft.com/office/powerpoint/2010/main" val="11924650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1143000"/>
          </a:xfrm>
        </p:spPr>
        <p:txBody>
          <a:bodyPr/>
          <a:lstStyle/>
          <a:p>
            <a:r>
              <a:rPr lang="en-GB" b="1">
                <a:cs typeface="Times New Roman" charset="0"/>
              </a:rPr>
              <a:t>Draw the Strands Together</a:t>
            </a:r>
            <a:r>
              <a:rPr lang="en-GB"/>
              <a:t>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981200"/>
            <a:ext cx="77724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Part of a presentation likely to be retained is the summary or conclusion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Do not introduce new material in the summary section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Summary is a separate entity</a:t>
            </a:r>
            <a:r>
              <a:rPr lang="en-GB"/>
              <a:t> – so tell the audience so</a:t>
            </a:r>
          </a:p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Open opportunity to ensure the main point of the material is made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786891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1143000"/>
          </a:xfrm>
        </p:spPr>
        <p:txBody>
          <a:bodyPr/>
          <a:lstStyle/>
          <a:p>
            <a:r>
              <a:rPr lang="en-GB" b="1" dirty="0"/>
              <a:t>Questions from the Audience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981200"/>
            <a:ext cx="77724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CAN’T AVOID THEM – so know your material</a:t>
            </a:r>
          </a:p>
          <a:p>
            <a:pPr>
              <a:lnSpc>
                <a:spcPct val="90000"/>
              </a:lnSpc>
            </a:pPr>
            <a:r>
              <a:rPr lang="en-GB"/>
              <a:t>If don’t know the answer, better to say so than to prevaricate</a:t>
            </a:r>
          </a:p>
          <a:p>
            <a:pPr>
              <a:lnSpc>
                <a:spcPct val="90000"/>
              </a:lnSpc>
            </a:pPr>
            <a:r>
              <a:rPr lang="en-GB"/>
              <a:t>If hostile questioner, retain control and civility (otherwise lose rest of audience!)</a:t>
            </a:r>
          </a:p>
          <a:p>
            <a:pPr>
              <a:lnSpc>
                <a:spcPct val="90000"/>
              </a:lnSpc>
            </a:pPr>
            <a:r>
              <a:rPr lang="en-GB"/>
              <a:t>Can use question session to gauge audience comprehension of material</a:t>
            </a:r>
          </a:p>
        </p:txBody>
      </p:sp>
    </p:spTree>
    <p:extLst>
      <p:ext uri="{BB962C8B-B14F-4D97-AF65-F5344CB8AC3E}">
        <p14:creationId xmlns:p14="http://schemas.microsoft.com/office/powerpoint/2010/main" val="21906503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1143000"/>
          </a:xfrm>
        </p:spPr>
        <p:txBody>
          <a:bodyPr/>
          <a:lstStyle/>
          <a:p>
            <a:r>
              <a:rPr lang="en-GB" b="1" dirty="0"/>
              <a:t>Problems for a Presenter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981200"/>
            <a:ext cx="7772400" cy="4114800"/>
          </a:xfrm>
        </p:spPr>
        <p:txBody>
          <a:bodyPr/>
          <a:lstStyle/>
          <a:p>
            <a:r>
              <a:rPr lang="en-GB"/>
              <a:t>Like an interview situation, the key to success is self-awareness whilst in the act of delivery</a:t>
            </a:r>
          </a:p>
          <a:p>
            <a:r>
              <a:rPr lang="en-GB"/>
              <a:t>Factors relating to speech</a:t>
            </a:r>
          </a:p>
          <a:p>
            <a:r>
              <a:rPr lang="en-GB"/>
              <a:t>Factors relating to the body</a:t>
            </a:r>
          </a:p>
          <a:p>
            <a:r>
              <a:rPr lang="en-GB"/>
              <a:t>Nervousness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1511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1143000"/>
          </a:xfrm>
        </p:spPr>
        <p:txBody>
          <a:bodyPr/>
          <a:lstStyle/>
          <a:p>
            <a:r>
              <a:rPr lang="en-GB" b="1" dirty="0"/>
              <a:t>Factors Relating to Speech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981200"/>
            <a:ext cx="7772400" cy="4114800"/>
          </a:xfrm>
        </p:spPr>
        <p:txBody>
          <a:bodyPr/>
          <a:lstStyle/>
          <a:p>
            <a:r>
              <a:rPr lang="en-GB"/>
              <a:t>Audibility</a:t>
            </a:r>
          </a:p>
          <a:p>
            <a:r>
              <a:rPr lang="en-GB"/>
              <a:t>Speed</a:t>
            </a:r>
          </a:p>
          <a:p>
            <a:r>
              <a:rPr lang="en-GB"/>
              <a:t>Quality</a:t>
            </a:r>
          </a:p>
          <a:p>
            <a:r>
              <a:rPr lang="en-GB"/>
              <a:t>Accent and Vocabulary</a:t>
            </a:r>
          </a:p>
        </p:txBody>
      </p:sp>
    </p:spTree>
    <p:extLst>
      <p:ext uri="{BB962C8B-B14F-4D97-AF65-F5344CB8AC3E}">
        <p14:creationId xmlns:p14="http://schemas.microsoft.com/office/powerpoint/2010/main" val="17345282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1143000"/>
          </a:xfrm>
        </p:spPr>
        <p:txBody>
          <a:bodyPr/>
          <a:lstStyle/>
          <a:p>
            <a:r>
              <a:rPr lang="en-GB" b="1" dirty="0"/>
              <a:t>Factors Relating to the Body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981200"/>
            <a:ext cx="7772400" cy="4114800"/>
          </a:xfrm>
        </p:spPr>
        <p:txBody>
          <a:bodyPr/>
          <a:lstStyle/>
          <a:p>
            <a:r>
              <a:rPr lang="en-GB"/>
              <a:t>General Manner</a:t>
            </a:r>
          </a:p>
          <a:p>
            <a:r>
              <a:rPr lang="en-GB"/>
              <a:t>Displacement Activity</a:t>
            </a:r>
          </a:p>
          <a:p>
            <a:r>
              <a:rPr lang="en-GB"/>
              <a:t>Movement</a:t>
            </a:r>
          </a:p>
          <a:p>
            <a:r>
              <a:rPr lang="en-GB"/>
              <a:t>Gestures</a:t>
            </a:r>
          </a:p>
          <a:p>
            <a:r>
              <a:rPr lang="en-GB"/>
              <a:t>Eye contact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1077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1143000"/>
          </a:xfrm>
        </p:spPr>
        <p:txBody>
          <a:bodyPr/>
          <a:lstStyle/>
          <a:p>
            <a:r>
              <a:rPr lang="en-GB" b="1" dirty="0"/>
              <a:t>The Nervousness Problem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981200"/>
            <a:ext cx="77724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Natural reaction to stress situation</a:t>
            </a:r>
          </a:p>
          <a:p>
            <a:pPr lvl="1">
              <a:lnSpc>
                <a:spcPct val="90000"/>
              </a:lnSpc>
            </a:pPr>
            <a:r>
              <a:rPr lang="en-GB"/>
              <a:t>Body dumps adrenaline “fight or flight” chemical stimulant</a:t>
            </a:r>
          </a:p>
          <a:p>
            <a:pPr>
              <a:lnSpc>
                <a:spcPct val="90000"/>
              </a:lnSpc>
            </a:pPr>
            <a:r>
              <a:rPr lang="en-GB"/>
              <a:t>IT NEVER GOES AWAY</a:t>
            </a:r>
          </a:p>
          <a:p>
            <a:pPr>
              <a:lnSpc>
                <a:spcPct val="90000"/>
              </a:lnSpc>
            </a:pPr>
            <a:r>
              <a:rPr lang="en-GB"/>
              <a:t>Fear of the unknown, fear of the audience, fear of the material presented</a:t>
            </a:r>
          </a:p>
          <a:p>
            <a:pPr>
              <a:lnSpc>
                <a:spcPct val="90000"/>
              </a:lnSpc>
            </a:pPr>
            <a:r>
              <a:rPr lang="en-GB"/>
              <a:t>Awareness of personal response, and practice help to overcome the effects</a:t>
            </a:r>
          </a:p>
        </p:txBody>
      </p:sp>
    </p:spTree>
    <p:extLst>
      <p:ext uri="{BB962C8B-B14F-4D97-AF65-F5344CB8AC3E}">
        <p14:creationId xmlns:p14="http://schemas.microsoft.com/office/powerpoint/2010/main" val="31561528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1143000"/>
          </a:xfrm>
        </p:spPr>
        <p:txBody>
          <a:bodyPr/>
          <a:lstStyle/>
          <a:p>
            <a:r>
              <a:rPr lang="en-GB" b="1" dirty="0">
                <a:cs typeface="Times New Roman" charset="0"/>
              </a:rPr>
              <a:t>Use of Audio-Visual Aids</a:t>
            </a:r>
            <a:r>
              <a:rPr lang="en-GB" dirty="0"/>
              <a:t>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981200"/>
            <a:ext cx="7772400" cy="4114800"/>
          </a:xfrm>
        </p:spPr>
        <p:txBody>
          <a:bodyPr/>
          <a:lstStyle/>
          <a:p>
            <a:r>
              <a:rPr lang="en-GB">
                <a:cs typeface="Times New Roman" charset="0"/>
              </a:rPr>
              <a:t>Traditional “chalk and talk”</a:t>
            </a:r>
            <a:r>
              <a:rPr lang="en-GB"/>
              <a:t> </a:t>
            </a:r>
          </a:p>
          <a:p>
            <a:r>
              <a:rPr lang="en-GB">
                <a:cs typeface="Times New Roman" charset="0"/>
              </a:rPr>
              <a:t>Overhead Transparencies</a:t>
            </a:r>
            <a:endParaRPr lang="en-GB" b="1">
              <a:cs typeface="Times New Roman" charset="0"/>
            </a:endParaRPr>
          </a:p>
          <a:p>
            <a:r>
              <a:rPr lang="en-GB">
                <a:cs typeface="Times New Roman" charset="0"/>
              </a:rPr>
              <a:t>35mm Slides</a:t>
            </a:r>
            <a:r>
              <a:rPr lang="en-GB" b="1">
                <a:cs typeface="Times New Roman" charset="0"/>
              </a:rPr>
              <a:t> </a:t>
            </a:r>
          </a:p>
          <a:p>
            <a:r>
              <a:rPr lang="en-GB">
                <a:cs typeface="Times New Roman" charset="0"/>
              </a:rPr>
              <a:t>Video </a:t>
            </a:r>
          </a:p>
          <a:p>
            <a:r>
              <a:rPr lang="en-GB">
                <a:cs typeface="Times New Roman" charset="0"/>
              </a:rPr>
              <a:t>Presentation Managers</a:t>
            </a:r>
          </a:p>
          <a:p>
            <a:r>
              <a:rPr lang="en-GB">
                <a:cs typeface="Times New Roman" charset="0"/>
              </a:rPr>
              <a:t>Demonstrations</a:t>
            </a:r>
          </a:p>
        </p:txBody>
      </p:sp>
    </p:spTree>
    <p:extLst>
      <p:ext uri="{BB962C8B-B14F-4D97-AF65-F5344CB8AC3E}">
        <p14:creationId xmlns:p14="http://schemas.microsoft.com/office/powerpoint/2010/main" val="32477765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1143000"/>
          </a:xfrm>
        </p:spPr>
        <p:txBody>
          <a:bodyPr/>
          <a:lstStyle/>
          <a:p>
            <a:r>
              <a:rPr lang="en-GB" b="1" dirty="0"/>
              <a:t>Visual Aids </a:t>
            </a:r>
            <a:r>
              <a:rPr lang="en-GB" b="1" dirty="0">
                <a:cs typeface="Times New Roman" charset="0"/>
              </a:rPr>
              <a:t>Basic Guideline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981200"/>
            <a:ext cx="77724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Maximum of six lines of not more than seven words per line</a:t>
            </a:r>
          </a:p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Text should be legible and large enough to be read</a:t>
            </a:r>
          </a:p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Text:  minimum character size of 18 point (about 3/16”) should be used</a:t>
            </a:r>
          </a:p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 Headings:  size of 24 point (1/4”) or larger is appropriate (must stand out!)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807701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1143000"/>
          </a:xfrm>
        </p:spPr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8213" y="1700213"/>
            <a:ext cx="7772400" cy="4114800"/>
          </a:xfrm>
        </p:spPr>
        <p:txBody>
          <a:bodyPr/>
          <a:lstStyle/>
          <a:p>
            <a:r>
              <a:rPr lang="en-GB"/>
              <a:t>Plan the presentation</a:t>
            </a:r>
          </a:p>
          <a:p>
            <a:r>
              <a:rPr lang="en-GB"/>
              <a:t>Rehearse it to get the timing correct</a:t>
            </a:r>
          </a:p>
          <a:p>
            <a:r>
              <a:rPr lang="en-GB"/>
              <a:t>Use effective audio-visual aids if appropriate</a:t>
            </a:r>
          </a:p>
          <a:p>
            <a:r>
              <a:rPr lang="en-GB"/>
              <a:t>Audience, Structure, Volume, Organisation, Dramatic Shape, Emphasis, Summary</a:t>
            </a:r>
          </a:p>
          <a:p>
            <a:r>
              <a:rPr lang="en-GB"/>
              <a:t>Nerves only overcome by practise</a:t>
            </a:r>
          </a:p>
        </p:txBody>
      </p:sp>
    </p:spTree>
    <p:extLst>
      <p:ext uri="{BB962C8B-B14F-4D97-AF65-F5344CB8AC3E}">
        <p14:creationId xmlns:p14="http://schemas.microsoft.com/office/powerpoint/2010/main" val="1993055983"/>
      </p:ext>
    </p:extLst>
  </p:cSld>
  <p:clrMapOvr>
    <a:masterClrMapping/>
  </p:clrMapOvr>
</p:sld>
</file>

<file path=ppt/theme/theme1.xml><?xml version="1.0" encoding="utf-8"?>
<a:theme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814</Words>
  <Application>Microsoft Office PowerPoint</Application>
  <PresentationFormat>Widescreen</PresentationFormat>
  <Paragraphs>120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Calibri</vt:lpstr>
      <vt:lpstr>Garamond</vt:lpstr>
      <vt:lpstr>Tahoma</vt:lpstr>
      <vt:lpstr>Times New Roman</vt:lpstr>
      <vt:lpstr>Wingdings</vt:lpstr>
      <vt:lpstr>Edge</vt:lpstr>
      <vt:lpstr>MADE Research Methods and Professional Development </vt:lpstr>
      <vt:lpstr>The Presentation of Spoken Information</vt:lpstr>
      <vt:lpstr>Introduction</vt:lpstr>
      <vt:lpstr>Introduction</vt:lpstr>
      <vt:lpstr>Why is this Important?</vt:lpstr>
      <vt:lpstr>Making Effective Presentations:  The Key Issues</vt:lpstr>
      <vt:lpstr>Understand the Audience</vt:lpstr>
      <vt:lpstr>Basic Structure </vt:lpstr>
      <vt:lpstr>Pacing and Volume of Material </vt:lpstr>
      <vt:lpstr>The Organisation and Clarity of Material </vt:lpstr>
      <vt:lpstr>Description of Processes and Systems </vt:lpstr>
      <vt:lpstr>Dramatic Shape </vt:lpstr>
      <vt:lpstr>Dramatic Shape</vt:lpstr>
      <vt:lpstr>Emphasis </vt:lpstr>
      <vt:lpstr>Draw the Strands Together </vt:lpstr>
      <vt:lpstr>Questions from the Audience</vt:lpstr>
      <vt:lpstr>Problems for a Presenter</vt:lpstr>
      <vt:lpstr>Factors Relating to Speech</vt:lpstr>
      <vt:lpstr>Factors Relating to the Body</vt:lpstr>
      <vt:lpstr>The Nervousness Problem</vt:lpstr>
      <vt:lpstr>Use of Audio-Visual Aids </vt:lpstr>
      <vt:lpstr>Visual Aids Basic Guideline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MADE Research Methods and Professional Development </dc:title>
  <dc:creator>John Rees</dc:creator>
  <cp:lastModifiedBy>John Rees</cp:lastModifiedBy>
  <cp:revision>1</cp:revision>
  <dcterms:created xsi:type="dcterms:W3CDTF">2019-10-15T07:51:08Z</dcterms:created>
  <dcterms:modified xsi:type="dcterms:W3CDTF">2019-10-15T07:52:09Z</dcterms:modified>
</cp:coreProperties>
</file>