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BFA884-E38F-45C4-8722-791E26A1D568}"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1832826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BFA884-E38F-45C4-8722-791E26A1D568}"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2431971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BFA884-E38F-45C4-8722-791E26A1D568}"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2174599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BFA884-E38F-45C4-8722-791E26A1D568}" type="datetimeFigureOut">
              <a:rPr lang="en-GB" smtClean="0"/>
              <a:t>28/03/2018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2917937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BFA884-E38F-45C4-8722-791E26A1D568}" type="datetimeFigureOut">
              <a:rPr lang="en-GB" smtClean="0"/>
              <a:t>28/03/2018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1265883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BFA884-E38F-45C4-8722-791E26A1D568}" type="datetimeFigureOut">
              <a:rPr lang="en-GB" smtClean="0"/>
              <a:t>28/03/2018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390379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BFA884-E38F-45C4-8722-791E26A1D568}" type="datetimeFigureOut">
              <a:rPr lang="en-GB" smtClean="0"/>
              <a:t>28/03/2018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767517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1BFA884-E38F-45C4-8722-791E26A1D568}" type="datetimeFigureOut">
              <a:rPr lang="en-GB" smtClean="0"/>
              <a:t>28/03/2018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3247381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1BFA884-E38F-45C4-8722-791E26A1D568}" type="datetimeFigureOut">
              <a:rPr lang="en-GB" smtClean="0"/>
              <a:t>28/03/2018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1198814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BFA884-E38F-45C4-8722-791E26A1D568}"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1972061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BFA884-E38F-45C4-8722-791E26A1D568}"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1AF3-F0A7-458A-8767-EEC4B05F3FA6}" type="slidenum">
              <a:rPr lang="en-GB" smtClean="0"/>
              <a:t>‹#›</a:t>
            </a:fld>
            <a:endParaRPr lang="en-GB"/>
          </a:p>
        </p:txBody>
      </p:sp>
    </p:spTree>
    <p:extLst>
      <p:ext uri="{BB962C8B-B14F-4D97-AF65-F5344CB8AC3E}">
        <p14:creationId xmlns:p14="http://schemas.microsoft.com/office/powerpoint/2010/main" val="408013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BFA884-E38F-45C4-8722-791E26A1D568}" type="datetimeFigureOut">
              <a:rPr lang="en-GB" smtClean="0"/>
              <a:t>28/03/2018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5D1AF3-F0A7-458A-8767-EEC4B05F3FA6}" type="slidenum">
              <a:rPr lang="en-GB" smtClean="0"/>
              <a:t>‹#›</a:t>
            </a:fld>
            <a:endParaRPr lang="en-GB"/>
          </a:p>
        </p:txBody>
      </p:sp>
    </p:spTree>
    <p:extLst>
      <p:ext uri="{BB962C8B-B14F-4D97-AF65-F5344CB8AC3E}">
        <p14:creationId xmlns:p14="http://schemas.microsoft.com/office/powerpoint/2010/main" val="318131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4000"/>
            <a:lum/>
          </a:blip>
          <a:srcRect/>
          <a:stretch>
            <a:fillRect t="-9000" b="-9000"/>
          </a:stretch>
        </a:blipFill>
        <a:effectLst/>
      </p:bgPr>
    </p:bg>
    <p:spTree>
      <p:nvGrpSpPr>
        <p:cNvPr id="1" name=""/>
        <p:cNvGrpSpPr/>
        <p:nvPr/>
      </p:nvGrpSpPr>
      <p:grpSpPr>
        <a:xfrm>
          <a:off x="0" y="0"/>
          <a:ext cx="0" cy="0"/>
          <a:chOff x="0" y="0"/>
          <a:chExt cx="0" cy="0"/>
        </a:xfrm>
      </p:grpSpPr>
      <p:sp>
        <p:nvSpPr>
          <p:cNvPr id="5" name="Rectangle 4"/>
          <p:cNvSpPr/>
          <p:nvPr/>
        </p:nvSpPr>
        <p:spPr>
          <a:xfrm>
            <a:off x="0" y="77116"/>
            <a:ext cx="12192000" cy="981423"/>
          </a:xfrm>
          <a:prstGeom prst="rect">
            <a:avLst/>
          </a:prstGeom>
        </p:spPr>
        <p:txBody>
          <a:bodyPr wrap="square">
            <a:spAutoFit/>
          </a:bodyPr>
          <a:lstStyle/>
          <a:p>
            <a:pPr>
              <a:lnSpc>
                <a:spcPct val="107000"/>
              </a:lnSpc>
              <a:spcAft>
                <a:spcPts val="800"/>
              </a:spcAft>
            </a:pPr>
            <a:r>
              <a:rPr lang="en-GB"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The UK continues to be a global leader in protecting oceans and marine life – our 5p plastic bag charge has taken nine billion bags out of circulation, our microbeads ban is one of the toughest in the world, and we are now exploring what more we can do to reduce the impact of plastic bottles…”</a:t>
            </a:r>
            <a:r>
              <a:rPr lang="en-GB" dirty="0">
                <a:solidFill>
                  <a:srgbClr val="FFFFFF"/>
                </a:solidFill>
                <a:latin typeface="Arial" panose="020B0604020202020204" pitchFamily="34" charset="0"/>
                <a:ea typeface="Calibri" panose="020F0502020204030204" pitchFamily="34" charset="0"/>
                <a:cs typeface="Times New Roman" panose="02020603050405020304" pitchFamily="18" charset="0"/>
              </a:rPr>
              <a:t> </a:t>
            </a:r>
            <a:r>
              <a:rPr lang="en-GB" dirty="0">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(Environment Minister </a:t>
            </a:r>
            <a:r>
              <a:rPr lang="en-GB" dirty="0" err="1">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Thérèse</a:t>
            </a:r>
            <a:r>
              <a:rPr lang="en-GB" dirty="0">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 Coffey, 2017).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6"/>
          <p:cNvSpPr txBox="1"/>
          <p:nvPr/>
        </p:nvSpPr>
        <p:spPr>
          <a:xfrm>
            <a:off x="5831732" y="1375301"/>
            <a:ext cx="6344617" cy="882678"/>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lang="en-GB" sz="2400" b="1" i="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a:t>
            </a:r>
            <a:r>
              <a:rPr lang="en-GB" sz="2400" b="1" i="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Adobe Gothic Std B" panose="020B0800000000000000" pitchFamily="34" charset="-128"/>
                <a:cs typeface="Times New Roman" panose="02020603050405020304" pitchFamily="18" charset="0"/>
              </a:rPr>
              <a:t>Theresa May </a:t>
            </a:r>
            <a:r>
              <a:rPr lang="en-GB" sz="2400" b="1" i="1" dirty="0">
                <a:ln w="9525" cap="flat" cmpd="sng" algn="ctr">
                  <a:solidFill>
                    <a:srgbClr val="FFFFFF"/>
                  </a:solidFill>
                  <a:prstDash val="solid"/>
                  <a:round/>
                </a:ln>
                <a:effectLst>
                  <a:outerShdw blurRad="12700" dist="38100" dir="2700000" algn="tl">
                    <a:schemeClr val="bg1">
                      <a:lumMod val="50000"/>
                    </a:schemeClr>
                  </a:outerShdw>
                </a:effectLst>
                <a:latin typeface="Adobe Gothic Std B" panose="020B0800000000000000" pitchFamily="34" charset="-128"/>
                <a:ea typeface="Adobe Gothic Std B" panose="020B0800000000000000" pitchFamily="34" charset="-128"/>
                <a:cs typeface="Times New Roman" panose="02020603050405020304" pitchFamily="18" charset="0"/>
              </a:rPr>
              <a:t>'</a:t>
            </a:r>
            <a:r>
              <a:rPr lang="en-GB" sz="2400" b="1" i="1" dirty="0">
                <a:ln w="9525" cap="flat" cmpd="sng" algn="ctr">
                  <a:solidFill>
                    <a:srgbClr val="FFFFFF"/>
                  </a:solidFill>
                  <a:prstDash val="solid"/>
                  <a:round/>
                </a:ln>
                <a:solidFill>
                  <a:srgbClr val="FF0000"/>
                </a:solidFill>
                <a:effectLst>
                  <a:outerShdw blurRad="12700" dist="38100" dir="2700000" algn="tl">
                    <a:schemeClr val="bg1">
                      <a:lumMod val="50000"/>
                    </a:schemeClr>
                  </a:outerShdw>
                </a:effectLst>
                <a:latin typeface="Adobe Gothic Std B" panose="020B0800000000000000" pitchFamily="34" charset="-128"/>
                <a:ea typeface="Adobe Gothic Std B" panose="020B0800000000000000" pitchFamily="34" charset="-128"/>
                <a:cs typeface="Times New Roman" panose="02020603050405020304" pitchFamily="18" charset="0"/>
              </a:rPr>
              <a:t>declares war on plastic</a:t>
            </a:r>
            <a:r>
              <a:rPr lang="en-GB" sz="2400" b="1" i="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Adobe Gothic Std B" panose="020B0800000000000000" pitchFamily="34" charset="-128"/>
                <a:cs typeface="Times New Roman" panose="02020603050405020304" pitchFamily="18" charset="0"/>
              </a:rPr>
              <a:t>' in Government's Environmental Plan</a:t>
            </a:r>
            <a:r>
              <a:rPr lang="en-GB" sz="2400" b="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descr="See the source image"/>
          <p:cNvPicPr/>
          <p:nvPr/>
        </p:nvPicPr>
        <p:blipFill rotWithShape="1">
          <a:blip r:embed="rId3" cstate="print">
            <a:extLst>
              <a:ext uri="{28A0092B-C50C-407E-A947-70E740481C1C}">
                <a14:useLocalDpi xmlns:a14="http://schemas.microsoft.com/office/drawing/2010/main" val="0"/>
              </a:ext>
            </a:extLst>
          </a:blip>
          <a:srcRect l="23924" t="36066" r="23551" b="34814"/>
          <a:stretch/>
        </p:blipFill>
        <p:spPr bwMode="auto">
          <a:xfrm>
            <a:off x="6546711" y="2714883"/>
            <a:ext cx="2649894" cy="1175657"/>
          </a:xfrm>
          <a:prstGeom prst="rect">
            <a:avLst/>
          </a:prstGeom>
          <a:noFill/>
          <a:ln>
            <a:noFill/>
          </a:ln>
        </p:spPr>
      </p:pic>
      <p:sp>
        <p:nvSpPr>
          <p:cNvPr id="9" name="Text Box 1"/>
          <p:cNvSpPr txBox="1"/>
          <p:nvPr/>
        </p:nvSpPr>
        <p:spPr>
          <a:xfrm>
            <a:off x="2638702" y="2940182"/>
            <a:ext cx="4020588" cy="658835"/>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spAutoFit/>
            <a:scene3d>
              <a:camera prst="orthographicFront"/>
              <a:lightRig rig="harsh" dir="t"/>
            </a:scene3d>
            <a:sp3d extrusionH="57150" prstMaterial="matte">
              <a:bevelT w="63500" h="12700" prst="angle"/>
              <a:contourClr>
                <a:schemeClr val="bg1">
                  <a:lumMod val="65000"/>
                </a:schemeClr>
              </a:contourClr>
            </a:sp3d>
          </a:bodyPr>
          <a:lstStyle/>
          <a:p>
            <a:pPr algn="ctr">
              <a:lnSpc>
                <a:spcPct val="107000"/>
              </a:lnSpc>
              <a:spcAft>
                <a:spcPts val="800"/>
              </a:spcAft>
            </a:pPr>
            <a:r>
              <a:rPr lang="en-GB" sz="3600" b="1" dirty="0" smtClean="0">
                <a:ln/>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The Government </a:t>
            </a:r>
            <a:r>
              <a:rPr lang="en-GB" sz="3600" b="1" dirty="0">
                <a:ln/>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vs </a:t>
            </a:r>
            <a:endParaRPr lang="en-GB" sz="1100" b="1" dirty="0">
              <a:ln/>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 Box 4"/>
          <p:cNvSpPr txBox="1"/>
          <p:nvPr/>
        </p:nvSpPr>
        <p:spPr>
          <a:xfrm>
            <a:off x="37642" y="1661972"/>
            <a:ext cx="4611354" cy="882678"/>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lang="en-GB" sz="2400" b="1" i="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“Coca-Cola boss condemns Government </a:t>
            </a:r>
            <a:r>
              <a:rPr lang="en-GB" sz="2400" b="1" i="1" dirty="0">
                <a:ln w="9525" cap="flat" cmpd="sng" algn="ctr">
                  <a:solidFill>
                    <a:srgbClr val="FFFFFF"/>
                  </a:solidFill>
                  <a:prstDash val="solid"/>
                  <a:round/>
                </a:ln>
                <a:solidFill>
                  <a:srgbClr val="FF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sugar tax</a:t>
            </a:r>
            <a:r>
              <a:rPr lang="en-GB" sz="2400" b="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 Box 4"/>
          <p:cNvSpPr txBox="1"/>
          <p:nvPr/>
        </p:nvSpPr>
        <p:spPr>
          <a:xfrm>
            <a:off x="7663442" y="5153186"/>
            <a:ext cx="4130351" cy="1277850"/>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lang="en-GB" sz="2400" b="1" i="1" dirty="0" smtClean="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“Government plans </a:t>
            </a:r>
            <a:r>
              <a:rPr lang="en-GB" sz="2400" b="1" i="1" dirty="0" smtClean="0">
                <a:ln w="9525" cap="flat" cmpd="sng" algn="ctr">
                  <a:solidFill>
                    <a:srgbClr val="FFFFFF"/>
                  </a:solidFill>
                  <a:prstDash val="solid"/>
                  <a:round/>
                </a:ln>
                <a:solidFill>
                  <a:srgbClr val="FF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deposit return scheme </a:t>
            </a:r>
            <a:r>
              <a:rPr lang="en-GB" sz="2400" b="1" i="1" dirty="0" smtClean="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to cut plastic bottle waste</a:t>
            </a:r>
            <a:r>
              <a:rPr lang="en-GB" sz="2400" b="1" dirty="0" smtClean="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a:t>
            </a:r>
            <a:r>
              <a:rPr lang="en-GB" sz="2400" b="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Up Arrow 18"/>
          <p:cNvSpPr/>
          <p:nvPr/>
        </p:nvSpPr>
        <p:spPr>
          <a:xfrm rot="19258157">
            <a:off x="4201871" y="2220320"/>
            <a:ext cx="191845" cy="878748"/>
          </a:xfrm>
          <a:prstGeom prst="upArrow">
            <a:avLst>
              <a:gd name="adj1" fmla="val 50000"/>
              <a:gd name="adj2" fmla="val 95486"/>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Up Arrow 19"/>
          <p:cNvSpPr/>
          <p:nvPr/>
        </p:nvSpPr>
        <p:spPr>
          <a:xfrm rot="12525005">
            <a:off x="2702361" y="3578814"/>
            <a:ext cx="287185" cy="1767722"/>
          </a:xfrm>
          <a:prstGeom prst="upArrow">
            <a:avLst>
              <a:gd name="adj1" fmla="val 50000"/>
              <a:gd name="adj2" fmla="val 95486"/>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Up Arrow 20"/>
          <p:cNvSpPr/>
          <p:nvPr/>
        </p:nvSpPr>
        <p:spPr>
          <a:xfrm rot="9236654" flipH="1">
            <a:off x="7706047" y="3715160"/>
            <a:ext cx="331221" cy="1613407"/>
          </a:xfrm>
          <a:prstGeom prst="upArrow">
            <a:avLst>
              <a:gd name="adj1" fmla="val 50000"/>
              <a:gd name="adj2" fmla="val 95486"/>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Up Arrow 21"/>
          <p:cNvSpPr/>
          <p:nvPr/>
        </p:nvSpPr>
        <p:spPr>
          <a:xfrm rot="1572668">
            <a:off x="7719630" y="2209107"/>
            <a:ext cx="254083" cy="750979"/>
          </a:xfrm>
          <a:prstGeom prst="upArrow">
            <a:avLst>
              <a:gd name="adj1" fmla="val 50000"/>
              <a:gd name="adj2" fmla="val 95486"/>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 Box 4"/>
          <p:cNvSpPr txBox="1"/>
          <p:nvPr/>
        </p:nvSpPr>
        <p:spPr>
          <a:xfrm>
            <a:off x="232474" y="5390849"/>
            <a:ext cx="6734726" cy="1277850"/>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lang="en-GB" sz="2400" b="1" i="1" dirty="0" smtClean="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“Britain is looking to </a:t>
            </a:r>
            <a:r>
              <a:rPr lang="en-GB" sz="2400" b="1" i="1" dirty="0" smtClean="0">
                <a:ln w="9525" cap="flat" cmpd="sng" algn="ctr">
                  <a:solidFill>
                    <a:srgbClr val="FFFFFF"/>
                  </a:solidFill>
                  <a:prstDash val="solid"/>
                  <a:round/>
                </a:ln>
                <a:solidFill>
                  <a:srgbClr val="FF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outlaw plastic drinking straws </a:t>
            </a:r>
            <a:r>
              <a:rPr lang="en-GB" sz="2400" b="1" i="1" dirty="0" smtClean="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in a bid to tackle pollution in the worlds oceans</a:t>
            </a:r>
            <a:r>
              <a:rPr lang="en-GB" sz="2400" b="1" dirty="0" smtClean="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a:t>
            </a:r>
            <a:r>
              <a:rPr lang="en-GB" sz="2400" b="1" dirty="0">
                <a:ln w="9525" cap="flat" cmpd="sng" algn="ctr">
                  <a:solidFill>
                    <a:srgbClr val="FFFFFF"/>
                  </a:solidFill>
                  <a:prstDash val="solid"/>
                  <a:round/>
                </a:ln>
                <a:solidFill>
                  <a:srgbClr val="000000"/>
                </a:solidFill>
                <a:effectLst>
                  <a:outerShdw blurRad="12700" dist="38100" dir="2700000" algn="tl">
                    <a:schemeClr val="bg1">
                      <a:lumMod val="50000"/>
                    </a:schemeClr>
                  </a:outerShdw>
                </a:effectLst>
                <a:latin typeface="Adobe Gothic Std B" panose="020B0800000000000000" pitchFamily="34" charset="-128"/>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677476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123</Words>
  <Application>Microsoft Office PowerPoint</Application>
  <PresentationFormat>Widescreen</PresentationFormat>
  <Paragraphs>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Adobe Gothic Std B</vt:lpstr>
      <vt:lpstr>Arial</vt:lpstr>
      <vt:lpstr>Calibri</vt:lpstr>
      <vt:lpstr>Calibri Light</vt:lpstr>
      <vt:lpstr>Times New Roman</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 Britton (1501797)</dc:creator>
  <cp:lastModifiedBy>Lauren Britton (1501797)</cp:lastModifiedBy>
  <cp:revision>5</cp:revision>
  <dcterms:created xsi:type="dcterms:W3CDTF">2018-03-28T13:50:11Z</dcterms:created>
  <dcterms:modified xsi:type="dcterms:W3CDTF">2018-03-28T14:26:10Z</dcterms:modified>
</cp:coreProperties>
</file>