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4" d="100"/>
          <a:sy n="74" d="100"/>
        </p:scale>
        <p:origin x="104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6" Type="http://schemas.openxmlformats.org/officeDocument/2006/relationships/image" Target="../media/image11.svg"/><Relationship Id="rId5" Type="http://schemas.openxmlformats.org/officeDocument/2006/relationships/image" Target="../media/image10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BF5C44C-A47C-4496-9A4A-13B2574957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E010009-E198-4785-BE35-1F49EF6961C1}">
      <dgm:prSet/>
      <dgm:spPr/>
      <dgm:t>
        <a:bodyPr/>
        <a:lstStyle/>
        <a:p>
          <a:r>
            <a:rPr lang="en-GB"/>
            <a:t>Basil's Bakery is going out of business.</a:t>
          </a:r>
          <a:endParaRPr lang="en-US"/>
        </a:p>
      </dgm:t>
    </dgm:pt>
    <dgm:pt modelId="{5959065A-6ABA-47AD-A7A7-4391BAA6966E}" type="parTrans" cxnId="{CD59F019-B06A-4584-90AB-137F83E23734}">
      <dgm:prSet/>
      <dgm:spPr/>
      <dgm:t>
        <a:bodyPr/>
        <a:lstStyle/>
        <a:p>
          <a:endParaRPr lang="en-US"/>
        </a:p>
      </dgm:t>
    </dgm:pt>
    <dgm:pt modelId="{04DCDBD0-CBE1-4C24-9AE9-406B5DE2EE21}" type="sibTrans" cxnId="{CD59F019-B06A-4584-90AB-137F83E23734}">
      <dgm:prSet/>
      <dgm:spPr/>
      <dgm:t>
        <a:bodyPr/>
        <a:lstStyle/>
        <a:p>
          <a:endParaRPr lang="en-US"/>
        </a:p>
      </dgm:t>
    </dgm:pt>
    <dgm:pt modelId="{BA5376B9-1671-4B58-B5BC-B12687475B4F}">
      <dgm:prSet/>
      <dgm:spPr/>
      <dgm:t>
        <a:bodyPr/>
        <a:lstStyle/>
        <a:p>
          <a:r>
            <a:rPr lang="en-GB"/>
            <a:t>The bakery opened in Coventry in 2015.</a:t>
          </a:r>
          <a:br>
            <a:rPr lang="en-GB"/>
          </a:br>
          <a:endParaRPr lang="en-US"/>
        </a:p>
      </dgm:t>
    </dgm:pt>
    <dgm:pt modelId="{588C94BA-6803-4AFF-9974-3EFE67E53D47}" type="parTrans" cxnId="{33809BE6-D835-43CB-B781-06BA625EDA58}">
      <dgm:prSet/>
      <dgm:spPr/>
      <dgm:t>
        <a:bodyPr/>
        <a:lstStyle/>
        <a:p>
          <a:endParaRPr lang="en-US"/>
        </a:p>
      </dgm:t>
    </dgm:pt>
    <dgm:pt modelId="{C7E10C71-AB0E-47F2-95C9-64A5600D8169}" type="sibTrans" cxnId="{33809BE6-D835-43CB-B781-06BA625EDA58}">
      <dgm:prSet/>
      <dgm:spPr/>
      <dgm:t>
        <a:bodyPr/>
        <a:lstStyle/>
        <a:p>
          <a:endParaRPr lang="en-US"/>
        </a:p>
      </dgm:t>
    </dgm:pt>
    <dgm:pt modelId="{D016C700-9484-494E-8882-2F51C86F0CAE}">
      <dgm:prSet/>
      <dgm:spPr/>
      <dgm:t>
        <a:bodyPr/>
        <a:lstStyle/>
        <a:p>
          <a:r>
            <a:rPr lang="en-GB"/>
            <a:t>This is approximately 25% less than the 2019 sales.</a:t>
          </a:r>
          <a:br>
            <a:rPr lang="en-GB"/>
          </a:br>
          <a:endParaRPr lang="en-US"/>
        </a:p>
      </dgm:t>
    </dgm:pt>
    <dgm:pt modelId="{4B792C4A-1BE9-46BA-AA51-E2676B5D7987}" type="parTrans" cxnId="{16FDD890-1442-49FC-A4A0-3581529953E6}">
      <dgm:prSet/>
      <dgm:spPr/>
      <dgm:t>
        <a:bodyPr/>
        <a:lstStyle/>
        <a:p>
          <a:endParaRPr lang="en-US"/>
        </a:p>
      </dgm:t>
    </dgm:pt>
    <dgm:pt modelId="{C7D8F057-3358-42F6-A0E1-7F6BBF7B5F0E}" type="sibTrans" cxnId="{16FDD890-1442-49FC-A4A0-3581529953E6}">
      <dgm:prSet/>
      <dgm:spPr/>
      <dgm:t>
        <a:bodyPr/>
        <a:lstStyle/>
        <a:p>
          <a:endParaRPr lang="en-US"/>
        </a:p>
      </dgm:t>
    </dgm:pt>
    <dgm:pt modelId="{ECC56FA0-27E8-42A9-8AEF-A657E8256F9B}">
      <dgm:prSet/>
      <dgm:spPr/>
      <dgm:t>
        <a:bodyPr/>
        <a:lstStyle/>
        <a:p>
          <a:r>
            <a:rPr lang="en-GB"/>
            <a:t>Some shops in the retail park have closed.</a:t>
          </a:r>
          <a:br>
            <a:rPr lang="en-GB"/>
          </a:br>
          <a:endParaRPr lang="en-US"/>
        </a:p>
      </dgm:t>
    </dgm:pt>
    <dgm:pt modelId="{EA09E793-12A8-4594-8DFE-908DCF6F67C4}" type="parTrans" cxnId="{4DE877F1-8849-44A5-8738-FBAC430BDD5C}">
      <dgm:prSet/>
      <dgm:spPr/>
      <dgm:t>
        <a:bodyPr/>
        <a:lstStyle/>
        <a:p>
          <a:endParaRPr lang="en-US"/>
        </a:p>
      </dgm:t>
    </dgm:pt>
    <dgm:pt modelId="{A9975E7E-91DA-4193-B81D-6D300399ED13}" type="sibTrans" cxnId="{4DE877F1-8849-44A5-8738-FBAC430BDD5C}">
      <dgm:prSet/>
      <dgm:spPr/>
      <dgm:t>
        <a:bodyPr/>
        <a:lstStyle/>
        <a:p>
          <a:endParaRPr lang="en-US"/>
        </a:p>
      </dgm:t>
    </dgm:pt>
    <dgm:pt modelId="{03BDFF47-225C-4576-B2EF-08DC9EE469FF}">
      <dgm:prSet/>
      <dgm:spPr/>
      <dgm:t>
        <a:bodyPr/>
        <a:lstStyle/>
        <a:p>
          <a:r>
            <a:rPr lang="en-GB" dirty="0"/>
            <a:t>A decrease in traffic in shopping centres leads to a decline in sales (Graham et al., 2019).</a:t>
          </a:r>
          <a:br>
            <a:rPr lang="en-GB" dirty="0"/>
          </a:br>
          <a:endParaRPr lang="en-US" dirty="0"/>
        </a:p>
      </dgm:t>
    </dgm:pt>
    <dgm:pt modelId="{57B0F09A-7BE6-41C3-9163-0D2503CC7592}" type="parTrans" cxnId="{0D08299F-D037-48B9-8B1F-701A493A7EC6}">
      <dgm:prSet/>
      <dgm:spPr/>
      <dgm:t>
        <a:bodyPr/>
        <a:lstStyle/>
        <a:p>
          <a:endParaRPr lang="en-US"/>
        </a:p>
      </dgm:t>
    </dgm:pt>
    <dgm:pt modelId="{9A4D836E-32FB-4290-91F0-009ED6CD132F}" type="sibTrans" cxnId="{0D08299F-D037-48B9-8B1F-701A493A7EC6}">
      <dgm:prSet/>
      <dgm:spPr/>
      <dgm:t>
        <a:bodyPr/>
        <a:lstStyle/>
        <a:p>
          <a:endParaRPr lang="en-US"/>
        </a:p>
      </dgm:t>
    </dgm:pt>
    <dgm:pt modelId="{3F251D15-37DF-4471-B48D-408FAD4ED488}">
      <dgm:prSet/>
      <dgm:spPr/>
      <dgm:t>
        <a:bodyPr/>
        <a:lstStyle/>
        <a:p>
          <a:r>
            <a:rPr lang="en-GB"/>
            <a:t>Local businesses can be impacted by changes in footfall (Philp et al., 2022).</a:t>
          </a:r>
          <a:br>
            <a:rPr lang="en-GB"/>
          </a:br>
          <a:endParaRPr lang="en-US"/>
        </a:p>
      </dgm:t>
    </dgm:pt>
    <dgm:pt modelId="{253851F4-130B-487A-984E-7167328C73DF}" type="parTrans" cxnId="{D0DBFC5F-80DE-4BF3-8DC3-CEBF24DC64EE}">
      <dgm:prSet/>
      <dgm:spPr/>
      <dgm:t>
        <a:bodyPr/>
        <a:lstStyle/>
        <a:p>
          <a:endParaRPr lang="en-US"/>
        </a:p>
      </dgm:t>
    </dgm:pt>
    <dgm:pt modelId="{3ACF0EE9-8081-4B1C-9BA9-DB55292E7EDE}" type="sibTrans" cxnId="{D0DBFC5F-80DE-4BF3-8DC3-CEBF24DC64EE}">
      <dgm:prSet/>
      <dgm:spPr/>
      <dgm:t>
        <a:bodyPr/>
        <a:lstStyle/>
        <a:p>
          <a:endParaRPr lang="en-US"/>
        </a:p>
      </dgm:t>
    </dgm:pt>
    <dgm:pt modelId="{A7DCE366-9D1B-44C5-AFD5-7B2C6CBD6333}">
      <dgm:prSet/>
      <dgm:spPr/>
      <dgm:t>
        <a:bodyPr/>
        <a:lstStyle/>
        <a:p>
          <a:r>
            <a:rPr lang="en-GB" dirty="0"/>
            <a:t>An increased number of people have access to work from home.</a:t>
          </a:r>
          <a:endParaRPr lang="en-US" dirty="0"/>
        </a:p>
      </dgm:t>
    </dgm:pt>
    <dgm:pt modelId="{97FDB584-F6F3-48A1-B4F4-A323BEE9CB63}" type="parTrans" cxnId="{899E4085-C3D0-414C-8DCB-04C6D11D5ABE}">
      <dgm:prSet/>
      <dgm:spPr/>
      <dgm:t>
        <a:bodyPr/>
        <a:lstStyle/>
        <a:p>
          <a:endParaRPr lang="en-US"/>
        </a:p>
      </dgm:t>
    </dgm:pt>
    <dgm:pt modelId="{43A85029-190E-452B-A9C6-96A2B46CC269}" type="sibTrans" cxnId="{899E4085-C3D0-414C-8DCB-04C6D11D5ABE}">
      <dgm:prSet/>
      <dgm:spPr/>
      <dgm:t>
        <a:bodyPr/>
        <a:lstStyle/>
        <a:p>
          <a:endParaRPr lang="en-US"/>
        </a:p>
      </dgm:t>
    </dgm:pt>
    <dgm:pt modelId="{1331057A-FD18-43A7-B1F4-1602FE1D8962}" type="pres">
      <dgm:prSet presAssocID="{9BF5C44C-A47C-4496-9A4A-13B2574957D8}" presName="root" presStyleCnt="0">
        <dgm:presLayoutVars>
          <dgm:dir/>
          <dgm:resizeHandles val="exact"/>
        </dgm:presLayoutVars>
      </dgm:prSet>
      <dgm:spPr/>
    </dgm:pt>
    <dgm:pt modelId="{F13AA518-3B7D-4052-A253-82793DB64860}" type="pres">
      <dgm:prSet presAssocID="{CE010009-E198-4785-BE35-1F49EF6961C1}" presName="compNode" presStyleCnt="0"/>
      <dgm:spPr/>
    </dgm:pt>
    <dgm:pt modelId="{E3414471-CE90-4D50-B853-15D6A9601E46}" type="pres">
      <dgm:prSet presAssocID="{CE010009-E198-4785-BE35-1F49EF6961C1}" presName="bgRect" presStyleLbl="bgShp" presStyleIdx="0" presStyleCnt="7"/>
      <dgm:spPr/>
    </dgm:pt>
    <dgm:pt modelId="{E6C56078-8CE7-4588-B4DB-3174D14EF573}" type="pres">
      <dgm:prSet presAssocID="{CE010009-E198-4785-BE35-1F49EF6961C1}" presName="iconRect" presStyleLbl="node1" presStyleIdx="0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A546B577-F702-4CAB-AD6E-C0765BDE8325}" type="pres">
      <dgm:prSet presAssocID="{CE010009-E198-4785-BE35-1F49EF6961C1}" presName="spaceRect" presStyleCnt="0"/>
      <dgm:spPr/>
    </dgm:pt>
    <dgm:pt modelId="{9E67819C-15BE-4A5F-BCA6-2331BA18B226}" type="pres">
      <dgm:prSet presAssocID="{CE010009-E198-4785-BE35-1F49EF6961C1}" presName="parTx" presStyleLbl="revTx" presStyleIdx="0" presStyleCnt="7">
        <dgm:presLayoutVars>
          <dgm:chMax val="0"/>
          <dgm:chPref val="0"/>
        </dgm:presLayoutVars>
      </dgm:prSet>
      <dgm:spPr/>
    </dgm:pt>
    <dgm:pt modelId="{18E03BB2-51F7-47FA-B7CB-94B7B0672A74}" type="pres">
      <dgm:prSet presAssocID="{04DCDBD0-CBE1-4C24-9AE9-406B5DE2EE21}" presName="sibTrans" presStyleCnt="0"/>
      <dgm:spPr/>
    </dgm:pt>
    <dgm:pt modelId="{F00F1DDB-C159-4794-B67C-B95B36D60D9E}" type="pres">
      <dgm:prSet presAssocID="{BA5376B9-1671-4B58-B5BC-B12687475B4F}" presName="compNode" presStyleCnt="0"/>
      <dgm:spPr/>
    </dgm:pt>
    <dgm:pt modelId="{DF614948-39B9-40E0-BB6E-F4323B675FBC}" type="pres">
      <dgm:prSet presAssocID="{BA5376B9-1671-4B58-B5BC-B12687475B4F}" presName="bgRect" presStyleLbl="bgShp" presStyleIdx="1" presStyleCnt="7"/>
      <dgm:spPr/>
    </dgm:pt>
    <dgm:pt modelId="{2A0BDB9C-48E8-47B4-948E-708A04572AB9}" type="pres">
      <dgm:prSet presAssocID="{BA5376B9-1671-4B58-B5BC-B12687475B4F}" presName="iconRect" presStyleLbl="node1" presStyleIdx="1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e"/>
        </a:ext>
      </dgm:extLst>
    </dgm:pt>
    <dgm:pt modelId="{2EC2EA23-19A6-4FA9-99BF-2A21BC24F197}" type="pres">
      <dgm:prSet presAssocID="{BA5376B9-1671-4B58-B5BC-B12687475B4F}" presName="spaceRect" presStyleCnt="0"/>
      <dgm:spPr/>
    </dgm:pt>
    <dgm:pt modelId="{C8E0754D-62E1-4D45-9CF9-6A58E7E7B291}" type="pres">
      <dgm:prSet presAssocID="{BA5376B9-1671-4B58-B5BC-B12687475B4F}" presName="parTx" presStyleLbl="revTx" presStyleIdx="1" presStyleCnt="7">
        <dgm:presLayoutVars>
          <dgm:chMax val="0"/>
          <dgm:chPref val="0"/>
        </dgm:presLayoutVars>
      </dgm:prSet>
      <dgm:spPr/>
    </dgm:pt>
    <dgm:pt modelId="{8D861D90-7F78-4235-8C26-E42F11FFE2C4}" type="pres">
      <dgm:prSet presAssocID="{C7E10C71-AB0E-47F2-95C9-64A5600D8169}" presName="sibTrans" presStyleCnt="0"/>
      <dgm:spPr/>
    </dgm:pt>
    <dgm:pt modelId="{808F31AA-B346-4CF9-A221-E04B579B7DF2}" type="pres">
      <dgm:prSet presAssocID="{D016C700-9484-494E-8882-2F51C86F0CAE}" presName="compNode" presStyleCnt="0"/>
      <dgm:spPr/>
    </dgm:pt>
    <dgm:pt modelId="{299EDF51-5599-4F5D-83FC-1BEFE8C904DB}" type="pres">
      <dgm:prSet presAssocID="{D016C700-9484-494E-8882-2F51C86F0CAE}" presName="bgRect" presStyleLbl="bgShp" presStyleIdx="2" presStyleCnt="7"/>
      <dgm:spPr/>
    </dgm:pt>
    <dgm:pt modelId="{B90F0884-9A5C-4F2F-8BDB-70A0278BDF87}" type="pres">
      <dgm:prSet presAssocID="{D016C700-9484-494E-8882-2F51C86F0CAE}" presName="iconRect" presStyleLbl="node1" presStyleIdx="2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ading"/>
        </a:ext>
      </dgm:extLst>
    </dgm:pt>
    <dgm:pt modelId="{D9FB727E-FB15-481F-B272-177D6CC2612A}" type="pres">
      <dgm:prSet presAssocID="{D016C700-9484-494E-8882-2F51C86F0CAE}" presName="spaceRect" presStyleCnt="0"/>
      <dgm:spPr/>
    </dgm:pt>
    <dgm:pt modelId="{29DC39C4-E372-4307-BF80-C4766EBB041B}" type="pres">
      <dgm:prSet presAssocID="{D016C700-9484-494E-8882-2F51C86F0CAE}" presName="parTx" presStyleLbl="revTx" presStyleIdx="2" presStyleCnt="7">
        <dgm:presLayoutVars>
          <dgm:chMax val="0"/>
          <dgm:chPref val="0"/>
        </dgm:presLayoutVars>
      </dgm:prSet>
      <dgm:spPr/>
    </dgm:pt>
    <dgm:pt modelId="{41B9EDFD-5947-43D2-8756-9F6B9DB6CE3F}" type="pres">
      <dgm:prSet presAssocID="{C7D8F057-3358-42F6-A0E1-7F6BBF7B5F0E}" presName="sibTrans" presStyleCnt="0"/>
      <dgm:spPr/>
    </dgm:pt>
    <dgm:pt modelId="{B8AF37A6-4A49-4789-8E49-FFDB181EB823}" type="pres">
      <dgm:prSet presAssocID="{ECC56FA0-27E8-42A9-8AEF-A657E8256F9B}" presName="compNode" presStyleCnt="0"/>
      <dgm:spPr/>
    </dgm:pt>
    <dgm:pt modelId="{624096E8-5BD3-450C-88A1-525CF7E515FE}" type="pres">
      <dgm:prSet presAssocID="{ECC56FA0-27E8-42A9-8AEF-A657E8256F9B}" presName="bgRect" presStyleLbl="bgShp" presStyleIdx="3" presStyleCnt="7"/>
      <dgm:spPr/>
    </dgm:pt>
    <dgm:pt modelId="{58A305F9-7022-419B-9976-FF3ABEEC96F6}" type="pres">
      <dgm:prSet presAssocID="{ECC56FA0-27E8-42A9-8AEF-A657E8256F9B}" presName="iconRect" presStyleLbl="node1" presStyleIdx="3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ark scene"/>
        </a:ext>
      </dgm:extLst>
    </dgm:pt>
    <dgm:pt modelId="{124BCEC3-5ECF-406E-A75B-4A839D8C3FB4}" type="pres">
      <dgm:prSet presAssocID="{ECC56FA0-27E8-42A9-8AEF-A657E8256F9B}" presName="spaceRect" presStyleCnt="0"/>
      <dgm:spPr/>
    </dgm:pt>
    <dgm:pt modelId="{FBB98C70-5B27-4267-B98D-EB57AC69A2FA}" type="pres">
      <dgm:prSet presAssocID="{ECC56FA0-27E8-42A9-8AEF-A657E8256F9B}" presName="parTx" presStyleLbl="revTx" presStyleIdx="3" presStyleCnt="7">
        <dgm:presLayoutVars>
          <dgm:chMax val="0"/>
          <dgm:chPref val="0"/>
        </dgm:presLayoutVars>
      </dgm:prSet>
      <dgm:spPr/>
    </dgm:pt>
    <dgm:pt modelId="{AEF23846-E08B-4604-93C7-40FAB0598DEC}" type="pres">
      <dgm:prSet presAssocID="{A9975E7E-91DA-4193-B81D-6D300399ED13}" presName="sibTrans" presStyleCnt="0"/>
      <dgm:spPr/>
    </dgm:pt>
    <dgm:pt modelId="{0AE2365D-F241-4B1E-B120-C16BD25D467B}" type="pres">
      <dgm:prSet presAssocID="{03BDFF47-225C-4576-B2EF-08DC9EE469FF}" presName="compNode" presStyleCnt="0"/>
      <dgm:spPr/>
    </dgm:pt>
    <dgm:pt modelId="{6045C5B2-E1D6-4260-9DFB-97ADC2B0B02C}" type="pres">
      <dgm:prSet presAssocID="{03BDFF47-225C-4576-B2EF-08DC9EE469FF}" presName="bgRect" presStyleLbl="bgShp" presStyleIdx="4" presStyleCnt="7"/>
      <dgm:spPr/>
    </dgm:pt>
    <dgm:pt modelId="{1DB84FEA-D794-46BB-9A84-983540377CDE}" type="pres">
      <dgm:prSet presAssocID="{03BDFF47-225C-4576-B2EF-08DC9EE469FF}" presName="iconRect" presStyleLbl="node1" presStyleIdx="4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FE9D8E12-EB4D-4E0D-ACE2-4DF8CCB3C951}" type="pres">
      <dgm:prSet presAssocID="{03BDFF47-225C-4576-B2EF-08DC9EE469FF}" presName="spaceRect" presStyleCnt="0"/>
      <dgm:spPr/>
    </dgm:pt>
    <dgm:pt modelId="{0498544B-7837-4916-B09D-60AD189C8800}" type="pres">
      <dgm:prSet presAssocID="{03BDFF47-225C-4576-B2EF-08DC9EE469FF}" presName="parTx" presStyleLbl="revTx" presStyleIdx="4" presStyleCnt="7">
        <dgm:presLayoutVars>
          <dgm:chMax val="0"/>
          <dgm:chPref val="0"/>
        </dgm:presLayoutVars>
      </dgm:prSet>
      <dgm:spPr/>
    </dgm:pt>
    <dgm:pt modelId="{42497932-F16A-495E-8D95-42CC01E2DA62}" type="pres">
      <dgm:prSet presAssocID="{9A4D836E-32FB-4290-91F0-009ED6CD132F}" presName="sibTrans" presStyleCnt="0"/>
      <dgm:spPr/>
    </dgm:pt>
    <dgm:pt modelId="{4D23B75E-8CD2-4734-8A98-C132102DB533}" type="pres">
      <dgm:prSet presAssocID="{3F251D15-37DF-4471-B48D-408FAD4ED488}" presName="compNode" presStyleCnt="0"/>
      <dgm:spPr/>
    </dgm:pt>
    <dgm:pt modelId="{0AFABA7B-AA5C-4A77-8781-E840D2433FAA}" type="pres">
      <dgm:prSet presAssocID="{3F251D15-37DF-4471-B48D-408FAD4ED488}" presName="bgRect" presStyleLbl="bgShp" presStyleIdx="5" presStyleCnt="7"/>
      <dgm:spPr/>
    </dgm:pt>
    <dgm:pt modelId="{1B145F66-625E-4B20-BC2D-E78148091C75}" type="pres">
      <dgm:prSet presAssocID="{3F251D15-37DF-4471-B48D-408FAD4ED488}" presName="iconRect" presStyleLbl="node1" presStyleIdx="5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61448365-C91F-4A4A-A2C9-C15186BA49C5}" type="pres">
      <dgm:prSet presAssocID="{3F251D15-37DF-4471-B48D-408FAD4ED488}" presName="spaceRect" presStyleCnt="0"/>
      <dgm:spPr/>
    </dgm:pt>
    <dgm:pt modelId="{764BE30E-4129-4098-B94D-954FB19A4D8D}" type="pres">
      <dgm:prSet presAssocID="{3F251D15-37DF-4471-B48D-408FAD4ED488}" presName="parTx" presStyleLbl="revTx" presStyleIdx="5" presStyleCnt="7">
        <dgm:presLayoutVars>
          <dgm:chMax val="0"/>
          <dgm:chPref val="0"/>
        </dgm:presLayoutVars>
      </dgm:prSet>
      <dgm:spPr/>
    </dgm:pt>
    <dgm:pt modelId="{59CF177E-3FB6-4A2F-83CF-F16C101D19B4}" type="pres">
      <dgm:prSet presAssocID="{3ACF0EE9-8081-4B1C-9BA9-DB55292E7EDE}" presName="sibTrans" presStyleCnt="0"/>
      <dgm:spPr/>
    </dgm:pt>
    <dgm:pt modelId="{A3BB9D6C-DFFE-496F-9FDC-4B138E0BA582}" type="pres">
      <dgm:prSet presAssocID="{A7DCE366-9D1B-44C5-AFD5-7B2C6CBD6333}" presName="compNode" presStyleCnt="0"/>
      <dgm:spPr/>
    </dgm:pt>
    <dgm:pt modelId="{74FCDD3E-6185-4CA7-958A-885635913714}" type="pres">
      <dgm:prSet presAssocID="{A7DCE366-9D1B-44C5-AFD5-7B2C6CBD6333}" presName="bgRect" presStyleLbl="bgShp" presStyleIdx="6" presStyleCnt="7"/>
      <dgm:spPr/>
    </dgm:pt>
    <dgm:pt modelId="{B90F2917-0D55-4E4C-8A3A-15FA77A57307}" type="pres">
      <dgm:prSet presAssocID="{A7DCE366-9D1B-44C5-AFD5-7B2C6CBD6333}" presName="iconRect" presStyleLbl="node1" presStyleIdx="6" presStyleCnt="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burban scene"/>
        </a:ext>
      </dgm:extLst>
    </dgm:pt>
    <dgm:pt modelId="{75AAE968-113C-4DA8-8A74-B2E7BBAB4835}" type="pres">
      <dgm:prSet presAssocID="{A7DCE366-9D1B-44C5-AFD5-7B2C6CBD6333}" presName="spaceRect" presStyleCnt="0"/>
      <dgm:spPr/>
    </dgm:pt>
    <dgm:pt modelId="{6F1A3D25-A620-4BEC-9B8A-0B6A1096EB1D}" type="pres">
      <dgm:prSet presAssocID="{A7DCE366-9D1B-44C5-AFD5-7B2C6CBD6333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CD59F019-B06A-4584-90AB-137F83E23734}" srcId="{9BF5C44C-A47C-4496-9A4A-13B2574957D8}" destId="{CE010009-E198-4785-BE35-1F49EF6961C1}" srcOrd="0" destOrd="0" parTransId="{5959065A-6ABA-47AD-A7A7-4391BAA6966E}" sibTransId="{04DCDBD0-CBE1-4C24-9AE9-406B5DE2EE21}"/>
    <dgm:cxn modelId="{70939128-4625-41B7-A131-9FE5A227D89E}" type="presOf" srcId="{D016C700-9484-494E-8882-2F51C86F0CAE}" destId="{29DC39C4-E372-4307-BF80-C4766EBB041B}" srcOrd="0" destOrd="0" presId="urn:microsoft.com/office/officeart/2018/2/layout/IconVerticalSolidList"/>
    <dgm:cxn modelId="{3C6E4E5D-3F05-46D7-A154-B46F05D1DC96}" type="presOf" srcId="{3F251D15-37DF-4471-B48D-408FAD4ED488}" destId="{764BE30E-4129-4098-B94D-954FB19A4D8D}" srcOrd="0" destOrd="0" presId="urn:microsoft.com/office/officeart/2018/2/layout/IconVerticalSolidList"/>
    <dgm:cxn modelId="{D0DBFC5F-80DE-4BF3-8DC3-CEBF24DC64EE}" srcId="{9BF5C44C-A47C-4496-9A4A-13B2574957D8}" destId="{3F251D15-37DF-4471-B48D-408FAD4ED488}" srcOrd="5" destOrd="0" parTransId="{253851F4-130B-487A-984E-7167328C73DF}" sibTransId="{3ACF0EE9-8081-4B1C-9BA9-DB55292E7EDE}"/>
    <dgm:cxn modelId="{405CCE49-D39B-4B99-B628-FEE7BF863C7A}" type="presOf" srcId="{A7DCE366-9D1B-44C5-AFD5-7B2C6CBD6333}" destId="{6F1A3D25-A620-4BEC-9B8A-0B6A1096EB1D}" srcOrd="0" destOrd="0" presId="urn:microsoft.com/office/officeart/2018/2/layout/IconVerticalSolidList"/>
    <dgm:cxn modelId="{E1AFCC77-9BB3-4A2B-8C34-E67585269734}" type="presOf" srcId="{03BDFF47-225C-4576-B2EF-08DC9EE469FF}" destId="{0498544B-7837-4916-B09D-60AD189C8800}" srcOrd="0" destOrd="0" presId="urn:microsoft.com/office/officeart/2018/2/layout/IconVerticalSolidList"/>
    <dgm:cxn modelId="{899E4085-C3D0-414C-8DCB-04C6D11D5ABE}" srcId="{9BF5C44C-A47C-4496-9A4A-13B2574957D8}" destId="{A7DCE366-9D1B-44C5-AFD5-7B2C6CBD6333}" srcOrd="6" destOrd="0" parTransId="{97FDB584-F6F3-48A1-B4F4-A323BEE9CB63}" sibTransId="{43A85029-190E-452B-A9C6-96A2B46CC269}"/>
    <dgm:cxn modelId="{16FDD890-1442-49FC-A4A0-3581529953E6}" srcId="{9BF5C44C-A47C-4496-9A4A-13B2574957D8}" destId="{D016C700-9484-494E-8882-2F51C86F0CAE}" srcOrd="2" destOrd="0" parTransId="{4B792C4A-1BE9-46BA-AA51-E2676B5D7987}" sibTransId="{C7D8F057-3358-42F6-A0E1-7F6BBF7B5F0E}"/>
    <dgm:cxn modelId="{DA7DDB99-6ACC-4945-8C7B-6BD22E9EFEEA}" type="presOf" srcId="{BA5376B9-1671-4B58-B5BC-B12687475B4F}" destId="{C8E0754D-62E1-4D45-9CF9-6A58E7E7B291}" srcOrd="0" destOrd="0" presId="urn:microsoft.com/office/officeart/2018/2/layout/IconVerticalSolidList"/>
    <dgm:cxn modelId="{0D08299F-D037-48B9-8B1F-701A493A7EC6}" srcId="{9BF5C44C-A47C-4496-9A4A-13B2574957D8}" destId="{03BDFF47-225C-4576-B2EF-08DC9EE469FF}" srcOrd="4" destOrd="0" parTransId="{57B0F09A-7BE6-41C3-9163-0D2503CC7592}" sibTransId="{9A4D836E-32FB-4290-91F0-009ED6CD132F}"/>
    <dgm:cxn modelId="{618C8AB0-DE83-4DFE-B7FF-0CB77D98502E}" type="presOf" srcId="{9BF5C44C-A47C-4496-9A4A-13B2574957D8}" destId="{1331057A-FD18-43A7-B1F4-1602FE1D8962}" srcOrd="0" destOrd="0" presId="urn:microsoft.com/office/officeart/2018/2/layout/IconVerticalSolidList"/>
    <dgm:cxn modelId="{78A103B8-E307-41DC-BD79-2AE41E98A4DE}" type="presOf" srcId="{ECC56FA0-27E8-42A9-8AEF-A657E8256F9B}" destId="{FBB98C70-5B27-4267-B98D-EB57AC69A2FA}" srcOrd="0" destOrd="0" presId="urn:microsoft.com/office/officeart/2018/2/layout/IconVerticalSolidList"/>
    <dgm:cxn modelId="{9E90CAE1-7F85-4FBE-92B6-DEBA047D9EE5}" type="presOf" srcId="{CE010009-E198-4785-BE35-1F49EF6961C1}" destId="{9E67819C-15BE-4A5F-BCA6-2331BA18B226}" srcOrd="0" destOrd="0" presId="urn:microsoft.com/office/officeart/2018/2/layout/IconVerticalSolidList"/>
    <dgm:cxn modelId="{33809BE6-D835-43CB-B781-06BA625EDA58}" srcId="{9BF5C44C-A47C-4496-9A4A-13B2574957D8}" destId="{BA5376B9-1671-4B58-B5BC-B12687475B4F}" srcOrd="1" destOrd="0" parTransId="{588C94BA-6803-4AFF-9974-3EFE67E53D47}" sibTransId="{C7E10C71-AB0E-47F2-95C9-64A5600D8169}"/>
    <dgm:cxn modelId="{4DE877F1-8849-44A5-8738-FBAC430BDD5C}" srcId="{9BF5C44C-A47C-4496-9A4A-13B2574957D8}" destId="{ECC56FA0-27E8-42A9-8AEF-A657E8256F9B}" srcOrd="3" destOrd="0" parTransId="{EA09E793-12A8-4594-8DFE-908DCF6F67C4}" sibTransId="{A9975E7E-91DA-4193-B81D-6D300399ED13}"/>
    <dgm:cxn modelId="{3AB4DE21-43BA-4846-B9FA-EA18AC61A8A7}" type="presParOf" srcId="{1331057A-FD18-43A7-B1F4-1602FE1D8962}" destId="{F13AA518-3B7D-4052-A253-82793DB64860}" srcOrd="0" destOrd="0" presId="urn:microsoft.com/office/officeart/2018/2/layout/IconVerticalSolidList"/>
    <dgm:cxn modelId="{650BC3E9-6CAB-4AE3-8BEB-5E1D75A4C9FA}" type="presParOf" srcId="{F13AA518-3B7D-4052-A253-82793DB64860}" destId="{E3414471-CE90-4D50-B853-15D6A9601E46}" srcOrd="0" destOrd="0" presId="urn:microsoft.com/office/officeart/2018/2/layout/IconVerticalSolidList"/>
    <dgm:cxn modelId="{24464EA9-662D-4AB2-B997-29060213E64D}" type="presParOf" srcId="{F13AA518-3B7D-4052-A253-82793DB64860}" destId="{E6C56078-8CE7-4588-B4DB-3174D14EF573}" srcOrd="1" destOrd="0" presId="urn:microsoft.com/office/officeart/2018/2/layout/IconVerticalSolidList"/>
    <dgm:cxn modelId="{049EF915-8F33-4BA6-BB9B-7604B2F9095D}" type="presParOf" srcId="{F13AA518-3B7D-4052-A253-82793DB64860}" destId="{A546B577-F702-4CAB-AD6E-C0765BDE8325}" srcOrd="2" destOrd="0" presId="urn:microsoft.com/office/officeart/2018/2/layout/IconVerticalSolidList"/>
    <dgm:cxn modelId="{A0896388-E59A-4252-97C2-63377CA117A8}" type="presParOf" srcId="{F13AA518-3B7D-4052-A253-82793DB64860}" destId="{9E67819C-15BE-4A5F-BCA6-2331BA18B226}" srcOrd="3" destOrd="0" presId="urn:microsoft.com/office/officeart/2018/2/layout/IconVerticalSolidList"/>
    <dgm:cxn modelId="{9ADA09B8-9257-4B3D-A74E-9E408885BA36}" type="presParOf" srcId="{1331057A-FD18-43A7-B1F4-1602FE1D8962}" destId="{18E03BB2-51F7-47FA-B7CB-94B7B0672A74}" srcOrd="1" destOrd="0" presId="urn:microsoft.com/office/officeart/2018/2/layout/IconVerticalSolidList"/>
    <dgm:cxn modelId="{BB1EACF5-AA9F-4FEE-98A9-936F40E59BE6}" type="presParOf" srcId="{1331057A-FD18-43A7-B1F4-1602FE1D8962}" destId="{F00F1DDB-C159-4794-B67C-B95B36D60D9E}" srcOrd="2" destOrd="0" presId="urn:microsoft.com/office/officeart/2018/2/layout/IconVerticalSolidList"/>
    <dgm:cxn modelId="{DDED9639-440D-4E56-B968-E0AB01BC222F}" type="presParOf" srcId="{F00F1DDB-C159-4794-B67C-B95B36D60D9E}" destId="{DF614948-39B9-40E0-BB6E-F4323B675FBC}" srcOrd="0" destOrd="0" presId="urn:microsoft.com/office/officeart/2018/2/layout/IconVerticalSolidList"/>
    <dgm:cxn modelId="{B5DA185A-FC39-47AE-B81A-70DC53700CFD}" type="presParOf" srcId="{F00F1DDB-C159-4794-B67C-B95B36D60D9E}" destId="{2A0BDB9C-48E8-47B4-948E-708A04572AB9}" srcOrd="1" destOrd="0" presId="urn:microsoft.com/office/officeart/2018/2/layout/IconVerticalSolidList"/>
    <dgm:cxn modelId="{15D3A81E-D295-44D7-AFD2-F58CFC24FDD2}" type="presParOf" srcId="{F00F1DDB-C159-4794-B67C-B95B36D60D9E}" destId="{2EC2EA23-19A6-4FA9-99BF-2A21BC24F197}" srcOrd="2" destOrd="0" presId="urn:microsoft.com/office/officeart/2018/2/layout/IconVerticalSolidList"/>
    <dgm:cxn modelId="{6A1DAB8C-7C7E-418E-B14A-7C7951C673C4}" type="presParOf" srcId="{F00F1DDB-C159-4794-B67C-B95B36D60D9E}" destId="{C8E0754D-62E1-4D45-9CF9-6A58E7E7B291}" srcOrd="3" destOrd="0" presId="urn:microsoft.com/office/officeart/2018/2/layout/IconVerticalSolidList"/>
    <dgm:cxn modelId="{F3491223-792B-41C7-8C78-2C58ABE007FD}" type="presParOf" srcId="{1331057A-FD18-43A7-B1F4-1602FE1D8962}" destId="{8D861D90-7F78-4235-8C26-E42F11FFE2C4}" srcOrd="3" destOrd="0" presId="urn:microsoft.com/office/officeart/2018/2/layout/IconVerticalSolidList"/>
    <dgm:cxn modelId="{2F62CA32-F315-4319-A5AD-D1A078960A79}" type="presParOf" srcId="{1331057A-FD18-43A7-B1F4-1602FE1D8962}" destId="{808F31AA-B346-4CF9-A221-E04B579B7DF2}" srcOrd="4" destOrd="0" presId="urn:microsoft.com/office/officeart/2018/2/layout/IconVerticalSolidList"/>
    <dgm:cxn modelId="{94459701-1D8B-4CFE-BA1A-EA0CE4180A01}" type="presParOf" srcId="{808F31AA-B346-4CF9-A221-E04B579B7DF2}" destId="{299EDF51-5599-4F5D-83FC-1BEFE8C904DB}" srcOrd="0" destOrd="0" presId="urn:microsoft.com/office/officeart/2018/2/layout/IconVerticalSolidList"/>
    <dgm:cxn modelId="{A6B09CD8-7602-4188-BBFD-87193FBBBC1A}" type="presParOf" srcId="{808F31AA-B346-4CF9-A221-E04B579B7DF2}" destId="{B90F0884-9A5C-4F2F-8BDB-70A0278BDF87}" srcOrd="1" destOrd="0" presId="urn:microsoft.com/office/officeart/2018/2/layout/IconVerticalSolidList"/>
    <dgm:cxn modelId="{82AA51A5-9243-458B-A362-374DEE0A49AF}" type="presParOf" srcId="{808F31AA-B346-4CF9-A221-E04B579B7DF2}" destId="{D9FB727E-FB15-481F-B272-177D6CC2612A}" srcOrd="2" destOrd="0" presId="urn:microsoft.com/office/officeart/2018/2/layout/IconVerticalSolidList"/>
    <dgm:cxn modelId="{2DC06738-943F-4F06-8399-A000BBFE1600}" type="presParOf" srcId="{808F31AA-B346-4CF9-A221-E04B579B7DF2}" destId="{29DC39C4-E372-4307-BF80-C4766EBB041B}" srcOrd="3" destOrd="0" presId="urn:microsoft.com/office/officeart/2018/2/layout/IconVerticalSolidList"/>
    <dgm:cxn modelId="{B8B0407D-7C6F-4128-9CE8-814570D5FC7C}" type="presParOf" srcId="{1331057A-FD18-43A7-B1F4-1602FE1D8962}" destId="{41B9EDFD-5947-43D2-8756-9F6B9DB6CE3F}" srcOrd="5" destOrd="0" presId="urn:microsoft.com/office/officeart/2018/2/layout/IconVerticalSolidList"/>
    <dgm:cxn modelId="{EFF7DD03-A85A-45D4-8CEB-6DE3958D0507}" type="presParOf" srcId="{1331057A-FD18-43A7-B1F4-1602FE1D8962}" destId="{B8AF37A6-4A49-4789-8E49-FFDB181EB823}" srcOrd="6" destOrd="0" presId="urn:microsoft.com/office/officeart/2018/2/layout/IconVerticalSolidList"/>
    <dgm:cxn modelId="{D4695612-F9E6-4540-907B-39290CEF4066}" type="presParOf" srcId="{B8AF37A6-4A49-4789-8E49-FFDB181EB823}" destId="{624096E8-5BD3-450C-88A1-525CF7E515FE}" srcOrd="0" destOrd="0" presId="urn:microsoft.com/office/officeart/2018/2/layout/IconVerticalSolidList"/>
    <dgm:cxn modelId="{BB60C989-48D3-44D4-815F-BCBD974C0B28}" type="presParOf" srcId="{B8AF37A6-4A49-4789-8E49-FFDB181EB823}" destId="{58A305F9-7022-419B-9976-FF3ABEEC96F6}" srcOrd="1" destOrd="0" presId="urn:microsoft.com/office/officeart/2018/2/layout/IconVerticalSolidList"/>
    <dgm:cxn modelId="{B7029EDA-3262-4110-8EE1-CC800E5EC48E}" type="presParOf" srcId="{B8AF37A6-4A49-4789-8E49-FFDB181EB823}" destId="{124BCEC3-5ECF-406E-A75B-4A839D8C3FB4}" srcOrd="2" destOrd="0" presId="urn:microsoft.com/office/officeart/2018/2/layout/IconVerticalSolidList"/>
    <dgm:cxn modelId="{EF44A18D-A2CE-43D2-B16F-BD96672EFFB4}" type="presParOf" srcId="{B8AF37A6-4A49-4789-8E49-FFDB181EB823}" destId="{FBB98C70-5B27-4267-B98D-EB57AC69A2FA}" srcOrd="3" destOrd="0" presId="urn:microsoft.com/office/officeart/2018/2/layout/IconVerticalSolidList"/>
    <dgm:cxn modelId="{8153E6DF-10C0-4515-A0EC-08A64A226E5A}" type="presParOf" srcId="{1331057A-FD18-43A7-B1F4-1602FE1D8962}" destId="{AEF23846-E08B-4604-93C7-40FAB0598DEC}" srcOrd="7" destOrd="0" presId="urn:microsoft.com/office/officeart/2018/2/layout/IconVerticalSolidList"/>
    <dgm:cxn modelId="{FB5D85F0-6D90-4298-91DE-A9D1A5D51A86}" type="presParOf" srcId="{1331057A-FD18-43A7-B1F4-1602FE1D8962}" destId="{0AE2365D-F241-4B1E-B120-C16BD25D467B}" srcOrd="8" destOrd="0" presId="urn:microsoft.com/office/officeart/2018/2/layout/IconVerticalSolidList"/>
    <dgm:cxn modelId="{B6C12E6D-271C-4825-B763-03121EF133DE}" type="presParOf" srcId="{0AE2365D-F241-4B1E-B120-C16BD25D467B}" destId="{6045C5B2-E1D6-4260-9DFB-97ADC2B0B02C}" srcOrd="0" destOrd="0" presId="urn:microsoft.com/office/officeart/2018/2/layout/IconVerticalSolidList"/>
    <dgm:cxn modelId="{61AAD6FC-F5BA-4379-9775-0511DA3E52D3}" type="presParOf" srcId="{0AE2365D-F241-4B1E-B120-C16BD25D467B}" destId="{1DB84FEA-D794-46BB-9A84-983540377CDE}" srcOrd="1" destOrd="0" presId="urn:microsoft.com/office/officeart/2018/2/layout/IconVerticalSolidList"/>
    <dgm:cxn modelId="{08BC3657-5428-49CE-9735-BDF9A7BA38B7}" type="presParOf" srcId="{0AE2365D-F241-4B1E-B120-C16BD25D467B}" destId="{FE9D8E12-EB4D-4E0D-ACE2-4DF8CCB3C951}" srcOrd="2" destOrd="0" presId="urn:microsoft.com/office/officeart/2018/2/layout/IconVerticalSolidList"/>
    <dgm:cxn modelId="{A33F14A8-9201-4048-875F-D9651710464F}" type="presParOf" srcId="{0AE2365D-F241-4B1E-B120-C16BD25D467B}" destId="{0498544B-7837-4916-B09D-60AD189C8800}" srcOrd="3" destOrd="0" presId="urn:microsoft.com/office/officeart/2018/2/layout/IconVerticalSolidList"/>
    <dgm:cxn modelId="{A6CDCAC7-1F6E-46EF-955C-DFBA57519128}" type="presParOf" srcId="{1331057A-FD18-43A7-B1F4-1602FE1D8962}" destId="{42497932-F16A-495E-8D95-42CC01E2DA62}" srcOrd="9" destOrd="0" presId="urn:microsoft.com/office/officeart/2018/2/layout/IconVerticalSolidList"/>
    <dgm:cxn modelId="{14BDAECB-EAF3-4EDA-9A87-038EEBC08831}" type="presParOf" srcId="{1331057A-FD18-43A7-B1F4-1602FE1D8962}" destId="{4D23B75E-8CD2-4734-8A98-C132102DB533}" srcOrd="10" destOrd="0" presId="urn:microsoft.com/office/officeart/2018/2/layout/IconVerticalSolidList"/>
    <dgm:cxn modelId="{71EFD4D6-7810-4A9C-A7A9-FE6825F76FD7}" type="presParOf" srcId="{4D23B75E-8CD2-4734-8A98-C132102DB533}" destId="{0AFABA7B-AA5C-4A77-8781-E840D2433FAA}" srcOrd="0" destOrd="0" presId="urn:microsoft.com/office/officeart/2018/2/layout/IconVerticalSolidList"/>
    <dgm:cxn modelId="{197D198F-954E-442E-A4D2-583E1AC98F16}" type="presParOf" srcId="{4D23B75E-8CD2-4734-8A98-C132102DB533}" destId="{1B145F66-625E-4B20-BC2D-E78148091C75}" srcOrd="1" destOrd="0" presId="urn:microsoft.com/office/officeart/2018/2/layout/IconVerticalSolidList"/>
    <dgm:cxn modelId="{1F692E3D-59D3-4CE6-B978-E8C1DD713899}" type="presParOf" srcId="{4D23B75E-8CD2-4734-8A98-C132102DB533}" destId="{61448365-C91F-4A4A-A2C9-C15186BA49C5}" srcOrd="2" destOrd="0" presId="urn:microsoft.com/office/officeart/2018/2/layout/IconVerticalSolidList"/>
    <dgm:cxn modelId="{564D0FD9-4B32-42A9-B63F-BA3A20C1D4DB}" type="presParOf" srcId="{4D23B75E-8CD2-4734-8A98-C132102DB533}" destId="{764BE30E-4129-4098-B94D-954FB19A4D8D}" srcOrd="3" destOrd="0" presId="urn:microsoft.com/office/officeart/2018/2/layout/IconVerticalSolidList"/>
    <dgm:cxn modelId="{217ECDE8-D9F9-4739-BF89-F9E300DE0194}" type="presParOf" srcId="{1331057A-FD18-43A7-B1F4-1602FE1D8962}" destId="{59CF177E-3FB6-4A2F-83CF-F16C101D19B4}" srcOrd="11" destOrd="0" presId="urn:microsoft.com/office/officeart/2018/2/layout/IconVerticalSolidList"/>
    <dgm:cxn modelId="{AC53FBF6-33D1-4F4E-9690-C86A095F08E4}" type="presParOf" srcId="{1331057A-FD18-43A7-B1F4-1602FE1D8962}" destId="{A3BB9D6C-DFFE-496F-9FDC-4B138E0BA582}" srcOrd="12" destOrd="0" presId="urn:microsoft.com/office/officeart/2018/2/layout/IconVerticalSolidList"/>
    <dgm:cxn modelId="{DE871669-4A8A-4D55-A23A-EC9F4B548CE8}" type="presParOf" srcId="{A3BB9D6C-DFFE-496F-9FDC-4B138E0BA582}" destId="{74FCDD3E-6185-4CA7-958A-885635913714}" srcOrd="0" destOrd="0" presId="urn:microsoft.com/office/officeart/2018/2/layout/IconVerticalSolidList"/>
    <dgm:cxn modelId="{2286F84F-A09B-4BD5-A156-0B433711C68D}" type="presParOf" srcId="{A3BB9D6C-DFFE-496F-9FDC-4B138E0BA582}" destId="{B90F2917-0D55-4E4C-8A3A-15FA77A57307}" srcOrd="1" destOrd="0" presId="urn:microsoft.com/office/officeart/2018/2/layout/IconVerticalSolidList"/>
    <dgm:cxn modelId="{1E001FE0-BF41-4F80-96C0-AF81106E2998}" type="presParOf" srcId="{A3BB9D6C-DFFE-496F-9FDC-4B138E0BA582}" destId="{75AAE968-113C-4DA8-8A74-B2E7BBAB4835}" srcOrd="2" destOrd="0" presId="urn:microsoft.com/office/officeart/2018/2/layout/IconVerticalSolidList"/>
    <dgm:cxn modelId="{3544F46C-A4C6-4AF2-835D-C0B35D9A738B}" type="presParOf" srcId="{A3BB9D6C-DFFE-496F-9FDC-4B138E0BA582}" destId="{6F1A3D25-A620-4BEC-9B8A-0B6A1096EB1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414471-CE90-4D50-B853-15D6A9601E46}">
      <dsp:nvSpPr>
        <dsp:cNvPr id="0" name=""/>
        <dsp:cNvSpPr/>
      </dsp:nvSpPr>
      <dsp:spPr>
        <a:xfrm>
          <a:off x="0" y="2406"/>
          <a:ext cx="8946541" cy="4780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C56078-8CE7-4588-B4DB-3174D14EF573}">
      <dsp:nvSpPr>
        <dsp:cNvPr id="0" name=""/>
        <dsp:cNvSpPr/>
      </dsp:nvSpPr>
      <dsp:spPr>
        <a:xfrm>
          <a:off x="144619" y="109974"/>
          <a:ext cx="263200" cy="2629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67819C-15BE-4A5F-BCA6-2331BA18B226}">
      <dsp:nvSpPr>
        <dsp:cNvPr id="0" name=""/>
        <dsp:cNvSpPr/>
      </dsp:nvSpPr>
      <dsp:spPr>
        <a:xfrm>
          <a:off x="552439" y="2406"/>
          <a:ext cx="8385594" cy="493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178" tIns="52178" rIns="52178" bIns="5217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Basil's Bakery is going out of business.</a:t>
          </a:r>
          <a:endParaRPr lang="en-US" sz="1400" kern="1200"/>
        </a:p>
      </dsp:txBody>
      <dsp:txXfrm>
        <a:off x="552439" y="2406"/>
        <a:ext cx="8385594" cy="493019"/>
      </dsp:txXfrm>
    </dsp:sp>
    <dsp:sp modelId="{DF614948-39B9-40E0-BB6E-F4323B675FBC}">
      <dsp:nvSpPr>
        <dsp:cNvPr id="0" name=""/>
        <dsp:cNvSpPr/>
      </dsp:nvSpPr>
      <dsp:spPr>
        <a:xfrm>
          <a:off x="0" y="618681"/>
          <a:ext cx="8946541" cy="4780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0BDB9C-48E8-47B4-948E-708A04572AB9}">
      <dsp:nvSpPr>
        <dsp:cNvPr id="0" name=""/>
        <dsp:cNvSpPr/>
      </dsp:nvSpPr>
      <dsp:spPr>
        <a:xfrm>
          <a:off x="144619" y="726249"/>
          <a:ext cx="263200" cy="2629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E0754D-62E1-4D45-9CF9-6A58E7E7B291}">
      <dsp:nvSpPr>
        <dsp:cNvPr id="0" name=""/>
        <dsp:cNvSpPr/>
      </dsp:nvSpPr>
      <dsp:spPr>
        <a:xfrm>
          <a:off x="552439" y="618681"/>
          <a:ext cx="8385594" cy="493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178" tIns="52178" rIns="52178" bIns="5217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bakery opened in Coventry in 2015.</a:t>
          </a:r>
          <a:br>
            <a:rPr lang="en-GB" sz="1400" kern="1200"/>
          </a:br>
          <a:endParaRPr lang="en-US" sz="1400" kern="1200"/>
        </a:p>
      </dsp:txBody>
      <dsp:txXfrm>
        <a:off x="552439" y="618681"/>
        <a:ext cx="8385594" cy="493019"/>
      </dsp:txXfrm>
    </dsp:sp>
    <dsp:sp modelId="{299EDF51-5599-4F5D-83FC-1BEFE8C904DB}">
      <dsp:nvSpPr>
        <dsp:cNvPr id="0" name=""/>
        <dsp:cNvSpPr/>
      </dsp:nvSpPr>
      <dsp:spPr>
        <a:xfrm>
          <a:off x="0" y="1234956"/>
          <a:ext cx="8946541" cy="4780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0F0884-9A5C-4F2F-8BDB-70A0278BDF87}">
      <dsp:nvSpPr>
        <dsp:cNvPr id="0" name=""/>
        <dsp:cNvSpPr/>
      </dsp:nvSpPr>
      <dsp:spPr>
        <a:xfrm>
          <a:off x="144619" y="1342523"/>
          <a:ext cx="263200" cy="2629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C39C4-E372-4307-BF80-C4766EBB041B}">
      <dsp:nvSpPr>
        <dsp:cNvPr id="0" name=""/>
        <dsp:cNvSpPr/>
      </dsp:nvSpPr>
      <dsp:spPr>
        <a:xfrm>
          <a:off x="552439" y="1234956"/>
          <a:ext cx="8385594" cy="493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178" tIns="52178" rIns="52178" bIns="5217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This is approximately 25% less than the 2019 sales.</a:t>
          </a:r>
          <a:br>
            <a:rPr lang="en-GB" sz="1400" kern="1200"/>
          </a:br>
          <a:endParaRPr lang="en-US" sz="1400" kern="1200"/>
        </a:p>
      </dsp:txBody>
      <dsp:txXfrm>
        <a:off x="552439" y="1234956"/>
        <a:ext cx="8385594" cy="493019"/>
      </dsp:txXfrm>
    </dsp:sp>
    <dsp:sp modelId="{624096E8-5BD3-450C-88A1-525CF7E515FE}">
      <dsp:nvSpPr>
        <dsp:cNvPr id="0" name=""/>
        <dsp:cNvSpPr/>
      </dsp:nvSpPr>
      <dsp:spPr>
        <a:xfrm>
          <a:off x="0" y="1851230"/>
          <a:ext cx="8946541" cy="4780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A305F9-7022-419B-9976-FF3ABEEC96F6}">
      <dsp:nvSpPr>
        <dsp:cNvPr id="0" name=""/>
        <dsp:cNvSpPr/>
      </dsp:nvSpPr>
      <dsp:spPr>
        <a:xfrm>
          <a:off x="144619" y="1958798"/>
          <a:ext cx="263200" cy="2629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98C70-5B27-4267-B98D-EB57AC69A2FA}">
      <dsp:nvSpPr>
        <dsp:cNvPr id="0" name=""/>
        <dsp:cNvSpPr/>
      </dsp:nvSpPr>
      <dsp:spPr>
        <a:xfrm>
          <a:off x="552439" y="1851230"/>
          <a:ext cx="8385594" cy="493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178" tIns="52178" rIns="52178" bIns="5217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Some shops in the retail park have closed.</a:t>
          </a:r>
          <a:br>
            <a:rPr lang="en-GB" sz="1400" kern="1200"/>
          </a:br>
          <a:endParaRPr lang="en-US" sz="1400" kern="1200"/>
        </a:p>
      </dsp:txBody>
      <dsp:txXfrm>
        <a:off x="552439" y="1851230"/>
        <a:ext cx="8385594" cy="493019"/>
      </dsp:txXfrm>
    </dsp:sp>
    <dsp:sp modelId="{6045C5B2-E1D6-4260-9DFB-97ADC2B0B02C}">
      <dsp:nvSpPr>
        <dsp:cNvPr id="0" name=""/>
        <dsp:cNvSpPr/>
      </dsp:nvSpPr>
      <dsp:spPr>
        <a:xfrm>
          <a:off x="0" y="2467505"/>
          <a:ext cx="8946541" cy="4780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B84FEA-D794-46BB-9A84-983540377CDE}">
      <dsp:nvSpPr>
        <dsp:cNvPr id="0" name=""/>
        <dsp:cNvSpPr/>
      </dsp:nvSpPr>
      <dsp:spPr>
        <a:xfrm>
          <a:off x="144619" y="2575073"/>
          <a:ext cx="263200" cy="2629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98544B-7837-4916-B09D-60AD189C8800}">
      <dsp:nvSpPr>
        <dsp:cNvPr id="0" name=""/>
        <dsp:cNvSpPr/>
      </dsp:nvSpPr>
      <dsp:spPr>
        <a:xfrm>
          <a:off x="552439" y="2467505"/>
          <a:ext cx="8385594" cy="493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178" tIns="52178" rIns="52178" bIns="5217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 decrease in traffic in shopping centres leads to a decline in sales (Graham et al., 2019).</a:t>
          </a:r>
          <a:br>
            <a:rPr lang="en-GB" sz="1400" kern="1200" dirty="0"/>
          </a:br>
          <a:endParaRPr lang="en-US" sz="1400" kern="1200" dirty="0"/>
        </a:p>
      </dsp:txBody>
      <dsp:txXfrm>
        <a:off x="552439" y="2467505"/>
        <a:ext cx="8385594" cy="493019"/>
      </dsp:txXfrm>
    </dsp:sp>
    <dsp:sp modelId="{0AFABA7B-AA5C-4A77-8781-E840D2433FAA}">
      <dsp:nvSpPr>
        <dsp:cNvPr id="0" name=""/>
        <dsp:cNvSpPr/>
      </dsp:nvSpPr>
      <dsp:spPr>
        <a:xfrm>
          <a:off x="0" y="3083779"/>
          <a:ext cx="8946541" cy="4780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45F66-625E-4B20-BC2D-E78148091C75}">
      <dsp:nvSpPr>
        <dsp:cNvPr id="0" name=""/>
        <dsp:cNvSpPr/>
      </dsp:nvSpPr>
      <dsp:spPr>
        <a:xfrm>
          <a:off x="144619" y="3191347"/>
          <a:ext cx="263200" cy="2629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4BE30E-4129-4098-B94D-954FB19A4D8D}">
      <dsp:nvSpPr>
        <dsp:cNvPr id="0" name=""/>
        <dsp:cNvSpPr/>
      </dsp:nvSpPr>
      <dsp:spPr>
        <a:xfrm>
          <a:off x="552439" y="3083779"/>
          <a:ext cx="8385594" cy="493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178" tIns="52178" rIns="52178" bIns="5217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Local businesses can be impacted by changes in footfall (Philp et al., 2022).</a:t>
          </a:r>
          <a:br>
            <a:rPr lang="en-GB" sz="1400" kern="1200"/>
          </a:br>
          <a:endParaRPr lang="en-US" sz="1400" kern="1200"/>
        </a:p>
      </dsp:txBody>
      <dsp:txXfrm>
        <a:off x="552439" y="3083779"/>
        <a:ext cx="8385594" cy="493019"/>
      </dsp:txXfrm>
    </dsp:sp>
    <dsp:sp modelId="{74FCDD3E-6185-4CA7-958A-885635913714}">
      <dsp:nvSpPr>
        <dsp:cNvPr id="0" name=""/>
        <dsp:cNvSpPr/>
      </dsp:nvSpPr>
      <dsp:spPr>
        <a:xfrm>
          <a:off x="0" y="3700054"/>
          <a:ext cx="8946541" cy="47807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0F2917-0D55-4E4C-8A3A-15FA77A57307}">
      <dsp:nvSpPr>
        <dsp:cNvPr id="0" name=""/>
        <dsp:cNvSpPr/>
      </dsp:nvSpPr>
      <dsp:spPr>
        <a:xfrm>
          <a:off x="144619" y="3807622"/>
          <a:ext cx="263200" cy="26294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F1A3D25-A620-4BEC-9B8A-0B6A1096EB1D}">
      <dsp:nvSpPr>
        <dsp:cNvPr id="0" name=""/>
        <dsp:cNvSpPr/>
      </dsp:nvSpPr>
      <dsp:spPr>
        <a:xfrm>
          <a:off x="552439" y="3700054"/>
          <a:ext cx="8385594" cy="4930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2178" tIns="52178" rIns="52178" bIns="52178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An increased number of people have access to work from home.</a:t>
          </a:r>
          <a:endParaRPr lang="en-US" sz="1400" kern="1200" dirty="0"/>
        </a:p>
      </dsp:txBody>
      <dsp:txXfrm>
        <a:off x="552439" y="3700054"/>
        <a:ext cx="8385594" cy="4930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4516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7997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168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97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578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9799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2134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7291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4808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6470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82593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161675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00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48049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19485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40666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1844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F738184-D3D8-4F67-94D0-326727B4C23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C6FDA-93E3-4C0E-8EC5-F336CC0DE1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0229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2A38E9-3015-69FC-1104-94DA85131A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4800" b="1" dirty="0"/>
              <a:t>BASIL’S BAKERY</a:t>
            </a:r>
            <a:br>
              <a:rPr lang="en-GB" sz="4800" b="1" dirty="0"/>
            </a:br>
            <a:r>
              <a:rPr lang="en-GB" sz="4800" b="1" dirty="0"/>
              <a:t>Improving Location and Customer Access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EA32204-E38F-E620-E36D-3B707AF8CD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1692246"/>
          </a:xfrm>
        </p:spPr>
        <p:txBody>
          <a:bodyPr/>
          <a:lstStyle/>
          <a:p>
            <a:r>
              <a:rPr lang="en-GB" dirty="0"/>
              <a:t>Problem Solving and Decision Making</a:t>
            </a:r>
          </a:p>
          <a:p>
            <a:r>
              <a:rPr lang="en-GB" dirty="0"/>
              <a:t>Student Name Ionel Nicoara</a:t>
            </a:r>
            <a:br>
              <a:rPr lang="en-GB" dirty="0"/>
            </a:br>
            <a:r>
              <a:rPr lang="en-GB" dirty="0"/>
              <a:t>Student ID 2537434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71314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0695E0-F796-FEA0-02FA-8850059BB1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>
            <a:normAutofit/>
          </a:bodyPr>
          <a:lstStyle/>
          <a:p>
            <a:r>
              <a:rPr lang="en-GB" dirty="0"/>
              <a:t>WHAT IS THE PROBLEM?</a:t>
            </a:r>
            <a:br>
              <a:rPr lang="en-GB" dirty="0"/>
            </a:br>
            <a:endParaRPr lang="en-GB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09FE742-1A27-4AEF-B5F0-F8C383EAB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A048603-9347-2EF3-E7A1-081B7E6B39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8460484"/>
              </p:ext>
            </p:extLst>
          </p:nvPr>
        </p:nvGraphicFramePr>
        <p:xfrm>
          <a:off x="530556" y="1500258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58730A6A-A6BD-B92E-0377-896FE6765A72}"/>
              </a:ext>
            </a:extLst>
          </p:cNvPr>
          <p:cNvSpPr txBox="1"/>
          <p:nvPr/>
        </p:nvSpPr>
        <p:spPr>
          <a:xfrm>
            <a:off x="4434348" y="6008914"/>
            <a:ext cx="71313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i="1" dirty="0"/>
              <a:t>How does this impact the Bakery?</a:t>
            </a:r>
          </a:p>
          <a:p>
            <a:r>
              <a:rPr lang="en-GB" dirty="0"/>
              <a:t>Less foot traffic can equal fewer customers and fewer sales.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77493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6D728-703B-A3E4-87C6-481B7067C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PESTEL ANALYSIS – What is PESTEL?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04FD1-0BEF-8E17-336E-7064DA0739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3961" y="1413823"/>
            <a:ext cx="11484077" cy="601792"/>
          </a:xfrm>
        </p:spPr>
        <p:txBody>
          <a:bodyPr/>
          <a:lstStyle/>
          <a:p>
            <a:r>
              <a:rPr lang="en-GB" dirty="0"/>
              <a:t>PESTEL is a way businesses can determine the external factors that could impact them.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0DB286-9CA2-8825-A942-38BCBBCDD5F2}"/>
              </a:ext>
            </a:extLst>
          </p:cNvPr>
          <p:cNvSpPr txBox="1"/>
          <p:nvPr/>
        </p:nvSpPr>
        <p:spPr>
          <a:xfrm>
            <a:off x="540774" y="2015615"/>
            <a:ext cx="1092363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PESTEL at Basil’s Bakery</a:t>
            </a:r>
          </a:p>
          <a:p>
            <a:pPr algn="ctr"/>
            <a:endParaRPr lang="en-GB" b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Political: Shopping areas may be impacted by local decisions.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Economic: It may be the case that the customer has less money to spend.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Social: Consumer behaviour could change with time (Wrigley et al., 2019).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Technological: Technology can impact the location of shopping (Wrigley et al., 2019).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Environmental: There may be a demand for local products.</a:t>
            </a:r>
            <a:br>
              <a:rPr lang="en-GB" dirty="0"/>
            </a:br>
            <a:endParaRPr lang="en-GB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/>
              <a:t>Legal: Rules of food safety must be followed at the bakery.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D9E636-B98C-207F-BFFB-F702E9BCDD7A}"/>
              </a:ext>
            </a:extLst>
          </p:cNvPr>
          <p:cNvSpPr txBox="1"/>
          <p:nvPr/>
        </p:nvSpPr>
        <p:spPr>
          <a:xfrm>
            <a:off x="5309419" y="5810865"/>
            <a:ext cx="644012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Advantage:</a:t>
            </a:r>
            <a:r>
              <a:rPr lang="en-GB" dirty="0"/>
              <a:t> Helps identify external problems.</a:t>
            </a:r>
          </a:p>
          <a:p>
            <a:endParaRPr lang="en-GB" dirty="0"/>
          </a:p>
          <a:p>
            <a:r>
              <a:rPr lang="en-GB" b="1" dirty="0"/>
              <a:t>Limitation:</a:t>
            </a:r>
            <a:r>
              <a:rPr lang="en-GB" dirty="0"/>
              <a:t> Does not show exactly how to solve them.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087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026A2E-6984-2FE4-715D-694AB2E2B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FISHBONE DIAGRAM - What is Fishbone Diagram?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23E2AF-9A9B-39A7-33C7-132090839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6477" y="2052919"/>
            <a:ext cx="11808541" cy="995082"/>
          </a:xfrm>
        </p:spPr>
        <p:txBody>
          <a:bodyPr/>
          <a:lstStyle/>
          <a:p>
            <a:r>
              <a:rPr lang="en-GB" dirty="0"/>
              <a:t>A Fishbone Diagram can be used to identify potential root causes of a problem.</a:t>
            </a:r>
          </a:p>
          <a:p>
            <a:r>
              <a:rPr lang="en-GB" dirty="0"/>
              <a:t>Key issues: Customer Count at Bakery (Fewer Customers Visiting the Bakery)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76C597A-4F4F-AAF8-80E4-E742AD6BAE74}"/>
              </a:ext>
            </a:extLst>
          </p:cNvPr>
          <p:cNvSpPr txBox="1"/>
          <p:nvPr/>
        </p:nvSpPr>
        <p:spPr>
          <a:xfrm>
            <a:off x="7423355" y="3048001"/>
            <a:ext cx="456216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/>
              <a:t>Retail Park: Fewer people visit the retail park.</a:t>
            </a:r>
            <a:br>
              <a:rPr lang="en-GB" sz="1200" dirty="0"/>
            </a:br>
            <a:endParaRPr lang="en-GB" sz="1200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/>
              <a:t>Local Shops: Local businesses have shut down.</a:t>
            </a:r>
            <a:br>
              <a:rPr lang="en-GB" sz="1200" dirty="0"/>
            </a:br>
            <a:endParaRPr lang="en-GB" sz="1200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/>
              <a:t>Working Habits: An increase in self-employment.</a:t>
            </a:r>
            <a:br>
              <a:rPr lang="en-GB" sz="1200" dirty="0"/>
            </a:br>
            <a:endParaRPr lang="en-GB" sz="1200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/>
              <a:t>Accessibility: It can affect customer decisions regarding </a:t>
            </a:r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/>
              <a:t>convenience of the store (Turhan et al., 2013).</a:t>
            </a:r>
            <a:br>
              <a:rPr lang="en-GB" sz="1200" dirty="0"/>
            </a:br>
            <a:endParaRPr lang="en-GB" sz="1200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/>
              <a:t>Advertising: Insufficient advertising locally.</a:t>
            </a:r>
            <a:br>
              <a:rPr lang="en-GB" sz="1200" dirty="0"/>
            </a:br>
            <a:endParaRPr lang="en-GB" sz="1200" dirty="0"/>
          </a:p>
          <a:p>
            <a:pPr marL="171450" indent="-171450">
              <a:buFont typeface="Wingdings" panose="05000000000000000000" pitchFamily="2" charset="2"/>
              <a:buChar char="Ø"/>
            </a:pPr>
            <a:r>
              <a:rPr lang="en-GB" sz="1200" dirty="0"/>
              <a:t>Shopping Habits: Shopper visits can be attracted by </a:t>
            </a:r>
          </a:p>
          <a:p>
            <a:r>
              <a:rPr lang="en-GB" sz="1200" dirty="0"/>
              <a:t>attractive shopping area (Teller and Reutterer, 2008).</a:t>
            </a:r>
          </a:p>
          <a:p>
            <a:endParaRPr lang="en-GB" sz="12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00FC48-1611-5788-134A-63C0071887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8449" y="2956601"/>
            <a:ext cx="5879047" cy="261011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2CEB367-0D07-322B-10E5-6E1905E09104}"/>
              </a:ext>
            </a:extLst>
          </p:cNvPr>
          <p:cNvSpPr txBox="1"/>
          <p:nvPr/>
        </p:nvSpPr>
        <p:spPr>
          <a:xfrm>
            <a:off x="206477" y="5725657"/>
            <a:ext cx="75806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Disadvantage: Simplifies problems; leads to a misunderstanding.</a:t>
            </a:r>
          </a:p>
          <a:p>
            <a:endParaRPr lang="en-GB" dirty="0"/>
          </a:p>
          <a:p>
            <a:r>
              <a:rPr lang="en-GB" dirty="0"/>
              <a:t>Limitation: Some causes of the limitations still must be investigated.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9860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6B104-1E0E-7767-BE9C-D85E5B8775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381" y="629266"/>
            <a:ext cx="4767471" cy="164198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WHAT DID WE FIND?</a:t>
            </a:r>
            <a:br>
              <a:rPr lang="en-GB" sz="3600"/>
            </a:br>
            <a:endParaRPr lang="en-GB" sz="3600"/>
          </a:p>
        </p:txBody>
      </p:sp>
      <p:pic>
        <p:nvPicPr>
          <p:cNvPr id="5" name="Picture 4" descr="Breads on display">
            <a:extLst>
              <a:ext uri="{FF2B5EF4-FFF2-40B4-BE49-F238E27FC236}">
                <a16:creationId xmlns:a16="http://schemas.microsoft.com/office/drawing/2014/main" id="{5DE74F01-A474-7800-A003-25D0403CE00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3571" r="31319" b="-1"/>
          <a:stretch>
            <a:fillRect/>
          </a:stretch>
        </p:blipFill>
        <p:spPr>
          <a:xfrm>
            <a:off x="-1" y="10"/>
            <a:ext cx="4634680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1FFB8-1988-D268-5AA2-FA3C92572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2381" y="1467060"/>
            <a:ext cx="6253127" cy="478134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400" b="1" dirty="0"/>
              <a:t>Main Findings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 b="1" dirty="0"/>
          </a:p>
          <a:p>
            <a:pPr>
              <a:lnSpc>
                <a:spcPct val="90000"/>
              </a:lnSpc>
            </a:pPr>
            <a:r>
              <a:rPr lang="en-GB" sz="1400" dirty="0"/>
              <a:t>The bakery relies on people coming to the area.</a:t>
            </a:r>
            <a:br>
              <a:rPr lang="en-GB" sz="1400" dirty="0"/>
            </a:b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A lower number of visitors can have a negative impact on the number of sales (Graham et al., 2019).</a:t>
            </a:r>
            <a:br>
              <a:rPr lang="en-GB" sz="1400" dirty="0"/>
            </a:b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Shopping area characteristics can have an impact on shopping area success (Macdonald et al., 2022).</a:t>
            </a:r>
            <a:br>
              <a:rPr lang="en-GB" sz="1400" dirty="0"/>
            </a:b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It allows customers the option of going to more convenient locations (Adebayo et al., 2022).</a:t>
            </a:r>
            <a:br>
              <a:rPr lang="en-GB" sz="1400" dirty="0"/>
            </a:br>
            <a:endParaRPr lang="en-GB" sz="1400" dirty="0"/>
          </a:p>
          <a:p>
            <a:pPr>
              <a:lnSpc>
                <a:spcPct val="90000"/>
              </a:lnSpc>
            </a:pPr>
            <a:r>
              <a:rPr lang="en-GB" sz="1400" dirty="0"/>
              <a:t>The shopping areas should be changed when customer behaviour changes (Teller et al., 2013).</a:t>
            </a:r>
          </a:p>
          <a:p>
            <a:pPr>
              <a:lnSpc>
                <a:spcPct val="90000"/>
              </a:lnSpc>
            </a:pPr>
            <a:endParaRPr lang="en-GB" sz="1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400" dirty="0"/>
              <a:t>The main issue is not only the bakery but the fact that the area around it has changed as well.</a:t>
            </a:r>
          </a:p>
          <a:p>
            <a:pPr>
              <a:lnSpc>
                <a:spcPct val="90000"/>
              </a:lnSpc>
            </a:pPr>
            <a:endParaRPr lang="en-GB" sz="1000" dirty="0"/>
          </a:p>
          <a:p>
            <a:pPr marL="0" indent="0">
              <a:lnSpc>
                <a:spcPct val="90000"/>
              </a:lnSpc>
              <a:buNone/>
            </a:pP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17814751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C5E8D3-AB6C-A6BD-4BFF-299F2F380E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884469"/>
          </a:xfrm>
        </p:spPr>
        <p:txBody>
          <a:bodyPr/>
          <a:lstStyle/>
          <a:p>
            <a:r>
              <a:rPr lang="en-GB" dirty="0"/>
              <a:t>SOLUTIONS &amp; CONCLUSION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5066E-D76B-997E-59E8-BBA58BBBB3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800" y="1219200"/>
            <a:ext cx="11405419" cy="5407742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b="1" dirty="0"/>
              <a:t>What are the recommendations for Basil's Bakery ?</a:t>
            </a:r>
          </a:p>
          <a:p>
            <a:r>
              <a:rPr lang="en-GB" dirty="0"/>
              <a:t>Nearby homes: Distribute leaflets to local homes.</a:t>
            </a:r>
            <a:br>
              <a:rPr lang="en-GB" dirty="0"/>
            </a:br>
            <a:endParaRPr lang="en-GB" dirty="0"/>
          </a:p>
          <a:p>
            <a:r>
              <a:rPr lang="en-GB" dirty="0"/>
              <a:t>Improved signage: Facilitate people to locate the bakery.</a:t>
            </a:r>
            <a:br>
              <a:rPr lang="en-GB" dirty="0"/>
            </a:br>
            <a:endParaRPr lang="en-GB" dirty="0"/>
          </a:p>
          <a:p>
            <a:r>
              <a:rPr lang="en-GB" dirty="0"/>
              <a:t>Community events: Take advantage of local markets.</a:t>
            </a:r>
            <a:br>
              <a:rPr lang="en-GB" dirty="0"/>
            </a:br>
            <a:endParaRPr lang="en-GB" dirty="0"/>
          </a:p>
          <a:p>
            <a:r>
              <a:rPr lang="en-GB" dirty="0"/>
              <a:t>Business connections: Collaborate with local businesses.</a:t>
            </a:r>
            <a:br>
              <a:rPr lang="en-GB" dirty="0"/>
            </a:br>
            <a:endParaRPr lang="en-GB" dirty="0"/>
          </a:p>
          <a:p>
            <a:r>
              <a:rPr lang="en-GB" dirty="0"/>
              <a:t>Make products more easily collected.</a:t>
            </a:r>
          </a:p>
          <a:p>
            <a:pPr marL="0" indent="0">
              <a:buNone/>
            </a:pPr>
            <a:r>
              <a:rPr lang="en-GB" b="1" dirty="0"/>
              <a:t>How might these ideas be beneficial?</a:t>
            </a:r>
          </a:p>
          <a:p>
            <a:r>
              <a:rPr lang="en-GB" dirty="0"/>
              <a:t>Accessibility is a characteristic to consider for the selection of a shopping location (Turhan et al., 2013).</a:t>
            </a:r>
            <a:br>
              <a:rPr lang="en-GB" dirty="0"/>
            </a:br>
            <a:endParaRPr lang="en-GB" dirty="0"/>
          </a:p>
          <a:p>
            <a:r>
              <a:rPr lang="en-GB" dirty="0"/>
              <a:t>Businesses need to adapt to changes in local shopping areas (Wrigley et al., 2019).</a:t>
            </a:r>
          </a:p>
          <a:p>
            <a:pPr marL="0" indent="0">
              <a:buNone/>
            </a:pPr>
            <a:r>
              <a:rPr lang="en-GB" b="1" dirty="0"/>
              <a:t>Final Conclusion</a:t>
            </a:r>
          </a:p>
          <a:p>
            <a:r>
              <a:rPr lang="en-GB" dirty="0"/>
              <a:t>The retail park is a place Basil's Bakery can't predict that will attract customers. But it can adapt and get to customers another way.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06350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95A9F-5095-C32D-B63B-E3A91A82A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07A799-AE12-779A-8E4A-2FC732CA4D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3090" y="1288026"/>
            <a:ext cx="10972799" cy="535857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Adebayo, A.A., Greenhalgh, P., Muldoon-Smith, K. and </a:t>
            </a:r>
            <a:r>
              <a:rPr lang="en-GB" dirty="0" err="1"/>
              <a:t>Oyedokun</a:t>
            </a:r>
            <a:r>
              <a:rPr lang="en-GB" dirty="0"/>
              <a:t>, T., 2022. Towards attaining sustainable retail property locations: The relationships between supply, demand, and accessibility of retail spaces. </a:t>
            </a:r>
            <a:r>
              <a:rPr lang="en-GB" i="1" dirty="0"/>
              <a:t>Sustainability</a:t>
            </a:r>
            <a:r>
              <a:rPr lang="en-GB" dirty="0"/>
              <a:t>, </a:t>
            </a:r>
            <a:r>
              <a:rPr lang="en-GB" i="1" dirty="0"/>
              <a:t>14</a:t>
            </a:r>
            <a:r>
              <a:rPr lang="en-GB" dirty="0"/>
              <a:t>(7), p.3846.</a:t>
            </a:r>
          </a:p>
          <a:p>
            <a:r>
              <a:rPr lang="en-GB" dirty="0"/>
              <a:t>Graham, C., Khan, K. and Ilyas, M., 2019. Estimating the value of passing trade from pedestrian density. </a:t>
            </a:r>
            <a:r>
              <a:rPr lang="en-GB" i="1" dirty="0"/>
              <a:t>Journal of Retailing and Consumer Services</a:t>
            </a:r>
            <a:r>
              <a:rPr lang="en-GB" dirty="0"/>
              <a:t>, </a:t>
            </a:r>
            <a:r>
              <a:rPr lang="en-GB" i="1" dirty="0"/>
              <a:t>46</a:t>
            </a:r>
            <a:r>
              <a:rPr lang="en-GB" dirty="0"/>
              <a:t>, pp.103-111.</a:t>
            </a:r>
          </a:p>
          <a:p>
            <a:r>
              <a:rPr lang="en-GB" dirty="0"/>
              <a:t>Macdonald, J.L., Dolega, L. and Singleton, A., 2022. An open source delineation and hierarchical classification of UK retail agglomerations. </a:t>
            </a:r>
            <a:r>
              <a:rPr lang="en-GB" i="1" dirty="0"/>
              <a:t>Scientific Data</a:t>
            </a:r>
            <a:r>
              <a:rPr lang="en-GB" dirty="0"/>
              <a:t>, </a:t>
            </a:r>
            <a:r>
              <a:rPr lang="en-GB" i="1" dirty="0"/>
              <a:t>9</a:t>
            </a:r>
            <a:r>
              <a:rPr lang="en-GB" dirty="0"/>
              <a:t>(1), p.541.</a:t>
            </a:r>
          </a:p>
          <a:p>
            <a:r>
              <a:rPr lang="en-GB" dirty="0"/>
              <a:t>Philp, S., Dolega, L., Singleton, A. and Green, M., 2022. Archetypes of footfall context: quantifying temporal variations in retail footfall in relation to micro-location characteristics. </a:t>
            </a:r>
            <a:r>
              <a:rPr lang="en-GB" i="1" dirty="0"/>
              <a:t>Applied Spatial Analysis and Policy</a:t>
            </a:r>
            <a:r>
              <a:rPr lang="en-GB" dirty="0"/>
              <a:t>, </a:t>
            </a:r>
            <a:r>
              <a:rPr lang="en-GB" i="1" dirty="0"/>
              <a:t>15</a:t>
            </a:r>
            <a:r>
              <a:rPr lang="en-GB" dirty="0"/>
              <a:t>(1), pp.161-187.</a:t>
            </a:r>
          </a:p>
          <a:p>
            <a:r>
              <a:rPr lang="en-GB" dirty="0"/>
              <a:t>Teller, C. and Reutterer, T., 2008. The evolving concept of retail attractiveness: what makes retail agglomerations attractive when customers shop at them?. </a:t>
            </a:r>
            <a:r>
              <a:rPr lang="en-GB" i="1" dirty="0"/>
              <a:t>Journal of Retailing and consumer services</a:t>
            </a:r>
            <a:r>
              <a:rPr lang="en-GB" dirty="0"/>
              <a:t>, </a:t>
            </a:r>
            <a:r>
              <a:rPr lang="en-GB" i="1" dirty="0"/>
              <a:t>15</a:t>
            </a:r>
            <a:r>
              <a:rPr lang="en-GB" dirty="0"/>
              <a:t>(3), pp.127-143.</a:t>
            </a:r>
          </a:p>
          <a:p>
            <a:r>
              <a:rPr lang="en-GB" dirty="0"/>
              <a:t>Teller, C., Wood, S. and </a:t>
            </a:r>
            <a:r>
              <a:rPr lang="en-GB" dirty="0" err="1"/>
              <a:t>Floh</a:t>
            </a:r>
            <a:r>
              <a:rPr lang="en-GB" dirty="0"/>
              <a:t>, A., 2013. Adaptive resilience and the competition between retail and service agglomeration formats: An international perspective. </a:t>
            </a:r>
            <a:r>
              <a:rPr lang="en-GB" i="1" dirty="0"/>
              <a:t>Journal of Marketing Management</a:t>
            </a:r>
            <a:r>
              <a:rPr lang="en-GB" dirty="0"/>
              <a:t>, 29(9–10), pp.1039–1066.</a:t>
            </a:r>
          </a:p>
          <a:p>
            <a:r>
              <a:rPr lang="en-GB" dirty="0"/>
              <a:t>Turhan, G., Akalın, M. and </a:t>
            </a:r>
            <a:r>
              <a:rPr lang="en-GB" dirty="0" err="1"/>
              <a:t>Zehir</a:t>
            </a:r>
            <a:r>
              <a:rPr lang="en-GB" dirty="0"/>
              <a:t>, C., 2013. Literature review on selection criteria of store location based on performance measures. </a:t>
            </a:r>
            <a:r>
              <a:rPr lang="en-GB" i="1" dirty="0"/>
              <a:t>Procedia-Social and </a:t>
            </a:r>
            <a:r>
              <a:rPr lang="en-GB" i="1" dirty="0" err="1"/>
              <a:t>Behavioral</a:t>
            </a:r>
            <a:r>
              <a:rPr lang="en-GB" i="1" dirty="0"/>
              <a:t> Sciences</a:t>
            </a:r>
            <a:r>
              <a:rPr lang="en-GB" dirty="0"/>
              <a:t>, </a:t>
            </a:r>
            <a:r>
              <a:rPr lang="en-GB" i="1" dirty="0"/>
              <a:t>99</a:t>
            </a:r>
            <a:r>
              <a:rPr lang="en-GB" dirty="0"/>
              <a:t>, pp.391-402.</a:t>
            </a:r>
          </a:p>
          <a:p>
            <a:r>
              <a:rPr lang="en-GB" dirty="0"/>
              <a:t>Wrigley, N., Wood, S., </a:t>
            </a:r>
            <a:r>
              <a:rPr lang="en-GB" dirty="0" err="1"/>
              <a:t>Lambiri</a:t>
            </a:r>
            <a:r>
              <a:rPr lang="en-GB" dirty="0"/>
              <a:t>, D. and Lowe, M., 2019. Corporate convenience store development effects in small towns: Convenience culture during economic and digital storms. </a:t>
            </a:r>
            <a:r>
              <a:rPr lang="en-GB" i="1" dirty="0"/>
              <a:t>Environment and Planning A: Economy and Space</a:t>
            </a:r>
            <a:r>
              <a:rPr lang="en-GB" dirty="0"/>
              <a:t>, </a:t>
            </a:r>
            <a:r>
              <a:rPr lang="en-GB" i="1" dirty="0"/>
              <a:t>51</a:t>
            </a:r>
            <a:r>
              <a:rPr lang="en-GB" dirty="0"/>
              <a:t>(1), pp.112-132.</a:t>
            </a:r>
          </a:p>
        </p:txBody>
      </p:sp>
    </p:spTree>
    <p:extLst>
      <p:ext uri="{BB962C8B-B14F-4D97-AF65-F5344CB8AC3E}">
        <p14:creationId xmlns:p14="http://schemas.microsoft.com/office/powerpoint/2010/main" val="7868763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</TotalTime>
  <Words>1000</Words>
  <Application>Microsoft Office PowerPoint</Application>
  <PresentationFormat>Widescreen</PresentationFormat>
  <Paragraphs>71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Century Gothic</vt:lpstr>
      <vt:lpstr>Wingdings</vt:lpstr>
      <vt:lpstr>Wingdings 3</vt:lpstr>
      <vt:lpstr>Ion</vt:lpstr>
      <vt:lpstr>BASIL’S BAKERY Improving Location and Customer Access </vt:lpstr>
      <vt:lpstr>WHAT IS THE PROBLEM? </vt:lpstr>
      <vt:lpstr>PESTEL ANALYSIS – What is PESTEL? </vt:lpstr>
      <vt:lpstr>FISHBONE DIAGRAM - What is Fishbone Diagram? </vt:lpstr>
      <vt:lpstr>WHAT DID WE FIND? </vt:lpstr>
      <vt:lpstr>SOLUTIONS &amp; 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revision>2</cp:revision>
  <dcterms:created xsi:type="dcterms:W3CDTF">2026-10-09T12:19:12Z</dcterms:created>
  <dcterms:modified xsi:type="dcterms:W3CDTF">2026-10-10T09:00:11Z</dcterms:modified>
</cp:coreProperties>
</file>