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6" d="100"/>
          <a:sy n="66" d="100"/>
        </p:scale>
        <p:origin x="90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72516-929A-4DA6-B44F-391BD523D6A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F738988-5325-4BA6-9CB5-9B337FF358A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C280672-128C-4E9F-B93A-EB0CB40E6967}"/>
              </a:ext>
            </a:extLst>
          </p:cNvPr>
          <p:cNvSpPr>
            <a:spLocks noGrp="1"/>
          </p:cNvSpPr>
          <p:nvPr>
            <p:ph type="dt" sz="half" idx="10"/>
          </p:nvPr>
        </p:nvSpPr>
        <p:spPr/>
        <p:txBody>
          <a:bodyPr/>
          <a:lstStyle/>
          <a:p>
            <a:fld id="{EEBCD343-E578-40BE-8BAC-25CA54EA89D2}" type="datetimeFigureOut">
              <a:rPr lang="en-GB" smtClean="0"/>
              <a:t>13/07/2020</a:t>
            </a:fld>
            <a:endParaRPr lang="en-GB"/>
          </a:p>
        </p:txBody>
      </p:sp>
      <p:sp>
        <p:nvSpPr>
          <p:cNvPr id="5" name="Footer Placeholder 4">
            <a:extLst>
              <a:ext uri="{FF2B5EF4-FFF2-40B4-BE49-F238E27FC236}">
                <a16:creationId xmlns:a16="http://schemas.microsoft.com/office/drawing/2014/main" id="{B9A11F44-810D-4717-A555-57C052DFBC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E83A26-023D-47D5-B67F-FB510C665AE2}"/>
              </a:ext>
            </a:extLst>
          </p:cNvPr>
          <p:cNvSpPr>
            <a:spLocks noGrp="1"/>
          </p:cNvSpPr>
          <p:nvPr>
            <p:ph type="sldNum" sz="quarter" idx="12"/>
          </p:nvPr>
        </p:nvSpPr>
        <p:spPr/>
        <p:txBody>
          <a:bodyPr/>
          <a:lstStyle/>
          <a:p>
            <a:fld id="{6404163A-A79F-40D8-96C6-98E9687E9B2A}" type="slidenum">
              <a:rPr lang="en-GB" smtClean="0"/>
              <a:t>‹#›</a:t>
            </a:fld>
            <a:endParaRPr lang="en-GB"/>
          </a:p>
        </p:txBody>
      </p:sp>
    </p:spTree>
    <p:extLst>
      <p:ext uri="{BB962C8B-B14F-4D97-AF65-F5344CB8AC3E}">
        <p14:creationId xmlns:p14="http://schemas.microsoft.com/office/powerpoint/2010/main" val="546680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DA652-7D34-4B77-B6C0-C582B885650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73C7EB1-BA74-4E7D-8BDB-BC14F28674C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5642E76-6E2A-480B-AB7C-A0ECA0F0A5C2}"/>
              </a:ext>
            </a:extLst>
          </p:cNvPr>
          <p:cNvSpPr>
            <a:spLocks noGrp="1"/>
          </p:cNvSpPr>
          <p:nvPr>
            <p:ph type="dt" sz="half" idx="10"/>
          </p:nvPr>
        </p:nvSpPr>
        <p:spPr/>
        <p:txBody>
          <a:bodyPr/>
          <a:lstStyle/>
          <a:p>
            <a:fld id="{EEBCD343-E578-40BE-8BAC-25CA54EA89D2}" type="datetimeFigureOut">
              <a:rPr lang="en-GB" smtClean="0"/>
              <a:t>13/07/2020</a:t>
            </a:fld>
            <a:endParaRPr lang="en-GB"/>
          </a:p>
        </p:txBody>
      </p:sp>
      <p:sp>
        <p:nvSpPr>
          <p:cNvPr id="5" name="Footer Placeholder 4">
            <a:extLst>
              <a:ext uri="{FF2B5EF4-FFF2-40B4-BE49-F238E27FC236}">
                <a16:creationId xmlns:a16="http://schemas.microsoft.com/office/drawing/2014/main" id="{F0B087B2-DF1F-4226-B4C0-D10E94D03D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422D5F-2C91-444A-8474-8AB766F8DB2F}"/>
              </a:ext>
            </a:extLst>
          </p:cNvPr>
          <p:cNvSpPr>
            <a:spLocks noGrp="1"/>
          </p:cNvSpPr>
          <p:nvPr>
            <p:ph type="sldNum" sz="quarter" idx="12"/>
          </p:nvPr>
        </p:nvSpPr>
        <p:spPr/>
        <p:txBody>
          <a:bodyPr/>
          <a:lstStyle/>
          <a:p>
            <a:fld id="{6404163A-A79F-40D8-96C6-98E9687E9B2A}" type="slidenum">
              <a:rPr lang="en-GB" smtClean="0"/>
              <a:t>‹#›</a:t>
            </a:fld>
            <a:endParaRPr lang="en-GB"/>
          </a:p>
        </p:txBody>
      </p:sp>
    </p:spTree>
    <p:extLst>
      <p:ext uri="{BB962C8B-B14F-4D97-AF65-F5344CB8AC3E}">
        <p14:creationId xmlns:p14="http://schemas.microsoft.com/office/powerpoint/2010/main" val="5171613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ACEE19-4F2B-453D-BEFA-F68683B5645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BAC8B8D-9BC5-4E63-B509-1AC6EB18EE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F1B82BC-29D9-4FEF-A7AE-EA38DF75213C}"/>
              </a:ext>
            </a:extLst>
          </p:cNvPr>
          <p:cNvSpPr>
            <a:spLocks noGrp="1"/>
          </p:cNvSpPr>
          <p:nvPr>
            <p:ph type="dt" sz="half" idx="10"/>
          </p:nvPr>
        </p:nvSpPr>
        <p:spPr/>
        <p:txBody>
          <a:bodyPr/>
          <a:lstStyle/>
          <a:p>
            <a:fld id="{EEBCD343-E578-40BE-8BAC-25CA54EA89D2}" type="datetimeFigureOut">
              <a:rPr lang="en-GB" smtClean="0"/>
              <a:t>13/07/2020</a:t>
            </a:fld>
            <a:endParaRPr lang="en-GB"/>
          </a:p>
        </p:txBody>
      </p:sp>
      <p:sp>
        <p:nvSpPr>
          <p:cNvPr id="5" name="Footer Placeholder 4">
            <a:extLst>
              <a:ext uri="{FF2B5EF4-FFF2-40B4-BE49-F238E27FC236}">
                <a16:creationId xmlns:a16="http://schemas.microsoft.com/office/drawing/2014/main" id="{5179744E-A932-4225-AC58-E3A887952F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BFECC17-DE39-4045-AF5E-2B1BC772ABBB}"/>
              </a:ext>
            </a:extLst>
          </p:cNvPr>
          <p:cNvSpPr>
            <a:spLocks noGrp="1"/>
          </p:cNvSpPr>
          <p:nvPr>
            <p:ph type="sldNum" sz="quarter" idx="12"/>
          </p:nvPr>
        </p:nvSpPr>
        <p:spPr/>
        <p:txBody>
          <a:bodyPr/>
          <a:lstStyle/>
          <a:p>
            <a:fld id="{6404163A-A79F-40D8-96C6-98E9687E9B2A}" type="slidenum">
              <a:rPr lang="en-GB" smtClean="0"/>
              <a:t>‹#›</a:t>
            </a:fld>
            <a:endParaRPr lang="en-GB"/>
          </a:p>
        </p:txBody>
      </p:sp>
    </p:spTree>
    <p:extLst>
      <p:ext uri="{BB962C8B-B14F-4D97-AF65-F5344CB8AC3E}">
        <p14:creationId xmlns:p14="http://schemas.microsoft.com/office/powerpoint/2010/main" val="25845299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8405E-8A3E-4504-9B78-5D7177DCB0E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E6DCC4C-F9DB-4D40-A247-1C49D68BDF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0B1069E-0614-4C82-9B53-AEB98B5044D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1D48CA7-1AAC-4759-B7AF-18D334D58DD9}"/>
              </a:ext>
            </a:extLst>
          </p:cNvPr>
          <p:cNvSpPr>
            <a:spLocks noGrp="1"/>
          </p:cNvSpPr>
          <p:nvPr>
            <p:ph type="dt" sz="half" idx="10"/>
          </p:nvPr>
        </p:nvSpPr>
        <p:spPr/>
        <p:txBody>
          <a:bodyPr/>
          <a:lstStyle/>
          <a:p>
            <a:fld id="{EEBCD343-E578-40BE-8BAC-25CA54EA89D2}" type="datetimeFigureOut">
              <a:rPr lang="en-GB" smtClean="0"/>
              <a:t>13/07/2020</a:t>
            </a:fld>
            <a:endParaRPr lang="en-GB"/>
          </a:p>
        </p:txBody>
      </p:sp>
      <p:sp>
        <p:nvSpPr>
          <p:cNvPr id="6" name="Footer Placeholder 5">
            <a:extLst>
              <a:ext uri="{FF2B5EF4-FFF2-40B4-BE49-F238E27FC236}">
                <a16:creationId xmlns:a16="http://schemas.microsoft.com/office/drawing/2014/main" id="{3558067A-F114-43BE-9040-E928EA375C4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D5CF6B-B375-45F8-BB31-0FF893D1AC28}"/>
              </a:ext>
            </a:extLst>
          </p:cNvPr>
          <p:cNvSpPr>
            <a:spLocks noGrp="1"/>
          </p:cNvSpPr>
          <p:nvPr>
            <p:ph type="sldNum" sz="quarter" idx="12"/>
          </p:nvPr>
        </p:nvSpPr>
        <p:spPr/>
        <p:txBody>
          <a:bodyPr/>
          <a:lstStyle/>
          <a:p>
            <a:fld id="{6404163A-A79F-40D8-96C6-98E9687E9B2A}" type="slidenum">
              <a:rPr lang="en-GB" smtClean="0"/>
              <a:t>‹#›</a:t>
            </a:fld>
            <a:endParaRPr lang="en-GB"/>
          </a:p>
        </p:txBody>
      </p:sp>
    </p:spTree>
    <p:extLst>
      <p:ext uri="{BB962C8B-B14F-4D97-AF65-F5344CB8AC3E}">
        <p14:creationId xmlns:p14="http://schemas.microsoft.com/office/powerpoint/2010/main" val="40642054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23CD2-2DBF-48EC-90EF-481248C82D1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196D726-B6B2-4579-BE5C-95CC553A406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7264585-38DC-4D03-9600-7E3AE934588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ED46C78-5692-4F1F-A281-28C8DD89A0F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BE67761-354C-48BC-AC99-1C17F683E1F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AFD2F34-8F79-4ECA-B5E6-DEB9CA7E39B0}"/>
              </a:ext>
            </a:extLst>
          </p:cNvPr>
          <p:cNvSpPr>
            <a:spLocks noGrp="1"/>
          </p:cNvSpPr>
          <p:nvPr>
            <p:ph type="dt" sz="half" idx="10"/>
          </p:nvPr>
        </p:nvSpPr>
        <p:spPr/>
        <p:txBody>
          <a:bodyPr/>
          <a:lstStyle/>
          <a:p>
            <a:fld id="{EEBCD343-E578-40BE-8BAC-25CA54EA89D2}" type="datetimeFigureOut">
              <a:rPr lang="en-GB" smtClean="0"/>
              <a:t>13/07/2020</a:t>
            </a:fld>
            <a:endParaRPr lang="en-GB"/>
          </a:p>
        </p:txBody>
      </p:sp>
      <p:sp>
        <p:nvSpPr>
          <p:cNvPr id="8" name="Footer Placeholder 7">
            <a:extLst>
              <a:ext uri="{FF2B5EF4-FFF2-40B4-BE49-F238E27FC236}">
                <a16:creationId xmlns:a16="http://schemas.microsoft.com/office/drawing/2014/main" id="{07E6EE71-D459-4B78-950D-D9C2314876C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F227B21-9CA0-4EF9-B8F5-DADAEB074A7F}"/>
              </a:ext>
            </a:extLst>
          </p:cNvPr>
          <p:cNvSpPr>
            <a:spLocks noGrp="1"/>
          </p:cNvSpPr>
          <p:nvPr>
            <p:ph type="sldNum" sz="quarter" idx="12"/>
          </p:nvPr>
        </p:nvSpPr>
        <p:spPr/>
        <p:txBody>
          <a:bodyPr/>
          <a:lstStyle/>
          <a:p>
            <a:fld id="{6404163A-A79F-40D8-96C6-98E9687E9B2A}" type="slidenum">
              <a:rPr lang="en-GB" smtClean="0"/>
              <a:t>‹#›</a:t>
            </a:fld>
            <a:endParaRPr lang="en-GB"/>
          </a:p>
        </p:txBody>
      </p:sp>
    </p:spTree>
    <p:extLst>
      <p:ext uri="{BB962C8B-B14F-4D97-AF65-F5344CB8AC3E}">
        <p14:creationId xmlns:p14="http://schemas.microsoft.com/office/powerpoint/2010/main" val="13795964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1EE16-2319-46A9-9410-608EEDD6A9F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B343C55-9412-4474-9026-1585B595CA8E}"/>
              </a:ext>
            </a:extLst>
          </p:cNvPr>
          <p:cNvSpPr>
            <a:spLocks noGrp="1"/>
          </p:cNvSpPr>
          <p:nvPr>
            <p:ph type="dt" sz="half" idx="10"/>
          </p:nvPr>
        </p:nvSpPr>
        <p:spPr/>
        <p:txBody>
          <a:bodyPr/>
          <a:lstStyle/>
          <a:p>
            <a:fld id="{EEBCD343-E578-40BE-8BAC-25CA54EA89D2}" type="datetimeFigureOut">
              <a:rPr lang="en-GB" smtClean="0"/>
              <a:t>13/07/2020</a:t>
            </a:fld>
            <a:endParaRPr lang="en-GB"/>
          </a:p>
        </p:txBody>
      </p:sp>
      <p:sp>
        <p:nvSpPr>
          <p:cNvPr id="4" name="Footer Placeholder 3">
            <a:extLst>
              <a:ext uri="{FF2B5EF4-FFF2-40B4-BE49-F238E27FC236}">
                <a16:creationId xmlns:a16="http://schemas.microsoft.com/office/drawing/2014/main" id="{A1778634-D971-4ECA-81E7-9627E664D54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960363B-F215-46B7-B704-21D0A7D7DB2A}"/>
              </a:ext>
            </a:extLst>
          </p:cNvPr>
          <p:cNvSpPr>
            <a:spLocks noGrp="1"/>
          </p:cNvSpPr>
          <p:nvPr>
            <p:ph type="sldNum" sz="quarter" idx="12"/>
          </p:nvPr>
        </p:nvSpPr>
        <p:spPr/>
        <p:txBody>
          <a:bodyPr/>
          <a:lstStyle/>
          <a:p>
            <a:fld id="{6404163A-A79F-40D8-96C6-98E9687E9B2A}" type="slidenum">
              <a:rPr lang="en-GB" smtClean="0"/>
              <a:t>‹#›</a:t>
            </a:fld>
            <a:endParaRPr lang="en-GB"/>
          </a:p>
        </p:txBody>
      </p:sp>
    </p:spTree>
    <p:extLst>
      <p:ext uri="{BB962C8B-B14F-4D97-AF65-F5344CB8AC3E}">
        <p14:creationId xmlns:p14="http://schemas.microsoft.com/office/powerpoint/2010/main" val="35356607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865F44A-20E1-4670-8DD0-EC16E29FAD7D}"/>
              </a:ext>
            </a:extLst>
          </p:cNvPr>
          <p:cNvSpPr>
            <a:spLocks noGrp="1"/>
          </p:cNvSpPr>
          <p:nvPr>
            <p:ph type="dt" sz="half" idx="10"/>
          </p:nvPr>
        </p:nvSpPr>
        <p:spPr/>
        <p:txBody>
          <a:bodyPr/>
          <a:lstStyle/>
          <a:p>
            <a:fld id="{EEBCD343-E578-40BE-8BAC-25CA54EA89D2}" type="datetimeFigureOut">
              <a:rPr lang="en-GB" smtClean="0"/>
              <a:t>13/07/2020</a:t>
            </a:fld>
            <a:endParaRPr lang="en-GB"/>
          </a:p>
        </p:txBody>
      </p:sp>
      <p:sp>
        <p:nvSpPr>
          <p:cNvPr id="3" name="Footer Placeholder 2">
            <a:extLst>
              <a:ext uri="{FF2B5EF4-FFF2-40B4-BE49-F238E27FC236}">
                <a16:creationId xmlns:a16="http://schemas.microsoft.com/office/drawing/2014/main" id="{E318435F-3FA2-4ADA-B595-9C2E0BF0A4A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4BC8EFD-2254-4B20-B25E-7E0740EC9AF9}"/>
              </a:ext>
            </a:extLst>
          </p:cNvPr>
          <p:cNvSpPr>
            <a:spLocks noGrp="1"/>
          </p:cNvSpPr>
          <p:nvPr>
            <p:ph type="sldNum" sz="quarter" idx="12"/>
          </p:nvPr>
        </p:nvSpPr>
        <p:spPr/>
        <p:txBody>
          <a:bodyPr/>
          <a:lstStyle/>
          <a:p>
            <a:fld id="{6404163A-A79F-40D8-96C6-98E9687E9B2A}" type="slidenum">
              <a:rPr lang="en-GB" smtClean="0"/>
              <a:t>‹#›</a:t>
            </a:fld>
            <a:endParaRPr lang="en-GB"/>
          </a:p>
        </p:txBody>
      </p:sp>
    </p:spTree>
    <p:extLst>
      <p:ext uri="{BB962C8B-B14F-4D97-AF65-F5344CB8AC3E}">
        <p14:creationId xmlns:p14="http://schemas.microsoft.com/office/powerpoint/2010/main" val="37243264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A0C58F-2C0E-4D23-9526-B0F1754A008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DE36692-6807-4290-A09A-2A77DDBC59A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009B414-93B1-43BF-ACF3-6AEDB60F2E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83189D4-099C-4033-83E9-A16723364DFB}"/>
              </a:ext>
            </a:extLst>
          </p:cNvPr>
          <p:cNvSpPr>
            <a:spLocks noGrp="1"/>
          </p:cNvSpPr>
          <p:nvPr>
            <p:ph type="dt" sz="half" idx="10"/>
          </p:nvPr>
        </p:nvSpPr>
        <p:spPr/>
        <p:txBody>
          <a:bodyPr/>
          <a:lstStyle/>
          <a:p>
            <a:fld id="{EEBCD343-E578-40BE-8BAC-25CA54EA89D2}" type="datetimeFigureOut">
              <a:rPr lang="en-GB" smtClean="0"/>
              <a:t>13/07/2020</a:t>
            </a:fld>
            <a:endParaRPr lang="en-GB"/>
          </a:p>
        </p:txBody>
      </p:sp>
      <p:sp>
        <p:nvSpPr>
          <p:cNvPr id="6" name="Footer Placeholder 5">
            <a:extLst>
              <a:ext uri="{FF2B5EF4-FFF2-40B4-BE49-F238E27FC236}">
                <a16:creationId xmlns:a16="http://schemas.microsoft.com/office/drawing/2014/main" id="{281C7E81-E79F-441D-9430-31A3757409C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E6D3AA6-4D26-4054-993C-14CB3E3A56BF}"/>
              </a:ext>
            </a:extLst>
          </p:cNvPr>
          <p:cNvSpPr>
            <a:spLocks noGrp="1"/>
          </p:cNvSpPr>
          <p:nvPr>
            <p:ph type="sldNum" sz="quarter" idx="12"/>
          </p:nvPr>
        </p:nvSpPr>
        <p:spPr/>
        <p:txBody>
          <a:bodyPr/>
          <a:lstStyle/>
          <a:p>
            <a:fld id="{6404163A-A79F-40D8-96C6-98E9687E9B2A}" type="slidenum">
              <a:rPr lang="en-GB" smtClean="0"/>
              <a:t>‹#›</a:t>
            </a:fld>
            <a:endParaRPr lang="en-GB"/>
          </a:p>
        </p:txBody>
      </p:sp>
    </p:spTree>
    <p:extLst>
      <p:ext uri="{BB962C8B-B14F-4D97-AF65-F5344CB8AC3E}">
        <p14:creationId xmlns:p14="http://schemas.microsoft.com/office/powerpoint/2010/main" val="7183658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BC90E-CDFC-46C5-8D50-8ADA6811E93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85E5E91-7534-48BB-9C67-58C645CB1A1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4F12A90-A55B-4CAB-A661-824A3C478A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14BDE7E-EE0A-4D27-A709-1A5CBA7C7BA0}"/>
              </a:ext>
            </a:extLst>
          </p:cNvPr>
          <p:cNvSpPr>
            <a:spLocks noGrp="1"/>
          </p:cNvSpPr>
          <p:nvPr>
            <p:ph type="dt" sz="half" idx="10"/>
          </p:nvPr>
        </p:nvSpPr>
        <p:spPr/>
        <p:txBody>
          <a:bodyPr/>
          <a:lstStyle/>
          <a:p>
            <a:fld id="{EEBCD343-E578-40BE-8BAC-25CA54EA89D2}" type="datetimeFigureOut">
              <a:rPr lang="en-GB" smtClean="0"/>
              <a:t>13/07/2020</a:t>
            </a:fld>
            <a:endParaRPr lang="en-GB"/>
          </a:p>
        </p:txBody>
      </p:sp>
      <p:sp>
        <p:nvSpPr>
          <p:cNvPr id="6" name="Footer Placeholder 5">
            <a:extLst>
              <a:ext uri="{FF2B5EF4-FFF2-40B4-BE49-F238E27FC236}">
                <a16:creationId xmlns:a16="http://schemas.microsoft.com/office/drawing/2014/main" id="{FBE9FA97-371A-4DE3-8C5E-63FC2F6BC9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7D7F5A9-E81D-47C0-8E04-FA532A9801B3}"/>
              </a:ext>
            </a:extLst>
          </p:cNvPr>
          <p:cNvSpPr>
            <a:spLocks noGrp="1"/>
          </p:cNvSpPr>
          <p:nvPr>
            <p:ph type="sldNum" sz="quarter" idx="12"/>
          </p:nvPr>
        </p:nvSpPr>
        <p:spPr/>
        <p:txBody>
          <a:bodyPr/>
          <a:lstStyle/>
          <a:p>
            <a:fld id="{6404163A-A79F-40D8-96C6-98E9687E9B2A}" type="slidenum">
              <a:rPr lang="en-GB" smtClean="0"/>
              <a:t>‹#›</a:t>
            </a:fld>
            <a:endParaRPr lang="en-GB"/>
          </a:p>
        </p:txBody>
      </p:sp>
    </p:spTree>
    <p:extLst>
      <p:ext uri="{BB962C8B-B14F-4D97-AF65-F5344CB8AC3E}">
        <p14:creationId xmlns:p14="http://schemas.microsoft.com/office/powerpoint/2010/main" val="1032388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172200-75D6-4173-8B9B-4611E9A5CF3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65AD0B-FABE-427D-AD72-134644658C6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7E85037-E6A1-4020-A135-DAFB6EEB7087}"/>
              </a:ext>
            </a:extLst>
          </p:cNvPr>
          <p:cNvSpPr>
            <a:spLocks noGrp="1"/>
          </p:cNvSpPr>
          <p:nvPr>
            <p:ph type="dt" sz="half" idx="10"/>
          </p:nvPr>
        </p:nvSpPr>
        <p:spPr/>
        <p:txBody>
          <a:bodyPr/>
          <a:lstStyle/>
          <a:p>
            <a:fld id="{EEBCD343-E578-40BE-8BAC-25CA54EA89D2}" type="datetimeFigureOut">
              <a:rPr lang="en-GB" smtClean="0"/>
              <a:t>13/07/2020</a:t>
            </a:fld>
            <a:endParaRPr lang="en-GB"/>
          </a:p>
        </p:txBody>
      </p:sp>
      <p:sp>
        <p:nvSpPr>
          <p:cNvPr id="5" name="Footer Placeholder 4">
            <a:extLst>
              <a:ext uri="{FF2B5EF4-FFF2-40B4-BE49-F238E27FC236}">
                <a16:creationId xmlns:a16="http://schemas.microsoft.com/office/drawing/2014/main" id="{812469E8-BE17-4603-A420-C39FA95713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B87F21-97D4-4F01-B5F3-B6A94FB5D05B}"/>
              </a:ext>
            </a:extLst>
          </p:cNvPr>
          <p:cNvSpPr>
            <a:spLocks noGrp="1"/>
          </p:cNvSpPr>
          <p:nvPr>
            <p:ph type="sldNum" sz="quarter" idx="12"/>
          </p:nvPr>
        </p:nvSpPr>
        <p:spPr/>
        <p:txBody>
          <a:bodyPr/>
          <a:lstStyle/>
          <a:p>
            <a:fld id="{6404163A-A79F-40D8-96C6-98E9687E9B2A}" type="slidenum">
              <a:rPr lang="en-GB" smtClean="0"/>
              <a:t>‹#›</a:t>
            </a:fld>
            <a:endParaRPr lang="en-GB"/>
          </a:p>
        </p:txBody>
      </p:sp>
    </p:spTree>
    <p:extLst>
      <p:ext uri="{BB962C8B-B14F-4D97-AF65-F5344CB8AC3E}">
        <p14:creationId xmlns:p14="http://schemas.microsoft.com/office/powerpoint/2010/main" val="3951698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98A3938-FB06-436F-AEC4-960C400CE17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CC0FBFC-6443-4B62-81D4-D001E8A759E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131F0C-BE22-4C8E-8C3E-A31174BFD4E2}"/>
              </a:ext>
            </a:extLst>
          </p:cNvPr>
          <p:cNvSpPr>
            <a:spLocks noGrp="1"/>
          </p:cNvSpPr>
          <p:nvPr>
            <p:ph type="dt" sz="half" idx="10"/>
          </p:nvPr>
        </p:nvSpPr>
        <p:spPr/>
        <p:txBody>
          <a:bodyPr/>
          <a:lstStyle/>
          <a:p>
            <a:fld id="{EEBCD343-E578-40BE-8BAC-25CA54EA89D2}" type="datetimeFigureOut">
              <a:rPr lang="en-GB" smtClean="0"/>
              <a:t>13/07/2020</a:t>
            </a:fld>
            <a:endParaRPr lang="en-GB"/>
          </a:p>
        </p:txBody>
      </p:sp>
      <p:sp>
        <p:nvSpPr>
          <p:cNvPr id="5" name="Footer Placeholder 4">
            <a:extLst>
              <a:ext uri="{FF2B5EF4-FFF2-40B4-BE49-F238E27FC236}">
                <a16:creationId xmlns:a16="http://schemas.microsoft.com/office/drawing/2014/main" id="{27446FC1-14C8-49A1-86A5-52A5D2198A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4B2C8C-C11D-4CBE-BE39-FC5539185558}"/>
              </a:ext>
            </a:extLst>
          </p:cNvPr>
          <p:cNvSpPr>
            <a:spLocks noGrp="1"/>
          </p:cNvSpPr>
          <p:nvPr>
            <p:ph type="sldNum" sz="quarter" idx="12"/>
          </p:nvPr>
        </p:nvSpPr>
        <p:spPr/>
        <p:txBody>
          <a:bodyPr/>
          <a:lstStyle/>
          <a:p>
            <a:fld id="{6404163A-A79F-40D8-96C6-98E9687E9B2A}" type="slidenum">
              <a:rPr lang="en-GB" smtClean="0"/>
              <a:t>‹#›</a:t>
            </a:fld>
            <a:endParaRPr lang="en-GB"/>
          </a:p>
        </p:txBody>
      </p:sp>
    </p:spTree>
    <p:extLst>
      <p:ext uri="{BB962C8B-B14F-4D97-AF65-F5344CB8AC3E}">
        <p14:creationId xmlns:p14="http://schemas.microsoft.com/office/powerpoint/2010/main" val="38123734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77D3923-D447-42D4-9B2B-C28A519C86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EE3824-98C4-4C22-B677-C1123AD4E6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D89F5A-D0BF-4799-9636-FB84945761B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BCD343-E578-40BE-8BAC-25CA54EA89D2}" type="datetimeFigureOut">
              <a:rPr lang="en-GB" smtClean="0"/>
              <a:t>13/07/2020</a:t>
            </a:fld>
            <a:endParaRPr lang="en-GB"/>
          </a:p>
        </p:txBody>
      </p:sp>
      <p:sp>
        <p:nvSpPr>
          <p:cNvPr id="5" name="Footer Placeholder 4">
            <a:extLst>
              <a:ext uri="{FF2B5EF4-FFF2-40B4-BE49-F238E27FC236}">
                <a16:creationId xmlns:a16="http://schemas.microsoft.com/office/drawing/2014/main" id="{27461713-B51C-4F25-A8F0-DEB39A3C88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BFC5373-93F3-4A24-9F9C-B5E96870173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04163A-A79F-40D8-96C6-98E9687E9B2A}" type="slidenum">
              <a:rPr lang="en-GB" smtClean="0"/>
              <a:t>‹#›</a:t>
            </a:fld>
            <a:endParaRPr lang="en-GB"/>
          </a:p>
        </p:txBody>
      </p:sp>
    </p:spTree>
    <p:extLst>
      <p:ext uri="{BB962C8B-B14F-4D97-AF65-F5344CB8AC3E}">
        <p14:creationId xmlns:p14="http://schemas.microsoft.com/office/powerpoint/2010/main" val="17303531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webp"/><Relationship Id="rId1" Type="http://schemas.openxmlformats.org/officeDocument/2006/relationships/slideLayout" Target="../slideLayouts/slideLayout2.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9.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8" name="Rectangle 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dining table in a restaurant&#10;&#10;Description automatically generated">
            <a:extLst>
              <a:ext uri="{FF2B5EF4-FFF2-40B4-BE49-F238E27FC236}">
                <a16:creationId xmlns:a16="http://schemas.microsoft.com/office/drawing/2014/main" id="{6EB5267B-DAB3-4EAD-A6BC-EF9B4F6EE1DC}"/>
              </a:ext>
            </a:extLst>
          </p:cNvPr>
          <p:cNvPicPr>
            <a:picLocks noChangeAspect="1"/>
          </p:cNvPicPr>
          <p:nvPr/>
        </p:nvPicPr>
        <p:blipFill rotWithShape="1">
          <a:blip r:embed="rId2">
            <a:alphaModFix amt="50000"/>
            <a:extLst>
              <a:ext uri="{28A0092B-C50C-407E-A947-70E740481C1C}">
                <a14:useLocalDpi xmlns:a14="http://schemas.microsoft.com/office/drawing/2010/main" val="0"/>
              </a:ext>
            </a:extLst>
          </a:blip>
          <a:srcRect l="16261" r="10850"/>
          <a:stretch/>
        </p:blipFill>
        <p:spPr>
          <a:xfrm>
            <a:off x="20" y="1"/>
            <a:ext cx="12191980" cy="6857999"/>
          </a:xfrm>
          <a:prstGeom prst="rect">
            <a:avLst/>
          </a:prstGeom>
        </p:spPr>
      </p:pic>
      <p:sp>
        <p:nvSpPr>
          <p:cNvPr id="2" name="Title 1">
            <a:extLst>
              <a:ext uri="{FF2B5EF4-FFF2-40B4-BE49-F238E27FC236}">
                <a16:creationId xmlns:a16="http://schemas.microsoft.com/office/drawing/2014/main" id="{872ED9B4-0102-4401-B27D-CBAC55D06C7C}"/>
              </a:ext>
            </a:extLst>
          </p:cNvPr>
          <p:cNvSpPr>
            <a:spLocks noGrp="1"/>
          </p:cNvSpPr>
          <p:nvPr>
            <p:ph type="ctrTitle"/>
          </p:nvPr>
        </p:nvSpPr>
        <p:spPr>
          <a:xfrm>
            <a:off x="1524000" y="435429"/>
            <a:ext cx="9144000" cy="2993571"/>
          </a:xfrm>
        </p:spPr>
        <p:txBody>
          <a:bodyPr>
            <a:normAutofit/>
          </a:bodyPr>
          <a:lstStyle/>
          <a:p>
            <a:r>
              <a:rPr lang="en-GB" dirty="0">
                <a:solidFill>
                  <a:srgbClr val="FFFFFF"/>
                </a:solidFill>
                <a:latin typeface="Arial" panose="020B0604020202020204" pitchFamily="34" charset="0"/>
                <a:cs typeface="Arial" panose="020B0604020202020204" pitchFamily="34" charset="0"/>
              </a:rPr>
              <a:t>Hotel Placement – Food &amp; Beverage Operations </a:t>
            </a:r>
            <a:br>
              <a:rPr lang="en-GB" dirty="0">
                <a:solidFill>
                  <a:srgbClr val="FFFFFF"/>
                </a:solidFill>
                <a:latin typeface="Arial" panose="020B0604020202020204" pitchFamily="34" charset="0"/>
                <a:cs typeface="Arial" panose="020B0604020202020204" pitchFamily="34" charset="0"/>
              </a:rPr>
            </a:br>
            <a:r>
              <a:rPr lang="en-GB" dirty="0">
                <a:solidFill>
                  <a:srgbClr val="FFFFFF"/>
                </a:solidFill>
                <a:latin typeface="Arial" panose="020B0604020202020204" pitchFamily="34" charset="0"/>
                <a:cs typeface="Arial" panose="020B0604020202020204" pitchFamily="34" charset="0"/>
              </a:rPr>
              <a:t>(M4X01918_BIRM)</a:t>
            </a:r>
          </a:p>
        </p:txBody>
      </p:sp>
      <p:sp>
        <p:nvSpPr>
          <p:cNvPr id="3" name="Subtitle 2">
            <a:extLst>
              <a:ext uri="{FF2B5EF4-FFF2-40B4-BE49-F238E27FC236}">
                <a16:creationId xmlns:a16="http://schemas.microsoft.com/office/drawing/2014/main" id="{23EC6703-B3AE-46C4-AE15-AAE21CA4C608}"/>
              </a:ext>
            </a:extLst>
          </p:cNvPr>
          <p:cNvSpPr>
            <a:spLocks noGrp="1"/>
          </p:cNvSpPr>
          <p:nvPr>
            <p:ph type="subTitle" idx="1"/>
          </p:nvPr>
        </p:nvSpPr>
        <p:spPr>
          <a:xfrm>
            <a:off x="1524000" y="4513943"/>
            <a:ext cx="9144000" cy="2046514"/>
          </a:xfrm>
        </p:spPr>
        <p:txBody>
          <a:bodyPr>
            <a:normAutofit/>
          </a:bodyPr>
          <a:lstStyle/>
          <a:p>
            <a:endParaRPr lang="en-GB" sz="600" dirty="0">
              <a:solidFill>
                <a:srgbClr val="FFFFFF"/>
              </a:solidFill>
            </a:endParaRPr>
          </a:p>
          <a:p>
            <a:endParaRPr lang="en-GB" sz="600" dirty="0">
              <a:solidFill>
                <a:srgbClr val="FFFFFF"/>
              </a:solidFill>
            </a:endParaRPr>
          </a:p>
          <a:p>
            <a:r>
              <a:rPr lang="en-GB" sz="2800" dirty="0">
                <a:solidFill>
                  <a:srgbClr val="FFFFFF"/>
                </a:solidFill>
                <a:latin typeface="Arial" panose="020B0604020202020204" pitchFamily="34" charset="0"/>
                <a:cs typeface="Arial" panose="020B0604020202020204" pitchFamily="34" charset="0"/>
              </a:rPr>
              <a:t>Student : Andreea Ionela Moldoveanu</a:t>
            </a:r>
          </a:p>
          <a:p>
            <a:r>
              <a:rPr lang="en-GB" sz="2800" dirty="0">
                <a:solidFill>
                  <a:srgbClr val="FFFFFF"/>
                </a:solidFill>
                <a:latin typeface="Arial" panose="020B0604020202020204" pitchFamily="34" charset="0"/>
                <a:cs typeface="Arial" panose="020B0604020202020204" pitchFamily="34" charset="0"/>
              </a:rPr>
              <a:t>Student number: 1815215</a:t>
            </a:r>
          </a:p>
          <a:p>
            <a:r>
              <a:rPr lang="en-GB" sz="2800" dirty="0">
                <a:solidFill>
                  <a:srgbClr val="FFFFFF"/>
                </a:solidFill>
                <a:latin typeface="Arial" panose="020B0604020202020204" pitchFamily="34" charset="0"/>
                <a:cs typeface="Arial" panose="020B0604020202020204" pitchFamily="34" charset="0"/>
              </a:rPr>
              <a:t>Lecturer: Jazz</a:t>
            </a:r>
          </a:p>
        </p:txBody>
      </p:sp>
    </p:spTree>
    <p:extLst>
      <p:ext uri="{BB962C8B-B14F-4D97-AF65-F5344CB8AC3E}">
        <p14:creationId xmlns:p14="http://schemas.microsoft.com/office/powerpoint/2010/main" val="4033083249"/>
      </p:ext>
    </p:extLst>
  </p:cSld>
  <p:clrMapOvr>
    <a:overrideClrMapping bg1="dk1" tx1="lt1" bg2="dk2" tx2="lt2" accent1="accent1" accent2="accent2" accent3="accent3" accent4="accent4" accent5="accent5" accent6="accent6" hlink="hlink" folHlink="folHlink"/>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A large brick building with green grass in front of a house&#10;&#10;Description automatically generated">
            <a:extLst>
              <a:ext uri="{FF2B5EF4-FFF2-40B4-BE49-F238E27FC236}">
                <a16:creationId xmlns:a16="http://schemas.microsoft.com/office/drawing/2014/main" id="{DC74AFBF-98CE-4DD4-B252-CBEAF4DFC4BC}"/>
              </a:ext>
            </a:extLst>
          </p:cNvPr>
          <p:cNvPicPr>
            <a:picLocks noChangeAspect="1"/>
          </p:cNvPicPr>
          <p:nvPr/>
        </p:nvPicPr>
        <p:blipFill rotWithShape="1">
          <a:blip r:embed="rId2">
            <a:alphaModFix amt="35000"/>
            <a:extLst>
              <a:ext uri="{28A0092B-C50C-407E-A947-70E740481C1C}">
                <a14:useLocalDpi xmlns:a14="http://schemas.microsoft.com/office/drawing/2010/main" val="0"/>
              </a:ext>
            </a:extLst>
          </a:blip>
          <a:srcRect t="24177" b="846"/>
          <a:stretch/>
        </p:blipFill>
        <p:spPr>
          <a:xfrm>
            <a:off x="-5" y="-30"/>
            <a:ext cx="12192000" cy="6855958"/>
          </a:xfrm>
          <a:prstGeom prst="rect">
            <a:avLst/>
          </a:prstGeom>
        </p:spPr>
      </p:pic>
      <p:sp>
        <p:nvSpPr>
          <p:cNvPr id="2" name="Title 1">
            <a:extLst>
              <a:ext uri="{FF2B5EF4-FFF2-40B4-BE49-F238E27FC236}">
                <a16:creationId xmlns:a16="http://schemas.microsoft.com/office/drawing/2014/main" id="{E3F43758-6FC9-4229-952C-349A6A72D60E}"/>
              </a:ext>
            </a:extLst>
          </p:cNvPr>
          <p:cNvSpPr>
            <a:spLocks noGrp="1"/>
          </p:cNvSpPr>
          <p:nvPr>
            <p:ph type="title"/>
          </p:nvPr>
        </p:nvSpPr>
        <p:spPr>
          <a:xfrm>
            <a:off x="6072445" y="4746171"/>
            <a:ext cx="5930869" cy="1872342"/>
          </a:xfrm>
        </p:spPr>
        <p:txBody>
          <a:bodyPr vert="horz" lIns="91440" tIns="45720" rIns="91440" bIns="45720" rtlCol="0" anchor="t">
            <a:normAutofit/>
          </a:bodyPr>
          <a:lstStyle/>
          <a:p>
            <a:r>
              <a:rPr lang="en-US" sz="2600" kern="1200" dirty="0">
                <a:solidFill>
                  <a:schemeClr val="tx1"/>
                </a:solidFill>
                <a:latin typeface="+mj-lt"/>
                <a:ea typeface="+mj-ea"/>
                <a:cs typeface="+mj-cs"/>
              </a:rPr>
              <a:t>Activity: Food &amp; Beverage Operations at Forest  and what they are doing for achieving thei</a:t>
            </a:r>
            <a:r>
              <a:rPr lang="en-US" sz="2600" dirty="0"/>
              <a:t>r future goals in this hotel.</a:t>
            </a:r>
            <a:r>
              <a:rPr lang="en-US" sz="2600" kern="1200" dirty="0">
                <a:solidFill>
                  <a:schemeClr val="tx1"/>
                </a:solidFill>
                <a:latin typeface="+mj-lt"/>
                <a:ea typeface="+mj-ea"/>
                <a:cs typeface="+mj-cs"/>
              </a:rPr>
              <a:t>  </a:t>
            </a:r>
            <a:br>
              <a:rPr lang="en-US" sz="2600" kern="1200" dirty="0">
                <a:solidFill>
                  <a:schemeClr val="tx1"/>
                </a:solidFill>
                <a:latin typeface="+mj-lt"/>
                <a:ea typeface="+mj-ea"/>
                <a:cs typeface="+mj-cs"/>
              </a:rPr>
            </a:br>
            <a:r>
              <a:rPr lang="en-US" sz="2600" kern="1200" dirty="0">
                <a:solidFill>
                  <a:schemeClr val="tx1"/>
                </a:solidFill>
                <a:latin typeface="+mj-lt"/>
                <a:ea typeface="+mj-ea"/>
                <a:cs typeface="+mj-cs"/>
              </a:rPr>
              <a:t>               </a:t>
            </a:r>
          </a:p>
        </p:txBody>
      </p:sp>
      <p:sp>
        <p:nvSpPr>
          <p:cNvPr id="30" name="Freeform: Shape 29">
            <a:extLst>
              <a:ext uri="{FF2B5EF4-FFF2-40B4-BE49-F238E27FC236}">
                <a16:creationId xmlns:a16="http://schemas.microsoft.com/office/drawing/2014/main" id="{F72D119F-8562-42DA-AE9A-70D44FDCFD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0"/>
            <a:ext cx="5389868" cy="6374535"/>
          </a:xfrm>
          <a:custGeom>
            <a:avLst/>
            <a:gdLst>
              <a:gd name="connsiteX0" fmla="*/ 620377 w 5389868"/>
              <a:gd name="connsiteY0" fmla="*/ 6374535 h 6374535"/>
              <a:gd name="connsiteX1" fmla="*/ 3459520 w 5389868"/>
              <a:gd name="connsiteY1" fmla="*/ 6374535 h 6374535"/>
              <a:gd name="connsiteX2" fmla="*/ 3638761 w 5389868"/>
              <a:gd name="connsiteY2" fmla="*/ 6288190 h 6374535"/>
              <a:gd name="connsiteX3" fmla="*/ 5389868 w 5389868"/>
              <a:gd name="connsiteY3" fmla="*/ 3346018 h 6374535"/>
              <a:gd name="connsiteX4" fmla="*/ 2043850 w 5389868"/>
              <a:gd name="connsiteY4" fmla="*/ 0 h 6374535"/>
              <a:gd name="connsiteX5" fmla="*/ 139826 w 5389868"/>
              <a:gd name="connsiteY5" fmla="*/ 594192 h 6374535"/>
              <a:gd name="connsiteX6" fmla="*/ 0 w 5389868"/>
              <a:gd name="connsiteY6" fmla="*/ 700065 h 6374535"/>
              <a:gd name="connsiteX7" fmla="*/ 0 w 5389868"/>
              <a:gd name="connsiteY7" fmla="*/ 5991971 h 6374535"/>
              <a:gd name="connsiteX8" fmla="*/ 139827 w 5389868"/>
              <a:gd name="connsiteY8" fmla="*/ 6097845 h 6374535"/>
              <a:gd name="connsiteX9" fmla="*/ 378347 w 5389868"/>
              <a:gd name="connsiteY9" fmla="*/ 6248727 h 6374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89868" h="6374535">
                <a:moveTo>
                  <a:pt x="620377" y="6374535"/>
                </a:moveTo>
                <a:lnTo>
                  <a:pt x="3459520" y="6374535"/>
                </a:lnTo>
                <a:lnTo>
                  <a:pt x="3638761" y="6288190"/>
                </a:lnTo>
                <a:cubicBezTo>
                  <a:pt x="4681799" y="5721578"/>
                  <a:pt x="5389868" y="4616487"/>
                  <a:pt x="5389868" y="3346018"/>
                </a:cubicBezTo>
                <a:cubicBezTo>
                  <a:pt x="5389868" y="1498063"/>
                  <a:pt x="3891805" y="0"/>
                  <a:pt x="2043850" y="0"/>
                </a:cubicBezTo>
                <a:cubicBezTo>
                  <a:pt x="1336430" y="0"/>
                  <a:pt x="680285" y="219535"/>
                  <a:pt x="139826" y="594192"/>
                </a:cubicBezTo>
                <a:lnTo>
                  <a:pt x="0" y="700065"/>
                </a:lnTo>
                <a:lnTo>
                  <a:pt x="0" y="5991971"/>
                </a:lnTo>
                <a:lnTo>
                  <a:pt x="139827" y="6097845"/>
                </a:lnTo>
                <a:cubicBezTo>
                  <a:pt x="217035" y="6151367"/>
                  <a:pt x="296605" y="6201724"/>
                  <a:pt x="378347" y="6248727"/>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room filled with furniture and vase on a table&#10;&#10;Description automatically generated">
            <a:extLst>
              <a:ext uri="{FF2B5EF4-FFF2-40B4-BE49-F238E27FC236}">
                <a16:creationId xmlns:a16="http://schemas.microsoft.com/office/drawing/2014/main" id="{91C65DF8-37E0-49DB-8E1C-0E1636EEA797}"/>
              </a:ext>
            </a:extLst>
          </p:cNvPr>
          <p:cNvPicPr>
            <a:picLocks noChangeAspect="1"/>
          </p:cNvPicPr>
          <p:nvPr/>
        </p:nvPicPr>
        <p:blipFill rotWithShape="1">
          <a:blip r:embed="rId3">
            <a:extLst>
              <a:ext uri="{28A0092B-C50C-407E-A947-70E740481C1C}">
                <a14:useLocalDpi xmlns:a14="http://schemas.microsoft.com/office/drawing/2010/main" val="0"/>
              </a:ext>
            </a:extLst>
          </a:blip>
          <a:srcRect l="3403" r="35914" b="1"/>
          <a:stretch/>
        </p:blipFill>
        <p:spPr>
          <a:xfrm>
            <a:off x="4" y="4"/>
            <a:ext cx="5234519" cy="6210629"/>
          </a:xfrm>
          <a:custGeom>
            <a:avLst/>
            <a:gdLst/>
            <a:ahLst/>
            <a:cxnLst/>
            <a:rect l="l" t="t" r="r" b="b"/>
            <a:pathLst>
              <a:path w="5234519" h="6210629">
                <a:moveTo>
                  <a:pt x="1082595" y="0"/>
                </a:moveTo>
                <a:lnTo>
                  <a:pt x="3027450" y="0"/>
                </a:lnTo>
                <a:lnTo>
                  <a:pt x="3291029" y="96471"/>
                </a:lnTo>
                <a:cubicBezTo>
                  <a:pt x="4433137" y="579542"/>
                  <a:pt x="5234519" y="1710443"/>
                  <a:pt x="5234519" y="3028517"/>
                </a:cubicBezTo>
                <a:cubicBezTo>
                  <a:pt x="5234519" y="4785949"/>
                  <a:pt x="3809839" y="6210629"/>
                  <a:pt x="2052407" y="6210629"/>
                </a:cubicBezTo>
                <a:cubicBezTo>
                  <a:pt x="1283531" y="6210629"/>
                  <a:pt x="578345" y="5937936"/>
                  <a:pt x="28288" y="5483989"/>
                </a:cubicBezTo>
                <a:lnTo>
                  <a:pt x="0" y="5458279"/>
                </a:lnTo>
                <a:lnTo>
                  <a:pt x="0" y="598754"/>
                </a:lnTo>
                <a:lnTo>
                  <a:pt x="28288" y="573044"/>
                </a:lnTo>
                <a:cubicBezTo>
                  <a:pt x="303317" y="346070"/>
                  <a:pt x="617127" y="164410"/>
                  <a:pt x="958290" y="39494"/>
                </a:cubicBezTo>
                <a:close/>
              </a:path>
            </a:pathLst>
          </a:custGeom>
        </p:spPr>
      </p:pic>
    </p:spTree>
    <p:extLst>
      <p:ext uri="{BB962C8B-B14F-4D97-AF65-F5344CB8AC3E}">
        <p14:creationId xmlns:p14="http://schemas.microsoft.com/office/powerpoint/2010/main" val="198083779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99C9D-5CD8-4539-8C93-9477B3C01914}"/>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Food &amp; Beverage Operations </a:t>
            </a:r>
          </a:p>
        </p:txBody>
      </p:sp>
      <p:pic>
        <p:nvPicPr>
          <p:cNvPr id="5" name="Content Placeholder 4" descr="A blurry image of a red light&#10;&#10;Description automatically generated">
            <a:extLst>
              <a:ext uri="{FF2B5EF4-FFF2-40B4-BE49-F238E27FC236}">
                <a16:creationId xmlns:a16="http://schemas.microsoft.com/office/drawing/2014/main" id="{6452B105-A663-4581-A8F8-17DF2D98707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103046"/>
            <a:ext cx="12191999" cy="6848135"/>
          </a:xfrm>
        </p:spPr>
      </p:pic>
      <p:sp>
        <p:nvSpPr>
          <p:cNvPr id="6" name="TextBox 5">
            <a:extLst>
              <a:ext uri="{FF2B5EF4-FFF2-40B4-BE49-F238E27FC236}">
                <a16:creationId xmlns:a16="http://schemas.microsoft.com/office/drawing/2014/main" id="{245EAF21-B0CA-4BD9-97E7-2FF66DC04F70}"/>
              </a:ext>
            </a:extLst>
          </p:cNvPr>
          <p:cNvSpPr txBox="1"/>
          <p:nvPr/>
        </p:nvSpPr>
        <p:spPr>
          <a:xfrm>
            <a:off x="3178629" y="1059543"/>
            <a:ext cx="5304657" cy="523220"/>
          </a:xfrm>
          <a:prstGeom prst="rect">
            <a:avLst/>
          </a:prstGeom>
          <a:noFill/>
        </p:spPr>
        <p:txBody>
          <a:bodyPr wrap="none" rtlCol="0">
            <a:spAutoFit/>
          </a:bodyPr>
          <a:lstStyle/>
          <a:p>
            <a:r>
              <a:rPr lang="en-GB" sz="2800" dirty="0">
                <a:solidFill>
                  <a:schemeClr val="bg1"/>
                </a:solidFill>
                <a:latin typeface="Arial" panose="020B0604020202020204" pitchFamily="34" charset="0"/>
                <a:cs typeface="Arial" panose="020B0604020202020204" pitchFamily="34" charset="0"/>
              </a:rPr>
              <a:t>Food and Beverage Operations </a:t>
            </a:r>
          </a:p>
        </p:txBody>
      </p:sp>
      <p:pic>
        <p:nvPicPr>
          <p:cNvPr id="8" name="Graphic 7" descr="Pasta">
            <a:extLst>
              <a:ext uri="{FF2B5EF4-FFF2-40B4-BE49-F238E27FC236}">
                <a16:creationId xmlns:a16="http://schemas.microsoft.com/office/drawing/2014/main" id="{D5FEF828-5B0B-409B-9230-DA26EFDE425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561457" y="678317"/>
            <a:ext cx="914400" cy="914400"/>
          </a:xfrm>
          <a:prstGeom prst="rect">
            <a:avLst/>
          </a:prstGeom>
        </p:spPr>
      </p:pic>
      <p:pic>
        <p:nvPicPr>
          <p:cNvPr id="10" name="Graphic 9" descr="Tea">
            <a:extLst>
              <a:ext uri="{FF2B5EF4-FFF2-40B4-BE49-F238E27FC236}">
                <a16:creationId xmlns:a16="http://schemas.microsoft.com/office/drawing/2014/main" id="{9787E5F2-44FF-4154-9E19-7EEFB39FD83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039257" y="776288"/>
            <a:ext cx="914400" cy="914400"/>
          </a:xfrm>
          <a:prstGeom prst="rect">
            <a:avLst/>
          </a:prstGeom>
        </p:spPr>
      </p:pic>
      <p:sp>
        <p:nvSpPr>
          <p:cNvPr id="11" name="Oval 10">
            <a:extLst>
              <a:ext uri="{FF2B5EF4-FFF2-40B4-BE49-F238E27FC236}">
                <a16:creationId xmlns:a16="http://schemas.microsoft.com/office/drawing/2014/main" id="{391B462A-8219-40F7-A3B6-D9756FA2DAA7}"/>
              </a:ext>
            </a:extLst>
          </p:cNvPr>
          <p:cNvSpPr/>
          <p:nvPr/>
        </p:nvSpPr>
        <p:spPr>
          <a:xfrm>
            <a:off x="196644" y="4599725"/>
            <a:ext cx="1803401" cy="914400"/>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Cast Iron Restaurant</a:t>
            </a:r>
          </a:p>
        </p:txBody>
      </p:sp>
      <p:sp>
        <p:nvSpPr>
          <p:cNvPr id="13" name="Oval 12">
            <a:extLst>
              <a:ext uri="{FF2B5EF4-FFF2-40B4-BE49-F238E27FC236}">
                <a16:creationId xmlns:a16="http://schemas.microsoft.com/office/drawing/2014/main" id="{10B68113-83FE-4C96-AE70-C951F5368AFE}"/>
              </a:ext>
            </a:extLst>
          </p:cNvPr>
          <p:cNvSpPr/>
          <p:nvPr/>
        </p:nvSpPr>
        <p:spPr>
          <a:xfrm>
            <a:off x="2545878" y="3932162"/>
            <a:ext cx="1803400" cy="929937"/>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Zest Bar</a:t>
            </a:r>
          </a:p>
        </p:txBody>
      </p:sp>
      <p:sp>
        <p:nvSpPr>
          <p:cNvPr id="15" name="Arrow: Right 14">
            <a:extLst>
              <a:ext uri="{FF2B5EF4-FFF2-40B4-BE49-F238E27FC236}">
                <a16:creationId xmlns:a16="http://schemas.microsoft.com/office/drawing/2014/main" id="{735AA6B0-04AF-490F-B7F5-5E5AE798015B}"/>
              </a:ext>
            </a:extLst>
          </p:cNvPr>
          <p:cNvSpPr/>
          <p:nvPr/>
        </p:nvSpPr>
        <p:spPr>
          <a:xfrm>
            <a:off x="6509283" y="3133445"/>
            <a:ext cx="914400" cy="295555"/>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CECACD90-6F8F-4592-935C-7206E84E94F9}"/>
              </a:ext>
            </a:extLst>
          </p:cNvPr>
          <p:cNvSpPr/>
          <p:nvPr/>
        </p:nvSpPr>
        <p:spPr>
          <a:xfrm>
            <a:off x="5032804" y="3399277"/>
            <a:ext cx="1594974" cy="914400"/>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Room Service</a:t>
            </a:r>
          </a:p>
        </p:txBody>
      </p:sp>
      <p:sp>
        <p:nvSpPr>
          <p:cNvPr id="18" name="Oval 17">
            <a:extLst>
              <a:ext uri="{FF2B5EF4-FFF2-40B4-BE49-F238E27FC236}">
                <a16:creationId xmlns:a16="http://schemas.microsoft.com/office/drawing/2014/main" id="{A2306DA3-04CC-4F21-9E41-008FF3901413}"/>
              </a:ext>
            </a:extLst>
          </p:cNvPr>
          <p:cNvSpPr/>
          <p:nvPr/>
        </p:nvSpPr>
        <p:spPr>
          <a:xfrm>
            <a:off x="7423683" y="2574367"/>
            <a:ext cx="1594974" cy="914400"/>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Meeting Rooms</a:t>
            </a:r>
          </a:p>
        </p:txBody>
      </p:sp>
      <p:sp>
        <p:nvSpPr>
          <p:cNvPr id="20" name="Arrow: Right 19">
            <a:extLst>
              <a:ext uri="{FF2B5EF4-FFF2-40B4-BE49-F238E27FC236}">
                <a16:creationId xmlns:a16="http://schemas.microsoft.com/office/drawing/2014/main" id="{5D25A017-C0BA-483E-99D3-9915F1F383DC}"/>
              </a:ext>
            </a:extLst>
          </p:cNvPr>
          <p:cNvSpPr/>
          <p:nvPr/>
        </p:nvSpPr>
        <p:spPr>
          <a:xfrm>
            <a:off x="9108392" y="2597985"/>
            <a:ext cx="975875" cy="319386"/>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A9A3A7B5-3C04-4FD4-AD4E-DA830794E47F}"/>
              </a:ext>
            </a:extLst>
          </p:cNvPr>
          <p:cNvSpPr/>
          <p:nvPr/>
        </p:nvSpPr>
        <p:spPr>
          <a:xfrm>
            <a:off x="10084268" y="2117167"/>
            <a:ext cx="1547369" cy="914400"/>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Terrace for Golf Club</a:t>
            </a:r>
          </a:p>
        </p:txBody>
      </p:sp>
      <p:sp>
        <p:nvSpPr>
          <p:cNvPr id="24" name="Arrow: Right 23">
            <a:extLst>
              <a:ext uri="{FF2B5EF4-FFF2-40B4-BE49-F238E27FC236}">
                <a16:creationId xmlns:a16="http://schemas.microsoft.com/office/drawing/2014/main" id="{A0E40943-792C-42B4-9BFB-DEC025281E55}"/>
              </a:ext>
            </a:extLst>
          </p:cNvPr>
          <p:cNvSpPr/>
          <p:nvPr/>
        </p:nvSpPr>
        <p:spPr>
          <a:xfrm>
            <a:off x="4140852" y="3749044"/>
            <a:ext cx="891952" cy="329470"/>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25" name="Arrow: Right 24">
            <a:extLst>
              <a:ext uri="{FF2B5EF4-FFF2-40B4-BE49-F238E27FC236}">
                <a16:creationId xmlns:a16="http://schemas.microsoft.com/office/drawing/2014/main" id="{61A8A640-07D7-42CC-A53D-15FA5DD27AC0}"/>
              </a:ext>
            </a:extLst>
          </p:cNvPr>
          <p:cNvSpPr/>
          <p:nvPr/>
        </p:nvSpPr>
        <p:spPr>
          <a:xfrm>
            <a:off x="1748391" y="4313677"/>
            <a:ext cx="740858" cy="286048"/>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46282224"/>
      </p:ext>
    </p:extLst>
  </p:cSld>
  <p:clrMapOvr>
    <a:masterClrMapping/>
  </p:clrMapOvr>
  <p:transition spd="slow">
    <p:randomBar dir="vert"/>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grass, field, photo, white&#10;&#10;Description automatically generated">
            <a:extLst>
              <a:ext uri="{FF2B5EF4-FFF2-40B4-BE49-F238E27FC236}">
                <a16:creationId xmlns:a16="http://schemas.microsoft.com/office/drawing/2014/main" id="{A86969FE-AD0A-43F9-AC9D-ACBBC1440018}"/>
              </a:ext>
            </a:extLst>
          </p:cNvPr>
          <p:cNvPicPr>
            <a:picLocks noChangeAspect="1"/>
          </p:cNvPicPr>
          <p:nvPr/>
        </p:nvPicPr>
        <p:blipFill rotWithShape="1">
          <a:blip r:embed="rId2">
            <a:extLst>
              <a:ext uri="{28A0092B-C50C-407E-A947-70E740481C1C}">
                <a14:useLocalDpi xmlns:a14="http://schemas.microsoft.com/office/drawing/2010/main" val="0"/>
              </a:ext>
            </a:extLst>
          </a:blip>
          <a:srcRect t="23074" b="20676"/>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3B432D73-5C38-474F-AF96-A3228731B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0">
                <a:schemeClr val="tx1">
                  <a:lumMod val="95000"/>
                  <a:lumOff val="5000"/>
                </a:schemeClr>
              </a:gs>
              <a:gs pos="45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croll: Vertical 5">
            <a:extLst>
              <a:ext uri="{FF2B5EF4-FFF2-40B4-BE49-F238E27FC236}">
                <a16:creationId xmlns:a16="http://schemas.microsoft.com/office/drawing/2014/main" id="{4ABD6FFB-7267-4373-814C-7FE0BE1047DF}"/>
              </a:ext>
            </a:extLst>
          </p:cNvPr>
          <p:cNvSpPr/>
          <p:nvPr/>
        </p:nvSpPr>
        <p:spPr>
          <a:xfrm>
            <a:off x="0" y="174170"/>
            <a:ext cx="2293257" cy="2888344"/>
          </a:xfrm>
          <a:prstGeom prst="verticalScroll">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dirty="0"/>
              <a:t>Food &amp; Beverage Processes </a:t>
            </a:r>
          </a:p>
        </p:txBody>
      </p:sp>
      <p:sp>
        <p:nvSpPr>
          <p:cNvPr id="7" name="Wave 6">
            <a:extLst>
              <a:ext uri="{FF2B5EF4-FFF2-40B4-BE49-F238E27FC236}">
                <a16:creationId xmlns:a16="http://schemas.microsoft.com/office/drawing/2014/main" id="{030A9D74-F4F1-48BB-A6D4-6090F6E4CCF2}"/>
              </a:ext>
            </a:extLst>
          </p:cNvPr>
          <p:cNvSpPr/>
          <p:nvPr/>
        </p:nvSpPr>
        <p:spPr>
          <a:xfrm>
            <a:off x="4644571" y="2888342"/>
            <a:ext cx="7242628" cy="3396343"/>
          </a:xfrm>
          <a:prstGeom prst="wave">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dirty="0"/>
              <a:t>These services contains a lot of activities. Starting with the raw material that is received, and organize F&amp;B, continuing with the inventory of all the products received and finishing with keeping the service quality. Also, refers to events that the employees must know how to manage and to analyze the results that the organization has. This thing is important for the future, to know what they must do and to conclude the policies from the future.</a:t>
            </a:r>
            <a:endParaRPr lang="en-GB" dirty="0"/>
          </a:p>
        </p:txBody>
      </p:sp>
    </p:spTree>
    <p:extLst>
      <p:ext uri="{BB962C8B-B14F-4D97-AF65-F5344CB8AC3E}">
        <p14:creationId xmlns:p14="http://schemas.microsoft.com/office/powerpoint/2010/main" val="39221967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4" descr="A picture containing curtain, furniture, red, large&#10;&#10;Description automatically generated">
            <a:extLst>
              <a:ext uri="{FF2B5EF4-FFF2-40B4-BE49-F238E27FC236}">
                <a16:creationId xmlns:a16="http://schemas.microsoft.com/office/drawing/2014/main" id="{9FC88E67-8C44-476C-AB50-AD32718E2E02}"/>
              </a:ext>
            </a:extLst>
          </p:cNvPr>
          <p:cNvPicPr>
            <a:picLocks noChangeAspect="1"/>
          </p:cNvPicPr>
          <p:nvPr/>
        </p:nvPicPr>
        <p:blipFill rotWithShape="1">
          <a:blip r:embed="rId2">
            <a:extLst>
              <a:ext uri="{28A0092B-C50C-407E-A947-70E740481C1C}">
                <a14:useLocalDpi xmlns:a14="http://schemas.microsoft.com/office/drawing/2010/main" val="0"/>
              </a:ext>
            </a:extLst>
          </a:blip>
          <a:srcRect b="10017"/>
          <a:stretch/>
        </p:blipFill>
        <p:spPr>
          <a:xfrm>
            <a:off x="20" y="1282"/>
            <a:ext cx="12191980" cy="6856718"/>
          </a:xfrm>
          <a:prstGeom prst="rect">
            <a:avLst/>
          </a:prstGeom>
        </p:spPr>
      </p:pic>
      <p:pic>
        <p:nvPicPr>
          <p:cNvPr id="7" name="Picture 6" descr="A screenshot of a cell phone&#10;&#10;Description automatically generated">
            <a:extLst>
              <a:ext uri="{FF2B5EF4-FFF2-40B4-BE49-F238E27FC236}">
                <a16:creationId xmlns:a16="http://schemas.microsoft.com/office/drawing/2014/main" id="{A91BD04B-29D2-4D0A-93E5-FA9C27D688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41714" y="290287"/>
            <a:ext cx="8636000" cy="6444342"/>
          </a:xfrm>
          <a:prstGeom prst="rect">
            <a:avLst/>
          </a:prstGeom>
        </p:spPr>
      </p:pic>
    </p:spTree>
    <p:extLst>
      <p:ext uri="{BB962C8B-B14F-4D97-AF65-F5344CB8AC3E}">
        <p14:creationId xmlns:p14="http://schemas.microsoft.com/office/powerpoint/2010/main" val="41502125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4" descr="A picture containing nature, person, standing, person&#10;&#10;Description automatically generated">
            <a:extLst>
              <a:ext uri="{FF2B5EF4-FFF2-40B4-BE49-F238E27FC236}">
                <a16:creationId xmlns:a16="http://schemas.microsoft.com/office/drawing/2014/main" id="{066DEAE6-C019-4A17-8A72-F76133B1F54F}"/>
              </a:ext>
            </a:extLst>
          </p:cNvPr>
          <p:cNvPicPr>
            <a:picLocks noChangeAspect="1"/>
          </p:cNvPicPr>
          <p:nvPr/>
        </p:nvPicPr>
        <p:blipFill rotWithShape="1">
          <a:blip r:embed="rId2">
            <a:extLst>
              <a:ext uri="{28A0092B-C50C-407E-A947-70E740481C1C}">
                <a14:useLocalDpi xmlns:a14="http://schemas.microsoft.com/office/drawing/2010/main" val="0"/>
              </a:ext>
            </a:extLst>
          </a:blip>
          <a:srcRect t="50793" r="1" b="17572"/>
          <a:stretch/>
        </p:blipFill>
        <p:spPr>
          <a:xfrm>
            <a:off x="-1504" y="-1"/>
            <a:ext cx="12191980" cy="6856718"/>
          </a:xfrm>
          <a:prstGeom prst="rect">
            <a:avLst/>
          </a:prstGeom>
        </p:spPr>
      </p:pic>
      <p:sp>
        <p:nvSpPr>
          <p:cNvPr id="6" name="Speech Bubble: Oval 5">
            <a:extLst>
              <a:ext uri="{FF2B5EF4-FFF2-40B4-BE49-F238E27FC236}">
                <a16:creationId xmlns:a16="http://schemas.microsoft.com/office/drawing/2014/main" id="{3EA91B7A-4EC5-496F-A4E8-D20F705E7482}"/>
              </a:ext>
            </a:extLst>
          </p:cNvPr>
          <p:cNvSpPr/>
          <p:nvPr/>
        </p:nvSpPr>
        <p:spPr>
          <a:xfrm>
            <a:off x="87087" y="159657"/>
            <a:ext cx="2322284" cy="1091620"/>
          </a:xfrm>
          <a:prstGeom prst="wedgeEllipseCallou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1.Procuring</a:t>
            </a:r>
          </a:p>
        </p:txBody>
      </p:sp>
      <p:sp>
        <p:nvSpPr>
          <p:cNvPr id="8" name="Scroll: Vertical 7">
            <a:extLst>
              <a:ext uri="{FF2B5EF4-FFF2-40B4-BE49-F238E27FC236}">
                <a16:creationId xmlns:a16="http://schemas.microsoft.com/office/drawing/2014/main" id="{95BFBE19-7158-4739-AC41-B7E4289B3893}"/>
              </a:ext>
            </a:extLst>
          </p:cNvPr>
          <p:cNvSpPr/>
          <p:nvPr/>
        </p:nvSpPr>
        <p:spPr>
          <a:xfrm>
            <a:off x="246742" y="1409652"/>
            <a:ext cx="2162627" cy="5447066"/>
          </a:xfrm>
          <a:prstGeom prst="verticalScroll">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At Forest of Arden, the purchase of products is influenced by the size of F&amp;B, possibility and Size of Depository that at Forest is huge and they have cold room for drinks, for fruits, for vegetables. Another thing that influence the purchasing is number of guests. </a:t>
            </a:r>
          </a:p>
        </p:txBody>
      </p:sp>
      <p:sp>
        <p:nvSpPr>
          <p:cNvPr id="9" name="Speech Bubble: Oval 8">
            <a:extLst>
              <a:ext uri="{FF2B5EF4-FFF2-40B4-BE49-F238E27FC236}">
                <a16:creationId xmlns:a16="http://schemas.microsoft.com/office/drawing/2014/main" id="{B8D9B800-D428-461C-A4F6-B1877897CFD2}"/>
              </a:ext>
            </a:extLst>
          </p:cNvPr>
          <p:cNvSpPr/>
          <p:nvPr/>
        </p:nvSpPr>
        <p:spPr>
          <a:xfrm>
            <a:off x="3512456" y="159656"/>
            <a:ext cx="2046513" cy="1091620"/>
          </a:xfrm>
          <a:prstGeom prst="wedgeEllipseCallou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2. Collecting </a:t>
            </a:r>
          </a:p>
        </p:txBody>
      </p:sp>
      <p:sp>
        <p:nvSpPr>
          <p:cNvPr id="11" name="Scroll: Vertical 10">
            <a:extLst>
              <a:ext uri="{FF2B5EF4-FFF2-40B4-BE49-F238E27FC236}">
                <a16:creationId xmlns:a16="http://schemas.microsoft.com/office/drawing/2014/main" id="{AB600B36-9184-4D01-AE51-5A437D89875B}"/>
              </a:ext>
            </a:extLst>
          </p:cNvPr>
          <p:cNvSpPr/>
          <p:nvPr/>
        </p:nvSpPr>
        <p:spPr>
          <a:xfrm>
            <a:off x="3512455" y="1409650"/>
            <a:ext cx="2046513" cy="5447067"/>
          </a:xfrm>
          <a:prstGeom prst="verticalScroll">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en-GB" dirty="0"/>
              <a:t>They receive the products form suppliers. They check the quality and quantity and sign some papers for receiving.  and  store them. </a:t>
            </a:r>
          </a:p>
        </p:txBody>
      </p:sp>
      <p:sp>
        <p:nvSpPr>
          <p:cNvPr id="12" name="Speech Bubble: Oval 11">
            <a:extLst>
              <a:ext uri="{FF2B5EF4-FFF2-40B4-BE49-F238E27FC236}">
                <a16:creationId xmlns:a16="http://schemas.microsoft.com/office/drawing/2014/main" id="{35B0B355-9387-4FF4-BE78-E0701A9B8F1B}"/>
              </a:ext>
            </a:extLst>
          </p:cNvPr>
          <p:cNvSpPr/>
          <p:nvPr/>
        </p:nvSpPr>
        <p:spPr>
          <a:xfrm>
            <a:off x="6633033" y="261256"/>
            <a:ext cx="1857824" cy="972457"/>
          </a:xfrm>
          <a:prstGeom prst="wedgeEllipseCallou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3. Stockpile</a:t>
            </a:r>
          </a:p>
        </p:txBody>
      </p:sp>
      <p:sp>
        <p:nvSpPr>
          <p:cNvPr id="13" name="Scroll: Vertical 12">
            <a:extLst>
              <a:ext uri="{FF2B5EF4-FFF2-40B4-BE49-F238E27FC236}">
                <a16:creationId xmlns:a16="http://schemas.microsoft.com/office/drawing/2014/main" id="{1FBF7A75-0AF6-40A3-981E-86AE8353EAE7}"/>
              </a:ext>
            </a:extLst>
          </p:cNvPr>
          <p:cNvSpPr/>
          <p:nvPr/>
        </p:nvSpPr>
        <p:spPr>
          <a:xfrm>
            <a:off x="6418077" y="1409650"/>
            <a:ext cx="1857824" cy="5288693"/>
          </a:xfrm>
          <a:prstGeom prst="verticalScroll">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en-GB" dirty="0"/>
              <a:t>They bring up to date the stockpile and control the old and new products that are in the stockpile. The old ones are putted in front and the new ones in the back of the old ones</a:t>
            </a:r>
          </a:p>
        </p:txBody>
      </p:sp>
      <p:sp>
        <p:nvSpPr>
          <p:cNvPr id="14" name="Speech Bubble: Oval 13">
            <a:extLst>
              <a:ext uri="{FF2B5EF4-FFF2-40B4-BE49-F238E27FC236}">
                <a16:creationId xmlns:a16="http://schemas.microsoft.com/office/drawing/2014/main" id="{624989D8-8A06-4FE9-86AD-356FB0B2A462}"/>
              </a:ext>
            </a:extLst>
          </p:cNvPr>
          <p:cNvSpPr/>
          <p:nvPr/>
        </p:nvSpPr>
        <p:spPr>
          <a:xfrm>
            <a:off x="9069899" y="1"/>
            <a:ext cx="2788271" cy="1409650"/>
          </a:xfrm>
          <a:prstGeom prst="wedgeEllipseCallou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4. Preparation and Presentation</a:t>
            </a:r>
          </a:p>
        </p:txBody>
      </p:sp>
      <p:sp>
        <p:nvSpPr>
          <p:cNvPr id="16" name="Scroll: Vertical 15">
            <a:extLst>
              <a:ext uri="{FF2B5EF4-FFF2-40B4-BE49-F238E27FC236}">
                <a16:creationId xmlns:a16="http://schemas.microsoft.com/office/drawing/2014/main" id="{ADF366A2-EF64-41CF-97E0-4125B1ACA360}"/>
              </a:ext>
            </a:extLst>
          </p:cNvPr>
          <p:cNvSpPr/>
          <p:nvPr/>
        </p:nvSpPr>
        <p:spPr>
          <a:xfrm>
            <a:off x="9695543" y="1670905"/>
            <a:ext cx="1991215" cy="5027438"/>
          </a:xfrm>
          <a:prstGeom prst="verticalScroll">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en-GB" dirty="0"/>
              <a:t>The bar tenders are preparing cold beverages like cocktails. The chefs are preparing the hot food. The F&amp;B is arranging the tables, decorate the restaurant and dishes.</a:t>
            </a:r>
          </a:p>
        </p:txBody>
      </p:sp>
    </p:spTree>
    <p:extLst>
      <p:ext uri="{BB962C8B-B14F-4D97-AF65-F5344CB8AC3E}">
        <p14:creationId xmlns:p14="http://schemas.microsoft.com/office/powerpoint/2010/main" val="17234144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4" descr="A picture containing grass, field, photo, white&#10;&#10;Description automatically generated">
            <a:extLst>
              <a:ext uri="{FF2B5EF4-FFF2-40B4-BE49-F238E27FC236}">
                <a16:creationId xmlns:a16="http://schemas.microsoft.com/office/drawing/2014/main" id="{B049D775-A226-471E-9E4D-E316DCEAE01C}"/>
              </a:ext>
            </a:extLst>
          </p:cNvPr>
          <p:cNvPicPr>
            <a:picLocks noChangeAspect="1"/>
          </p:cNvPicPr>
          <p:nvPr/>
        </p:nvPicPr>
        <p:blipFill rotWithShape="1">
          <a:blip r:embed="rId2">
            <a:extLst>
              <a:ext uri="{28A0092B-C50C-407E-A947-70E740481C1C}">
                <a14:useLocalDpi xmlns:a14="http://schemas.microsoft.com/office/drawing/2010/main" val="0"/>
              </a:ext>
            </a:extLst>
          </a:blip>
          <a:srcRect t="23079" b="20682"/>
          <a:stretch/>
        </p:blipFill>
        <p:spPr>
          <a:xfrm>
            <a:off x="20" y="1282"/>
            <a:ext cx="12191980" cy="6856718"/>
          </a:xfrm>
          <a:prstGeom prst="rect">
            <a:avLst/>
          </a:prstGeom>
        </p:spPr>
      </p:pic>
      <p:sp>
        <p:nvSpPr>
          <p:cNvPr id="6" name="Speech Bubble: Oval 5">
            <a:extLst>
              <a:ext uri="{FF2B5EF4-FFF2-40B4-BE49-F238E27FC236}">
                <a16:creationId xmlns:a16="http://schemas.microsoft.com/office/drawing/2014/main" id="{B61E7F23-5FBD-4F94-8E1B-9BC01922F920}"/>
              </a:ext>
            </a:extLst>
          </p:cNvPr>
          <p:cNvSpPr/>
          <p:nvPr/>
        </p:nvSpPr>
        <p:spPr>
          <a:xfrm>
            <a:off x="217714" y="246743"/>
            <a:ext cx="2119086" cy="1320800"/>
          </a:xfrm>
          <a:prstGeom prst="wedgeEllipseCallou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5. Consuming </a:t>
            </a:r>
          </a:p>
        </p:txBody>
      </p:sp>
      <p:sp>
        <p:nvSpPr>
          <p:cNvPr id="7" name="Scroll: Vertical 6">
            <a:extLst>
              <a:ext uri="{FF2B5EF4-FFF2-40B4-BE49-F238E27FC236}">
                <a16:creationId xmlns:a16="http://schemas.microsoft.com/office/drawing/2014/main" id="{C37477A9-8AAC-4BA8-B169-B92F979770D4}"/>
              </a:ext>
            </a:extLst>
          </p:cNvPr>
          <p:cNvSpPr/>
          <p:nvPr/>
        </p:nvSpPr>
        <p:spPr>
          <a:xfrm>
            <a:off x="217714" y="1813004"/>
            <a:ext cx="2119086" cy="4798253"/>
          </a:xfrm>
          <a:prstGeom prst="verticalScroll">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This  is for customers. After they finish, the waiter is  bringing the note for paying and clean the table. The employees make the stockpile and keeps updated.</a:t>
            </a:r>
          </a:p>
        </p:txBody>
      </p:sp>
      <p:sp>
        <p:nvSpPr>
          <p:cNvPr id="8" name="Wave 7">
            <a:extLst>
              <a:ext uri="{FF2B5EF4-FFF2-40B4-BE49-F238E27FC236}">
                <a16:creationId xmlns:a16="http://schemas.microsoft.com/office/drawing/2014/main" id="{E68E033A-9CBF-4D89-A77D-3AC5665E4577}"/>
              </a:ext>
            </a:extLst>
          </p:cNvPr>
          <p:cNvSpPr/>
          <p:nvPr/>
        </p:nvSpPr>
        <p:spPr>
          <a:xfrm>
            <a:off x="4513943" y="1364343"/>
            <a:ext cx="7024914" cy="3090261"/>
          </a:xfrm>
          <a:prstGeom prst="wave">
            <a:avLst>
              <a:gd name="adj1" fmla="val 12500"/>
              <a:gd name="adj2" fmla="val 4370"/>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dirty="0"/>
              <a:t>Being a 4 star hotel, Forest of Arden is delivering services at high standards, in specially because there are a lot of meetings rooms, guests that are coming for playing golf, and so one. It is hard to keep high standards but not impossible. </a:t>
            </a:r>
          </a:p>
        </p:txBody>
      </p:sp>
    </p:spTree>
    <p:extLst>
      <p:ext uri="{BB962C8B-B14F-4D97-AF65-F5344CB8AC3E}">
        <p14:creationId xmlns:p14="http://schemas.microsoft.com/office/powerpoint/2010/main" val="26124323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4" descr="A picture containing rug, red, white, kite&#10;&#10;Description automatically generated">
            <a:extLst>
              <a:ext uri="{FF2B5EF4-FFF2-40B4-BE49-F238E27FC236}">
                <a16:creationId xmlns:a16="http://schemas.microsoft.com/office/drawing/2014/main" id="{058EB9AB-A89D-45CE-984E-A027D0A1F68F}"/>
              </a:ext>
            </a:extLst>
          </p:cNvPr>
          <p:cNvPicPr>
            <a:picLocks noChangeAspect="1"/>
          </p:cNvPicPr>
          <p:nvPr/>
        </p:nvPicPr>
        <p:blipFill rotWithShape="1">
          <a:blip r:embed="rId2">
            <a:extLst>
              <a:ext uri="{28A0092B-C50C-407E-A947-70E740481C1C}">
                <a14:useLocalDpi xmlns:a14="http://schemas.microsoft.com/office/drawing/2010/main" val="0"/>
              </a:ext>
            </a:extLst>
          </a:blip>
          <a:srcRect t="23998" b="19763"/>
          <a:stretch/>
        </p:blipFill>
        <p:spPr>
          <a:xfrm>
            <a:off x="20" y="1282"/>
            <a:ext cx="12191980" cy="6856718"/>
          </a:xfrm>
          <a:prstGeom prst="rect">
            <a:avLst/>
          </a:prstGeom>
        </p:spPr>
      </p:pic>
      <p:sp>
        <p:nvSpPr>
          <p:cNvPr id="6" name="Flowchart: Punched Tape 5">
            <a:extLst>
              <a:ext uri="{FF2B5EF4-FFF2-40B4-BE49-F238E27FC236}">
                <a16:creationId xmlns:a16="http://schemas.microsoft.com/office/drawing/2014/main" id="{51DE6381-61C5-43D7-8CFA-7C5864F5B8EE}"/>
              </a:ext>
            </a:extLst>
          </p:cNvPr>
          <p:cNvSpPr/>
          <p:nvPr/>
        </p:nvSpPr>
        <p:spPr>
          <a:xfrm>
            <a:off x="2946400" y="435428"/>
            <a:ext cx="5718628" cy="804672"/>
          </a:xfrm>
          <a:prstGeom prst="flowChartPunchedTape">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GB" sz="2800" dirty="0">
                <a:latin typeface="Arial" panose="020B0604020202020204" pitchFamily="34" charset="0"/>
                <a:cs typeface="Arial" panose="020B0604020202020204" pitchFamily="34" charset="0"/>
              </a:rPr>
              <a:t>Food &amp; Beverage Standards </a:t>
            </a:r>
          </a:p>
        </p:txBody>
      </p:sp>
      <p:sp>
        <p:nvSpPr>
          <p:cNvPr id="7" name="Oval 6">
            <a:extLst>
              <a:ext uri="{FF2B5EF4-FFF2-40B4-BE49-F238E27FC236}">
                <a16:creationId xmlns:a16="http://schemas.microsoft.com/office/drawing/2014/main" id="{D6F1B1AF-0BF3-4CC9-96EA-00D12A19FF33}"/>
              </a:ext>
            </a:extLst>
          </p:cNvPr>
          <p:cNvSpPr/>
          <p:nvPr/>
        </p:nvSpPr>
        <p:spPr>
          <a:xfrm>
            <a:off x="595086" y="2148114"/>
            <a:ext cx="4034971" cy="2322286"/>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2400" dirty="0">
                <a:latin typeface="Arial" panose="020B0604020202020204" pitchFamily="34" charset="0"/>
                <a:cs typeface="Arial" panose="020B0604020202020204" pitchFamily="34" charset="0"/>
              </a:rPr>
              <a:t>Responsibility:  hygienic, safety, tidy and fresh foodstuff.</a:t>
            </a:r>
          </a:p>
        </p:txBody>
      </p:sp>
      <p:sp>
        <p:nvSpPr>
          <p:cNvPr id="8" name="Oval 7">
            <a:extLst>
              <a:ext uri="{FF2B5EF4-FFF2-40B4-BE49-F238E27FC236}">
                <a16:creationId xmlns:a16="http://schemas.microsoft.com/office/drawing/2014/main" id="{02FD03F6-3D01-4ABE-8EE6-E8B1B20F6C99}"/>
              </a:ext>
            </a:extLst>
          </p:cNvPr>
          <p:cNvSpPr/>
          <p:nvPr/>
        </p:nvSpPr>
        <p:spPr>
          <a:xfrm>
            <a:off x="4368799" y="4114825"/>
            <a:ext cx="4615543" cy="2502407"/>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dirty="0">
                <a:latin typeface="Arial" panose="020B0604020202020204" pitchFamily="34" charset="0"/>
                <a:cs typeface="Arial" panose="020B0604020202020204" pitchFamily="34" charset="0"/>
              </a:rPr>
              <a:t>They use HACCP</a:t>
            </a:r>
            <a:endParaRPr lang="en-GB" dirty="0"/>
          </a:p>
        </p:txBody>
      </p:sp>
      <p:sp>
        <p:nvSpPr>
          <p:cNvPr id="11" name="Oval 10">
            <a:extLst>
              <a:ext uri="{FF2B5EF4-FFF2-40B4-BE49-F238E27FC236}">
                <a16:creationId xmlns:a16="http://schemas.microsoft.com/office/drawing/2014/main" id="{10C93F02-71C7-4FF7-A044-E13F2E433634}"/>
              </a:ext>
            </a:extLst>
          </p:cNvPr>
          <p:cNvSpPr/>
          <p:nvPr/>
        </p:nvSpPr>
        <p:spPr>
          <a:xfrm>
            <a:off x="7678057" y="1601650"/>
            <a:ext cx="4165600" cy="2723557"/>
          </a:xfrm>
          <a:prstGeom prst="ellipse">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dirty="0"/>
              <a:t>They check the temperatures of fridges, also they write the temperatures in a paper, twice per day. Also, they check the expiring date of the products, every day. </a:t>
            </a:r>
          </a:p>
        </p:txBody>
      </p:sp>
    </p:spTree>
    <p:extLst>
      <p:ext uri="{BB962C8B-B14F-4D97-AF65-F5344CB8AC3E}">
        <p14:creationId xmlns:p14="http://schemas.microsoft.com/office/powerpoint/2010/main" val="44518701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4" descr="A picture containing red, large, white, person&#10;&#10;Description automatically generated">
            <a:extLst>
              <a:ext uri="{FF2B5EF4-FFF2-40B4-BE49-F238E27FC236}">
                <a16:creationId xmlns:a16="http://schemas.microsoft.com/office/drawing/2014/main" id="{CFED227E-7666-458B-8D78-D20D84DFA2E6}"/>
              </a:ext>
            </a:extLst>
          </p:cNvPr>
          <p:cNvPicPr>
            <a:picLocks noChangeAspect="1"/>
          </p:cNvPicPr>
          <p:nvPr/>
        </p:nvPicPr>
        <p:blipFill rotWithShape="1">
          <a:blip r:embed="rId2">
            <a:extLst>
              <a:ext uri="{28A0092B-C50C-407E-A947-70E740481C1C}">
                <a14:useLocalDpi xmlns:a14="http://schemas.microsoft.com/office/drawing/2010/main" val="0"/>
              </a:ext>
            </a:extLst>
          </a:blip>
          <a:srcRect t="15429"/>
          <a:stretch/>
        </p:blipFill>
        <p:spPr>
          <a:xfrm>
            <a:off x="20" y="1282"/>
            <a:ext cx="12191980" cy="6856718"/>
          </a:xfrm>
          <a:prstGeom prst="rect">
            <a:avLst/>
          </a:prstGeom>
        </p:spPr>
      </p:pic>
      <p:sp>
        <p:nvSpPr>
          <p:cNvPr id="7" name="Ribbon: Tilted Down 6">
            <a:extLst>
              <a:ext uri="{FF2B5EF4-FFF2-40B4-BE49-F238E27FC236}">
                <a16:creationId xmlns:a16="http://schemas.microsoft.com/office/drawing/2014/main" id="{1620E534-2252-4D0E-9830-67324F848E6B}"/>
              </a:ext>
            </a:extLst>
          </p:cNvPr>
          <p:cNvSpPr/>
          <p:nvPr/>
        </p:nvSpPr>
        <p:spPr>
          <a:xfrm>
            <a:off x="1988457" y="406400"/>
            <a:ext cx="7489371" cy="1828800"/>
          </a:xfrm>
          <a:prstGeom prst="ribb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latin typeface="Arial" panose="020B0604020202020204" pitchFamily="34" charset="0"/>
                <a:cs typeface="Arial" panose="020B0604020202020204" pitchFamily="34" charset="0"/>
              </a:rPr>
              <a:t>Managing Buffets, Banquets, and Catered Events </a:t>
            </a:r>
          </a:p>
        </p:txBody>
      </p:sp>
      <p:sp>
        <p:nvSpPr>
          <p:cNvPr id="8" name="Speech Bubble: Oval 7">
            <a:extLst>
              <a:ext uri="{FF2B5EF4-FFF2-40B4-BE49-F238E27FC236}">
                <a16:creationId xmlns:a16="http://schemas.microsoft.com/office/drawing/2014/main" id="{F0DE8FF5-1725-4C24-BCE3-83B3A792CABD}"/>
              </a:ext>
            </a:extLst>
          </p:cNvPr>
          <p:cNvSpPr/>
          <p:nvPr/>
        </p:nvSpPr>
        <p:spPr>
          <a:xfrm>
            <a:off x="188686" y="2815772"/>
            <a:ext cx="4862285" cy="3309258"/>
          </a:xfrm>
          <a:prstGeom prst="wedgeEllipseCallout">
            <a:avLst/>
          </a:prstGeom>
        </p:spPr>
        <p:style>
          <a:lnRef idx="3">
            <a:schemeClr val="lt1"/>
          </a:lnRef>
          <a:fillRef idx="1">
            <a:schemeClr val="accent6"/>
          </a:fillRef>
          <a:effectRef idx="1">
            <a:schemeClr val="accent6"/>
          </a:effectRef>
          <a:fontRef idx="minor">
            <a:schemeClr val="lt1"/>
          </a:fontRef>
        </p:style>
        <p:txBody>
          <a:bodyPr rtlCol="0" anchor="ctr"/>
          <a:lstStyle/>
          <a:p>
            <a:pPr algn="just"/>
            <a:r>
              <a:rPr lang="en-GB" dirty="0"/>
              <a:t>   Factors:</a:t>
            </a:r>
          </a:p>
          <a:p>
            <a:pPr algn="just"/>
            <a:r>
              <a:rPr lang="en-GB" dirty="0"/>
              <a:t>1.Type of Ceremony</a:t>
            </a:r>
          </a:p>
          <a:p>
            <a:pPr algn="just"/>
            <a:r>
              <a:rPr lang="en-GB" dirty="0"/>
              <a:t>2.Involvment of different persons</a:t>
            </a:r>
          </a:p>
          <a:p>
            <a:pPr algn="just"/>
            <a:r>
              <a:rPr lang="en-GB" dirty="0"/>
              <a:t>3.Ceremony demands</a:t>
            </a:r>
          </a:p>
          <a:p>
            <a:pPr algn="just"/>
            <a:r>
              <a:rPr lang="en-GB" dirty="0"/>
              <a:t>4.Decors</a:t>
            </a:r>
          </a:p>
          <a:p>
            <a:pPr algn="just"/>
            <a:r>
              <a:rPr lang="en-GB" dirty="0"/>
              <a:t>5. Menu </a:t>
            </a:r>
          </a:p>
          <a:p>
            <a:pPr algn="just"/>
            <a:r>
              <a:rPr lang="en-GB" dirty="0"/>
              <a:t>6. Serving equipment </a:t>
            </a:r>
          </a:p>
          <a:p>
            <a:pPr algn="just"/>
            <a:r>
              <a:rPr lang="en-GB" dirty="0"/>
              <a:t>7. Serving Norms</a:t>
            </a:r>
          </a:p>
          <a:p>
            <a:pPr algn="just"/>
            <a:r>
              <a:rPr lang="en-GB" dirty="0"/>
              <a:t> </a:t>
            </a:r>
          </a:p>
          <a:p>
            <a:pPr algn="ctr"/>
            <a:endParaRPr lang="en-GB" dirty="0"/>
          </a:p>
        </p:txBody>
      </p:sp>
      <p:sp>
        <p:nvSpPr>
          <p:cNvPr id="9" name="Wave 8">
            <a:extLst>
              <a:ext uri="{FF2B5EF4-FFF2-40B4-BE49-F238E27FC236}">
                <a16:creationId xmlns:a16="http://schemas.microsoft.com/office/drawing/2014/main" id="{1030324A-DA3B-4235-8FD6-B2E6B07A5A53}"/>
              </a:ext>
            </a:extLst>
          </p:cNvPr>
          <p:cNvSpPr/>
          <p:nvPr/>
        </p:nvSpPr>
        <p:spPr>
          <a:xfrm>
            <a:off x="6255656" y="3018971"/>
            <a:ext cx="5747657" cy="2467429"/>
          </a:xfrm>
          <a:prstGeom prst="wav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Forest of Arden Managers are taking seriously all of these factors and doing their best for delivering the best services. In this way, the guests are happy and the business is safe. </a:t>
            </a:r>
          </a:p>
        </p:txBody>
      </p:sp>
    </p:spTree>
    <p:extLst>
      <p:ext uri="{BB962C8B-B14F-4D97-AF65-F5344CB8AC3E}">
        <p14:creationId xmlns:p14="http://schemas.microsoft.com/office/powerpoint/2010/main" val="245533002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7" name="Picture 6" descr="A picture containing curtain, furniture, red, large&#10;&#10;Description automatically generated">
            <a:extLst>
              <a:ext uri="{FF2B5EF4-FFF2-40B4-BE49-F238E27FC236}">
                <a16:creationId xmlns:a16="http://schemas.microsoft.com/office/drawing/2014/main" id="{3069FB1F-89E7-48E4-88C0-384F7274A215}"/>
              </a:ext>
            </a:extLst>
          </p:cNvPr>
          <p:cNvPicPr>
            <a:picLocks noChangeAspect="1"/>
          </p:cNvPicPr>
          <p:nvPr/>
        </p:nvPicPr>
        <p:blipFill rotWithShape="1">
          <a:blip r:embed="rId2">
            <a:extLst>
              <a:ext uri="{28A0092B-C50C-407E-A947-70E740481C1C}">
                <a14:useLocalDpi xmlns:a14="http://schemas.microsoft.com/office/drawing/2010/main" val="0"/>
              </a:ext>
            </a:extLst>
          </a:blip>
          <a:srcRect b="10017"/>
          <a:stretch/>
        </p:blipFill>
        <p:spPr>
          <a:xfrm>
            <a:off x="20" y="1282"/>
            <a:ext cx="12191980" cy="6856718"/>
          </a:xfrm>
          <a:prstGeom prst="rect">
            <a:avLst/>
          </a:prstGeom>
        </p:spPr>
      </p:pic>
      <p:pic>
        <p:nvPicPr>
          <p:cNvPr id="9" name="Picture 8" descr="A picture containing device, food&#10;&#10;Description automatically generated">
            <a:extLst>
              <a:ext uri="{FF2B5EF4-FFF2-40B4-BE49-F238E27FC236}">
                <a16:creationId xmlns:a16="http://schemas.microsoft.com/office/drawing/2014/main" id="{FFA037C4-1EB1-441A-A7D3-ED7AF5A99C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2971" y="452890"/>
            <a:ext cx="7344229" cy="2217739"/>
          </a:xfrm>
          <a:prstGeom prst="rect">
            <a:avLst/>
          </a:prstGeom>
        </p:spPr>
      </p:pic>
      <p:sp>
        <p:nvSpPr>
          <p:cNvPr id="10" name="Wave 9">
            <a:extLst>
              <a:ext uri="{FF2B5EF4-FFF2-40B4-BE49-F238E27FC236}">
                <a16:creationId xmlns:a16="http://schemas.microsoft.com/office/drawing/2014/main" id="{B4B968B8-28AD-488B-B652-80EA61B3E733}"/>
              </a:ext>
            </a:extLst>
          </p:cNvPr>
          <p:cNvSpPr/>
          <p:nvPr/>
        </p:nvSpPr>
        <p:spPr>
          <a:xfrm>
            <a:off x="1059543" y="3646032"/>
            <a:ext cx="10174514" cy="2217739"/>
          </a:xfrm>
          <a:prstGeom prst="wave">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dirty="0"/>
              <a:t>Food and Beverage is  the most and critical area because is about the health of guests. At Forest of Arden, the managers are very carefully with everything and they assure every day that all the operations are made in a correct way. </a:t>
            </a:r>
          </a:p>
        </p:txBody>
      </p:sp>
    </p:spTree>
    <p:extLst>
      <p:ext uri="{BB962C8B-B14F-4D97-AF65-F5344CB8AC3E}">
        <p14:creationId xmlns:p14="http://schemas.microsoft.com/office/powerpoint/2010/main" val="38925227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4" descr="A picture containing grass, field, photo, white&#10;&#10;Description automatically generated">
            <a:extLst>
              <a:ext uri="{FF2B5EF4-FFF2-40B4-BE49-F238E27FC236}">
                <a16:creationId xmlns:a16="http://schemas.microsoft.com/office/drawing/2014/main" id="{34897F74-081C-4A85-8575-0AEF516F84D3}"/>
              </a:ext>
            </a:extLst>
          </p:cNvPr>
          <p:cNvPicPr>
            <a:picLocks noChangeAspect="1"/>
          </p:cNvPicPr>
          <p:nvPr/>
        </p:nvPicPr>
        <p:blipFill rotWithShape="1">
          <a:blip r:embed="rId2">
            <a:extLst>
              <a:ext uri="{28A0092B-C50C-407E-A947-70E740481C1C}">
                <a14:useLocalDpi xmlns:a14="http://schemas.microsoft.com/office/drawing/2010/main" val="0"/>
              </a:ext>
            </a:extLst>
          </a:blip>
          <a:srcRect t="23079" b="20682"/>
          <a:stretch/>
        </p:blipFill>
        <p:spPr>
          <a:xfrm>
            <a:off x="20" y="1282"/>
            <a:ext cx="12191980" cy="6856718"/>
          </a:xfrm>
          <a:prstGeom prst="rect">
            <a:avLst/>
          </a:prstGeom>
        </p:spPr>
      </p:pic>
      <p:pic>
        <p:nvPicPr>
          <p:cNvPr id="7" name="Picture 6" descr="A picture containing indoor, sitting, displayed, front&#10;&#10;Description automatically generated">
            <a:extLst>
              <a:ext uri="{FF2B5EF4-FFF2-40B4-BE49-F238E27FC236}">
                <a16:creationId xmlns:a16="http://schemas.microsoft.com/office/drawing/2014/main" id="{2C8D3A98-699B-4FE3-9290-719B824492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49714" y="137886"/>
            <a:ext cx="7910286" cy="1854201"/>
          </a:xfrm>
          <a:prstGeom prst="rect">
            <a:avLst/>
          </a:prstGeom>
        </p:spPr>
      </p:pic>
      <p:sp>
        <p:nvSpPr>
          <p:cNvPr id="8" name="Rectangle 7">
            <a:extLst>
              <a:ext uri="{FF2B5EF4-FFF2-40B4-BE49-F238E27FC236}">
                <a16:creationId xmlns:a16="http://schemas.microsoft.com/office/drawing/2014/main" id="{762CD0E5-E284-49A7-92E5-CE049EAAEDEC}"/>
              </a:ext>
            </a:extLst>
          </p:cNvPr>
          <p:cNvSpPr/>
          <p:nvPr/>
        </p:nvSpPr>
        <p:spPr>
          <a:xfrm>
            <a:off x="725714" y="2656114"/>
            <a:ext cx="10755086" cy="406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Wingdings" panose="05000000000000000000" pitchFamily="2" charset="2"/>
              <a:buChar char="Ø"/>
            </a:pPr>
            <a:r>
              <a:rPr lang="en-US" sz="1600" i="1" dirty="0">
                <a:latin typeface="Arial" panose="020B0604020202020204" pitchFamily="34" charset="0"/>
                <a:cs typeface="Arial" panose="020B0604020202020204" pitchFamily="34" charset="0"/>
              </a:rPr>
              <a:t>Academic Medicine</a:t>
            </a:r>
            <a:r>
              <a:rPr lang="en-US" sz="1600" dirty="0">
                <a:latin typeface="Arial" panose="020B0604020202020204" pitchFamily="34" charset="0"/>
                <a:cs typeface="Arial" panose="020B0604020202020204" pitchFamily="34" charset="0"/>
              </a:rPr>
              <a:t>, 1935. Food and Beverage Analysis. 10(6), p.385.</a:t>
            </a:r>
          </a:p>
          <a:p>
            <a:pPr marL="285750" indent="-285750" algn="just">
              <a:buFont typeface="Wingdings" panose="05000000000000000000" pitchFamily="2" charset="2"/>
              <a:buChar char="Ø"/>
            </a:pPr>
            <a:r>
              <a:rPr lang="en-US" sz="1600" dirty="0">
                <a:latin typeface="Arial" panose="020B0604020202020204" pitchFamily="34" charset="0"/>
                <a:cs typeface="Arial" panose="020B0604020202020204" pitchFamily="34" charset="0"/>
              </a:rPr>
              <a:t>Adams, D., 2001. Principles of Food, Beverage and Laboure Cost Controls20014Paul Dittmer, Gerald G. Griffin. Principles of Food, Beverage and Laboure Cost Controls. J. Wiley, 1999 . 560 pp., ISBN: 0 471 29325 3 £35.50. </a:t>
            </a:r>
            <a:r>
              <a:rPr lang="en-US" sz="1600" i="1" dirty="0">
                <a:latin typeface="Arial" panose="020B0604020202020204" pitchFamily="34" charset="0"/>
                <a:cs typeface="Arial" panose="020B0604020202020204" pitchFamily="34" charset="0"/>
              </a:rPr>
              <a:t>International Journal of Contemporary Hospitality Management</a:t>
            </a:r>
            <a:r>
              <a:rPr lang="en-US" sz="1600" dirty="0">
                <a:latin typeface="Arial" panose="020B0604020202020204" pitchFamily="34" charset="0"/>
                <a:cs typeface="Arial" panose="020B0604020202020204" pitchFamily="34" charset="0"/>
              </a:rPr>
              <a:t>, 13(3), pp.159-160.</a:t>
            </a:r>
          </a:p>
          <a:p>
            <a:pPr marL="285750" indent="-285750" algn="just">
              <a:buFont typeface="Wingdings" panose="05000000000000000000" pitchFamily="2" charset="2"/>
              <a:buChar char="Ø"/>
            </a:pPr>
            <a:r>
              <a:rPr lang="en-US" sz="1600" dirty="0">
                <a:latin typeface="Arial" panose="020B0604020202020204" pitchFamily="34" charset="0"/>
                <a:cs typeface="Arial" panose="020B0604020202020204" pitchFamily="34" charset="0"/>
              </a:rPr>
              <a:t>Bansal, T., 2016. </a:t>
            </a:r>
            <a:r>
              <a:rPr lang="en-US" sz="1600" i="1" dirty="0">
                <a:latin typeface="Arial" panose="020B0604020202020204" pitchFamily="34" charset="0"/>
                <a:cs typeface="Arial" panose="020B0604020202020204" pitchFamily="34" charset="0"/>
              </a:rPr>
              <a:t>Food And Beverage Operations</a:t>
            </a:r>
            <a:r>
              <a:rPr lang="en-US" sz="1600" dirty="0">
                <a:latin typeface="Arial" panose="020B0604020202020204" pitchFamily="34" charset="0"/>
                <a:cs typeface="Arial" panose="020B0604020202020204" pitchFamily="34" charset="0"/>
              </a:rPr>
              <a:t>. New Delhi, India: I.K. International Publishing House Pvt. Ltd.</a:t>
            </a:r>
          </a:p>
          <a:p>
            <a:pPr marL="285750" indent="-285750" algn="just">
              <a:buFont typeface="Wingdings" panose="05000000000000000000" pitchFamily="2" charset="2"/>
              <a:buChar char="Ø"/>
            </a:pPr>
            <a:r>
              <a:rPr lang="en-US" sz="1600" i="1" dirty="0">
                <a:latin typeface="Arial" panose="020B0604020202020204" pitchFamily="34" charset="0"/>
                <a:cs typeface="Arial" panose="020B0604020202020204" pitchFamily="34" charset="0"/>
              </a:rPr>
              <a:t>Filtration &amp; Separation</a:t>
            </a:r>
            <a:r>
              <a:rPr lang="en-US" sz="1600" dirty="0">
                <a:latin typeface="Arial" panose="020B0604020202020204" pitchFamily="34" charset="0"/>
                <a:cs typeface="Arial" panose="020B0604020202020204" pitchFamily="34" charset="0"/>
              </a:rPr>
              <a:t>, 2006. Food &amp; Beverage: quality, cost and legislation key concerns. 43(2), p.4.</a:t>
            </a:r>
          </a:p>
          <a:p>
            <a:pPr marL="285750" indent="-285750" algn="just">
              <a:buFont typeface="Wingdings" panose="05000000000000000000" pitchFamily="2" charset="2"/>
              <a:buChar char="Ø"/>
            </a:pPr>
            <a:r>
              <a:rPr lang="en-US" sz="1600" dirty="0">
                <a:latin typeface="Arial" panose="020B0604020202020204" pitchFamily="34" charset="0"/>
                <a:cs typeface="Arial" panose="020B0604020202020204" pitchFamily="34" charset="0"/>
              </a:rPr>
              <a:t>Hayes, P. and Forsythe, S., 2013. </a:t>
            </a:r>
            <a:r>
              <a:rPr lang="en-US" sz="1600" i="1" dirty="0">
                <a:latin typeface="Arial" panose="020B0604020202020204" pitchFamily="34" charset="0"/>
                <a:cs typeface="Arial" panose="020B0604020202020204" pitchFamily="34" charset="0"/>
              </a:rPr>
              <a:t>Food Hygiene, Microbiology And HACCP</a:t>
            </a:r>
            <a:r>
              <a:rPr lang="en-US" sz="1600" dirty="0">
                <a:latin typeface="Arial" panose="020B0604020202020204" pitchFamily="34" charset="0"/>
                <a:cs typeface="Arial" panose="020B0604020202020204" pitchFamily="34" charset="0"/>
              </a:rPr>
              <a:t>. New York, NY: Springer.</a:t>
            </a:r>
          </a:p>
          <a:p>
            <a:pPr marL="285750" indent="-285750" algn="just">
              <a:buFont typeface="Wingdings" panose="05000000000000000000" pitchFamily="2" charset="2"/>
              <a:buChar char="Ø"/>
            </a:pPr>
            <a:r>
              <a:rPr lang="en-US" sz="1600" dirty="0">
                <a:latin typeface="Arial" panose="020B0604020202020204" pitchFamily="34" charset="0"/>
                <a:cs typeface="Arial" panose="020B0604020202020204" pitchFamily="34" charset="0"/>
              </a:rPr>
              <a:t>Kocatepe, D., 2017. Food security in Food &amp; Beverage sector. </a:t>
            </a:r>
            <a:r>
              <a:rPr lang="en-US" sz="1600" i="1" dirty="0">
                <a:latin typeface="Arial" panose="020B0604020202020204" pitchFamily="34" charset="0"/>
                <a:cs typeface="Arial" panose="020B0604020202020204" pitchFamily="34" charset="0"/>
              </a:rPr>
              <a:t>Journal of Food Science and Nutrition Therapy</a:t>
            </a:r>
            <a:r>
              <a:rPr lang="en-US" sz="1600" dirty="0">
                <a:latin typeface="Arial" panose="020B0604020202020204" pitchFamily="34" charset="0"/>
                <a:cs typeface="Arial" panose="020B0604020202020204" pitchFamily="34" charset="0"/>
              </a:rPr>
              <a:t>, 3(1), pp.007-008.</a:t>
            </a:r>
          </a:p>
          <a:p>
            <a:pPr marL="285750" indent="-285750" algn="just">
              <a:buFont typeface="Wingdings" panose="05000000000000000000" pitchFamily="2" charset="2"/>
              <a:buChar char="Ø"/>
            </a:pPr>
            <a:r>
              <a:rPr lang="en-US" sz="1600" dirty="0" err="1">
                <a:latin typeface="Arial" panose="020B0604020202020204" pitchFamily="34" charset="0"/>
                <a:cs typeface="Arial" panose="020B0604020202020204" pitchFamily="34" charset="0"/>
              </a:rPr>
              <a:t>Ojugo</a:t>
            </a:r>
            <a:r>
              <a:rPr lang="en-US" sz="1600" dirty="0">
                <a:latin typeface="Arial" panose="020B0604020202020204" pitchFamily="34" charset="0"/>
                <a:cs typeface="Arial" panose="020B0604020202020204" pitchFamily="34" charset="0"/>
              </a:rPr>
              <a:t>, C., 2010. </a:t>
            </a:r>
            <a:r>
              <a:rPr lang="en-US" sz="1600" i="1" dirty="0">
                <a:latin typeface="Arial" panose="020B0604020202020204" pitchFamily="34" charset="0"/>
                <a:cs typeface="Arial" panose="020B0604020202020204" pitchFamily="34" charset="0"/>
              </a:rPr>
              <a:t>Practical Food &amp; Beverage Cost Control</a:t>
            </a:r>
            <a:r>
              <a:rPr lang="en-US" sz="1600" dirty="0">
                <a:latin typeface="Arial" panose="020B0604020202020204" pitchFamily="34" charset="0"/>
                <a:cs typeface="Arial" panose="020B0604020202020204" pitchFamily="34" charset="0"/>
              </a:rPr>
              <a:t>. Clifton Park, NY: Delmar, Cengage Learning.</a:t>
            </a:r>
          </a:p>
          <a:p>
            <a:pPr marL="285750" indent="-285750" algn="just">
              <a:buFont typeface="Wingdings" panose="05000000000000000000" pitchFamily="2" charset="2"/>
              <a:buChar char="Ø"/>
            </a:pPr>
            <a:r>
              <a:rPr lang="en-US" sz="1600" dirty="0">
                <a:latin typeface="Arial" panose="020B0604020202020204" pitchFamily="34" charset="0"/>
                <a:cs typeface="Arial" panose="020B0604020202020204" pitchFamily="34" charset="0"/>
              </a:rPr>
              <a:t>Ninemeier, J., n.d. </a:t>
            </a:r>
            <a:r>
              <a:rPr lang="en-US" sz="1600" i="1" dirty="0">
                <a:latin typeface="Arial" panose="020B0604020202020204" pitchFamily="34" charset="0"/>
                <a:cs typeface="Arial" panose="020B0604020202020204" pitchFamily="34" charset="0"/>
              </a:rPr>
              <a:t>Management Of Food And Beverage Operations</a:t>
            </a:r>
            <a:r>
              <a:rPr lang="en-US" sz="1600" dirty="0">
                <a:latin typeface="Arial" panose="020B0604020202020204" pitchFamily="34" charset="0"/>
                <a:cs typeface="Arial" panose="020B0604020202020204" pitchFamily="34" charset="0"/>
              </a:rPr>
              <a:t>.</a:t>
            </a:r>
          </a:p>
          <a:p>
            <a:pPr marL="285750" indent="-285750" algn="ctr">
              <a:buFont typeface="Wingdings" panose="05000000000000000000" pitchFamily="2" charset="2"/>
              <a:buChar char="Ø"/>
            </a:pPr>
            <a:endParaRPr lang="en-GB" dirty="0"/>
          </a:p>
        </p:txBody>
      </p:sp>
    </p:spTree>
    <p:extLst>
      <p:ext uri="{BB962C8B-B14F-4D97-AF65-F5344CB8AC3E}">
        <p14:creationId xmlns:p14="http://schemas.microsoft.com/office/powerpoint/2010/main" val="12376593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TotalTime>
  <Words>801</Words>
  <Application>Microsoft Office PowerPoint</Application>
  <PresentationFormat>Widescreen</PresentationFormat>
  <Paragraphs>51</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Wingdings</vt:lpstr>
      <vt:lpstr>Office Theme</vt:lpstr>
      <vt:lpstr>Hotel Placement – Food &amp; Beverage Operations  (M4X01918_BIRM)</vt:lpstr>
      <vt:lpstr>Activity: Food &amp; Beverage Operations at Forest  and what they are doing for achieving their future goals in this hotel.                  </vt:lpstr>
      <vt:lpstr>Food &amp; Beverage Operations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Hotel Placement – Food &amp; Beverage Operations  (M4X01918_BIRM)</dc:title>
  <dc:creator>andreea sandru</dc:creator>
  <cp:lastModifiedBy>andreea sandru</cp:lastModifiedBy>
  <cp:revision>13</cp:revision>
  <dcterms:created xsi:type="dcterms:W3CDTF">2020-07-04T10:14:37Z</dcterms:created>
  <dcterms:modified xsi:type="dcterms:W3CDTF">2020-07-13T15:27:11Z</dcterms:modified>
</cp:coreProperties>
</file>