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9" r:id="rId1"/>
  </p:sldMasterIdLst>
  <p:sldIdLst>
    <p:sldId id="256" r:id="rId2"/>
    <p:sldId id="257" r:id="rId3"/>
    <p:sldId id="258" r:id="rId4"/>
    <p:sldId id="259" r:id="rId5"/>
    <p:sldId id="260" r:id="rId6"/>
    <p:sldId id="261" r:id="rId7"/>
    <p:sldId id="262" r:id="rId8"/>
    <p:sldId id="264" r:id="rId9"/>
    <p:sldId id="263" r:id="rId10"/>
    <p:sldId id="265"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p:scale>
          <a:sx n="91" d="100"/>
          <a:sy n="91" d="100"/>
        </p:scale>
        <p:origin x="-126" y="-12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FE273-4356-481F-A8B1-31AA95C5F625}" type="datetimeFigureOut">
              <a:rPr lang="en-GB" smtClean="0"/>
              <a:t>15/02/2016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48454A-A9A1-4AEC-8A92-42B8C9002571}"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12686757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AAFE273-4356-481F-A8B1-31AA95C5F625}" type="datetimeFigureOut">
              <a:rPr lang="en-GB" smtClean="0"/>
              <a:t>15/02/2016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48454A-A9A1-4AEC-8A92-42B8C9002571}" type="slidenum">
              <a:rPr lang="en-GB" smtClean="0"/>
              <a:t>‹#›</a:t>
            </a:fld>
            <a:endParaRPr lang="en-GB"/>
          </a:p>
        </p:txBody>
      </p:sp>
    </p:spTree>
    <p:extLst>
      <p:ext uri="{BB962C8B-B14F-4D97-AF65-F5344CB8AC3E}">
        <p14:creationId xmlns:p14="http://schemas.microsoft.com/office/powerpoint/2010/main" val="19665294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AAFE273-4356-481F-A8B1-31AA95C5F625}" type="datetimeFigureOut">
              <a:rPr lang="en-GB" smtClean="0"/>
              <a:t>15/02/2016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48454A-A9A1-4AEC-8A92-42B8C9002571}" type="slidenum">
              <a:rPr lang="en-GB" smtClean="0"/>
              <a:t>‹#›</a:t>
            </a:fld>
            <a:endParaRPr lang="en-GB"/>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0246540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AAFE273-4356-481F-A8B1-31AA95C5F625}" type="datetimeFigureOut">
              <a:rPr lang="en-GB" smtClean="0"/>
              <a:t>15/02/2016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848454A-A9A1-4AEC-8A92-42B8C9002571}" type="slidenum">
              <a:rPr lang="en-GB" smtClean="0"/>
              <a:t>‹#›</a:t>
            </a:fld>
            <a:endParaRPr lang="en-GB"/>
          </a:p>
        </p:txBody>
      </p:sp>
    </p:spTree>
    <p:extLst>
      <p:ext uri="{BB962C8B-B14F-4D97-AF65-F5344CB8AC3E}">
        <p14:creationId xmlns:p14="http://schemas.microsoft.com/office/powerpoint/2010/main" val="33127425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AAFE273-4356-481F-A8B1-31AA95C5F625}" type="datetimeFigureOut">
              <a:rPr lang="en-GB" smtClean="0"/>
              <a:t>15/02/2016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848454A-A9A1-4AEC-8A92-42B8C9002571}" type="slidenum">
              <a:rPr lang="en-GB" smtClean="0"/>
              <a:t>‹#›</a:t>
            </a:fld>
            <a:endParaRPr lang="en-GB"/>
          </a:p>
        </p:txBody>
      </p:sp>
    </p:spTree>
    <p:extLst>
      <p:ext uri="{BB962C8B-B14F-4D97-AF65-F5344CB8AC3E}">
        <p14:creationId xmlns:p14="http://schemas.microsoft.com/office/powerpoint/2010/main" val="33253275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AAFE273-4356-481F-A8B1-31AA95C5F625}" type="datetimeFigureOut">
              <a:rPr lang="en-GB" smtClean="0"/>
              <a:t>15/02/2016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848454A-A9A1-4AEC-8A92-42B8C9002571}" type="slidenum">
              <a:rPr lang="en-GB" smtClean="0"/>
              <a:t>‹#›</a:t>
            </a:fld>
            <a:endParaRPr lang="en-GB"/>
          </a:p>
        </p:txBody>
      </p:sp>
    </p:spTree>
    <p:extLst>
      <p:ext uri="{BB962C8B-B14F-4D97-AF65-F5344CB8AC3E}">
        <p14:creationId xmlns:p14="http://schemas.microsoft.com/office/powerpoint/2010/main" val="30631989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4AAFE273-4356-481F-A8B1-31AA95C5F625}" type="datetimeFigureOut">
              <a:rPr lang="en-GB" smtClean="0"/>
              <a:t>15/02/2016</a:t>
            </a:fld>
            <a:endParaRPr lang="en-GB"/>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GB"/>
          </a:p>
        </p:txBody>
      </p:sp>
      <p:sp>
        <p:nvSpPr>
          <p:cNvPr id="9" name="Slide Number Placeholder 8"/>
          <p:cNvSpPr>
            <a:spLocks noGrp="1"/>
          </p:cNvSpPr>
          <p:nvPr>
            <p:ph type="sldNum" sz="quarter" idx="12"/>
          </p:nvPr>
        </p:nvSpPr>
        <p:spPr/>
        <p:txBody>
          <a:bodyPr/>
          <a:lstStyle/>
          <a:p>
            <a:fld id="{0848454A-A9A1-4AEC-8A92-42B8C9002571}" type="slidenum">
              <a:rPr lang="en-GB" smtClean="0"/>
              <a:t>‹#›</a:t>
            </a:fld>
            <a:endParaRPr lang="en-GB"/>
          </a:p>
        </p:txBody>
      </p:sp>
    </p:spTree>
    <p:extLst>
      <p:ext uri="{BB962C8B-B14F-4D97-AF65-F5344CB8AC3E}">
        <p14:creationId xmlns:p14="http://schemas.microsoft.com/office/powerpoint/2010/main" val="30027397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4AAFE273-4356-481F-A8B1-31AA95C5F625}" type="datetimeFigureOut">
              <a:rPr lang="en-GB" smtClean="0"/>
              <a:t>15/02/2016</a:t>
            </a:fld>
            <a:endParaRPr lang="en-GB"/>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GB"/>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0848454A-A9A1-4AEC-8A92-42B8C9002571}" type="slidenum">
              <a:rPr lang="en-GB" smtClean="0"/>
              <a:t>‹#›</a:t>
            </a:fld>
            <a:endParaRPr lang="en-GB"/>
          </a:p>
        </p:txBody>
      </p:sp>
    </p:spTree>
    <p:extLst>
      <p:ext uri="{BB962C8B-B14F-4D97-AF65-F5344CB8AC3E}">
        <p14:creationId xmlns:p14="http://schemas.microsoft.com/office/powerpoint/2010/main" val="9849788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AAFE273-4356-481F-A8B1-31AA95C5F625}" type="datetimeFigureOut">
              <a:rPr lang="en-GB" smtClean="0"/>
              <a:t>15/02/2016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848454A-A9A1-4AEC-8A92-42B8C9002571}" type="slidenum">
              <a:rPr lang="en-GB" smtClean="0"/>
              <a:t>‹#›</a:t>
            </a:fld>
            <a:endParaRPr lang="en-GB"/>
          </a:p>
        </p:txBody>
      </p:sp>
    </p:spTree>
    <p:extLst>
      <p:ext uri="{BB962C8B-B14F-4D97-AF65-F5344CB8AC3E}">
        <p14:creationId xmlns:p14="http://schemas.microsoft.com/office/powerpoint/2010/main" val="34651197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AAFE273-4356-481F-A8B1-31AA95C5F625}" type="datetimeFigureOut">
              <a:rPr lang="en-GB" smtClean="0"/>
              <a:t>15/02/2016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48454A-A9A1-4AEC-8A92-42B8C9002571}" type="slidenum">
              <a:rPr lang="en-GB" smtClean="0"/>
              <a:t>‹#›</a:t>
            </a:fld>
            <a:endParaRPr lang="en-GB"/>
          </a:p>
        </p:txBody>
      </p:sp>
    </p:spTree>
    <p:extLst>
      <p:ext uri="{BB962C8B-B14F-4D97-AF65-F5344CB8AC3E}">
        <p14:creationId xmlns:p14="http://schemas.microsoft.com/office/powerpoint/2010/main" val="119143452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AAFE273-4356-481F-A8B1-31AA95C5F625}" type="datetimeFigureOut">
              <a:rPr lang="en-GB" smtClean="0"/>
              <a:t>15/02/2016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48454A-A9A1-4AEC-8A92-42B8C9002571}" type="slidenum">
              <a:rPr lang="en-GB" smtClean="0"/>
              <a:t>‹#›</a:t>
            </a:fld>
            <a:endParaRPr lang="en-GB"/>
          </a:p>
        </p:txBody>
      </p:sp>
    </p:spTree>
    <p:extLst>
      <p:ext uri="{BB962C8B-B14F-4D97-AF65-F5344CB8AC3E}">
        <p14:creationId xmlns:p14="http://schemas.microsoft.com/office/powerpoint/2010/main" val="27025622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4AAFE273-4356-481F-A8B1-31AA95C5F625}" type="datetimeFigureOut">
              <a:rPr lang="en-GB" smtClean="0"/>
              <a:t>15/02/2016</a:t>
            </a:fld>
            <a:endParaRPr lang="en-GB"/>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GB"/>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0848454A-A9A1-4AEC-8A92-42B8C9002571}" type="slidenum">
              <a:rPr lang="en-GB" smtClean="0"/>
              <a:t>‹#›</a:t>
            </a:fld>
            <a:endParaRPr lang="en-GB"/>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991247900"/>
      </p:ext>
    </p:extLst>
  </p:cSld>
  <p:clrMap bg1="lt1" tx1="dk1" bg2="lt2" tx2="dk2" accent1="accent1" accent2="accent2" accent3="accent3" accent4="accent4" accent5="accent5" accent6="accent6" hlink="hlink" folHlink="folHlink"/>
  <p:sldLayoutIdLst>
    <p:sldLayoutId id="2147483780" r:id="rId1"/>
    <p:sldLayoutId id="2147483781" r:id="rId2"/>
    <p:sldLayoutId id="2147483782" r:id="rId3"/>
    <p:sldLayoutId id="2147483783" r:id="rId4"/>
    <p:sldLayoutId id="2147483784" r:id="rId5"/>
    <p:sldLayoutId id="2147483785" r:id="rId6"/>
    <p:sldLayoutId id="2147483786" r:id="rId7"/>
    <p:sldLayoutId id="2147483787" r:id="rId8"/>
    <p:sldLayoutId id="2147483788" r:id="rId9"/>
    <p:sldLayoutId id="2147483789" r:id="rId10"/>
    <p:sldLayoutId id="2147483790" r:id="rId11"/>
  </p:sldLayoutIdLst>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Skanda Vale </a:t>
            </a:r>
            <a:endParaRPr lang="en-GB" dirty="0"/>
          </a:p>
        </p:txBody>
      </p:sp>
      <p:sp>
        <p:nvSpPr>
          <p:cNvPr id="3" name="Subtitle 2"/>
          <p:cNvSpPr>
            <a:spLocks noGrp="1"/>
          </p:cNvSpPr>
          <p:nvPr>
            <p:ph type="subTitle" idx="1"/>
          </p:nvPr>
        </p:nvSpPr>
        <p:spPr/>
        <p:txBody>
          <a:bodyPr/>
          <a:lstStyle/>
          <a:p>
            <a:r>
              <a:rPr lang="en-GB" dirty="0" smtClean="0"/>
              <a:t>Writing a reflexive Journal</a:t>
            </a:r>
          </a:p>
          <a:p>
            <a:r>
              <a:rPr lang="en-GB" dirty="0" smtClean="0"/>
              <a:t>Dr A davis </a:t>
            </a:r>
            <a:endParaRPr lang="en-GB" dirty="0"/>
          </a:p>
        </p:txBody>
      </p:sp>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738425" y="2321169"/>
            <a:ext cx="2771335" cy="1786597"/>
          </a:xfrm>
          <a:prstGeom prst="rect">
            <a:avLst/>
          </a:prstGeom>
        </p:spPr>
      </p:pic>
    </p:spTree>
    <p:extLst>
      <p:ext uri="{BB962C8B-B14F-4D97-AF65-F5344CB8AC3E}">
        <p14:creationId xmlns:p14="http://schemas.microsoft.com/office/powerpoint/2010/main" val="19599355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286603"/>
            <a:ext cx="10058400" cy="1262797"/>
          </a:xfrm>
        </p:spPr>
        <p:txBody>
          <a:bodyPr>
            <a:normAutofit/>
          </a:bodyPr>
          <a:lstStyle/>
          <a:p>
            <a:r>
              <a:rPr lang="en-GB" dirty="0" smtClean="0"/>
              <a:t>The reflexive Journal : assessment details   </a:t>
            </a:r>
            <a:endParaRPr lang="en-GB" dirty="0"/>
          </a:p>
        </p:txBody>
      </p:sp>
      <p:sp>
        <p:nvSpPr>
          <p:cNvPr id="3" name="Content Placeholder 2"/>
          <p:cNvSpPr>
            <a:spLocks noGrp="1"/>
          </p:cNvSpPr>
          <p:nvPr>
            <p:ph idx="1"/>
          </p:nvPr>
        </p:nvSpPr>
        <p:spPr/>
        <p:txBody>
          <a:bodyPr/>
          <a:lstStyle/>
          <a:p>
            <a:r>
              <a:rPr lang="en-GB" dirty="0" smtClean="0"/>
              <a:t>If you attend the Skanda Vale overnight field trip on Monday the </a:t>
            </a:r>
            <a:r>
              <a:rPr lang="en-GB" dirty="0" smtClean="0"/>
              <a:t>22.2 </a:t>
            </a:r>
            <a:r>
              <a:rPr lang="en-GB" dirty="0" smtClean="0"/>
              <a:t>– returning </a:t>
            </a:r>
            <a:r>
              <a:rPr lang="en-GB" dirty="0" smtClean="0"/>
              <a:t>23.2</a:t>
            </a:r>
            <a:r>
              <a:rPr lang="en-GB" dirty="0" smtClean="0"/>
              <a:t>, you will be required to submit a 2000 word reflexive journal via </a:t>
            </a:r>
            <a:r>
              <a:rPr lang="en-GB" dirty="0" smtClean="0"/>
              <a:t>Moodle; date </a:t>
            </a:r>
            <a:r>
              <a:rPr lang="en-GB" smtClean="0"/>
              <a:t>TBC. </a:t>
            </a:r>
            <a:endParaRPr lang="en-GB" dirty="0" smtClean="0"/>
          </a:p>
          <a:p>
            <a:r>
              <a:rPr lang="en-GB" dirty="0" smtClean="0"/>
              <a:t>This journal will include making explicit and in a coherent fashion, your thoughts, feelings and opinions on how you found the experiential encounter at the ‘ashram’ and whether your particular project aims were realised – or not. </a:t>
            </a:r>
          </a:p>
          <a:p>
            <a:r>
              <a:rPr lang="en-GB" dirty="0" smtClean="0"/>
              <a:t>You will be permitted to use the ‘first person’ ‘I’ throughout your journal but must support any claims and arguments that you make in accordance with standard referencing  conventions set out by your particular school (i.e. Harvard).</a:t>
            </a:r>
          </a:p>
          <a:p>
            <a:r>
              <a:rPr lang="en-GB" dirty="0" smtClean="0"/>
              <a:t>  </a:t>
            </a:r>
            <a:endParaRPr lang="en-GB" dirty="0"/>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697730" y="4648200"/>
            <a:ext cx="2857500" cy="1418168"/>
          </a:xfrm>
          <a:prstGeom prst="rect">
            <a:avLst/>
          </a:prstGeom>
        </p:spPr>
      </p:pic>
    </p:spTree>
    <p:extLst>
      <p:ext uri="{BB962C8B-B14F-4D97-AF65-F5344CB8AC3E}">
        <p14:creationId xmlns:p14="http://schemas.microsoft.com/office/powerpoint/2010/main" val="60373898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reflexive Journal: structure and content</a:t>
            </a:r>
            <a:endParaRPr lang="en-GB" dirty="0"/>
          </a:p>
        </p:txBody>
      </p:sp>
      <p:sp>
        <p:nvSpPr>
          <p:cNvPr id="3" name="Content Placeholder 2"/>
          <p:cNvSpPr>
            <a:spLocks noGrp="1"/>
          </p:cNvSpPr>
          <p:nvPr>
            <p:ph idx="1"/>
          </p:nvPr>
        </p:nvSpPr>
        <p:spPr/>
        <p:txBody>
          <a:bodyPr>
            <a:normAutofit fontScale="92500" lnSpcReduction="10000"/>
          </a:bodyPr>
          <a:lstStyle/>
          <a:p>
            <a:endParaRPr lang="en-GB" dirty="0" smtClean="0"/>
          </a:p>
          <a:p>
            <a:r>
              <a:rPr lang="en-GB" b="1" dirty="0" smtClean="0"/>
              <a:t>Your journal outline </a:t>
            </a:r>
            <a:r>
              <a:rPr lang="en-GB" dirty="0" smtClean="0"/>
              <a:t>should already be underway – or at the very least you will have had the opportunity in class to discuss your particular interests and methodological approach. </a:t>
            </a:r>
          </a:p>
          <a:p>
            <a:r>
              <a:rPr lang="en-GB" dirty="0" smtClean="0"/>
              <a:t>When you make your physical notes ‘in the field’ (a good solid A5 lined journal book is recommended) try and avoid writing it up in a diary format.</a:t>
            </a:r>
          </a:p>
          <a:p>
            <a:r>
              <a:rPr lang="en-GB" dirty="0" smtClean="0"/>
              <a:t>Try instead to write up your journal in the form of an extended and reflexive essay.</a:t>
            </a:r>
          </a:p>
          <a:p>
            <a:r>
              <a:rPr lang="en-GB" dirty="0" smtClean="0"/>
              <a:t>Remember: you will not </a:t>
            </a:r>
            <a:r>
              <a:rPr lang="en-GB" i="1" dirty="0" smtClean="0"/>
              <a:t>only</a:t>
            </a:r>
            <a:r>
              <a:rPr lang="en-GB" dirty="0" smtClean="0"/>
              <a:t> be assessed on how well you describe your experiences but how thoroughly you critically evaluate your own ‘subject position’.</a:t>
            </a:r>
          </a:p>
          <a:p>
            <a:endParaRPr lang="en-GB" dirty="0" smtClean="0"/>
          </a:p>
          <a:p>
            <a:endParaRPr lang="en-GB" dirty="0"/>
          </a:p>
          <a:p>
            <a:r>
              <a:rPr lang="en-GB" dirty="0" smtClean="0"/>
              <a:t> </a:t>
            </a:r>
            <a:endParaRPr lang="en-GB" dirty="0"/>
          </a:p>
        </p:txBody>
      </p:sp>
      <p:pic>
        <p:nvPicPr>
          <p:cNvPr id="6" name="Picture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888224" y="4572508"/>
            <a:ext cx="3121152" cy="2081784"/>
          </a:xfrm>
          <a:prstGeom prst="rect">
            <a:avLst/>
          </a:prstGeom>
        </p:spPr>
      </p:pic>
    </p:spTree>
    <p:extLst>
      <p:ext uri="{BB962C8B-B14F-4D97-AF65-F5344CB8AC3E}">
        <p14:creationId xmlns:p14="http://schemas.microsoft.com/office/powerpoint/2010/main" val="375073075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reflexive Journal: ‘subject position’ and ‘reflexivity’. </a:t>
            </a:r>
            <a:endParaRPr lang="en-GB" dirty="0"/>
          </a:p>
        </p:txBody>
      </p:sp>
      <p:sp>
        <p:nvSpPr>
          <p:cNvPr id="3" name="Content Placeholder 2"/>
          <p:cNvSpPr>
            <a:spLocks noGrp="1"/>
          </p:cNvSpPr>
          <p:nvPr>
            <p:ph idx="1"/>
          </p:nvPr>
        </p:nvSpPr>
        <p:spPr/>
        <p:txBody>
          <a:bodyPr/>
          <a:lstStyle/>
          <a:p>
            <a:endParaRPr lang="en-GB" dirty="0" smtClean="0"/>
          </a:p>
          <a:p>
            <a:r>
              <a:rPr lang="en-GB" b="1" dirty="0" smtClean="0"/>
              <a:t>The ‘subject position’ </a:t>
            </a:r>
            <a:r>
              <a:rPr lang="en-GB" dirty="0" smtClean="0"/>
              <a:t>includes making explicit your own ‘assumptions’ and ‘preferences’ and how they have impacted on your choice of project and potential criticisms that you might have toward certain practices you encounter at the Ashram.</a:t>
            </a:r>
          </a:p>
          <a:p>
            <a:r>
              <a:rPr lang="en-GB" dirty="0" smtClean="0"/>
              <a:t>Your ‘subject position’ includes evaluating and making explicit in your journal how your emotions, opinions and attitudes have informed your project choice and conversely whether your encounters and experiences at Skanda Vale may have changed or altered your perspective.</a:t>
            </a:r>
          </a:p>
          <a:p>
            <a:r>
              <a:rPr lang="en-GB" dirty="0" smtClean="0"/>
              <a:t>Reflexivity is ‘… the idea that a person’s </a:t>
            </a:r>
            <a:r>
              <a:rPr lang="en-GB" dirty="0"/>
              <a:t>thoughts and ideas tend to be inherently biased. In other words, the values and thoughts of a person will be represented in their </a:t>
            </a:r>
            <a:r>
              <a:rPr lang="en-GB" dirty="0" smtClean="0"/>
              <a:t>work’ (Investopedia). </a:t>
            </a:r>
            <a:r>
              <a:rPr lang="en-GB" dirty="0"/>
              <a:t/>
            </a:r>
            <a:br>
              <a:rPr lang="en-GB" dirty="0"/>
            </a:br>
            <a:r>
              <a:rPr lang="en-GB" dirty="0"/>
              <a:t>   </a:t>
            </a:r>
          </a:p>
        </p:txBody>
      </p:sp>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902284" y="4772723"/>
            <a:ext cx="1852030" cy="1438508"/>
          </a:xfrm>
          <a:prstGeom prst="rect">
            <a:avLst/>
          </a:prstGeom>
        </p:spPr>
      </p:pic>
    </p:spTree>
    <p:extLst>
      <p:ext uri="{BB962C8B-B14F-4D97-AF65-F5344CB8AC3E}">
        <p14:creationId xmlns:p14="http://schemas.microsoft.com/office/powerpoint/2010/main" val="107078203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reflexive journal : a qualitative rationale (methodology)</a:t>
            </a:r>
            <a:endParaRPr lang="en-GB" dirty="0"/>
          </a:p>
        </p:txBody>
      </p:sp>
      <p:sp>
        <p:nvSpPr>
          <p:cNvPr id="3" name="Content Placeholder 2"/>
          <p:cNvSpPr>
            <a:spLocks noGrp="1"/>
          </p:cNvSpPr>
          <p:nvPr>
            <p:ph idx="1"/>
          </p:nvPr>
        </p:nvSpPr>
        <p:spPr/>
        <p:txBody>
          <a:bodyPr>
            <a:normAutofit lnSpcReduction="10000"/>
          </a:bodyPr>
          <a:lstStyle/>
          <a:p>
            <a:endParaRPr lang="en-GB" dirty="0" smtClean="0"/>
          </a:p>
          <a:p>
            <a:r>
              <a:rPr lang="en-GB" b="1" dirty="0" smtClean="0"/>
              <a:t>For qualitative </a:t>
            </a:r>
            <a:r>
              <a:rPr lang="en-GB" dirty="0" smtClean="0"/>
              <a:t>(reflexive work) to be viewed on an equal footing with quantitative data in the social sciences it must provide something extra to our explanatory and interpretive manifold.</a:t>
            </a:r>
          </a:p>
          <a:p>
            <a:r>
              <a:rPr lang="en-GB" dirty="0" smtClean="0"/>
              <a:t>In part at least it does this by revealing in a ‘reflexive’ manner the biases of the researcher – their ‘subject position’ far better than in the ‘quantitative’ discussions that supplement quantitative explanations in the social sciences i.e. sociology.</a:t>
            </a:r>
          </a:p>
          <a:p>
            <a:r>
              <a:rPr lang="en-GB" dirty="0" smtClean="0"/>
              <a:t>In making explicit or VISABLE our assumptions, biases and prejudices other academics are better able to critically assess the role of these biases in the formation and CONSTRUCTION of our arguments and explanations. </a:t>
            </a:r>
          </a:p>
          <a:p>
            <a:r>
              <a:rPr lang="en-GB" dirty="0" smtClean="0"/>
              <a:t>The reflexive journal is a key part of the methodological ‘tool kit’ which social anthropologists and social archaeologists routinely use in order to achieve this ‘visibility’. </a:t>
            </a:r>
          </a:p>
          <a:p>
            <a:r>
              <a:rPr lang="en-GB" dirty="0" smtClean="0"/>
              <a:t>    </a:t>
            </a: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748024" y="109422"/>
            <a:ext cx="2286000" cy="1507505"/>
          </a:xfrm>
          <a:prstGeom prst="rect">
            <a:avLst/>
          </a:prstGeom>
        </p:spPr>
      </p:pic>
    </p:spTree>
    <p:extLst>
      <p:ext uri="{BB962C8B-B14F-4D97-AF65-F5344CB8AC3E}">
        <p14:creationId xmlns:p14="http://schemas.microsoft.com/office/powerpoint/2010/main" val="19887558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reflexive journal : academic perspectives </a:t>
            </a:r>
            <a:endParaRPr lang="en-GB" dirty="0"/>
          </a:p>
        </p:txBody>
      </p:sp>
      <p:sp>
        <p:nvSpPr>
          <p:cNvPr id="3" name="Content Placeholder 2"/>
          <p:cNvSpPr>
            <a:spLocks noGrp="1"/>
          </p:cNvSpPr>
          <p:nvPr>
            <p:ph idx="1"/>
          </p:nvPr>
        </p:nvSpPr>
        <p:spPr/>
        <p:txBody>
          <a:bodyPr>
            <a:normAutofit lnSpcReduction="10000"/>
          </a:bodyPr>
          <a:lstStyle/>
          <a:p>
            <a:endParaRPr lang="en-GB" dirty="0" smtClean="0"/>
          </a:p>
          <a:p>
            <a:r>
              <a:rPr lang="en-GB" b="1" dirty="0" smtClean="0"/>
              <a:t>Ortlipp  </a:t>
            </a:r>
            <a:r>
              <a:rPr lang="en-GB" dirty="0" smtClean="0"/>
              <a:t>(2008: 695) writes </a:t>
            </a:r>
            <a:r>
              <a:rPr lang="en-GB" dirty="0"/>
              <a:t>that ‘The problem of bias in qualitative research particularly is still debated in methodology </a:t>
            </a:r>
            <a:r>
              <a:rPr lang="en-GB" dirty="0" smtClean="0"/>
              <a:t>texts’ … ‘whether </a:t>
            </a:r>
            <a:r>
              <a:rPr lang="en-GB" dirty="0"/>
              <a:t>or not it needs to be “controlled,” and how it might be accounted </a:t>
            </a:r>
            <a:r>
              <a:rPr lang="en-GB" dirty="0" smtClean="0"/>
              <a:t>for’</a:t>
            </a:r>
          </a:p>
          <a:p>
            <a:r>
              <a:rPr lang="en-GB" dirty="0" smtClean="0"/>
              <a:t>Ortlipp (2008: 695) observes ‘</a:t>
            </a:r>
            <a:r>
              <a:rPr lang="en-GB" dirty="0"/>
              <a:t>I chose to make my experiences, opinions, thoughts, and feelings visible and an acknowledged part of the research process through keeping reflective journals and using them in writing up the </a:t>
            </a:r>
            <a:r>
              <a:rPr lang="en-GB" dirty="0" smtClean="0"/>
              <a:t>research ... [and] how </a:t>
            </a:r>
            <a:r>
              <a:rPr lang="en-GB" dirty="0"/>
              <a:t>reflective journals were used in engaging with the notion of creating transparency in the research process, and explore the impact of critical self-reflection on research </a:t>
            </a:r>
            <a:r>
              <a:rPr lang="en-GB" dirty="0" smtClean="0"/>
              <a:t>design’</a:t>
            </a:r>
          </a:p>
          <a:p>
            <a:r>
              <a:rPr lang="en-GB" dirty="0" smtClean="0"/>
              <a:t>The role of reflexivity in ethnographic research attempts to make explicit and visible ‘… how </a:t>
            </a:r>
            <a:r>
              <a:rPr lang="en-GB" dirty="0"/>
              <a:t>the researcher’s own experiences, values, and positions of privilege in various hierarchies have influenced their research interests, the way they choose to do their research, and the ways they choose to represent their research </a:t>
            </a:r>
            <a:r>
              <a:rPr lang="en-GB" dirty="0" smtClean="0"/>
              <a:t>findings</a:t>
            </a:r>
            <a:r>
              <a:rPr lang="en-GB" dirty="0"/>
              <a:t>’ </a:t>
            </a:r>
            <a:r>
              <a:rPr lang="en-GB" dirty="0" smtClean="0"/>
              <a:t>(Harrison</a:t>
            </a:r>
            <a:r>
              <a:rPr lang="en-GB" dirty="0"/>
              <a:t>, MacGibbon, &amp; Morton, </a:t>
            </a:r>
            <a:r>
              <a:rPr lang="en-GB" dirty="0" smtClean="0"/>
              <a:t>2001: 325). </a:t>
            </a:r>
            <a:endParaRPr lang="en-GB" dirty="0"/>
          </a:p>
        </p:txBody>
      </p:sp>
    </p:spTree>
    <p:extLst>
      <p:ext uri="{BB962C8B-B14F-4D97-AF65-F5344CB8AC3E}">
        <p14:creationId xmlns:p14="http://schemas.microsoft.com/office/powerpoint/2010/main" val="349595707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The reflexive journal : concluding thoughts </a:t>
            </a:r>
            <a:endParaRPr lang="en-GB" dirty="0"/>
          </a:p>
        </p:txBody>
      </p:sp>
      <p:sp>
        <p:nvSpPr>
          <p:cNvPr id="3" name="Content Placeholder 2"/>
          <p:cNvSpPr>
            <a:spLocks noGrp="1"/>
          </p:cNvSpPr>
          <p:nvPr>
            <p:ph idx="1"/>
          </p:nvPr>
        </p:nvSpPr>
        <p:spPr/>
        <p:txBody>
          <a:bodyPr/>
          <a:lstStyle/>
          <a:p>
            <a:endParaRPr lang="en-GB" dirty="0" smtClean="0"/>
          </a:p>
          <a:p>
            <a:r>
              <a:rPr lang="en-GB" b="1" dirty="0" smtClean="0"/>
              <a:t>Your task</a:t>
            </a:r>
            <a:r>
              <a:rPr lang="en-GB" dirty="0" smtClean="0"/>
              <a:t> in order to achieve 50% of your module assignment mark is to write and submit in a timely fashion, an informative  and ‘coherent’ piece in the form of a ‘reflexive journal’ which presents to the reader and marker a </a:t>
            </a:r>
            <a:r>
              <a:rPr lang="en-GB" b="1" dirty="0" smtClean="0"/>
              <a:t>‘sense of place’ and </a:t>
            </a:r>
            <a:r>
              <a:rPr lang="en-GB" dirty="0" smtClean="0"/>
              <a:t>how you have fully understood the importance of making visible </a:t>
            </a:r>
            <a:r>
              <a:rPr lang="en-GB" dirty="0"/>
              <a:t>the ‘…various choices and decisions researchers undertake during the process of researching” </a:t>
            </a:r>
            <a:r>
              <a:rPr lang="en-GB" dirty="0" smtClean="0"/>
              <a:t>(Muck </a:t>
            </a:r>
            <a:r>
              <a:rPr lang="en-GB" dirty="0"/>
              <a:t>&amp; </a:t>
            </a:r>
            <a:r>
              <a:rPr lang="en-GB" dirty="0" smtClean="0"/>
              <a:t>Breuer 2003: 3).</a:t>
            </a:r>
          </a:p>
          <a:p>
            <a:r>
              <a:rPr lang="en-GB" dirty="0" smtClean="0"/>
              <a:t>If you are open and candid about the process of assumptions, opinions and attitudes that have shaped your research methods/project, then you will have gone some way to achieving your  academic goals.  </a:t>
            </a: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04873" y="4538545"/>
            <a:ext cx="4241800" cy="1720455"/>
          </a:xfrm>
          <a:prstGeom prst="rect">
            <a:avLst/>
          </a:prstGeom>
        </p:spPr>
      </p:pic>
    </p:spTree>
    <p:extLst>
      <p:ext uri="{BB962C8B-B14F-4D97-AF65-F5344CB8AC3E}">
        <p14:creationId xmlns:p14="http://schemas.microsoft.com/office/powerpoint/2010/main" val="6380964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97280" y="178421"/>
            <a:ext cx="10058400" cy="1558940"/>
          </a:xfrm>
        </p:spPr>
        <p:txBody>
          <a:bodyPr/>
          <a:lstStyle/>
          <a:p>
            <a:pPr algn="ctr"/>
            <a:r>
              <a:rPr lang="en-GB" dirty="0" smtClean="0"/>
              <a:t>Skanda Vale</a:t>
            </a:r>
            <a:endParaRPr lang="en-GB"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8443864" y="178420"/>
            <a:ext cx="1676190" cy="1449658"/>
          </a:xfrm>
        </p:spPr>
      </p:pic>
      <p:sp>
        <p:nvSpPr>
          <p:cNvPr id="5" name="Rectangle 4"/>
          <p:cNvSpPr/>
          <p:nvPr/>
        </p:nvSpPr>
        <p:spPr>
          <a:xfrm>
            <a:off x="3078480" y="1514774"/>
            <a:ext cx="6096000" cy="4801314"/>
          </a:xfrm>
          <a:prstGeom prst="rect">
            <a:avLst/>
          </a:prstGeom>
        </p:spPr>
        <p:txBody>
          <a:bodyPr>
            <a:spAutoFit/>
          </a:bodyPr>
          <a:lstStyle/>
          <a:p>
            <a:endParaRPr lang="en-GB" dirty="0" smtClean="0"/>
          </a:p>
          <a:p>
            <a:endParaRPr lang="en-GB" dirty="0"/>
          </a:p>
          <a:p>
            <a:r>
              <a:rPr lang="en-GB" dirty="0" smtClean="0"/>
              <a:t>‘The </a:t>
            </a:r>
            <a:r>
              <a:rPr lang="en-GB" dirty="0"/>
              <a:t>official name for the community at Skanda Vale is “The Community of the Many Names of God” (henceforth “the Community”). The Community’s emblem carries symbols from a number of different religious traditions and includes the Hindu symbol “om,” the Muslim crescent and star, the Christian cross, the Buddhist wheel, and the Zoroastrian fire </a:t>
            </a:r>
            <a:r>
              <a:rPr lang="en-GB" dirty="0" smtClean="0"/>
              <a:t>symbol’ (</a:t>
            </a:r>
            <a:r>
              <a:rPr lang="en-GB" dirty="0" err="1" smtClean="0"/>
              <a:t>Warrier</a:t>
            </a:r>
            <a:r>
              <a:rPr lang="en-GB" dirty="0" smtClean="0"/>
              <a:t> 2010: 261).</a:t>
            </a:r>
          </a:p>
          <a:p>
            <a:endParaRPr lang="en-GB" dirty="0"/>
          </a:p>
          <a:p>
            <a:r>
              <a:rPr lang="en-GB" dirty="0" smtClean="0"/>
              <a:t>‘The </a:t>
            </a:r>
            <a:r>
              <a:rPr lang="en-GB" dirty="0"/>
              <a:t>vast majority of monks and nuns forming the Community are white Europeans from Christian or secular backgrounds. These individuals, when entering monastic life, undergo not the Hindu </a:t>
            </a:r>
            <a:r>
              <a:rPr lang="en-GB" dirty="0" err="1"/>
              <a:t>renunciatory</a:t>
            </a:r>
            <a:r>
              <a:rPr lang="en-GB" dirty="0"/>
              <a:t> ritual but instead take </a:t>
            </a:r>
            <a:r>
              <a:rPr lang="en-GB" dirty="0" smtClean="0"/>
              <a:t>Franciscan </a:t>
            </a:r>
            <a:r>
              <a:rPr lang="en-GB" dirty="0"/>
              <a:t>vows of obedience, chastity, and poverty. They are attired in robes which bear some similarity to the habit of </a:t>
            </a:r>
            <a:r>
              <a:rPr lang="en-GB" dirty="0" smtClean="0"/>
              <a:t>Franciscan monks’ (2010: 261).</a:t>
            </a:r>
            <a:endParaRPr lang="en-GB" dirty="0"/>
          </a:p>
        </p:txBody>
      </p:sp>
    </p:spTree>
    <p:extLst>
      <p:ext uri="{BB962C8B-B14F-4D97-AF65-F5344CB8AC3E}">
        <p14:creationId xmlns:p14="http://schemas.microsoft.com/office/powerpoint/2010/main" val="65700357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Check list</a:t>
            </a:r>
            <a:endParaRPr lang="en-GB" dirty="0"/>
          </a:p>
        </p:txBody>
      </p:sp>
      <p:sp>
        <p:nvSpPr>
          <p:cNvPr id="3" name="Content Placeholder 2"/>
          <p:cNvSpPr>
            <a:spLocks noGrp="1"/>
          </p:cNvSpPr>
          <p:nvPr>
            <p:ph idx="1"/>
          </p:nvPr>
        </p:nvSpPr>
        <p:spPr/>
        <p:txBody>
          <a:bodyPr>
            <a:normAutofit fontScale="92500" lnSpcReduction="10000"/>
          </a:bodyPr>
          <a:lstStyle/>
          <a:p>
            <a:endParaRPr lang="en-GB" dirty="0" smtClean="0"/>
          </a:p>
          <a:p>
            <a:r>
              <a:rPr lang="en-GB" b="1" dirty="0" smtClean="0"/>
              <a:t>Provide a 2000 word reflexive journal via turnitin and Moodle no later than 17.3.</a:t>
            </a:r>
          </a:p>
          <a:p>
            <a:r>
              <a:rPr lang="en-GB" dirty="0" smtClean="0"/>
              <a:t>Ensure it explores the role of your ‘subject position’ in the construction of your project ‘design’ in a reflexive and ‘transparent’ fashion.</a:t>
            </a:r>
          </a:p>
          <a:p>
            <a:r>
              <a:rPr lang="en-GB" dirty="0" smtClean="0"/>
              <a:t>Make sure your emotions, attitudes and  assumptions are explored and made transparent for the reader to form judgments about what went into your project design.</a:t>
            </a:r>
          </a:p>
          <a:p>
            <a:r>
              <a:rPr lang="en-GB" dirty="0" smtClean="0"/>
              <a:t>Create a ‘sense of place’.</a:t>
            </a:r>
          </a:p>
          <a:p>
            <a:r>
              <a:rPr lang="en-GB" dirty="0" smtClean="0"/>
              <a:t>Reference your work and show the marker that you have attempted to research the importance of reflexivity in modern ethnographic and anthropological methodologies.</a:t>
            </a:r>
          </a:p>
          <a:p>
            <a:r>
              <a:rPr lang="en-GB" i="1" dirty="0" smtClean="0"/>
              <a:t>Nonetheless, try and enjoy it. Let your writing skills loose. Pictures or fragments of poems and other literary and artistic forms can be used in moderation, providing they underscore your point. BE CREATIVE!  </a:t>
            </a:r>
            <a:endParaRPr lang="en-GB" i="1"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17620" y="0"/>
            <a:ext cx="2743200" cy="2628900"/>
          </a:xfrm>
          <a:prstGeom prst="rect">
            <a:avLst/>
          </a:prstGeom>
        </p:spPr>
      </p:pic>
    </p:spTree>
    <p:extLst>
      <p:ext uri="{BB962C8B-B14F-4D97-AF65-F5344CB8AC3E}">
        <p14:creationId xmlns:p14="http://schemas.microsoft.com/office/powerpoint/2010/main" val="22047559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dirty="0" smtClean="0"/>
              <a:t>Some suggested Reading</a:t>
            </a:r>
            <a:endParaRPr lang="en-GB" dirty="0"/>
          </a:p>
        </p:txBody>
      </p:sp>
      <p:sp>
        <p:nvSpPr>
          <p:cNvPr id="3" name="Content Placeholder 2"/>
          <p:cNvSpPr>
            <a:spLocks noGrp="1"/>
          </p:cNvSpPr>
          <p:nvPr>
            <p:ph idx="1"/>
          </p:nvPr>
        </p:nvSpPr>
        <p:spPr/>
        <p:txBody>
          <a:bodyPr>
            <a:normAutofit fontScale="92500" lnSpcReduction="20000"/>
          </a:bodyPr>
          <a:lstStyle/>
          <a:p>
            <a:endParaRPr lang="en-GB" dirty="0" smtClean="0"/>
          </a:p>
          <a:p>
            <a:r>
              <a:rPr lang="en-GB" dirty="0" smtClean="0"/>
              <a:t>Davies, C (2002) Reflexive Ethnography: A </a:t>
            </a:r>
            <a:r>
              <a:rPr lang="en-GB" dirty="0"/>
              <a:t>guide to researching selves and </a:t>
            </a:r>
            <a:r>
              <a:rPr lang="en-GB" dirty="0" smtClean="0"/>
              <a:t>others. Routledge London.</a:t>
            </a:r>
          </a:p>
          <a:p>
            <a:r>
              <a:rPr lang="en-GB" dirty="0"/>
              <a:t>Harrison, J., MacGibbon, L., &amp; Morton, M. (2001). Regimes of trustworthiness in qualitative research: The rigors of reciprocity. Qualitative Inquiry, 7(3), 323-345. </a:t>
            </a:r>
            <a:endParaRPr lang="en-GB" dirty="0" smtClean="0"/>
          </a:p>
          <a:p>
            <a:r>
              <a:rPr lang="en-GB" dirty="0" err="1" smtClean="0"/>
              <a:t>Mruck</a:t>
            </a:r>
            <a:r>
              <a:rPr lang="en-GB" dirty="0"/>
              <a:t>, K., &amp; Breuer, F. (2003, May). Subjectivity and reflexivity in qualitative research- The FQS issues. </a:t>
            </a:r>
            <a:r>
              <a:rPr lang="en-GB" i="1" dirty="0"/>
              <a:t>Forum Qualitative </a:t>
            </a:r>
            <a:r>
              <a:rPr lang="en-GB" i="1" dirty="0" err="1"/>
              <a:t>Sozialforschung</a:t>
            </a:r>
            <a:r>
              <a:rPr lang="en-GB" dirty="0"/>
              <a:t>, 4(2). </a:t>
            </a:r>
            <a:endParaRPr lang="en-GB" dirty="0" smtClean="0"/>
          </a:p>
          <a:p>
            <a:r>
              <a:rPr lang="en-GB" dirty="0"/>
              <a:t>Ortlipp, M (2008) Keeping and Using Reflective Journals in the Qualitative Research Process: </a:t>
            </a:r>
            <a:r>
              <a:rPr lang="en-GB" i="1" dirty="0"/>
              <a:t>the Qualitative Report </a:t>
            </a:r>
            <a:r>
              <a:rPr lang="en-GB" dirty="0"/>
              <a:t>Volume 13 Number 4 December 2008 695-705.</a:t>
            </a:r>
          </a:p>
          <a:p>
            <a:r>
              <a:rPr lang="en-GB" dirty="0" err="1" smtClean="0"/>
              <a:t>Warrier</a:t>
            </a:r>
            <a:r>
              <a:rPr lang="en-GB" dirty="0" smtClean="0"/>
              <a:t>, M (2009) The </a:t>
            </a:r>
            <a:r>
              <a:rPr lang="en-GB" dirty="0"/>
              <a:t>Temple Bull Controversy at Skanda Vale and the Construction of Hindu Identity in </a:t>
            </a:r>
            <a:r>
              <a:rPr lang="en-GB" dirty="0" smtClean="0"/>
              <a:t>Britain: </a:t>
            </a:r>
            <a:r>
              <a:rPr lang="en-GB" i="1" dirty="0" smtClean="0"/>
              <a:t>International </a:t>
            </a:r>
            <a:r>
              <a:rPr lang="en-GB" i="1" dirty="0"/>
              <a:t>Journal of Hindu Studies </a:t>
            </a:r>
            <a:r>
              <a:rPr lang="en-GB" dirty="0"/>
              <a:t>13, 3: 261–78 © </a:t>
            </a:r>
            <a:r>
              <a:rPr lang="en-GB" dirty="0" smtClean="0"/>
              <a:t>2009.    </a:t>
            </a:r>
            <a:endParaRPr lang="en-GB" dirty="0"/>
          </a:p>
          <a:p>
            <a:r>
              <a:rPr lang="en-GB" dirty="0" smtClean="0"/>
              <a:t>   </a:t>
            </a:r>
            <a:endParaRPr lang="en-GB" dirty="0"/>
          </a:p>
          <a:p>
            <a:r>
              <a:rPr lang="en-GB" dirty="0" smtClean="0"/>
              <a:t> </a:t>
            </a:r>
          </a:p>
          <a:p>
            <a:endParaRPr lang="en-GB" dirty="0" smtClean="0"/>
          </a:p>
          <a:p>
            <a:endParaRPr lang="en-GB" dirty="0"/>
          </a:p>
          <a:p>
            <a:endParaRPr lang="en-GB" dirty="0"/>
          </a:p>
        </p:txBody>
      </p:sp>
    </p:spTree>
    <p:extLst>
      <p:ext uri="{BB962C8B-B14F-4D97-AF65-F5344CB8AC3E}">
        <p14:creationId xmlns:p14="http://schemas.microsoft.com/office/powerpoint/2010/main" val="2380279410"/>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xmlns=""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301</TotalTime>
  <Words>1299</Words>
  <Application>Microsoft Office PowerPoint</Application>
  <PresentationFormat>Custom</PresentationFormat>
  <Paragraphs>62</Paragraphs>
  <Slides>10</Slides>
  <Notes>0</Notes>
  <HiddenSlides>0</HiddenSlides>
  <MMClips>0</MMClips>
  <ScaleCrop>false</ScaleCrop>
  <HeadingPairs>
    <vt:vector size="4" baseType="variant">
      <vt:variant>
        <vt:lpstr>Theme</vt:lpstr>
      </vt:variant>
      <vt:variant>
        <vt:i4>1</vt:i4>
      </vt:variant>
      <vt:variant>
        <vt:lpstr>Slide Titles</vt:lpstr>
      </vt:variant>
      <vt:variant>
        <vt:i4>10</vt:i4>
      </vt:variant>
    </vt:vector>
  </HeadingPairs>
  <TitlesOfParts>
    <vt:vector size="11" baseType="lpstr">
      <vt:lpstr>Retrospect</vt:lpstr>
      <vt:lpstr>Skanda Vale </vt:lpstr>
      <vt:lpstr>The reflexive Journal : assessment details   </vt:lpstr>
      <vt:lpstr>The reflexive Journal: structure and content</vt:lpstr>
      <vt:lpstr>The reflexive Journal: ‘subject position’ and ‘reflexivity’. </vt:lpstr>
      <vt:lpstr>The reflexive journal : a qualitative rationale (methodology)</vt:lpstr>
      <vt:lpstr>The reflexive journal : academic perspectives </vt:lpstr>
      <vt:lpstr>The reflexive journal : concluding thoughts </vt:lpstr>
      <vt:lpstr>Skanda Vale</vt:lpstr>
      <vt:lpstr>Check list</vt:lpstr>
      <vt:lpstr>Some suggested Reading</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Skanda Vale</dc:title>
  <dc:creator>Adrian</dc:creator>
  <cp:lastModifiedBy>Administrator</cp:lastModifiedBy>
  <cp:revision>32</cp:revision>
  <dcterms:created xsi:type="dcterms:W3CDTF">2015-02-17T21:54:42Z</dcterms:created>
  <dcterms:modified xsi:type="dcterms:W3CDTF">2016-02-15T15:00:19Z</dcterms:modified>
</cp:coreProperties>
</file>