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FF9933"/>
    <a:srgbClr val="FF0066"/>
    <a:srgbClr val="69A12B"/>
    <a:srgbClr val="0033CC"/>
    <a:srgbClr val="FFFF99"/>
    <a:srgbClr val="EEEEEE"/>
    <a:srgbClr val="E2E2E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3FA46A-3635-4CC7-A90D-31997D22D465}" v="8" dt="2023-10-24T08:52:31.7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799" autoAdjust="0"/>
    <p:restoredTop sz="94660"/>
  </p:normalViewPr>
  <p:slideViewPr>
    <p:cSldViewPr snapToGrid="0">
      <p:cViewPr varScale="1">
        <p:scale>
          <a:sx n="99" d="100"/>
          <a:sy n="99" d="100"/>
        </p:scale>
        <p:origin x="504"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18369177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2456210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267329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8A04F9-69DE-4799-84AE-7987DF9FDDEB}" type="datetimeFigureOut">
              <a:rPr lang="en-GB" smtClean="0"/>
              <a:t>26/10/2023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1794648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8A04F9-69DE-4799-84AE-7987DF9FDDEB}" type="datetimeFigureOut">
              <a:rPr lang="en-GB" smtClean="0"/>
              <a:t>26/10/2023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4091102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8A04F9-69DE-4799-84AE-7987DF9FDDEB}" type="datetimeFigureOut">
              <a:rPr lang="en-GB" smtClean="0"/>
              <a:t>26/10/2023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3487820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8A04F9-69DE-4799-84AE-7987DF9FDDEB}" type="datetimeFigureOut">
              <a:rPr lang="en-GB" smtClean="0"/>
              <a:t>26/10/2023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1740175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E8A04F9-69DE-4799-84AE-7987DF9FDDEB}" type="datetimeFigureOut">
              <a:rPr lang="en-GB" smtClean="0"/>
              <a:t>26/10/2023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3950216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8A04F9-69DE-4799-84AE-7987DF9FDDEB}" type="datetimeFigureOut">
              <a:rPr lang="en-GB" smtClean="0"/>
              <a:t>26/10/2023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3504686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4208347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5402450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825504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73067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32896824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29614473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8A04F9-69DE-4799-84AE-7987DF9FDDEB}" type="datetimeFigureOut">
              <a:rPr lang="en-GB" smtClean="0"/>
              <a:t>26/10/2023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9A74E-7C2B-4251-BE35-A3DB99BE8577}" type="slidenum">
              <a:rPr lang="en-GB" smtClean="0"/>
              <a:t>‹#›</a:t>
            </a:fld>
            <a:endParaRPr lang="en-GB"/>
          </a:p>
        </p:txBody>
      </p:sp>
    </p:spTree>
    <p:extLst>
      <p:ext uri="{BB962C8B-B14F-4D97-AF65-F5344CB8AC3E}">
        <p14:creationId xmlns:p14="http://schemas.microsoft.com/office/powerpoint/2010/main" val="4181649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E8A04F9-69DE-4799-84AE-7987DF9FDDEB}" type="datetimeFigureOut">
              <a:rPr lang="en-GB" smtClean="0"/>
              <a:t>26/10/2023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F29A74E-7C2B-4251-BE35-A3DB99BE8577}" type="slidenum">
              <a:rPr lang="en-GB" smtClean="0"/>
              <a:t>‹#›</a:t>
            </a:fld>
            <a:endParaRPr lang="en-GB"/>
          </a:p>
        </p:txBody>
      </p:sp>
    </p:spTree>
    <p:extLst>
      <p:ext uri="{BB962C8B-B14F-4D97-AF65-F5344CB8AC3E}">
        <p14:creationId xmlns:p14="http://schemas.microsoft.com/office/powerpoint/2010/main" val="25607194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ed.ac.uk/institute-academic-development/study-hub/learning-resources/critical" TargetMode="External"/><Relationship Id="rId2" Type="http://schemas.openxmlformats.org/officeDocument/2006/relationships/hyperlink" Target="https://www.skillsyouneed.com/learn/critical-thinking.html" TargetMode="External"/><Relationship Id="rId1" Type="http://schemas.openxmlformats.org/officeDocument/2006/relationships/slideLayout" Target="../slideLayouts/slideLayout2.xml"/><Relationship Id="rId5" Type="http://schemas.openxmlformats.org/officeDocument/2006/relationships/hyperlink" Target="https://www.sheffield.ac.uk/academic-skills/study-skills-online/time-management" TargetMode="External"/><Relationship Id="rId4" Type="http://schemas.openxmlformats.org/officeDocument/2006/relationships/hyperlink" Target="https://libguides.reading.ac.uk/reading/notemaking#s-lg-box-1100857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40466C5-62FB-828A-3026-F1E188702A50}"/>
              </a:ext>
            </a:extLst>
          </p:cNvPr>
          <p:cNvSpPr>
            <a:spLocks noGrp="1"/>
          </p:cNvSpPr>
          <p:nvPr>
            <p:ph type="subTitle" idx="1"/>
          </p:nvPr>
        </p:nvSpPr>
        <p:spPr>
          <a:xfrm>
            <a:off x="7780020" y="0"/>
            <a:ext cx="4192061" cy="888683"/>
          </a:xfrm>
        </p:spPr>
        <p:txBody>
          <a:bodyPr>
            <a:noAutofit/>
          </a:bodyPr>
          <a:lstStyle/>
          <a:p>
            <a:r>
              <a:rPr lang="en-US" sz="1600" dirty="0">
                <a:solidFill>
                  <a:schemeClr val="tx1"/>
                </a:solidFill>
              </a:rPr>
              <a:t>2304637   ECEY4008  943 Words</a:t>
            </a:r>
            <a:endParaRPr lang="en-GB" sz="1600" dirty="0">
              <a:solidFill>
                <a:schemeClr val="tx1"/>
              </a:solidFill>
            </a:endParaRPr>
          </a:p>
        </p:txBody>
      </p:sp>
      <p:sp>
        <p:nvSpPr>
          <p:cNvPr id="4" name="TextBox 3">
            <a:extLst>
              <a:ext uri="{FF2B5EF4-FFF2-40B4-BE49-F238E27FC236}">
                <a16:creationId xmlns:a16="http://schemas.microsoft.com/office/drawing/2014/main" id="{CC59BB9E-2B50-9904-D71A-164244556F64}"/>
              </a:ext>
            </a:extLst>
          </p:cNvPr>
          <p:cNvSpPr txBox="1"/>
          <p:nvPr/>
        </p:nvSpPr>
        <p:spPr>
          <a:xfrm>
            <a:off x="101281" y="2628780"/>
            <a:ext cx="3952875" cy="4162678"/>
          </a:xfrm>
          <a:prstGeom prst="rect">
            <a:avLst/>
          </a:prstGeom>
          <a:noFill/>
          <a:ln>
            <a:solidFill>
              <a:srgbClr val="69A12B"/>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Note taking:</a:t>
            </a:r>
          </a:p>
          <a:p>
            <a:endParaRPr lang="en-GB" sz="1050" dirty="0">
              <a:latin typeface="Arial" panose="020B0604020202020204" pitchFamily="34" charset="0"/>
              <a:cs typeface="Arial" panose="020B0604020202020204" pitchFamily="34" charset="0"/>
            </a:endParaRPr>
          </a:p>
          <a:p>
            <a:pPr algn="just"/>
            <a:r>
              <a:rPr lang="en-US" sz="1100" dirty="0">
                <a:latin typeface="Arial" panose="020B0604020202020204" pitchFamily="34" charset="0"/>
                <a:cs typeface="Arial" panose="020B0604020202020204" pitchFamily="34" charset="0"/>
              </a:rPr>
              <a:t>Barrow and Westrup (2019) states that taking notes is what you would be expected to do, in a situation such as in a lecture where information is being presented to you. They believe that it is a more active strategy in which you will simply take notes of what is being spoken or read to you. It is utilized so that you can take a record of what has been said or shown to you to look back on later when necessary.  </a:t>
            </a:r>
          </a:p>
          <a:p>
            <a:pPr algn="just"/>
            <a:r>
              <a:rPr lang="en-US" sz="1100" dirty="0">
                <a:latin typeface="Arial" panose="020B0604020202020204" pitchFamily="34" charset="0"/>
                <a:cs typeface="Arial" panose="020B0604020202020204" pitchFamily="34" charset="0"/>
              </a:rPr>
              <a:t>The University of Reading (2023) points out how successfully taking notes is a critical skill to master at university and within your  academic writing. Additionally, adopting better note taking habits can make studying less unpleasant and time consuming while also helping assist you to minimize issues, for example with limited skills you could end up having large amounts of useless notes that you then must spend more time looking over them to identify the main points. </a:t>
            </a:r>
          </a:p>
          <a:p>
            <a:pPr algn="just"/>
            <a:r>
              <a:rPr lang="en-US" sz="1100" dirty="0">
                <a:latin typeface="Arial" panose="020B0604020202020204" pitchFamily="34" charset="0"/>
                <a:cs typeface="Arial" panose="020B0604020202020204" pitchFamily="34" charset="0"/>
              </a:rPr>
              <a:t>As a final point for note taking Cottrell (2019) states like The University of Reading (2023) that although most people are used to taking noted, when they don’t make their own and use useful methods, they lose time, struggle to find content that they conversed and fail to comprehend or recall the material properly.</a:t>
            </a:r>
          </a:p>
        </p:txBody>
      </p:sp>
      <p:sp>
        <p:nvSpPr>
          <p:cNvPr id="5" name="TextBox 4">
            <a:extLst>
              <a:ext uri="{FF2B5EF4-FFF2-40B4-BE49-F238E27FC236}">
                <a16:creationId xmlns:a16="http://schemas.microsoft.com/office/drawing/2014/main" id="{C614A6DE-ED6F-4136-389A-1BA767756D15}"/>
              </a:ext>
            </a:extLst>
          </p:cNvPr>
          <p:cNvSpPr txBox="1"/>
          <p:nvPr/>
        </p:nvSpPr>
        <p:spPr>
          <a:xfrm>
            <a:off x="4119563" y="151179"/>
            <a:ext cx="3952874" cy="6555641"/>
          </a:xfrm>
          <a:prstGeom prst="rect">
            <a:avLst/>
          </a:prstGeom>
          <a:noFill/>
          <a:ln>
            <a:solidFill>
              <a:srgbClr val="0033CC"/>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Critical thinking:</a:t>
            </a:r>
          </a:p>
          <a:p>
            <a:pPr algn="just"/>
            <a:endParaRPr lang="en-US" sz="1100" dirty="0">
              <a:latin typeface="Arial" panose="020B0604020202020204" pitchFamily="34" charset="0"/>
              <a:cs typeface="Arial" panose="020B0604020202020204" pitchFamily="34" charset="0"/>
            </a:endParaRPr>
          </a:p>
          <a:p>
            <a:pPr algn="just"/>
            <a:endParaRPr lang="en-US" sz="1100" dirty="0">
              <a:latin typeface="Arial" panose="020B0604020202020204" pitchFamily="34" charset="0"/>
              <a:cs typeface="Arial" panose="020B0604020202020204" pitchFamily="34" charset="0"/>
            </a:endParaRPr>
          </a:p>
          <a:p>
            <a:pPr algn="just"/>
            <a:r>
              <a:rPr lang="en-US" sz="1100" dirty="0">
                <a:latin typeface="Arial" panose="020B0604020202020204" pitchFamily="34" charset="0"/>
                <a:cs typeface="Arial" panose="020B0604020202020204" pitchFamily="34" charset="0"/>
              </a:rPr>
              <a:t>Having the capacity to process information clearly and rationally, grasping the logical link between concepts, is referred to as critical thinking. (SkillsYouNeed, 2023).</a:t>
            </a:r>
          </a:p>
          <a:p>
            <a:pPr algn="just"/>
            <a:r>
              <a:rPr lang="en-US" sz="1100" dirty="0">
                <a:latin typeface="Arial" panose="020B0604020202020204" pitchFamily="34" charset="0"/>
                <a:cs typeface="Arial" panose="020B0604020202020204" pitchFamily="34" charset="0"/>
              </a:rPr>
              <a:t>A critical thinker often also known as an active learner, is somebody who can acquire knowledge and then draw their own educated conclusion, according to SkillsYouNeed (2023). To be able to get the strongest judgement feasible, it requires gathering information from various sources rather than just accepting and believing the first argument, source or concept. </a:t>
            </a:r>
          </a:p>
          <a:p>
            <a:pPr algn="just"/>
            <a:r>
              <a:rPr lang="en-US" sz="1100" dirty="0">
                <a:latin typeface="Arial" panose="020B0604020202020204" pitchFamily="34" charset="0"/>
                <a:cs typeface="Arial" panose="020B0604020202020204" pitchFamily="34" charset="0"/>
              </a:rPr>
              <a:t>Likewise, Burns and Sinfield (2022) agree claiming that critical thinking is the practice of  coming up with clear, reasoned conclusion based on facts that are obtained from observations, reading and experimenting. </a:t>
            </a:r>
          </a:p>
          <a:p>
            <a:pPr algn="just"/>
            <a:r>
              <a:rPr lang="en-US" sz="1100" dirty="0">
                <a:latin typeface="Arial" panose="020B0604020202020204" pitchFamily="34" charset="0"/>
                <a:cs typeface="Arial" panose="020B0604020202020204" pitchFamily="34" charset="0"/>
              </a:rPr>
              <a:t>According to Eales-Reynolds </a:t>
            </a:r>
            <a:r>
              <a:rPr lang="en-US" sz="1100" i="1" dirty="0">
                <a:latin typeface="Arial" panose="020B0604020202020204" pitchFamily="34" charset="0"/>
                <a:cs typeface="Arial" panose="020B0604020202020204" pitchFamily="34" charset="0"/>
              </a:rPr>
              <a:t>et al </a:t>
            </a:r>
            <a:r>
              <a:rPr lang="en-US" sz="1100" dirty="0">
                <a:latin typeface="Arial" panose="020B0604020202020204" pitchFamily="34" charset="0"/>
                <a:cs typeface="Arial" panose="020B0604020202020204" pitchFamily="34" charset="0"/>
              </a:rPr>
              <a:t>(2013) critical thinking abilities will be vital to your studies and professional practice, allowing you to think critically and objectively about an issue while also presenting a well-constructed argument. As a result, improving critical thinking abilities will provide you with some of the characteristics required of business owners and people who can take a sustainable approach to living and working, making it a very beneficial study skill. </a:t>
            </a:r>
          </a:p>
          <a:p>
            <a:pPr algn="just"/>
            <a:r>
              <a:rPr lang="en-US" sz="1100" dirty="0">
                <a:latin typeface="Arial" panose="020B0604020202020204" pitchFamily="34" charset="0"/>
                <a:cs typeface="Arial" panose="020B0604020202020204" pitchFamily="34" charset="0"/>
              </a:rPr>
              <a:t>Similarly, The University of Edinburgh (2023) suggests that developing critical thinking abilities is vital to your success at university and further. They believe that in order to navigate the way through an information-rich environment, we must be critical thinkers. </a:t>
            </a:r>
          </a:p>
          <a:p>
            <a:pPr algn="just"/>
            <a:r>
              <a:rPr lang="en-US" sz="1100" dirty="0">
                <a:latin typeface="Arial" panose="020B0604020202020204" pitchFamily="34" charset="0"/>
                <a:cs typeface="Arial" panose="020B0604020202020204" pitchFamily="34" charset="0"/>
              </a:rPr>
              <a:t>Cottrell (2017) also highlights the importance of critical thinking abilities. However, this skill isn’t just used within your study but using critical thinking skills in everyday circumstances had numerous advantages. Cottrell (2017) agrees with Eales-Reynolds </a:t>
            </a:r>
            <a:r>
              <a:rPr lang="en-US" sz="1100" i="1" dirty="0">
                <a:latin typeface="Arial" panose="020B0604020202020204" pitchFamily="34" charset="0"/>
                <a:cs typeface="Arial" panose="020B0604020202020204" pitchFamily="34" charset="0"/>
              </a:rPr>
              <a:t>et al </a:t>
            </a:r>
            <a:r>
              <a:rPr lang="en-US" sz="1100" dirty="0">
                <a:latin typeface="Arial" panose="020B0604020202020204" pitchFamily="34" charset="0"/>
                <a:cs typeface="Arial" panose="020B0604020202020204" pitchFamily="34" charset="0"/>
              </a:rPr>
              <a:t>(2013) where she states similarly that most professions necessitate strong critical thinking abilities. Academic study and writing involves higher degrees of critical examinations at all levels of study.</a:t>
            </a:r>
          </a:p>
        </p:txBody>
      </p:sp>
      <p:sp>
        <p:nvSpPr>
          <p:cNvPr id="6" name="TextBox 5">
            <a:extLst>
              <a:ext uri="{FF2B5EF4-FFF2-40B4-BE49-F238E27FC236}">
                <a16:creationId xmlns:a16="http://schemas.microsoft.com/office/drawing/2014/main" id="{0DA6B74A-D845-417B-4D0D-F6DF3420EC98}"/>
              </a:ext>
            </a:extLst>
          </p:cNvPr>
          <p:cNvSpPr txBox="1"/>
          <p:nvPr/>
        </p:nvSpPr>
        <p:spPr>
          <a:xfrm>
            <a:off x="8159218" y="444341"/>
            <a:ext cx="3952875" cy="5186035"/>
          </a:xfrm>
          <a:prstGeom prst="rect">
            <a:avLst/>
          </a:prstGeom>
          <a:noFill/>
          <a:ln>
            <a:solidFill>
              <a:srgbClr val="FF9933"/>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Time management: </a:t>
            </a:r>
          </a:p>
          <a:p>
            <a:pPr algn="just"/>
            <a:endParaRPr lang="en-US" sz="1100" b="1" dirty="0">
              <a:latin typeface="Arial" panose="020B0604020202020204" pitchFamily="34" charset="0"/>
              <a:cs typeface="Arial" panose="020B0604020202020204" pitchFamily="34" charset="0"/>
            </a:endParaRPr>
          </a:p>
          <a:p>
            <a:pPr algn="just"/>
            <a:r>
              <a:rPr lang="en-GB" sz="1100" dirty="0">
                <a:latin typeface="Arial" panose="020B0604020202020204" pitchFamily="34" charset="0"/>
                <a:cs typeface="Arial" panose="020B0604020202020204" pitchFamily="34" charset="0"/>
              </a:rPr>
              <a:t>Time management is the process of intentionally planning and regulating the amount of time spent on specific tasks to maximise your efficiency. (The University of Sheffield, 2023)</a:t>
            </a:r>
          </a:p>
          <a:p>
            <a:pPr algn="just"/>
            <a:r>
              <a:rPr lang="en-GB" sz="1100" dirty="0">
                <a:latin typeface="Arial" panose="020B0604020202020204" pitchFamily="34" charset="0"/>
                <a:cs typeface="Arial" panose="020B0604020202020204" pitchFamily="34" charset="0"/>
              </a:rPr>
              <a:t>The University of Sheffield (2023) say that time management is possibly one of the most crucial and difficult skills to learn as a student. They believe that time management is more than cramming as much as possible into your schedule. But it’s also about developing long-term behaviours that are maintainable.</a:t>
            </a:r>
          </a:p>
          <a:p>
            <a:pPr algn="just"/>
            <a:r>
              <a:rPr lang="en-GB" sz="1100" dirty="0">
                <a:latin typeface="Arial" panose="020B0604020202020204" pitchFamily="34" charset="0"/>
                <a:cs typeface="Arial" panose="020B0604020202020204" pitchFamily="34" charset="0"/>
              </a:rPr>
              <a:t>According to Moore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(2010) students face three major time management challenges. Planning, procrastination, and perfectionism are the examples of these. Planning involves either not having a reasonable plan for organising your time, or its when you have nothing planned at all. The second challenge is procrastination is the avoidance of beginning certain tasks, and finally, perfectionism, which is the desire to achieve perfection, which might lead your tasks to build up over time. Moore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(2010) state how taking an understanding of how much time you’ve got is a good beginning point for taking greater control over your life. If you struggle with planning, giving them an understanding of how much time they truly have available will drive them to start managing it better.</a:t>
            </a:r>
          </a:p>
          <a:p>
            <a:pPr algn="just"/>
            <a:r>
              <a:rPr lang="en-US" sz="1100" dirty="0">
                <a:latin typeface="Arial" panose="020B0604020202020204" pitchFamily="34" charset="0"/>
                <a:cs typeface="Arial" panose="020B0604020202020204" pitchFamily="34" charset="0"/>
              </a:rPr>
              <a:t>In the opinion of Cottrell (2021), an individual's time is one of their most valuable resources, and as such, it should be handled well.  She proposes a variety of techniques to assist persons in the academic area in efficiently managing their time. </a:t>
            </a:r>
            <a:endParaRPr lang="en-GB" sz="1100" dirty="0">
              <a:latin typeface="Arial" panose="020B0604020202020204" pitchFamily="34" charset="0"/>
              <a:cs typeface="Arial" panose="020B0604020202020204" pitchFamily="34" charset="0"/>
            </a:endParaRPr>
          </a:p>
        </p:txBody>
      </p:sp>
      <p:sp>
        <p:nvSpPr>
          <p:cNvPr id="7" name="Ribbon: Curved and Tilted Up 6">
            <a:extLst>
              <a:ext uri="{FF2B5EF4-FFF2-40B4-BE49-F238E27FC236}">
                <a16:creationId xmlns:a16="http://schemas.microsoft.com/office/drawing/2014/main" id="{47B471A2-34E9-3EDC-4D06-D77E30B95D63}"/>
              </a:ext>
            </a:extLst>
          </p:cNvPr>
          <p:cNvSpPr/>
          <p:nvPr/>
        </p:nvSpPr>
        <p:spPr>
          <a:xfrm>
            <a:off x="101280" y="45064"/>
            <a:ext cx="3952875" cy="1025603"/>
          </a:xfrm>
          <a:prstGeom prst="ellipseRibbon2">
            <a:avLst>
              <a:gd name="adj1" fmla="val 22146"/>
              <a:gd name="adj2" fmla="val 50000"/>
              <a:gd name="adj3" fmla="val 12500"/>
            </a:avLst>
          </a:prstGeom>
          <a:noFill/>
          <a:ln>
            <a:solidFill>
              <a:srgbClr val="002060"/>
            </a:solidFill>
          </a:ln>
          <a:effectLst>
            <a:glow rad="63500">
              <a:schemeClr val="accent2">
                <a:satMod val="175000"/>
                <a:alpha val="40000"/>
              </a:schemeClr>
            </a:glow>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b="1" i="1" dirty="0">
                <a:solidFill>
                  <a:schemeClr val="tx1"/>
                </a:solidFill>
                <a:latin typeface="Arial" panose="020B0604020202020204" pitchFamily="34" charset="0"/>
                <a:cs typeface="Arial" panose="020B0604020202020204" pitchFamily="34" charset="0"/>
              </a:rPr>
              <a:t>Skills and personal qualities that contribute to the development of academic writing</a:t>
            </a:r>
            <a:endParaRPr lang="en-GB" sz="1200" b="1" i="1" dirty="0">
              <a:solidFill>
                <a:schemeClr val="tx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AD8F44FC-CC03-6FBD-5446-935E0AB62093}"/>
              </a:ext>
            </a:extLst>
          </p:cNvPr>
          <p:cNvSpPr txBox="1"/>
          <p:nvPr/>
        </p:nvSpPr>
        <p:spPr>
          <a:xfrm>
            <a:off x="199511" y="1160102"/>
            <a:ext cx="3756411" cy="1423467"/>
          </a:xfrm>
          <a:prstGeom prst="rect">
            <a:avLst/>
          </a:prstGeom>
          <a:noFill/>
          <a:ln>
            <a:solidFill>
              <a:srgbClr val="FF0066"/>
            </a:solidFill>
          </a:ln>
        </p:spPr>
        <p:txBody>
          <a:bodyPr wrap="square" rtlCol="0">
            <a:spAutoFit/>
          </a:bodyPr>
          <a:lstStyle/>
          <a:p>
            <a:pPr algn="just"/>
            <a:r>
              <a:rPr lang="en-US" sz="1100" dirty="0">
                <a:latin typeface="Arial" panose="020B0604020202020204" pitchFamily="34" charset="0"/>
                <a:cs typeface="Arial" panose="020B0604020202020204" pitchFamily="34" charset="0"/>
              </a:rPr>
              <a:t>This poster will look at three key skills and personal attributes that contribute to the development of academic writing. </a:t>
            </a:r>
          </a:p>
          <a:p>
            <a:pPr algn="just"/>
            <a:r>
              <a:rPr lang="en-US" sz="1100" dirty="0">
                <a:latin typeface="Arial" panose="020B0604020202020204" pitchFamily="34" charset="0"/>
                <a:cs typeface="Arial" panose="020B0604020202020204" pitchFamily="34" charset="0"/>
              </a:rPr>
              <a:t>The three skills that will be investigated within this poster are:</a:t>
            </a:r>
          </a:p>
          <a:p>
            <a:pPr marL="171450" indent="-171450" algn="just">
              <a:buFont typeface="Arial" panose="020B0604020202020204" pitchFamily="34" charset="0"/>
              <a:buChar char="•"/>
            </a:pPr>
            <a:r>
              <a:rPr lang="en-US" sz="1050" b="1" dirty="0">
                <a:latin typeface="Arial" panose="020B0604020202020204" pitchFamily="34" charset="0"/>
                <a:cs typeface="Arial" panose="020B0604020202020204" pitchFamily="34" charset="0"/>
              </a:rPr>
              <a:t>Note taking </a:t>
            </a:r>
          </a:p>
          <a:p>
            <a:pPr marL="171450" indent="-171450" algn="just">
              <a:buFont typeface="Arial" panose="020B0604020202020204" pitchFamily="34" charset="0"/>
              <a:buChar char="•"/>
            </a:pPr>
            <a:r>
              <a:rPr lang="en-US" sz="1050" b="1" dirty="0">
                <a:latin typeface="Arial" panose="020B0604020202020204" pitchFamily="34" charset="0"/>
                <a:cs typeface="Arial" panose="020B0604020202020204" pitchFamily="34" charset="0"/>
              </a:rPr>
              <a:t>Critical thinking</a:t>
            </a:r>
          </a:p>
          <a:p>
            <a:pPr marL="171450" indent="-171450" algn="just">
              <a:buFont typeface="Arial" panose="020B0604020202020204" pitchFamily="34" charset="0"/>
              <a:buChar char="•"/>
            </a:pPr>
            <a:r>
              <a:rPr lang="en-US" sz="1050" b="1" dirty="0">
                <a:latin typeface="Arial" panose="020B0604020202020204" pitchFamily="34" charset="0"/>
                <a:cs typeface="Arial" panose="020B0604020202020204" pitchFamily="34" charset="0"/>
              </a:rPr>
              <a:t>Time management</a:t>
            </a:r>
            <a:r>
              <a:rPr lang="en-US" sz="1050" dirty="0">
                <a:latin typeface="Arial" panose="020B0604020202020204" pitchFamily="34" charset="0"/>
                <a:cs typeface="Arial" panose="020B0604020202020204" pitchFamily="34" charset="0"/>
              </a:rPr>
              <a:t>  </a:t>
            </a:r>
            <a:endParaRPr lang="en-US" sz="1050" dirty="0"/>
          </a:p>
        </p:txBody>
      </p:sp>
      <p:sp>
        <p:nvSpPr>
          <p:cNvPr id="8" name="TextBox 7">
            <a:extLst>
              <a:ext uri="{FF2B5EF4-FFF2-40B4-BE49-F238E27FC236}">
                <a16:creationId xmlns:a16="http://schemas.microsoft.com/office/drawing/2014/main" id="{39CE3475-B6D2-3531-C449-3BE42E8B0074}"/>
              </a:ext>
            </a:extLst>
          </p:cNvPr>
          <p:cNvSpPr txBox="1"/>
          <p:nvPr/>
        </p:nvSpPr>
        <p:spPr>
          <a:xfrm>
            <a:off x="8159218" y="5668074"/>
            <a:ext cx="3952875" cy="1123384"/>
          </a:xfrm>
          <a:prstGeom prst="rect">
            <a:avLst/>
          </a:prstGeom>
          <a:noFill/>
          <a:ln>
            <a:solidFill>
              <a:srgbClr val="CC0099"/>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Conclusion:</a:t>
            </a:r>
          </a:p>
          <a:p>
            <a:pPr algn="just"/>
            <a:r>
              <a:rPr lang="en-US" sz="1100" dirty="0">
                <a:latin typeface="Arial" panose="020B0604020202020204" pitchFamily="34" charset="0"/>
                <a:cs typeface="Arial" panose="020B0604020202020204" pitchFamily="34" charset="0"/>
              </a:rPr>
              <a:t>All of this points to the conclusion that, the three study skills mentioned are critical when working on academic writing improvement. Each of the skills highlighted in the poster has a role in the development of academic writing skills and personal attributes.</a:t>
            </a:r>
          </a:p>
        </p:txBody>
      </p:sp>
    </p:spTree>
    <p:extLst>
      <p:ext uri="{BB962C8B-B14F-4D97-AF65-F5344CB8AC3E}">
        <p14:creationId xmlns:p14="http://schemas.microsoft.com/office/powerpoint/2010/main" val="1337395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117D-4AC4-361F-C094-3180A8B11983}"/>
              </a:ext>
            </a:extLst>
          </p:cNvPr>
          <p:cNvSpPr>
            <a:spLocks noGrp="1"/>
          </p:cNvSpPr>
          <p:nvPr>
            <p:ph type="title"/>
          </p:nvPr>
        </p:nvSpPr>
        <p:spPr>
          <a:xfrm>
            <a:off x="5074690" y="156238"/>
            <a:ext cx="2042619" cy="610928"/>
          </a:xfrm>
        </p:spPr>
        <p:txBody>
          <a:bodyPr>
            <a:normAutofit/>
          </a:bodyPr>
          <a:lstStyle/>
          <a:p>
            <a:r>
              <a:rPr lang="en-US" sz="2800" dirty="0">
                <a:solidFill>
                  <a:schemeClr val="tx1"/>
                </a:solidFill>
                <a:latin typeface="Arial" panose="020B0604020202020204" pitchFamily="34" charset="0"/>
                <a:cs typeface="Arial" panose="020B0604020202020204" pitchFamily="34" charset="0"/>
              </a:rPr>
              <a:t>References</a:t>
            </a:r>
            <a:endParaRPr lang="en-GB" sz="2800"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B32D6FB-8D41-817E-DD10-726659A23A8E}"/>
              </a:ext>
            </a:extLst>
          </p:cNvPr>
          <p:cNvSpPr>
            <a:spLocks noGrp="1"/>
          </p:cNvSpPr>
          <p:nvPr>
            <p:ph idx="1"/>
          </p:nvPr>
        </p:nvSpPr>
        <p:spPr>
          <a:xfrm>
            <a:off x="677334" y="982718"/>
            <a:ext cx="10837332" cy="5493238"/>
          </a:xfrm>
        </p:spPr>
        <p:txBody>
          <a:bodyPr>
            <a:normAutofit/>
          </a:bodyPr>
          <a:lstStyle/>
          <a:p>
            <a:pPr marL="0" indent="0">
              <a:lnSpc>
                <a:spcPct val="150000"/>
              </a:lnSpc>
              <a:buNone/>
            </a:pPr>
            <a:r>
              <a:rPr lang="en-US" sz="1200" dirty="0">
                <a:solidFill>
                  <a:schemeClr val="tx1"/>
                </a:solidFill>
                <a:latin typeface="Arial" panose="020B0604020202020204" pitchFamily="34" charset="0"/>
                <a:cs typeface="Arial" panose="020B0604020202020204" pitchFamily="34" charset="0"/>
              </a:rPr>
              <a:t>Barrow, C. and Westrup, R. (2019) </a:t>
            </a:r>
            <a:r>
              <a:rPr lang="en-US" sz="1200" i="1" dirty="0">
                <a:solidFill>
                  <a:schemeClr val="tx1"/>
                </a:solidFill>
                <a:latin typeface="Arial" panose="020B0604020202020204" pitchFamily="34" charset="0"/>
                <a:cs typeface="Arial" panose="020B0604020202020204" pitchFamily="34" charset="0"/>
              </a:rPr>
              <a:t>Writing skills for education students</a:t>
            </a:r>
            <a:r>
              <a:rPr lang="en-US" sz="1200" dirty="0">
                <a:solidFill>
                  <a:schemeClr val="tx1"/>
                </a:solidFill>
                <a:latin typeface="Arial" panose="020B0604020202020204" pitchFamily="34" charset="0"/>
                <a:cs typeface="Arial" panose="020B0604020202020204" pitchFamily="34" charset="0"/>
              </a:rPr>
              <a:t>. London: Bloomsbury Academic.</a:t>
            </a:r>
          </a:p>
          <a:p>
            <a:pPr marL="0" indent="0">
              <a:lnSpc>
                <a:spcPct val="150000"/>
              </a:lnSpc>
              <a:buNone/>
            </a:pPr>
            <a:r>
              <a:rPr lang="en-US" sz="1200" dirty="0">
                <a:solidFill>
                  <a:schemeClr val="tx1"/>
                </a:solidFill>
                <a:latin typeface="Arial" panose="020B0604020202020204" pitchFamily="34" charset="0"/>
                <a:cs typeface="Arial" panose="020B0604020202020204" pitchFamily="34" charset="0"/>
              </a:rPr>
              <a:t>Burns, T. and Sinfield, S. (2022) </a:t>
            </a:r>
            <a:r>
              <a:rPr lang="en-US" sz="1200" i="1" dirty="0">
                <a:solidFill>
                  <a:schemeClr val="tx1"/>
                </a:solidFill>
                <a:latin typeface="Arial" panose="020B0604020202020204" pitchFamily="34" charset="0"/>
                <a:cs typeface="Arial" panose="020B0604020202020204" pitchFamily="34" charset="0"/>
              </a:rPr>
              <a:t>Essential study skills: the complete guide to success at university</a:t>
            </a:r>
            <a:r>
              <a:rPr lang="en-US" sz="1200" dirty="0">
                <a:solidFill>
                  <a:schemeClr val="tx1"/>
                </a:solidFill>
                <a:latin typeface="Arial" panose="020B0604020202020204" pitchFamily="34" charset="0"/>
                <a:cs typeface="Arial" panose="020B0604020202020204" pitchFamily="34" charset="0"/>
              </a:rPr>
              <a:t>. 5</a:t>
            </a:r>
            <a:r>
              <a:rPr lang="en-US" sz="1200" baseline="30000" dirty="0">
                <a:solidFill>
                  <a:schemeClr val="tx1"/>
                </a:solidFill>
                <a:latin typeface="Arial" panose="020B0604020202020204" pitchFamily="34" charset="0"/>
                <a:cs typeface="Arial" panose="020B0604020202020204" pitchFamily="34" charset="0"/>
              </a:rPr>
              <a:t>th</a:t>
            </a:r>
            <a:r>
              <a:rPr lang="en-US" sz="1200" dirty="0">
                <a:solidFill>
                  <a:schemeClr val="tx1"/>
                </a:solidFill>
                <a:latin typeface="Arial" panose="020B0604020202020204" pitchFamily="34" charset="0"/>
                <a:cs typeface="Arial" panose="020B0604020202020204" pitchFamily="34" charset="0"/>
              </a:rPr>
              <a:t> edn. London: SAGE Publications Ltd.</a:t>
            </a:r>
          </a:p>
          <a:p>
            <a:pPr marL="0" indent="0">
              <a:lnSpc>
                <a:spcPct val="150000"/>
              </a:lnSpc>
              <a:buNone/>
            </a:pPr>
            <a:r>
              <a:rPr lang="en-US" sz="1200" dirty="0">
                <a:solidFill>
                  <a:schemeClr val="tx1"/>
                </a:solidFill>
                <a:latin typeface="Arial" panose="020B0604020202020204" pitchFamily="34" charset="0"/>
                <a:cs typeface="Arial" panose="020B0604020202020204" pitchFamily="34" charset="0"/>
              </a:rPr>
              <a:t>Cottrell, S. (2019) </a:t>
            </a:r>
            <a:r>
              <a:rPr lang="en-US" sz="1200" i="1" dirty="0">
                <a:solidFill>
                  <a:schemeClr val="tx1"/>
                </a:solidFill>
                <a:latin typeface="Arial" panose="020B0604020202020204" pitchFamily="34" charset="0"/>
                <a:cs typeface="Arial" panose="020B0604020202020204" pitchFamily="34" charset="0"/>
              </a:rPr>
              <a:t>The study skills handbook</a:t>
            </a:r>
            <a:r>
              <a:rPr lang="en-US" sz="1200" dirty="0">
                <a:solidFill>
                  <a:schemeClr val="tx1"/>
                </a:solidFill>
                <a:latin typeface="Arial" panose="020B0604020202020204" pitchFamily="34" charset="0"/>
                <a:cs typeface="Arial" panose="020B0604020202020204" pitchFamily="34" charset="0"/>
              </a:rPr>
              <a:t>. London: Red Globe Press.</a:t>
            </a:r>
          </a:p>
          <a:p>
            <a:pPr marL="0" indent="0">
              <a:lnSpc>
                <a:spcPct val="150000"/>
              </a:lnSpc>
              <a:buNone/>
            </a:pPr>
            <a:r>
              <a:rPr lang="en-US" sz="1200" dirty="0">
                <a:solidFill>
                  <a:schemeClr val="tx1"/>
                </a:solidFill>
                <a:latin typeface="Arial" panose="020B0604020202020204" pitchFamily="34" charset="0"/>
                <a:cs typeface="Arial" panose="020B0604020202020204" pitchFamily="34" charset="0"/>
              </a:rPr>
              <a:t>Cottrell, S. (2021) </a:t>
            </a:r>
            <a:r>
              <a:rPr lang="en-US" sz="1200" i="1" dirty="0">
                <a:solidFill>
                  <a:schemeClr val="tx1"/>
                </a:solidFill>
                <a:latin typeface="Arial" panose="020B0604020202020204" pitchFamily="34" charset="0"/>
                <a:cs typeface="Arial" panose="020B0604020202020204" pitchFamily="34" charset="0"/>
              </a:rPr>
              <a:t>Skills for success: Personal development and employability</a:t>
            </a:r>
            <a:r>
              <a:rPr lang="en-US" sz="1200" dirty="0">
                <a:solidFill>
                  <a:schemeClr val="tx1"/>
                </a:solidFill>
                <a:latin typeface="Arial" panose="020B0604020202020204" pitchFamily="34" charset="0"/>
                <a:cs typeface="Arial" panose="020B0604020202020204" pitchFamily="34" charset="0"/>
              </a:rPr>
              <a:t>. 4</a:t>
            </a:r>
            <a:r>
              <a:rPr lang="en-US" sz="1200" baseline="30000" dirty="0">
                <a:solidFill>
                  <a:schemeClr val="tx1"/>
                </a:solidFill>
                <a:latin typeface="Arial" panose="020B0604020202020204" pitchFamily="34" charset="0"/>
                <a:cs typeface="Arial" panose="020B0604020202020204" pitchFamily="34" charset="0"/>
              </a:rPr>
              <a:t>th</a:t>
            </a:r>
            <a:r>
              <a:rPr lang="en-US" sz="1200" dirty="0">
                <a:solidFill>
                  <a:schemeClr val="tx1"/>
                </a:solidFill>
                <a:latin typeface="Arial" panose="020B0604020202020204" pitchFamily="34" charset="0"/>
                <a:cs typeface="Arial" panose="020B0604020202020204" pitchFamily="34" charset="0"/>
              </a:rPr>
              <a:t> edn. United Kingdom: Red Globe Press.</a:t>
            </a:r>
          </a:p>
          <a:p>
            <a:pPr marL="0" indent="0">
              <a:lnSpc>
                <a:spcPct val="150000"/>
              </a:lnSpc>
              <a:buNone/>
            </a:pPr>
            <a:r>
              <a:rPr lang="en-US" sz="1200" dirty="0">
                <a:solidFill>
                  <a:schemeClr val="tx1"/>
                </a:solidFill>
                <a:latin typeface="Arial" panose="020B0604020202020204" pitchFamily="34" charset="0"/>
                <a:cs typeface="Arial" panose="020B0604020202020204" pitchFamily="34" charset="0"/>
              </a:rPr>
              <a:t>Cottrell, S. (2023</a:t>
            </a:r>
            <a:r>
              <a:rPr lang="en-US" sz="1200" i="1" dirty="0">
                <a:solidFill>
                  <a:schemeClr val="tx1"/>
                </a:solidFill>
                <a:latin typeface="Arial" panose="020B0604020202020204" pitchFamily="34" charset="0"/>
                <a:cs typeface="Arial" panose="020B0604020202020204" pitchFamily="34" charset="0"/>
              </a:rPr>
              <a:t>) Critical thinking skills: effective analysis, argument and reflection</a:t>
            </a:r>
            <a:r>
              <a:rPr lang="en-US" sz="1200" dirty="0">
                <a:solidFill>
                  <a:schemeClr val="tx1"/>
                </a:solidFill>
                <a:latin typeface="Arial" panose="020B0604020202020204" pitchFamily="34" charset="0"/>
                <a:cs typeface="Arial" panose="020B0604020202020204" pitchFamily="34" charset="0"/>
              </a:rPr>
              <a:t>. 4</a:t>
            </a:r>
            <a:r>
              <a:rPr lang="en-US" sz="1200" baseline="30000" dirty="0">
                <a:solidFill>
                  <a:schemeClr val="tx1"/>
                </a:solidFill>
                <a:latin typeface="Arial" panose="020B0604020202020204" pitchFamily="34" charset="0"/>
                <a:cs typeface="Arial" panose="020B0604020202020204" pitchFamily="34" charset="0"/>
              </a:rPr>
              <a:t>th</a:t>
            </a:r>
            <a:r>
              <a:rPr lang="en-US" sz="1200" dirty="0">
                <a:solidFill>
                  <a:schemeClr val="tx1"/>
                </a:solidFill>
                <a:latin typeface="Arial" panose="020B0604020202020204" pitchFamily="34" charset="0"/>
                <a:cs typeface="Arial" panose="020B0604020202020204" pitchFamily="34" charset="0"/>
              </a:rPr>
              <a:t> edn. United Kingdom: Bloomsbury Academic.</a:t>
            </a:r>
          </a:p>
          <a:p>
            <a:pPr marL="0" indent="0">
              <a:lnSpc>
                <a:spcPct val="150000"/>
              </a:lnSpc>
              <a:buNone/>
            </a:pPr>
            <a:r>
              <a:rPr lang="en-US" sz="1200" dirty="0">
                <a:solidFill>
                  <a:schemeClr val="tx1"/>
                </a:solidFill>
                <a:latin typeface="Arial" panose="020B0604020202020204" pitchFamily="34" charset="0"/>
                <a:cs typeface="Arial" panose="020B0604020202020204" pitchFamily="34" charset="0"/>
              </a:rPr>
              <a:t>Eales-Reynolds, L-J., Judge, B., Jones, P. and McCreery, E. (2013) </a:t>
            </a:r>
            <a:r>
              <a:rPr lang="en-US" sz="1200" i="1" dirty="0">
                <a:solidFill>
                  <a:schemeClr val="tx1"/>
                </a:solidFill>
                <a:latin typeface="Arial" panose="020B0604020202020204" pitchFamily="34" charset="0"/>
                <a:cs typeface="Arial" panose="020B0604020202020204" pitchFamily="34" charset="0"/>
              </a:rPr>
              <a:t>Critical Thinking Skills for Education Students</a:t>
            </a:r>
            <a:r>
              <a:rPr lang="en-US" sz="1200" dirty="0">
                <a:solidFill>
                  <a:schemeClr val="tx1"/>
                </a:solidFill>
                <a:latin typeface="Arial" panose="020B0604020202020204" pitchFamily="34" charset="0"/>
                <a:cs typeface="Arial" panose="020B0604020202020204" pitchFamily="34" charset="0"/>
              </a:rPr>
              <a:t>. 2</a:t>
            </a:r>
            <a:r>
              <a:rPr lang="en-US" sz="1200" baseline="30000" dirty="0">
                <a:solidFill>
                  <a:schemeClr val="tx1"/>
                </a:solidFill>
                <a:latin typeface="Arial" panose="020B0604020202020204" pitchFamily="34" charset="0"/>
                <a:cs typeface="Arial" panose="020B0604020202020204" pitchFamily="34" charset="0"/>
              </a:rPr>
              <a:t>nd</a:t>
            </a:r>
            <a:r>
              <a:rPr lang="en-US" sz="1200" dirty="0">
                <a:solidFill>
                  <a:schemeClr val="tx1"/>
                </a:solidFill>
                <a:latin typeface="Arial" panose="020B0604020202020204" pitchFamily="34" charset="0"/>
                <a:cs typeface="Arial" panose="020B0604020202020204" pitchFamily="34" charset="0"/>
              </a:rPr>
              <a:t> edn. London: SAGE Publications Ltd.</a:t>
            </a:r>
          </a:p>
          <a:p>
            <a:pPr marL="0" indent="0">
              <a:lnSpc>
                <a:spcPct val="150000"/>
              </a:lnSpc>
              <a:buNone/>
            </a:pPr>
            <a:r>
              <a:rPr lang="en-US" sz="1200" dirty="0">
                <a:solidFill>
                  <a:schemeClr val="tx1"/>
                </a:solidFill>
                <a:latin typeface="Arial" panose="020B0604020202020204" pitchFamily="34" charset="0"/>
                <a:cs typeface="Arial" panose="020B0604020202020204" pitchFamily="34" charset="0"/>
              </a:rPr>
              <a:t>Moore, S., Neville, C., Murphy, M. and Connolly, C. (2010) </a:t>
            </a:r>
            <a:r>
              <a:rPr lang="en-US" sz="1200" i="1" dirty="0">
                <a:solidFill>
                  <a:schemeClr val="tx1"/>
                </a:solidFill>
                <a:latin typeface="Arial" panose="020B0604020202020204" pitchFamily="34" charset="0"/>
                <a:cs typeface="Arial" panose="020B0604020202020204" pitchFamily="34" charset="0"/>
              </a:rPr>
              <a:t>The Ultimate Study Skills Handbook</a:t>
            </a:r>
            <a:r>
              <a:rPr lang="en-US" sz="1200" dirty="0">
                <a:solidFill>
                  <a:schemeClr val="tx1"/>
                </a:solidFill>
                <a:latin typeface="Arial" panose="020B0604020202020204" pitchFamily="34" charset="0"/>
                <a:cs typeface="Arial" panose="020B0604020202020204" pitchFamily="34" charset="0"/>
              </a:rPr>
              <a:t>. Berkshire: Open University Press.</a:t>
            </a:r>
          </a:p>
          <a:p>
            <a:pPr marL="0" indent="0">
              <a:lnSpc>
                <a:spcPct val="150000"/>
              </a:lnSpc>
              <a:buNone/>
            </a:pPr>
            <a:r>
              <a:rPr lang="en-US" sz="1200" dirty="0">
                <a:solidFill>
                  <a:schemeClr val="tx1"/>
                </a:solidFill>
                <a:latin typeface="Arial" panose="020B0604020202020204" pitchFamily="34" charset="0"/>
                <a:cs typeface="Arial" panose="020B0604020202020204" pitchFamily="34" charset="0"/>
              </a:rPr>
              <a:t>SkillsYouNeed (2023) </a:t>
            </a:r>
            <a:r>
              <a:rPr lang="en-US" sz="1200" i="1" dirty="0">
                <a:solidFill>
                  <a:schemeClr val="tx1"/>
                </a:solidFill>
                <a:latin typeface="Arial" panose="020B0604020202020204" pitchFamily="34" charset="0"/>
                <a:cs typeface="Arial" panose="020B0604020202020204" pitchFamily="34" charset="0"/>
              </a:rPr>
              <a:t>Critical Thinking Skills</a:t>
            </a:r>
            <a:r>
              <a:rPr lang="en-US" sz="1200" dirty="0">
                <a:solidFill>
                  <a:schemeClr val="tx1"/>
                </a:solidFill>
                <a:latin typeface="Arial" panose="020B0604020202020204" pitchFamily="34" charset="0"/>
                <a:cs typeface="Arial" panose="020B0604020202020204" pitchFamily="34" charset="0"/>
              </a:rPr>
              <a:t>. Available at</a:t>
            </a:r>
            <a:r>
              <a:rPr lang="en-US" sz="1200" dirty="0">
                <a:latin typeface="Arial" panose="020B0604020202020204" pitchFamily="34" charset="0"/>
                <a:cs typeface="Arial" panose="020B0604020202020204" pitchFamily="34" charset="0"/>
              </a:rPr>
              <a:t>: </a:t>
            </a:r>
            <a:r>
              <a:rPr lang="en-US" sz="1200" dirty="0">
                <a:solidFill>
                  <a:schemeClr val="accent2">
                    <a:lumMod val="50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https://www.skillsyouneed.com/learn/critical-thinking.html</a:t>
            </a:r>
            <a:r>
              <a:rPr lang="en-US" sz="1200" dirty="0">
                <a:solidFill>
                  <a:schemeClr val="accent2">
                    <a:lumMod val="50000"/>
                  </a:schemeClr>
                </a:solidFill>
                <a:latin typeface="Arial" panose="020B0604020202020204" pitchFamily="34" charset="0"/>
                <a:cs typeface="Arial" panose="020B0604020202020204" pitchFamily="34" charset="0"/>
              </a:rPr>
              <a:t> </a:t>
            </a:r>
            <a:r>
              <a:rPr lang="en-US" sz="1200" dirty="0">
                <a:latin typeface="Arial" panose="020B0604020202020204" pitchFamily="34" charset="0"/>
                <a:cs typeface="Arial" panose="020B0604020202020204" pitchFamily="34" charset="0"/>
              </a:rPr>
              <a:t>(</a:t>
            </a:r>
            <a:r>
              <a:rPr lang="en-US" sz="1200" dirty="0">
                <a:solidFill>
                  <a:schemeClr val="tx1"/>
                </a:solidFill>
                <a:latin typeface="Arial" panose="020B0604020202020204" pitchFamily="34" charset="0"/>
                <a:cs typeface="Arial" panose="020B0604020202020204" pitchFamily="34" charset="0"/>
              </a:rPr>
              <a:t>Accessed: 18</a:t>
            </a:r>
            <a:r>
              <a:rPr lang="en-US" sz="1200" baseline="30000" dirty="0">
                <a:solidFill>
                  <a:schemeClr val="tx1"/>
                </a:solidFill>
                <a:latin typeface="Arial" panose="020B0604020202020204" pitchFamily="34" charset="0"/>
                <a:cs typeface="Arial" panose="020B0604020202020204" pitchFamily="34" charset="0"/>
              </a:rPr>
              <a:t>th</a:t>
            </a:r>
            <a:r>
              <a:rPr lang="en-US" sz="1200" dirty="0">
                <a:solidFill>
                  <a:schemeClr val="tx1"/>
                </a:solidFill>
                <a:latin typeface="Arial" panose="020B0604020202020204" pitchFamily="34" charset="0"/>
                <a:cs typeface="Arial" panose="020B0604020202020204" pitchFamily="34" charset="0"/>
              </a:rPr>
              <a:t> October 2023).</a:t>
            </a:r>
          </a:p>
          <a:p>
            <a:pPr marL="0" indent="0">
              <a:lnSpc>
                <a:spcPct val="150000"/>
              </a:lnSpc>
              <a:buNone/>
            </a:pPr>
            <a:r>
              <a:rPr lang="en-GB" sz="1200" dirty="0">
                <a:solidFill>
                  <a:schemeClr val="tx1"/>
                </a:solidFill>
                <a:latin typeface="Arial" panose="020B0604020202020204" pitchFamily="34" charset="0"/>
                <a:cs typeface="Arial" panose="020B0604020202020204" pitchFamily="34" charset="0"/>
              </a:rPr>
              <a:t>The University of Edinburgh (2023) </a:t>
            </a:r>
            <a:r>
              <a:rPr lang="en-GB" sz="1200" i="1" dirty="0">
                <a:solidFill>
                  <a:schemeClr val="tx1"/>
                </a:solidFill>
                <a:latin typeface="Arial" panose="020B0604020202020204" pitchFamily="34" charset="0"/>
                <a:cs typeface="Arial" panose="020B0604020202020204" pitchFamily="34" charset="0"/>
              </a:rPr>
              <a:t>Critical Thinking</a:t>
            </a:r>
            <a:r>
              <a:rPr lang="en-GB" sz="1200" dirty="0">
                <a:solidFill>
                  <a:schemeClr val="tx1"/>
                </a:solidFill>
                <a:latin typeface="Arial" panose="020B0604020202020204" pitchFamily="34" charset="0"/>
                <a:cs typeface="Arial" panose="020B0604020202020204" pitchFamily="34" charset="0"/>
              </a:rPr>
              <a:t>. Available at: </a:t>
            </a:r>
            <a:r>
              <a:rPr lang="en-GB" sz="1200" dirty="0">
                <a:solidFill>
                  <a:schemeClr val="accent2">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https://www.ed.ac.uk/institute-academic-development/study-hub/learning-resources/critical</a:t>
            </a:r>
            <a:r>
              <a:rPr lang="en-GB" sz="1200" dirty="0">
                <a:solidFill>
                  <a:schemeClr val="accent2">
                    <a:lumMod val="50000"/>
                  </a:schemeClr>
                </a:solidFill>
                <a:latin typeface="Arial" panose="020B0604020202020204" pitchFamily="34" charset="0"/>
                <a:cs typeface="Arial" panose="020B0604020202020204" pitchFamily="34" charset="0"/>
              </a:rPr>
              <a:t> </a:t>
            </a:r>
            <a:r>
              <a:rPr lang="en-GB" sz="1200" dirty="0">
                <a:solidFill>
                  <a:schemeClr val="tx1"/>
                </a:solidFill>
                <a:latin typeface="Arial" panose="020B0604020202020204" pitchFamily="34" charset="0"/>
                <a:cs typeface="Arial" panose="020B0604020202020204" pitchFamily="34" charset="0"/>
              </a:rPr>
              <a:t>(Accessed: 18</a:t>
            </a:r>
            <a:r>
              <a:rPr lang="en-GB" sz="1200" baseline="30000" dirty="0">
                <a:solidFill>
                  <a:schemeClr val="tx1"/>
                </a:solidFill>
                <a:latin typeface="Arial" panose="020B0604020202020204" pitchFamily="34" charset="0"/>
                <a:cs typeface="Arial" panose="020B0604020202020204" pitchFamily="34" charset="0"/>
              </a:rPr>
              <a:t>th</a:t>
            </a:r>
            <a:r>
              <a:rPr lang="en-GB" sz="1200" dirty="0">
                <a:solidFill>
                  <a:schemeClr val="tx1"/>
                </a:solidFill>
                <a:latin typeface="Arial" panose="020B0604020202020204" pitchFamily="34" charset="0"/>
                <a:cs typeface="Arial" panose="020B0604020202020204" pitchFamily="34" charset="0"/>
              </a:rPr>
              <a:t> October 2023).</a:t>
            </a:r>
          </a:p>
          <a:p>
            <a:pPr marL="0" indent="0">
              <a:lnSpc>
                <a:spcPct val="150000"/>
              </a:lnSpc>
              <a:buNone/>
            </a:pPr>
            <a:r>
              <a:rPr lang="en-GB" sz="1200" dirty="0">
                <a:solidFill>
                  <a:schemeClr val="tx1"/>
                </a:solidFill>
                <a:latin typeface="Arial" panose="020B0604020202020204" pitchFamily="34" charset="0"/>
                <a:cs typeface="Arial" panose="020B0604020202020204" pitchFamily="34" charset="0"/>
              </a:rPr>
              <a:t>University of Reading (2023) </a:t>
            </a:r>
            <a:r>
              <a:rPr lang="en-GB" sz="1200" i="1" dirty="0">
                <a:solidFill>
                  <a:schemeClr val="tx1"/>
                </a:solidFill>
                <a:latin typeface="Arial" panose="020B0604020202020204" pitchFamily="34" charset="0"/>
                <a:cs typeface="Arial" panose="020B0604020202020204" pitchFamily="34" charset="0"/>
              </a:rPr>
              <a:t>Reading and making notes</a:t>
            </a:r>
            <a:r>
              <a:rPr lang="en-GB" sz="1200" dirty="0">
                <a:solidFill>
                  <a:schemeClr val="tx1"/>
                </a:solidFill>
                <a:latin typeface="Arial" panose="020B0604020202020204" pitchFamily="34" charset="0"/>
                <a:cs typeface="Arial" panose="020B0604020202020204" pitchFamily="34" charset="0"/>
              </a:rPr>
              <a:t>. Available at: </a:t>
            </a:r>
            <a:r>
              <a:rPr lang="en-GB" sz="1200" dirty="0">
                <a:solidFill>
                  <a:schemeClr val="accent2">
                    <a:lumMod val="50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https://libguides.reading.ac.uk/reading/notemaking#s-lg-box-11008577</a:t>
            </a:r>
            <a:r>
              <a:rPr lang="en-GB" sz="1200" dirty="0">
                <a:solidFill>
                  <a:schemeClr val="tx1"/>
                </a:solidFill>
                <a:latin typeface="Arial" panose="020B0604020202020204" pitchFamily="34" charset="0"/>
                <a:cs typeface="Arial" panose="020B0604020202020204" pitchFamily="34" charset="0"/>
              </a:rPr>
              <a:t> (Accessed: 15</a:t>
            </a:r>
            <a:r>
              <a:rPr lang="en-GB" sz="1200" baseline="30000" dirty="0">
                <a:solidFill>
                  <a:schemeClr val="tx1"/>
                </a:solidFill>
                <a:latin typeface="Arial" panose="020B0604020202020204" pitchFamily="34" charset="0"/>
                <a:cs typeface="Arial" panose="020B0604020202020204" pitchFamily="34" charset="0"/>
              </a:rPr>
              <a:t>th</a:t>
            </a:r>
            <a:r>
              <a:rPr lang="en-GB" sz="1200" dirty="0">
                <a:solidFill>
                  <a:schemeClr val="tx1"/>
                </a:solidFill>
                <a:latin typeface="Arial" panose="020B0604020202020204" pitchFamily="34" charset="0"/>
                <a:cs typeface="Arial" panose="020B0604020202020204" pitchFamily="34" charset="0"/>
              </a:rPr>
              <a:t> October 2023).</a:t>
            </a:r>
          </a:p>
          <a:p>
            <a:pPr marL="0" indent="0">
              <a:lnSpc>
                <a:spcPct val="150000"/>
              </a:lnSpc>
              <a:buNone/>
            </a:pPr>
            <a:r>
              <a:rPr lang="en-GB" sz="1200" dirty="0">
                <a:solidFill>
                  <a:schemeClr val="tx1"/>
                </a:solidFill>
                <a:latin typeface="Arial" panose="020B0604020202020204" pitchFamily="34" charset="0"/>
                <a:cs typeface="Arial" panose="020B0604020202020204" pitchFamily="34" charset="0"/>
              </a:rPr>
              <a:t>University of Sheffield (2023) </a:t>
            </a:r>
            <a:r>
              <a:rPr lang="en-GB" sz="1200" i="1" dirty="0">
                <a:solidFill>
                  <a:schemeClr val="tx1"/>
                </a:solidFill>
                <a:latin typeface="Arial" panose="020B0604020202020204" pitchFamily="34" charset="0"/>
                <a:cs typeface="Arial" panose="020B0604020202020204" pitchFamily="34" charset="0"/>
              </a:rPr>
              <a:t>Time management</a:t>
            </a:r>
            <a:r>
              <a:rPr lang="en-GB" sz="1200" dirty="0">
                <a:solidFill>
                  <a:schemeClr val="tx1"/>
                </a:solidFill>
                <a:latin typeface="Arial" panose="020B0604020202020204" pitchFamily="34" charset="0"/>
                <a:cs typeface="Arial" panose="020B0604020202020204" pitchFamily="34" charset="0"/>
              </a:rPr>
              <a:t>. Available at: </a:t>
            </a:r>
            <a:r>
              <a:rPr lang="en-GB" sz="1200" dirty="0">
                <a:solidFill>
                  <a:schemeClr val="accent2">
                    <a:lumMod val="50000"/>
                  </a:schemeClr>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https://www.sheffield.ac.uk/academic-skills/study-skills-online/time-management</a:t>
            </a:r>
            <a:r>
              <a:rPr lang="en-GB" sz="1200" dirty="0">
                <a:solidFill>
                  <a:schemeClr val="accent2">
                    <a:lumMod val="50000"/>
                  </a:schemeClr>
                </a:solidFill>
                <a:latin typeface="Arial" panose="020B0604020202020204" pitchFamily="34" charset="0"/>
                <a:cs typeface="Arial" panose="020B0604020202020204" pitchFamily="34" charset="0"/>
              </a:rPr>
              <a:t> </a:t>
            </a:r>
            <a:r>
              <a:rPr lang="en-GB" sz="1200" dirty="0">
                <a:solidFill>
                  <a:schemeClr val="tx1"/>
                </a:solidFill>
                <a:latin typeface="Arial" panose="020B0604020202020204" pitchFamily="34" charset="0"/>
                <a:cs typeface="Arial" panose="020B0604020202020204" pitchFamily="34" charset="0"/>
              </a:rPr>
              <a:t>(Accessed: 19</a:t>
            </a:r>
            <a:r>
              <a:rPr lang="en-GB" sz="1200" baseline="30000" dirty="0">
                <a:solidFill>
                  <a:schemeClr val="tx1"/>
                </a:solidFill>
                <a:latin typeface="Arial" panose="020B0604020202020204" pitchFamily="34" charset="0"/>
                <a:cs typeface="Arial" panose="020B0604020202020204" pitchFamily="34" charset="0"/>
              </a:rPr>
              <a:t>th</a:t>
            </a:r>
            <a:r>
              <a:rPr lang="en-GB" sz="1200" dirty="0">
                <a:solidFill>
                  <a:schemeClr val="tx1"/>
                </a:solidFill>
                <a:latin typeface="Arial" panose="020B0604020202020204" pitchFamily="34" charset="0"/>
                <a:cs typeface="Arial" panose="020B0604020202020204" pitchFamily="34" charset="0"/>
              </a:rPr>
              <a:t> October 2023).</a:t>
            </a:r>
          </a:p>
          <a:p>
            <a:pPr marL="0" indent="0">
              <a:lnSpc>
                <a:spcPct val="150000"/>
              </a:lnSpc>
              <a:buNone/>
            </a:pPr>
            <a:endParaRPr lang="en-GB" sz="1200" dirty="0">
              <a:solidFill>
                <a:schemeClr val="tx1"/>
              </a:solidFill>
              <a:latin typeface="Arial" panose="020B0604020202020204" pitchFamily="34" charset="0"/>
              <a:cs typeface="Arial" panose="020B0604020202020204" pitchFamily="34" charset="0"/>
            </a:endParaRPr>
          </a:p>
        </p:txBody>
      </p:sp>
      <p:sp>
        <p:nvSpPr>
          <p:cNvPr id="5" name="Subtitle 2">
            <a:extLst>
              <a:ext uri="{FF2B5EF4-FFF2-40B4-BE49-F238E27FC236}">
                <a16:creationId xmlns:a16="http://schemas.microsoft.com/office/drawing/2014/main" id="{6D6880EF-B5CE-926D-3F0F-4A0F915CD418}"/>
              </a:ext>
            </a:extLst>
          </p:cNvPr>
          <p:cNvSpPr txBox="1">
            <a:spLocks/>
          </p:cNvSpPr>
          <p:nvPr/>
        </p:nvSpPr>
        <p:spPr>
          <a:xfrm>
            <a:off x="8755380" y="0"/>
            <a:ext cx="4192061" cy="888683"/>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1600" dirty="0">
                <a:solidFill>
                  <a:schemeClr val="tx1"/>
                </a:solidFill>
              </a:rPr>
              <a:t>2304637   ECEY4008  334 Words</a:t>
            </a:r>
            <a:endParaRPr lang="en-GB" sz="1600" dirty="0">
              <a:solidFill>
                <a:schemeClr val="tx1"/>
              </a:solidFill>
            </a:endParaRPr>
          </a:p>
        </p:txBody>
      </p:sp>
    </p:spTree>
    <p:extLst>
      <p:ext uri="{BB962C8B-B14F-4D97-AF65-F5344CB8AC3E}">
        <p14:creationId xmlns:p14="http://schemas.microsoft.com/office/powerpoint/2010/main" val="3134699276"/>
      </p:ext>
    </p:extLst>
  </p:cSld>
  <p:clrMapOvr>
    <a:masterClrMapping/>
  </p:clrMapOvr>
</p:sld>
</file>

<file path=ppt/theme/theme1.xml><?xml version="1.0" encoding="utf-8"?>
<a:theme xmlns:a="http://schemas.openxmlformats.org/drawingml/2006/main" name="Facet">
  <a:themeElements>
    <a:clrScheme name="Custom 4">
      <a:dk1>
        <a:sysClr val="windowText" lastClr="000000"/>
      </a:dk1>
      <a:lt1>
        <a:sysClr val="window" lastClr="FFFFFF"/>
      </a:lt1>
      <a:dk2>
        <a:srgbClr val="2C3C43"/>
      </a:dk2>
      <a:lt2>
        <a:srgbClr val="EBEBEB"/>
      </a:lt2>
      <a:accent1>
        <a:srgbClr val="FEF76E"/>
      </a:accent1>
      <a:accent2>
        <a:srgbClr val="BDF2FF"/>
      </a:accent2>
      <a:accent3>
        <a:srgbClr val="FEF76E"/>
      </a:accent3>
      <a:accent4>
        <a:srgbClr val="BDF2FF"/>
      </a:accent4>
      <a:accent5>
        <a:srgbClr val="FEF76E"/>
      </a:accent5>
      <a:accent6>
        <a:srgbClr val="BDF2FF"/>
      </a:accent6>
      <a:hlink>
        <a:srgbClr val="FEF76E"/>
      </a:hlink>
      <a:folHlink>
        <a:srgbClr val="BDF2FF"/>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DA2B97165742847ABC519A905693DF8" ma:contentTypeVersion="4" ma:contentTypeDescription="Create a new document." ma:contentTypeScope="" ma:versionID="cadff08ee95f2e3e64cd70feb99b69ee">
  <xsd:schema xmlns:xsd="http://www.w3.org/2001/XMLSchema" xmlns:xs="http://www.w3.org/2001/XMLSchema" xmlns:p="http://schemas.microsoft.com/office/2006/metadata/properties" xmlns:ns3="0ebdf10f-b5a3-45b6-acdb-7dc1eb398785" targetNamespace="http://schemas.microsoft.com/office/2006/metadata/properties" ma:root="true" ma:fieldsID="4239b6aed4f3aa0ac526961f1e663839" ns3:_="">
    <xsd:import namespace="0ebdf10f-b5a3-45b6-acdb-7dc1eb398785"/>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df10f-b5a3-45b6-acdb-7dc1eb3987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58B2006-DC65-466F-B182-D4A606B355CB}">
  <ds:schemaRefs>
    <ds:schemaRef ds:uri="http://schemas.microsoft.com/sharepoint/v3/contenttype/forms"/>
  </ds:schemaRefs>
</ds:datastoreItem>
</file>

<file path=customXml/itemProps2.xml><?xml version="1.0" encoding="utf-8"?>
<ds:datastoreItem xmlns:ds="http://schemas.openxmlformats.org/officeDocument/2006/customXml" ds:itemID="{A975CE81-7366-4D36-AE65-C2CA834DEE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df10f-b5a3-45b6-acdb-7dc1eb39878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4612881-2847-4851-98D9-1B43C4644EA7}">
  <ds:schemaRefs>
    <ds:schemaRef ds:uri="http://www.w3.org/XML/1998/namespace"/>
    <ds:schemaRef ds:uri="http://schemas.microsoft.com/office/2006/documentManagement/types"/>
    <ds:schemaRef ds:uri="http://purl.org/dc/dcmitype/"/>
    <ds:schemaRef ds:uri="http://purl.org/dc/terms/"/>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0ebdf10f-b5a3-45b6-acdb-7dc1eb398785"/>
  </ds:schemaRefs>
</ds:datastoreItem>
</file>

<file path=docProps/app.xml><?xml version="1.0" encoding="utf-8"?>
<Properties xmlns="http://schemas.openxmlformats.org/officeDocument/2006/extended-properties" xmlns:vt="http://schemas.openxmlformats.org/officeDocument/2006/docPropsVTypes">
  <Template>TM02900688[[fn=Facet]]</Template>
  <TotalTime>785</TotalTime>
  <Words>1289</Words>
  <Application>Microsoft Office PowerPoint</Application>
  <PresentationFormat>Widescreen</PresentationFormat>
  <Paragraphs>42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Ella Evans (2304637)</dc:creator>
  <cp:lastModifiedBy>Ella Evans (2304637)</cp:lastModifiedBy>
  <cp:revision>5</cp:revision>
  <dcterms:created xsi:type="dcterms:W3CDTF">2023-10-15T12:40:25Z</dcterms:created>
  <dcterms:modified xsi:type="dcterms:W3CDTF">2023-10-26T21:02:02Z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0x0101009DA2B97165742847ABC519A905693DF8</vt:lpwstr>
  </property>
</Properties>
</file>