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27"/>
  </p:notesMasterIdLst>
  <p:handoutMasterIdLst>
    <p:handoutMasterId r:id="rId28"/>
  </p:handoutMasterIdLst>
  <p:sldIdLst>
    <p:sldId id="256" r:id="rId5"/>
    <p:sldId id="303" r:id="rId6"/>
    <p:sldId id="269" r:id="rId7"/>
    <p:sldId id="272" r:id="rId8"/>
    <p:sldId id="273" r:id="rId9"/>
    <p:sldId id="285" r:id="rId10"/>
    <p:sldId id="275" r:id="rId11"/>
    <p:sldId id="276" r:id="rId12"/>
    <p:sldId id="277" r:id="rId13"/>
    <p:sldId id="278" r:id="rId14"/>
    <p:sldId id="263" r:id="rId15"/>
    <p:sldId id="270" r:id="rId16"/>
    <p:sldId id="271" r:id="rId17"/>
    <p:sldId id="279" r:id="rId18"/>
    <p:sldId id="280" r:id="rId19"/>
    <p:sldId id="301" r:id="rId20"/>
    <p:sldId id="281" r:id="rId21"/>
    <p:sldId id="282" r:id="rId22"/>
    <p:sldId id="299" r:id="rId23"/>
    <p:sldId id="302" r:id="rId24"/>
    <p:sldId id="304" r:id="rId25"/>
    <p:sldId id="305" r:id="rId26"/>
  </p:sldIdLst>
  <p:sldSz cx="9144000" cy="6858000" type="screen4x3"/>
  <p:notesSz cx="6797675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8" d="100"/>
          <a:sy n="78" d="100"/>
        </p:scale>
        <p:origin x="960" y="4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rina Neaga" userId="13ef5b0c-644d-4705-8b70-f94d4b718805" providerId="ADAL" clId="{D1CD51DC-BCB9-4E0C-BB79-4D8F20113F5C}"/>
    <pc:docChg chg="modSld sldOrd">
      <pc:chgData name="Irina Neaga" userId="13ef5b0c-644d-4705-8b70-f94d4b718805" providerId="ADAL" clId="{D1CD51DC-BCB9-4E0C-BB79-4D8F20113F5C}" dt="2023-11-29T14:19:06.041" v="1"/>
      <pc:docMkLst>
        <pc:docMk/>
      </pc:docMkLst>
      <pc:sldChg chg="ord">
        <pc:chgData name="Irina Neaga" userId="13ef5b0c-644d-4705-8b70-f94d4b718805" providerId="ADAL" clId="{D1CD51DC-BCB9-4E0C-BB79-4D8F20113F5C}" dt="2023-11-29T14:19:06.041" v="1"/>
        <pc:sldMkLst>
          <pc:docMk/>
          <pc:sldMk cId="4040617808" sldId="256"/>
        </pc:sldMkLst>
      </pc:sldChg>
    </pc:docChg>
  </pc:docChgLst>
  <pc:docChgLst>
    <pc:chgData name="Irina Neaga" userId="13ef5b0c-644d-4705-8b70-f94d4b718805" providerId="ADAL" clId="{18881D0C-926C-4867-9AEC-1C56E2E1ACA5}"/>
    <pc:docChg chg="modSld">
      <pc:chgData name="Irina Neaga" userId="13ef5b0c-644d-4705-8b70-f94d4b718805" providerId="ADAL" clId="{18881D0C-926C-4867-9AEC-1C56E2E1ACA5}" dt="2023-10-04T09:00:00.281" v="112" actId="1076"/>
      <pc:docMkLst>
        <pc:docMk/>
      </pc:docMkLst>
      <pc:sldChg chg="modSp mod">
        <pc:chgData name="Irina Neaga" userId="13ef5b0c-644d-4705-8b70-f94d4b718805" providerId="ADAL" clId="{18881D0C-926C-4867-9AEC-1C56E2E1ACA5}" dt="2023-10-04T09:00:00.281" v="112" actId="1076"/>
        <pc:sldMkLst>
          <pc:docMk/>
          <pc:sldMk cId="1512716993" sldId="263"/>
        </pc:sldMkLst>
        <pc:picChg chg="mod">
          <ac:chgData name="Irina Neaga" userId="13ef5b0c-644d-4705-8b70-f94d4b718805" providerId="ADAL" clId="{18881D0C-926C-4867-9AEC-1C56E2E1ACA5}" dt="2023-10-04T09:00:00.281" v="112" actId="1076"/>
          <ac:picMkLst>
            <pc:docMk/>
            <pc:sldMk cId="1512716993" sldId="263"/>
            <ac:picMk id="10" creationId="{00000000-0000-0000-0000-000000000000}"/>
          </ac:picMkLst>
        </pc:picChg>
      </pc:sldChg>
      <pc:sldChg chg="modSp">
        <pc:chgData name="Irina Neaga" userId="13ef5b0c-644d-4705-8b70-f94d4b718805" providerId="ADAL" clId="{18881D0C-926C-4867-9AEC-1C56E2E1ACA5}" dt="2023-10-04T08:58:11.922" v="64" actId="20577"/>
        <pc:sldMkLst>
          <pc:docMk/>
          <pc:sldMk cId="1206224921" sldId="272"/>
        </pc:sldMkLst>
        <pc:spChg chg="mod">
          <ac:chgData name="Irina Neaga" userId="13ef5b0c-644d-4705-8b70-f94d4b718805" providerId="ADAL" clId="{18881D0C-926C-4867-9AEC-1C56E2E1ACA5}" dt="2023-10-04T08:58:11.922" v="64" actId="20577"/>
          <ac:spMkLst>
            <pc:docMk/>
            <pc:sldMk cId="1206224921" sldId="272"/>
            <ac:spMk id="3" creationId="{00000000-0000-0000-0000-000000000000}"/>
          </ac:spMkLst>
        </pc:spChg>
      </pc:sldChg>
      <pc:sldChg chg="modSp mod">
        <pc:chgData name="Irina Neaga" userId="13ef5b0c-644d-4705-8b70-f94d4b718805" providerId="ADAL" clId="{18881D0C-926C-4867-9AEC-1C56E2E1ACA5}" dt="2023-10-04T08:58:40.936" v="66" actId="1076"/>
        <pc:sldMkLst>
          <pc:docMk/>
          <pc:sldMk cId="1783394357" sldId="273"/>
        </pc:sldMkLst>
        <pc:spChg chg="mod">
          <ac:chgData name="Irina Neaga" userId="13ef5b0c-644d-4705-8b70-f94d4b718805" providerId="ADAL" clId="{18881D0C-926C-4867-9AEC-1C56E2E1ACA5}" dt="2023-10-04T08:58:35.435" v="65" actId="255"/>
          <ac:spMkLst>
            <pc:docMk/>
            <pc:sldMk cId="1783394357" sldId="273"/>
            <ac:spMk id="3" creationId="{00000000-0000-0000-0000-000000000000}"/>
          </ac:spMkLst>
        </pc:spChg>
        <pc:picChg chg="mod">
          <ac:chgData name="Irina Neaga" userId="13ef5b0c-644d-4705-8b70-f94d4b718805" providerId="ADAL" clId="{18881D0C-926C-4867-9AEC-1C56E2E1ACA5}" dt="2023-10-04T08:58:40.936" v="66" actId="1076"/>
          <ac:picMkLst>
            <pc:docMk/>
            <pc:sldMk cId="1783394357" sldId="273"/>
            <ac:picMk id="4" creationId="{00000000-0000-0000-0000-000000000000}"/>
          </ac:picMkLst>
        </pc:picChg>
      </pc:sldChg>
      <pc:sldChg chg="modSp mod">
        <pc:chgData name="Irina Neaga" userId="13ef5b0c-644d-4705-8b70-f94d4b718805" providerId="ADAL" clId="{18881D0C-926C-4867-9AEC-1C56E2E1ACA5}" dt="2023-10-04T08:59:34.536" v="100" actId="1076"/>
        <pc:sldMkLst>
          <pc:docMk/>
          <pc:sldMk cId="1467441792" sldId="275"/>
        </pc:sldMkLst>
        <pc:spChg chg="mod">
          <ac:chgData name="Irina Neaga" userId="13ef5b0c-644d-4705-8b70-f94d4b718805" providerId="ADAL" clId="{18881D0C-926C-4867-9AEC-1C56E2E1ACA5}" dt="2023-10-04T08:59:29.987" v="99" actId="255"/>
          <ac:spMkLst>
            <pc:docMk/>
            <pc:sldMk cId="1467441792" sldId="275"/>
            <ac:spMk id="3" creationId="{00000000-0000-0000-0000-000000000000}"/>
          </ac:spMkLst>
        </pc:spChg>
        <pc:picChg chg="mod">
          <ac:chgData name="Irina Neaga" userId="13ef5b0c-644d-4705-8b70-f94d4b718805" providerId="ADAL" clId="{18881D0C-926C-4867-9AEC-1C56E2E1ACA5}" dt="2023-10-04T08:59:34.536" v="100" actId="1076"/>
          <ac:picMkLst>
            <pc:docMk/>
            <pc:sldMk cId="1467441792" sldId="275"/>
            <ac:picMk id="4" creationId="{00000000-0000-0000-0000-000000000000}"/>
          </ac:picMkLst>
        </pc:picChg>
      </pc:sldChg>
      <pc:sldChg chg="modSp mod">
        <pc:chgData name="Irina Neaga" userId="13ef5b0c-644d-4705-8b70-f94d4b718805" providerId="ADAL" clId="{18881D0C-926C-4867-9AEC-1C56E2E1ACA5}" dt="2023-10-04T08:59:48.919" v="111" actId="20577"/>
        <pc:sldMkLst>
          <pc:docMk/>
          <pc:sldMk cId="2098102921" sldId="277"/>
        </pc:sldMkLst>
        <pc:spChg chg="mod">
          <ac:chgData name="Irina Neaga" userId="13ef5b0c-644d-4705-8b70-f94d4b718805" providerId="ADAL" clId="{18881D0C-926C-4867-9AEC-1C56E2E1ACA5}" dt="2023-10-04T08:59:48.919" v="111" actId="20577"/>
          <ac:spMkLst>
            <pc:docMk/>
            <pc:sldMk cId="2098102921" sldId="277"/>
            <ac:spMk id="3" creationId="{00000000-0000-0000-0000-000000000000}"/>
          </ac:spMkLst>
        </pc:spChg>
      </pc:sldChg>
      <pc:sldChg chg="modSp">
        <pc:chgData name="Irina Neaga" userId="13ef5b0c-644d-4705-8b70-f94d4b718805" providerId="ADAL" clId="{18881D0C-926C-4867-9AEC-1C56E2E1ACA5}" dt="2023-10-04T08:59:11.346" v="98" actId="20577"/>
        <pc:sldMkLst>
          <pc:docMk/>
          <pc:sldMk cId="2880269882" sldId="285"/>
        </pc:sldMkLst>
        <pc:spChg chg="mod">
          <ac:chgData name="Irina Neaga" userId="13ef5b0c-644d-4705-8b70-f94d4b718805" providerId="ADAL" clId="{18881D0C-926C-4867-9AEC-1C56E2E1ACA5}" dt="2023-10-04T08:59:00.447" v="82" actId="20577"/>
          <ac:spMkLst>
            <pc:docMk/>
            <pc:sldMk cId="2880269882" sldId="285"/>
            <ac:spMk id="6" creationId="{00000000-0000-0000-0000-000000000000}"/>
          </ac:spMkLst>
        </pc:spChg>
        <pc:spChg chg="mod">
          <ac:chgData name="Irina Neaga" userId="13ef5b0c-644d-4705-8b70-f94d4b718805" providerId="ADAL" clId="{18881D0C-926C-4867-9AEC-1C56E2E1ACA5}" dt="2023-10-04T08:59:11.346" v="98" actId="20577"/>
          <ac:spMkLst>
            <pc:docMk/>
            <pc:sldMk cId="2880269882" sldId="285"/>
            <ac:spMk id="9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FFF4DC-0B4F-4206-BD22-36BBDDDEDD1B}" type="datetimeFigureOut">
              <a:rPr lang="en-GB" smtClean="0"/>
              <a:t>29/11/2023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83C3CD-F2D0-4A9E-98C2-2F9A5702B7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59276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65F436-1B41-4FC8-8F50-4BD61DF5F590}" type="datetimeFigureOut">
              <a:rPr lang="en-GB" smtClean="0"/>
              <a:pPr/>
              <a:t>29/11/2023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77925" y="1235075"/>
            <a:ext cx="4441825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901E22-E37A-43F5-890E-B90D5A5F1BB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7763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1C9F8-22BC-9E41-A87D-B3DD660088C1}" type="datetimeFigureOut">
              <a:rPr lang="en-US" smtClean="0"/>
              <a:pPr/>
              <a:t>11/29/2023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F9E289FA-EC2C-D641-983A-C3FEED6B5DE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90928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1C9F8-22BC-9E41-A87D-B3DD660088C1}" type="datetimeFigureOut">
              <a:rPr lang="en-US" smtClean="0"/>
              <a:pPr/>
              <a:t>11/29/2023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289FA-EC2C-D641-983A-C3FEED6B5DE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59940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1C9F8-22BC-9E41-A87D-B3DD660088C1}" type="datetimeFigureOut">
              <a:rPr lang="en-US" smtClean="0"/>
              <a:pPr/>
              <a:t>11/29/2023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F9E289FA-EC2C-D641-983A-C3FEED6B5DE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662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1C9F8-22BC-9E41-A87D-B3DD660088C1}" type="datetimeFigureOut">
              <a:rPr lang="en-US" smtClean="0"/>
              <a:pPr/>
              <a:t>11/29/2023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F9E289FA-EC2C-D641-983A-C3FEED6B5DE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3356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1C9F8-22BC-9E41-A87D-B3DD660088C1}" type="datetimeFigureOut">
              <a:rPr lang="en-US" smtClean="0"/>
              <a:pPr/>
              <a:t>11/29/2023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F9E289FA-EC2C-D641-983A-C3FEED6B5DE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2880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1C9F8-22BC-9E41-A87D-B3DD660088C1}" type="datetimeFigureOut">
              <a:rPr lang="en-US" smtClean="0"/>
              <a:pPr/>
              <a:t>11/29/2023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289FA-EC2C-D641-983A-C3FEED6B5DE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5470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1C9F8-22BC-9E41-A87D-B3DD660088C1}" type="datetimeFigureOut">
              <a:rPr lang="en-US" smtClean="0"/>
              <a:pPr/>
              <a:t>11/29/2023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289FA-EC2C-D641-983A-C3FEED6B5DE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5790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1C9F8-22BC-9E41-A87D-B3DD660088C1}" type="datetimeFigureOut">
              <a:rPr lang="en-US" smtClean="0"/>
              <a:pPr/>
              <a:t>11/29/2023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289FA-EC2C-D641-983A-C3FEED6B5DE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9348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1C9F8-22BC-9E41-A87D-B3DD660088C1}" type="datetimeFigureOut">
              <a:rPr lang="en-US" smtClean="0"/>
              <a:pPr/>
              <a:t>11/29/2023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F9E289FA-EC2C-D641-983A-C3FEED6B5DE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9520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1C9F8-22BC-9E41-A87D-B3DD660088C1}" type="datetimeFigureOut">
              <a:rPr lang="en-US" smtClean="0"/>
              <a:pPr/>
              <a:t>11/29/2023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F9E289FA-EC2C-D641-983A-C3FEED6B5DE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1105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1C9F8-22BC-9E41-A87D-B3DD660088C1}" type="datetimeFigureOut">
              <a:rPr lang="en-US" smtClean="0"/>
              <a:pPr/>
              <a:t>11/29/2023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F9E289FA-EC2C-D641-983A-C3FEED6B5DE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042518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1C9F8-22BC-9E41-A87D-B3DD660088C1}" type="datetimeFigureOut">
              <a:rPr lang="en-US" smtClean="0"/>
              <a:pPr/>
              <a:t>11/29/2023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F9E289FA-EC2C-D641-983A-C3FEED6B5DE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01724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1C9F8-22BC-9E41-A87D-B3DD660088C1}" type="datetimeFigureOut">
              <a:rPr lang="en-US" smtClean="0"/>
              <a:pPr/>
              <a:t>11/29/2023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F9E289FA-EC2C-D641-983A-C3FEED6B5DE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45709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1C9F8-22BC-9E41-A87D-B3DD660088C1}" type="datetimeFigureOut">
              <a:rPr lang="en-US" smtClean="0"/>
              <a:pPr/>
              <a:t>11/29/2023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F9E289FA-EC2C-D641-983A-C3FEED6B5DE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67100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1C9F8-22BC-9E41-A87D-B3DD660088C1}" type="datetimeFigureOut">
              <a:rPr lang="en-US" smtClean="0"/>
              <a:pPr/>
              <a:t>11/29/2023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289FA-EC2C-D641-983A-C3FEED6B5DE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52726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1C9F8-22BC-9E41-A87D-B3DD660088C1}" type="datetimeFigureOut">
              <a:rPr lang="en-US" smtClean="0"/>
              <a:pPr/>
              <a:t>11/29/2023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289FA-EC2C-D641-983A-C3FEED6B5DE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05019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01C9F8-22BC-9E41-A87D-B3DD660088C1}" type="datetimeFigureOut">
              <a:rPr lang="en-US" smtClean="0"/>
              <a:pPr/>
              <a:t>11/29/2023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F9E289FA-EC2C-D641-983A-C3FEED6B5DE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9440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://www.nhs.uk/Conditions/social-care-and-support-guide/Pages/how-can-i-get-social-care-support.aspx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oh.gov.uk/disabledguide/index.htm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hyperlink" Target="https://learningapps.org/watch?v=pr0g8sa0517" TargetMode="External"/><Relationship Id="rId2" Type="http://schemas.openxmlformats.org/officeDocument/2006/relationships/hyperlink" Target="http://learningapps.org/watch?v=pw2kyhob517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hyperlink" Target="http://learningapps.org/watch?v=pr0g8sa0517" TargetMode="External"/><Relationship Id="rId4" Type="http://schemas.openxmlformats.org/officeDocument/2006/relationships/hyperlink" Target="https://learningapps.org/watch?v=pw2kyhob517" TargetMode="Externa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045029"/>
            <a:ext cx="7772400" cy="2841171"/>
          </a:xfrm>
        </p:spPr>
        <p:txBody>
          <a:bodyPr>
            <a:normAutofit/>
          </a:bodyPr>
          <a:lstStyle/>
          <a:p>
            <a:r>
              <a:rPr lang="en-US" sz="6000"/>
              <a:t>Harvard Referencing</a:t>
            </a:r>
            <a:endParaRPr lang="en-US" sz="6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9556" y="4123945"/>
            <a:ext cx="2282877" cy="151485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5656" y="3637058"/>
            <a:ext cx="2530288" cy="1916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6178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81913" y="2133600"/>
            <a:ext cx="7360920" cy="3777622"/>
          </a:xfrm>
        </p:spPr>
        <p:txBody>
          <a:bodyPr>
            <a:normAutofit/>
          </a:bodyPr>
          <a:lstStyle/>
          <a:p>
            <a:r>
              <a:rPr lang="en-GB" sz="2800" dirty="0"/>
              <a:t>How would you rate your referencing skills? </a:t>
            </a:r>
          </a:p>
          <a:p>
            <a:endParaRPr lang="en-GB" sz="2800" dirty="0"/>
          </a:p>
          <a:p>
            <a:r>
              <a:rPr lang="en-GB" sz="2800" dirty="0"/>
              <a:t>1 = Very bad</a:t>
            </a:r>
          </a:p>
          <a:p>
            <a:r>
              <a:rPr lang="en-GB" sz="2800" dirty="0"/>
              <a:t>10 = Excellent</a:t>
            </a:r>
          </a:p>
        </p:txBody>
      </p:sp>
    </p:spTree>
    <p:extLst>
      <p:ext uri="{BB962C8B-B14F-4D97-AF65-F5344CB8AC3E}">
        <p14:creationId xmlns:p14="http://schemas.microsoft.com/office/powerpoint/2010/main" val="838121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rgbClr val="0070C0"/>
                </a:solidFill>
              </a:rPr>
              <a:t>Learning 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2225" y="1581912"/>
            <a:ext cx="6742176" cy="43293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By the end of this session, you will be able to:</a:t>
            </a:r>
          </a:p>
          <a:p>
            <a:r>
              <a:rPr lang="en-GB" dirty="0"/>
              <a:t>Describe the purpose of referencing</a:t>
            </a:r>
          </a:p>
          <a:p>
            <a:r>
              <a:rPr lang="en-GB" dirty="0"/>
              <a:t>Reference books and websites within your assignment</a:t>
            </a:r>
          </a:p>
          <a:p>
            <a:r>
              <a:rPr lang="en-GB" dirty="0"/>
              <a:t>Create a bibliography</a:t>
            </a:r>
          </a:p>
          <a:p>
            <a:r>
              <a:rPr lang="en-GB" dirty="0"/>
              <a:t>Reflect on referencing abilities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Skills</a:t>
            </a:r>
          </a:p>
          <a:p>
            <a:pPr lvl="1"/>
            <a:r>
              <a:rPr lang="en-GB" dirty="0"/>
              <a:t>Listening</a:t>
            </a:r>
          </a:p>
          <a:p>
            <a:pPr lvl="1"/>
            <a:r>
              <a:rPr lang="en-GB" dirty="0"/>
              <a:t>Communication</a:t>
            </a:r>
          </a:p>
          <a:p>
            <a:pPr lvl="1"/>
            <a:r>
              <a:rPr lang="en-GB" dirty="0"/>
              <a:t>Teamwork</a:t>
            </a:r>
          </a:p>
          <a:p>
            <a:pPr lvl="1"/>
            <a:endParaRPr lang="en-GB" dirty="0"/>
          </a:p>
          <a:p>
            <a:pPr>
              <a:buNone/>
            </a:pPr>
            <a:endParaRPr lang="en-GB" sz="3600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7337" y="3725794"/>
            <a:ext cx="2507704" cy="1883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0961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8539" y="0"/>
            <a:ext cx="8229600" cy="1143000"/>
          </a:xfrm>
        </p:spPr>
        <p:txBody>
          <a:bodyPr/>
          <a:lstStyle/>
          <a:p>
            <a:r>
              <a:rPr lang="en-GB" b="1" u="sng" dirty="0"/>
              <a:t>What is Harvard Referencing?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2183" y="1143000"/>
            <a:ext cx="7195955" cy="22626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>
                <a:solidFill>
                  <a:srgbClr val="002060"/>
                </a:solidFill>
              </a:rPr>
              <a:t>The Harvard referencing system is a way of allowing to see what sources of information you have used for developing your piece of work (i.e. report) </a:t>
            </a:r>
          </a:p>
          <a:p>
            <a:endParaRPr lang="en-GB" sz="2400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1627631" y="4084475"/>
            <a:ext cx="6903721" cy="134827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GB" sz="3000" dirty="0">
                <a:solidFill>
                  <a:srgbClr val="002060"/>
                </a:solidFill>
              </a:rPr>
              <a:t>A reference is giving credit to the author who wrote the ideas that you have used.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6224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56231" y="134679"/>
            <a:ext cx="6718601" cy="1143000"/>
          </a:xfrm>
        </p:spPr>
        <p:txBody>
          <a:bodyPr/>
          <a:lstStyle/>
          <a:p>
            <a:r>
              <a:rPr lang="en-GB" b="1" u="sng" dirty="0"/>
              <a:t>Why Reference?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4207" y="1277679"/>
            <a:ext cx="6826649" cy="4783779"/>
          </a:xfrm>
        </p:spPr>
        <p:txBody>
          <a:bodyPr/>
          <a:lstStyle/>
          <a:p>
            <a:r>
              <a:rPr lang="en-GB" sz="2400" dirty="0">
                <a:solidFill>
                  <a:srgbClr val="002060"/>
                </a:solidFill>
              </a:rPr>
              <a:t>Show you have done some reading/ research</a:t>
            </a:r>
          </a:p>
          <a:p>
            <a:r>
              <a:rPr lang="en-GB" sz="2400" dirty="0">
                <a:solidFill>
                  <a:srgbClr val="7030A0"/>
                </a:solidFill>
              </a:rPr>
              <a:t>Give work some authority/ credibility.</a:t>
            </a:r>
          </a:p>
          <a:p>
            <a:r>
              <a:rPr lang="en-GB" sz="2400" dirty="0">
                <a:solidFill>
                  <a:srgbClr val="002060"/>
                </a:solidFill>
              </a:rPr>
              <a:t>Show which resources were used – then you can go back to them if you need to.</a:t>
            </a:r>
          </a:p>
          <a:p>
            <a:r>
              <a:rPr lang="en-GB" sz="2400" dirty="0">
                <a:solidFill>
                  <a:srgbClr val="7030A0"/>
                </a:solidFill>
              </a:rPr>
              <a:t>Practice for Further / Higher education.</a:t>
            </a:r>
          </a:p>
          <a:p>
            <a:r>
              <a:rPr lang="en-GB" sz="2400" dirty="0">
                <a:solidFill>
                  <a:srgbClr val="002060"/>
                </a:solidFill>
              </a:rPr>
              <a:t>Avoid plagiarism!</a:t>
            </a:r>
            <a:endParaRPr lang="en-US" sz="2400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3767" y="4093742"/>
            <a:ext cx="2973158" cy="2973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394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45536" y="624110"/>
            <a:ext cx="5388864" cy="1280890"/>
          </a:xfrm>
        </p:spPr>
        <p:txBody>
          <a:bodyPr/>
          <a:lstStyle/>
          <a:p>
            <a:r>
              <a:rPr lang="en-GB" b="1" u="sng" dirty="0"/>
              <a:t>References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2155371" y="1287624"/>
            <a:ext cx="1306286" cy="1138335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54564" y="2584580"/>
            <a:ext cx="343366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/>
              <a:t>Inside</a:t>
            </a:r>
            <a:r>
              <a:rPr lang="en-GB" sz="2800" dirty="0"/>
              <a:t> the text/report as you are writing.</a:t>
            </a:r>
          </a:p>
          <a:p>
            <a:pPr algn="ctr"/>
            <a:r>
              <a:rPr lang="en-GB" sz="2800" b="1" dirty="0"/>
              <a:t>In-text citations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5505061" y="1417638"/>
            <a:ext cx="1091682" cy="116694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032311" y="2590075"/>
            <a:ext cx="343366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At the end of your text/report under a list called a </a:t>
            </a:r>
            <a:r>
              <a:rPr lang="en-GB" sz="2800" b="1" dirty="0"/>
              <a:t>Bibliography </a:t>
            </a:r>
            <a:r>
              <a:rPr lang="en-GB" sz="2800" dirty="0"/>
              <a:t>or </a:t>
            </a:r>
            <a:r>
              <a:rPr lang="en-GB" sz="2800" b="1" dirty="0"/>
              <a:t>Reference list</a:t>
            </a:r>
            <a:r>
              <a:rPr lang="en-GB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80269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168" y="82387"/>
            <a:ext cx="7342632" cy="1606413"/>
          </a:xfrm>
        </p:spPr>
        <p:txBody>
          <a:bodyPr>
            <a:normAutofit fontScale="90000"/>
          </a:bodyPr>
          <a:lstStyle/>
          <a:p>
            <a:r>
              <a:rPr lang="en-GB" b="1" u="sng" dirty="0">
                <a:solidFill>
                  <a:srgbClr val="002060"/>
                </a:solidFill>
              </a:rPr>
              <a:t>Referencing within your assignment</a:t>
            </a:r>
            <a:br>
              <a:rPr lang="en-GB" b="1" u="sng" dirty="0">
                <a:solidFill>
                  <a:srgbClr val="002060"/>
                </a:solidFill>
              </a:rPr>
            </a:br>
            <a:r>
              <a:rPr lang="en-GB" b="1" u="sng" dirty="0">
                <a:solidFill>
                  <a:srgbClr val="002060"/>
                </a:solidFill>
              </a:rPr>
              <a:t>(In-text citations)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36191" y="1928347"/>
            <a:ext cx="6926673" cy="4250751"/>
          </a:xfrm>
        </p:spPr>
        <p:txBody>
          <a:bodyPr>
            <a:normAutofit/>
          </a:bodyPr>
          <a:lstStyle/>
          <a:p>
            <a:r>
              <a:rPr lang="en-GB" sz="2400" dirty="0"/>
              <a:t>It is good practice to use references (</a:t>
            </a:r>
            <a:r>
              <a:rPr lang="en-GB" sz="2400" i="1" dirty="0"/>
              <a:t>brief </a:t>
            </a:r>
            <a:r>
              <a:rPr lang="en-GB" sz="2400" dirty="0"/>
              <a:t>quotes) in your work</a:t>
            </a:r>
          </a:p>
          <a:p>
            <a:pPr marL="0" indent="0">
              <a:buNone/>
            </a:pPr>
            <a:endParaRPr lang="en-GB" sz="2400" dirty="0"/>
          </a:p>
          <a:p>
            <a:pPr>
              <a:buFont typeface="Wingdings" panose="05000000000000000000" pitchFamily="2" charset="2"/>
              <a:buChar char="ü"/>
            </a:pPr>
            <a:r>
              <a:rPr lang="en-GB" sz="2400" dirty="0"/>
              <a:t> When you take a direct quote from someone.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400" dirty="0"/>
              <a:t>When you are putting it in your own words.</a:t>
            </a:r>
          </a:p>
          <a:p>
            <a:pPr marL="0" indent="0">
              <a:buNone/>
            </a:pPr>
            <a:endParaRPr lang="en-GB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4012" y="4790200"/>
            <a:ext cx="2132788" cy="1821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441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36776" y="106687"/>
            <a:ext cx="7050024" cy="1143000"/>
          </a:xfrm>
        </p:spPr>
        <p:txBody>
          <a:bodyPr>
            <a:normAutofit/>
          </a:bodyPr>
          <a:lstStyle/>
          <a:p>
            <a:r>
              <a:rPr lang="en-GB" b="1" u="sng" dirty="0">
                <a:solidFill>
                  <a:srgbClr val="002060"/>
                </a:solidFill>
              </a:rPr>
              <a:t>In-text citations: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2184" y="1255790"/>
            <a:ext cx="7502932" cy="4525963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None/>
            </a:pPr>
            <a:r>
              <a:rPr lang="en-GB" sz="2800" b="1" dirty="0"/>
              <a:t>Direct quotations:</a:t>
            </a:r>
            <a:endParaRPr lang="en-GB" sz="2800" dirty="0"/>
          </a:p>
          <a:p>
            <a:pPr>
              <a:lnSpc>
                <a:spcPct val="80000"/>
              </a:lnSpc>
              <a:spcAft>
                <a:spcPct val="20000"/>
              </a:spcAft>
              <a:buNone/>
            </a:pPr>
            <a:r>
              <a:rPr lang="en-GB" sz="2800" dirty="0"/>
              <a:t>Jones (2012, p.245) stated that “many of the facts in this case are incorrect.” </a:t>
            </a:r>
          </a:p>
          <a:p>
            <a:pPr>
              <a:lnSpc>
                <a:spcPct val="80000"/>
              </a:lnSpc>
              <a:buNone/>
            </a:pPr>
            <a:r>
              <a:rPr lang="en-US" sz="2800" dirty="0"/>
              <a:t>or – “Many of the facts in this case are incorrect” (Jones, 2012, p.245).</a:t>
            </a:r>
          </a:p>
          <a:p>
            <a:pPr>
              <a:lnSpc>
                <a:spcPct val="80000"/>
              </a:lnSpc>
              <a:spcAft>
                <a:spcPct val="20000"/>
              </a:spcAft>
              <a:buNone/>
            </a:pPr>
            <a:endParaRPr lang="en-GB" sz="2800" b="1" dirty="0"/>
          </a:p>
          <a:p>
            <a:pPr>
              <a:lnSpc>
                <a:spcPct val="80000"/>
              </a:lnSpc>
              <a:buNone/>
            </a:pPr>
            <a:r>
              <a:rPr lang="en-GB" sz="2800" b="1" dirty="0"/>
              <a:t>Indirect references (paraphrases):</a:t>
            </a:r>
            <a:endParaRPr lang="en-GB" sz="2800" dirty="0"/>
          </a:p>
          <a:p>
            <a:pPr>
              <a:lnSpc>
                <a:spcPct val="80000"/>
              </a:lnSpc>
              <a:buNone/>
            </a:pPr>
            <a:r>
              <a:rPr lang="en-GB" sz="2800" dirty="0"/>
              <a:t>It is important to consider the accuracy of all facts in each case as outlined by Jones (2012, p.245).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0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9072" y="116017"/>
            <a:ext cx="6967728" cy="1059640"/>
          </a:xfrm>
        </p:spPr>
        <p:txBody>
          <a:bodyPr>
            <a:normAutofit/>
          </a:bodyPr>
          <a:lstStyle/>
          <a:p>
            <a:r>
              <a:rPr lang="en-GB" b="1" u="sng" dirty="0">
                <a:solidFill>
                  <a:srgbClr val="002060"/>
                </a:solidFill>
              </a:rPr>
              <a:t>In-text citations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6152" y="1208314"/>
            <a:ext cx="7349350" cy="4525963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GB" sz="2800" dirty="0"/>
              <a:t>Put quotes in to your text to help you make your points.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800" dirty="0"/>
              <a:t>Use quotes to back up your arguments.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800" dirty="0"/>
              <a:t>Try and take quotes from books AND websites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623" y="3734125"/>
            <a:ext cx="3929204" cy="27799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5490" y="3883104"/>
            <a:ext cx="2603574" cy="2095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1029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106687"/>
            <a:ext cx="6927980" cy="1143000"/>
          </a:xfrm>
        </p:spPr>
        <p:txBody>
          <a:bodyPr/>
          <a:lstStyle/>
          <a:p>
            <a:r>
              <a:rPr lang="en-GB" b="1" u="sng" dirty="0">
                <a:solidFill>
                  <a:srgbClr val="002060"/>
                </a:solidFill>
              </a:rPr>
              <a:t>Bibliography/ Reference List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0200" y="1385596"/>
            <a:ext cx="7086600" cy="4525963"/>
          </a:xfrm>
        </p:spPr>
        <p:txBody>
          <a:bodyPr/>
          <a:lstStyle/>
          <a:p>
            <a:r>
              <a:rPr lang="en-GB" sz="2800" dirty="0"/>
              <a:t>References must be listed in detail at the end of your work on a separate sheet  - Bibliography or ‘reference list’</a:t>
            </a:r>
          </a:p>
          <a:p>
            <a:r>
              <a:rPr lang="en-GB" sz="2800" dirty="0"/>
              <a:t>An alphabetical list by author.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6358" y="3639312"/>
            <a:ext cx="3692402" cy="2272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5370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17319" y="119168"/>
            <a:ext cx="7123957" cy="1162492"/>
          </a:xfrm>
        </p:spPr>
        <p:txBody>
          <a:bodyPr>
            <a:normAutofit/>
          </a:bodyPr>
          <a:lstStyle/>
          <a:p>
            <a:r>
              <a:rPr lang="en-GB" b="1" u="sng" dirty="0">
                <a:solidFill>
                  <a:srgbClr val="002060"/>
                </a:solidFill>
              </a:rPr>
              <a:t>Books (Bibliography)</a:t>
            </a:r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65" t="11151" r="6941" b="8001"/>
          <a:stretch/>
        </p:blipFill>
        <p:spPr>
          <a:xfrm>
            <a:off x="3222885" y="1585018"/>
            <a:ext cx="2803771" cy="4082894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H="1">
            <a:off x="1873770" y="1948721"/>
            <a:ext cx="1349115" cy="209863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V="1">
            <a:off x="5869814" y="2728210"/>
            <a:ext cx="905740" cy="254833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 flipV="1">
            <a:off x="2128603" y="5051685"/>
            <a:ext cx="1094282" cy="37475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6775554" y="2486294"/>
            <a:ext cx="21725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Title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89549" y="1948721"/>
            <a:ext cx="14707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Edition</a:t>
            </a:r>
            <a:endParaRPr lang="en-GB" sz="2400" dirty="0"/>
          </a:p>
        </p:txBody>
      </p:sp>
      <p:sp>
        <p:nvSpPr>
          <p:cNvPr id="23" name="TextBox 22"/>
          <p:cNvSpPr txBox="1"/>
          <p:nvPr/>
        </p:nvSpPr>
        <p:spPr>
          <a:xfrm>
            <a:off x="1234440" y="4445301"/>
            <a:ext cx="16073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Author</a:t>
            </a:r>
          </a:p>
        </p:txBody>
      </p:sp>
    </p:spTree>
    <p:extLst>
      <p:ext uri="{BB962C8B-B14F-4D97-AF65-F5344CB8AC3E}">
        <p14:creationId xmlns:p14="http://schemas.microsoft.com/office/powerpoint/2010/main" val="15127169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7548"/>
            <a:ext cx="8229600" cy="1143000"/>
          </a:xfrm>
        </p:spPr>
        <p:txBody>
          <a:bodyPr/>
          <a:lstStyle/>
          <a:p>
            <a:r>
              <a:rPr lang="en-GB" b="1" u="sng" dirty="0">
                <a:solidFill>
                  <a:srgbClr val="002060"/>
                </a:solidFill>
              </a:rPr>
              <a:t>Books (Bibliography)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9154" y="1970101"/>
            <a:ext cx="2578308" cy="38248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3068" y="1970101"/>
            <a:ext cx="2546389" cy="3824844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 flipH="1" flipV="1">
            <a:off x="914400" y="1708879"/>
            <a:ext cx="509666" cy="70453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6265889" y="1791324"/>
            <a:ext cx="974360" cy="50484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6640643" y="3477718"/>
            <a:ext cx="989350" cy="17988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42835" y="1154243"/>
            <a:ext cx="18007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Publisher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210268" y="1415853"/>
            <a:ext cx="17988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Year</a:t>
            </a:r>
            <a:r>
              <a:rPr lang="en-GB" dirty="0"/>
              <a:t>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210268" y="3192905"/>
            <a:ext cx="1933733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     </a:t>
            </a:r>
            <a:r>
              <a:rPr lang="en-GB" sz="2400" dirty="0"/>
              <a:t>Place of publication (town/city)</a:t>
            </a:r>
          </a:p>
        </p:txBody>
      </p:sp>
    </p:spTree>
    <p:extLst>
      <p:ext uri="{BB962C8B-B14F-4D97-AF65-F5344CB8AC3E}">
        <p14:creationId xmlns:p14="http://schemas.microsoft.com/office/powerpoint/2010/main" val="15331356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rgbClr val="002060"/>
                </a:solidFill>
              </a:rPr>
              <a:t>Books and </a:t>
            </a:r>
            <a:r>
              <a:rPr lang="en-GB" b="1" u="sng" dirty="0" err="1">
                <a:solidFill>
                  <a:srgbClr val="002060"/>
                </a:solidFill>
              </a:rPr>
              <a:t>ebooks</a:t>
            </a:r>
            <a:r>
              <a:rPr lang="en-GB" b="1" u="sng" dirty="0">
                <a:solidFill>
                  <a:srgbClr val="002060"/>
                </a:solidFill>
              </a:rPr>
              <a:t> (Bibliography)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3625" y="2133600"/>
            <a:ext cx="6970776" cy="3777622"/>
          </a:xfrm>
        </p:spPr>
        <p:txBody>
          <a:bodyPr/>
          <a:lstStyle/>
          <a:p>
            <a:pPr>
              <a:lnSpc>
                <a:spcPct val="80000"/>
              </a:lnSpc>
              <a:buNone/>
            </a:pPr>
            <a:r>
              <a:rPr lang="en-GB" sz="2400" dirty="0"/>
              <a:t>Author’s surname, Initial. (Year of Publication)</a:t>
            </a:r>
          </a:p>
          <a:p>
            <a:pPr>
              <a:lnSpc>
                <a:spcPct val="80000"/>
              </a:lnSpc>
              <a:buNone/>
            </a:pPr>
            <a:r>
              <a:rPr lang="en-GB" sz="2400" i="1" dirty="0"/>
              <a:t>Title in italics</a:t>
            </a:r>
            <a:r>
              <a:rPr lang="en-GB" sz="2400" dirty="0"/>
              <a:t>. edition. Place of publication:</a:t>
            </a:r>
          </a:p>
          <a:p>
            <a:pPr>
              <a:lnSpc>
                <a:spcPct val="80000"/>
              </a:lnSpc>
              <a:buNone/>
            </a:pPr>
            <a:r>
              <a:rPr lang="en-GB" sz="2400" dirty="0"/>
              <a:t>Publisher.</a:t>
            </a:r>
          </a:p>
          <a:p>
            <a:pPr>
              <a:lnSpc>
                <a:spcPct val="80000"/>
              </a:lnSpc>
              <a:buNone/>
            </a:pPr>
            <a:endParaRPr lang="en-GB" sz="2400" dirty="0"/>
          </a:p>
          <a:p>
            <a:pPr>
              <a:lnSpc>
                <a:spcPct val="80000"/>
              </a:lnSpc>
              <a:buNone/>
            </a:pPr>
            <a:r>
              <a:rPr lang="en-GB" sz="2400" u="sng" dirty="0"/>
              <a:t>e.g.</a:t>
            </a:r>
          </a:p>
          <a:p>
            <a:pPr>
              <a:lnSpc>
                <a:spcPct val="80000"/>
              </a:lnSpc>
              <a:buNone/>
            </a:pPr>
            <a:r>
              <a:rPr lang="en-US" sz="2400" dirty="0"/>
              <a:t>Ham, C. (2009) </a:t>
            </a:r>
            <a:r>
              <a:rPr lang="en-US" sz="2400" i="1" dirty="0"/>
              <a:t>Health Policy in Britain</a:t>
            </a:r>
            <a:r>
              <a:rPr lang="en-US" sz="2400" dirty="0"/>
              <a:t>. 6th </a:t>
            </a:r>
            <a:r>
              <a:rPr lang="en-US" sz="2400" dirty="0" err="1"/>
              <a:t>edn</a:t>
            </a:r>
            <a:r>
              <a:rPr lang="en-US" sz="2400" dirty="0"/>
              <a:t>.</a:t>
            </a:r>
          </a:p>
          <a:p>
            <a:pPr>
              <a:lnSpc>
                <a:spcPct val="80000"/>
              </a:lnSpc>
              <a:buNone/>
            </a:pPr>
            <a:r>
              <a:rPr lang="en-US" sz="2400" dirty="0"/>
              <a:t>Basingstoke: Palgrave.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017" y="4855464"/>
            <a:ext cx="1942239" cy="1728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4730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640" y="0"/>
            <a:ext cx="6929846" cy="1143000"/>
          </a:xfrm>
        </p:spPr>
        <p:txBody>
          <a:bodyPr/>
          <a:lstStyle/>
          <a:p>
            <a:r>
              <a:rPr lang="en-GB" b="1" u="sng" dirty="0">
                <a:solidFill>
                  <a:srgbClr val="002060"/>
                </a:solidFill>
              </a:rPr>
              <a:t>Four or more authors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3624" y="1236307"/>
            <a:ext cx="7057862" cy="4525963"/>
          </a:xfrm>
        </p:spPr>
        <p:txBody>
          <a:bodyPr>
            <a:normAutofit/>
          </a:bodyPr>
          <a:lstStyle/>
          <a:p>
            <a:r>
              <a:rPr lang="en-GB" sz="2400" dirty="0"/>
              <a:t>‘</a:t>
            </a:r>
            <a:r>
              <a:rPr lang="en-GB" sz="2400" i="1" dirty="0"/>
              <a:t>et al</a:t>
            </a:r>
            <a:r>
              <a:rPr lang="en-GB" sz="2400" dirty="0"/>
              <a:t>’ means ‘and others’. </a:t>
            </a:r>
          </a:p>
          <a:p>
            <a:pPr marL="0" indent="0">
              <a:buNone/>
            </a:pPr>
            <a:r>
              <a:rPr lang="en-GB" sz="2400" dirty="0"/>
              <a:t>Chaffey </a:t>
            </a:r>
            <a:r>
              <a:rPr lang="en-GB" sz="2400" i="1" dirty="0"/>
              <a:t>et al</a:t>
            </a:r>
            <a:r>
              <a:rPr lang="en-GB" sz="2400" dirty="0"/>
              <a:t>. (2011, p. 85) state that……</a:t>
            </a:r>
          </a:p>
          <a:p>
            <a:endParaRPr lang="en-GB" sz="2400" dirty="0"/>
          </a:p>
          <a:p>
            <a:r>
              <a:rPr lang="en-GB" sz="2400" dirty="0"/>
              <a:t>You must put </a:t>
            </a:r>
            <a:r>
              <a:rPr lang="en-GB" sz="2400" b="1" dirty="0"/>
              <a:t>all </a:t>
            </a:r>
            <a:r>
              <a:rPr lang="en-GB" sz="2400" dirty="0"/>
              <a:t>authors in your bibliography.</a:t>
            </a:r>
          </a:p>
          <a:p>
            <a:pPr marL="0" indent="0">
              <a:buNone/>
            </a:pPr>
            <a:r>
              <a:rPr lang="en-GB" sz="2400" dirty="0"/>
              <a:t>Chaffey, D., Mayer, R., Johnstone, K. and Ellis-Chadwick, F. (2011) </a:t>
            </a:r>
            <a:r>
              <a:rPr lang="en-GB" sz="2400" i="1" dirty="0"/>
              <a:t>Marketing. </a:t>
            </a:r>
            <a:r>
              <a:rPr lang="en-GB" sz="2400" dirty="0"/>
              <a:t>London: Penguin.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2276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1952" y="89908"/>
            <a:ext cx="7142459" cy="1143000"/>
          </a:xfrm>
        </p:spPr>
        <p:txBody>
          <a:bodyPr/>
          <a:lstStyle/>
          <a:p>
            <a:r>
              <a:rPr lang="en-GB" b="1" u="sng" dirty="0">
                <a:solidFill>
                  <a:srgbClr val="002060"/>
                </a:solidFill>
              </a:rPr>
              <a:t>Referencing Websites</a:t>
            </a:r>
          </a:p>
        </p:txBody>
      </p:sp>
      <p:pic>
        <p:nvPicPr>
          <p:cNvPr id="4" name="Picture 3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1327" y="1494639"/>
            <a:ext cx="5401657" cy="4732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7660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-1" r="-4811" b="30784"/>
          <a:stretch/>
        </p:blipFill>
        <p:spPr>
          <a:xfrm>
            <a:off x="2265218" y="547892"/>
            <a:ext cx="6733309" cy="287376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92" t="8191" r="1141" b="56623"/>
          <a:stretch/>
        </p:blipFill>
        <p:spPr>
          <a:xfrm>
            <a:off x="2265218" y="3403224"/>
            <a:ext cx="6382328" cy="142106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02569" y="1162409"/>
            <a:ext cx="22426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Author of webpage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50657" y="-9238"/>
            <a:ext cx="30064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Electronic address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5765" y="3967649"/>
            <a:ext cx="18749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Year of publication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782618" y="5181600"/>
            <a:ext cx="39254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Date you accessed the source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2899087" y="414951"/>
            <a:ext cx="221673" cy="24938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1632527" y="1170537"/>
            <a:ext cx="2041555" cy="526405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1914237" y="4336610"/>
            <a:ext cx="1969700" cy="23815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859559" y="2550740"/>
            <a:ext cx="15459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Title of webpage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 flipV="1">
            <a:off x="1683945" y="2375221"/>
            <a:ext cx="1955548" cy="567155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330636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rgbClr val="002060"/>
                </a:solidFill>
              </a:rPr>
              <a:t>Website (Bibliography)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1545336"/>
            <a:ext cx="6591985" cy="436588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sz="2400" dirty="0"/>
              <a:t>Author (Year of publication) </a:t>
            </a:r>
            <a:r>
              <a:rPr lang="en-GB" sz="2400" i="1" dirty="0"/>
              <a:t>Title in italics.</a:t>
            </a:r>
            <a:r>
              <a:rPr lang="en-GB" sz="2400" dirty="0"/>
              <a:t> Available at: web link (Date accessed).</a:t>
            </a:r>
          </a:p>
          <a:p>
            <a:pPr>
              <a:buNone/>
            </a:pPr>
            <a:endParaRPr lang="en-GB" sz="2400" dirty="0"/>
          </a:p>
          <a:p>
            <a:pPr>
              <a:buNone/>
            </a:pPr>
            <a:r>
              <a:rPr lang="en-US" sz="2400" dirty="0"/>
              <a:t>Department of Health (2016) </a:t>
            </a:r>
            <a:r>
              <a:rPr lang="en-US" sz="2400" i="1" dirty="0"/>
              <a:t>A practical guide for disabled people or </a:t>
            </a:r>
            <a:r>
              <a:rPr lang="en-US" sz="2400" i="1" dirty="0" err="1"/>
              <a:t>carers</a:t>
            </a:r>
            <a:r>
              <a:rPr lang="en-US" sz="2400" i="1" dirty="0"/>
              <a:t>. </a:t>
            </a:r>
            <a:r>
              <a:rPr lang="en-US" sz="2400" dirty="0"/>
              <a:t>Available at:</a:t>
            </a:r>
          </a:p>
          <a:p>
            <a:pPr>
              <a:buNone/>
            </a:pPr>
            <a:r>
              <a:rPr lang="en-US" sz="2400" dirty="0"/>
              <a:t>	</a:t>
            </a:r>
            <a:r>
              <a:rPr lang="en-US" sz="2400" dirty="0">
                <a:hlinkClick r:id="rId2"/>
              </a:rPr>
              <a:t>http://www.doh.gov.uk/disabledguide/index.htm</a:t>
            </a:r>
            <a:r>
              <a:rPr lang="en-US" sz="2400" dirty="0"/>
              <a:t> (Accessed: 26 May 2016).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9450919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u="sng" dirty="0">
                <a:solidFill>
                  <a:srgbClr val="002060"/>
                </a:solidFill>
              </a:rPr>
              <a:t>Referencing a Website within your assignment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Use the name of the person or organisation responsible for the site.</a:t>
            </a:r>
          </a:p>
          <a:p>
            <a:r>
              <a:rPr lang="en-GB" sz="2400" dirty="0"/>
              <a:t>Use the date of the site's creation or most recent update.</a:t>
            </a:r>
          </a:p>
          <a:p>
            <a:r>
              <a:rPr lang="en-GB" sz="2400" dirty="0"/>
              <a:t>Example: NHS states…(2019) </a:t>
            </a:r>
          </a:p>
          <a:p>
            <a:r>
              <a:rPr lang="en-GB" sz="2400" dirty="0"/>
              <a:t>Example: (BBC, 2019)</a:t>
            </a:r>
          </a:p>
          <a:p>
            <a:r>
              <a:rPr lang="en-US" sz="2400" dirty="0"/>
              <a:t>Example: (</a:t>
            </a:r>
            <a:r>
              <a:rPr lang="en-US" sz="2400" dirty="0" err="1"/>
              <a:t>DoH</a:t>
            </a:r>
            <a:r>
              <a:rPr lang="en-US" sz="2400" dirty="0"/>
              <a:t>, N/D)</a:t>
            </a:r>
            <a:endParaRPr lang="en-GB" sz="2400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5126" y="3837482"/>
            <a:ext cx="1850690" cy="1850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3496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-129"/>
            <a:ext cx="8229600" cy="1143000"/>
          </a:xfrm>
        </p:spPr>
        <p:txBody>
          <a:bodyPr/>
          <a:lstStyle/>
          <a:p>
            <a:r>
              <a:rPr lang="en-GB" b="1" dirty="0"/>
              <a:t>Two types of referencing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220659" y="1268072"/>
            <a:ext cx="4233646" cy="2163777"/>
          </a:xfrm>
        </p:spPr>
        <p:txBody>
          <a:bodyPr>
            <a:noAutofit/>
          </a:bodyPr>
          <a:lstStyle/>
          <a:p>
            <a:r>
              <a:rPr lang="en-GB" b="1" dirty="0"/>
              <a:t>In-text citations (within your work)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9327" y="1174517"/>
            <a:ext cx="4897924" cy="2356982"/>
          </a:xfrm>
          <a:prstGeom prst="rect">
            <a:avLst/>
          </a:prstGeom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220659" y="4268721"/>
            <a:ext cx="6940632" cy="216377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/>
              <a:t>Bibliography </a:t>
            </a:r>
          </a:p>
          <a:p>
            <a:pPr marL="0" indent="0">
              <a:buNone/>
            </a:pPr>
            <a:r>
              <a:rPr lang="en-GB" sz="2400" b="1" dirty="0"/>
              <a:t>(or Reference list)</a:t>
            </a:r>
          </a:p>
        </p:txBody>
      </p:sp>
      <p:sp>
        <p:nvSpPr>
          <p:cNvPr id="9" name="Right Arrow 8"/>
          <p:cNvSpPr/>
          <p:nvPr/>
        </p:nvSpPr>
        <p:spPr>
          <a:xfrm>
            <a:off x="3422211" y="1530329"/>
            <a:ext cx="667118" cy="204289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ight Arrow 9"/>
          <p:cNvSpPr/>
          <p:nvPr/>
        </p:nvSpPr>
        <p:spPr>
          <a:xfrm>
            <a:off x="3241052" y="4471156"/>
            <a:ext cx="667118" cy="204289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4119326" y="3840480"/>
            <a:ext cx="4693748" cy="1815882"/>
          </a:xfrm>
          <a:prstGeom prst="rect">
            <a:avLst/>
          </a:prstGeom>
          <a:solidFill>
            <a:srgbClr val="F2F0EC"/>
          </a:solidFill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Cohen, L., </a:t>
            </a:r>
            <a:r>
              <a:rPr lang="en-GB" sz="1600" dirty="0" err="1">
                <a:latin typeface="Arial" panose="020B0604020202020204" pitchFamily="34" charset="0"/>
                <a:cs typeface="Arial" panose="020B0604020202020204" pitchFamily="34" charset="0"/>
              </a:rPr>
              <a:t>Manion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, L. and Morrison, K. (2011) </a:t>
            </a:r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Research Methods in Education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. 7</a:t>
            </a:r>
            <a:r>
              <a:rPr lang="en-GB" sz="16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latin typeface="Arial" panose="020B0604020202020204" pitchFamily="34" charset="0"/>
                <a:cs typeface="Arial" panose="020B0604020202020204" pitchFamily="34" charset="0"/>
              </a:rPr>
              <a:t>edn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. London: Routledge.</a:t>
            </a:r>
          </a:p>
          <a:p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Pritchard, A. </a:t>
            </a:r>
            <a:r>
              <a:rPr lang="en-GB" sz="1600">
                <a:latin typeface="Arial" panose="020B0604020202020204" pitchFamily="34" charset="0"/>
                <a:cs typeface="Arial" panose="020B0604020202020204" pitchFamily="34" charset="0"/>
              </a:rPr>
              <a:t>(2008) </a:t>
            </a:r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Ways of Learning. Learning Theories and Learning Style in the Classroom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. 2</a:t>
            </a:r>
            <a:r>
              <a:rPr lang="en-GB" sz="1600" baseline="30000" dirty="0">
                <a:latin typeface="Arial" panose="020B0604020202020204" pitchFamily="34" charset="0"/>
                <a:cs typeface="Arial" panose="020B0604020202020204" pitchFamily="34" charset="0"/>
              </a:rPr>
              <a:t>nd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latin typeface="Arial" panose="020B0604020202020204" pitchFamily="34" charset="0"/>
                <a:cs typeface="Arial" panose="020B0604020202020204" pitchFamily="34" charset="0"/>
              </a:rPr>
              <a:t>edn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. Oxon: Routledge.</a:t>
            </a:r>
          </a:p>
        </p:txBody>
      </p:sp>
    </p:spTree>
    <p:extLst>
      <p:ext uri="{BB962C8B-B14F-4D97-AF65-F5344CB8AC3E}">
        <p14:creationId xmlns:p14="http://schemas.microsoft.com/office/powerpoint/2010/main" val="30919431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28216" y="274638"/>
            <a:ext cx="6958584" cy="1918056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tx2"/>
                </a:solidFill>
              </a:rPr>
              <a:t>Quick test:</a:t>
            </a:r>
            <a:br>
              <a:rPr lang="en-GB" b="1" dirty="0">
                <a:solidFill>
                  <a:schemeClr val="tx2"/>
                </a:solidFill>
              </a:rPr>
            </a:br>
            <a:r>
              <a:rPr lang="en-GB" b="1" dirty="0">
                <a:solidFill>
                  <a:schemeClr val="tx2"/>
                </a:solidFill>
              </a:rPr>
              <a:t>Can you reference books and websites?</a:t>
            </a:r>
            <a:endParaRPr lang="en-GB" dirty="0"/>
          </a:p>
        </p:txBody>
      </p:sp>
      <p:pic>
        <p:nvPicPr>
          <p:cNvPr id="4" name="Picture 3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4825" y="2687216"/>
            <a:ext cx="1547326" cy="178716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586827" y="4662162"/>
            <a:ext cx="131048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hlinkClick r:id="rId4"/>
              </a:rPr>
              <a:t>Books</a:t>
            </a:r>
            <a:endParaRPr lang="en-GB" sz="3600" dirty="0"/>
          </a:p>
        </p:txBody>
      </p:sp>
      <p:pic>
        <p:nvPicPr>
          <p:cNvPr id="6" name="Picture 5">
            <a:hlinkClick r:id="rId5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7102" y="2687216"/>
            <a:ext cx="2202256" cy="177281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467740" y="4734994"/>
            <a:ext cx="200654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hlinkClick r:id="rId7"/>
              </a:rPr>
              <a:t>Websites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3407225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Once you have tried to reference a book and a website ask a peer to check your reference </a:t>
            </a:r>
          </a:p>
          <a:p>
            <a:endParaRPr lang="en-GB" sz="2400" dirty="0"/>
          </a:p>
          <a:p>
            <a:r>
              <a:rPr lang="en-GB" sz="2400" dirty="0"/>
              <a:t>Then ask your tutor to check</a:t>
            </a:r>
          </a:p>
        </p:txBody>
      </p:sp>
    </p:spTree>
    <p:extLst>
      <p:ext uri="{BB962C8B-B14F-4D97-AF65-F5344CB8AC3E}">
        <p14:creationId xmlns:p14="http://schemas.microsoft.com/office/powerpoint/2010/main" val="39536996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Reflection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73353" y="2133600"/>
            <a:ext cx="6861048" cy="3777622"/>
          </a:xfrm>
        </p:spPr>
        <p:txBody>
          <a:bodyPr>
            <a:normAutofit/>
          </a:bodyPr>
          <a:lstStyle/>
          <a:p>
            <a:r>
              <a:rPr lang="en-GB" sz="2400" dirty="0"/>
              <a:t>Now how would you rate your referencing skills? </a:t>
            </a:r>
          </a:p>
          <a:p>
            <a:endParaRPr lang="en-GB" sz="2400" dirty="0"/>
          </a:p>
          <a:p>
            <a:r>
              <a:rPr lang="en-GB" sz="2400" dirty="0"/>
              <a:t>1 = Very bad</a:t>
            </a:r>
          </a:p>
          <a:p>
            <a:r>
              <a:rPr lang="en-GB" sz="2400" dirty="0"/>
              <a:t>10 = Excellent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19545162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0b5d85f-9a2e-4a94-8039-868817ff50f3" xsi:nil="true"/>
    <lcf76f155ced4ddcb4097134ff3c332f xmlns="4f27e99f-991a-466d-b58e-6bf4ce9711c8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1402A8C96F4764C8BFB648CA9CB6174" ma:contentTypeVersion="10" ma:contentTypeDescription="Create a new document." ma:contentTypeScope="" ma:versionID="c16ce144c3e76bafedf262f346dded85">
  <xsd:schema xmlns:xsd="http://www.w3.org/2001/XMLSchema" xmlns:xs="http://www.w3.org/2001/XMLSchema" xmlns:p="http://schemas.microsoft.com/office/2006/metadata/properties" xmlns:ns2="4f27e99f-991a-466d-b58e-6bf4ce9711c8" xmlns:ns3="30b5d85f-9a2e-4a94-8039-868817ff50f3" targetNamespace="http://schemas.microsoft.com/office/2006/metadata/properties" ma:root="true" ma:fieldsID="39f936025900133b3b3d96caf2f78cce" ns2:_="" ns3:_="">
    <xsd:import namespace="4f27e99f-991a-466d-b58e-6bf4ce9711c8"/>
    <xsd:import namespace="30b5d85f-9a2e-4a94-8039-868817ff50f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f27e99f-991a-466d-b58e-6bf4ce9711c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a156fe24-2a20-4062-93bc-769619014a3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b5d85f-9a2e-4a94-8039-868817ff50f3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657d5d70-d53c-4bbc-be42-59353fef2a4c}" ma:internalName="TaxCatchAll" ma:showField="CatchAllData" ma:web="30b5d85f-9a2e-4a94-8039-868817ff50f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77D03B5-7241-4371-9250-A90265360B2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468E9D3-E44E-472D-9969-4F7387062CC6}">
  <ds:schemaRefs>
    <ds:schemaRef ds:uri="http://schemas.microsoft.com/office/2006/metadata/properties"/>
    <ds:schemaRef ds:uri="http://schemas.microsoft.com/office/infopath/2007/PartnerControls"/>
    <ds:schemaRef ds:uri="30b5d85f-9a2e-4a94-8039-868817ff50f3"/>
    <ds:schemaRef ds:uri="4f27e99f-991a-466d-b58e-6bf4ce9711c8"/>
  </ds:schemaRefs>
</ds:datastoreItem>
</file>

<file path=customXml/itemProps3.xml><?xml version="1.0" encoding="utf-8"?>
<ds:datastoreItem xmlns:ds="http://schemas.openxmlformats.org/officeDocument/2006/customXml" ds:itemID="{41390E22-C772-455D-BCAD-14034F5B0F5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f27e99f-991a-466d-b58e-6bf4ce9711c8"/>
    <ds:schemaRef ds:uri="30b5d85f-9a2e-4a94-8039-868817ff50f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0</TotalTime>
  <Words>769</Words>
  <Application>Microsoft Office PowerPoint</Application>
  <PresentationFormat>On-screen Show (4:3)</PresentationFormat>
  <Paragraphs>109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Arial</vt:lpstr>
      <vt:lpstr>Calibri</vt:lpstr>
      <vt:lpstr>Century Gothic</vt:lpstr>
      <vt:lpstr>Wingdings</vt:lpstr>
      <vt:lpstr>Wingdings 3</vt:lpstr>
      <vt:lpstr>Wisp</vt:lpstr>
      <vt:lpstr>Harvard Referencing</vt:lpstr>
      <vt:lpstr>Referencing</vt:lpstr>
      <vt:lpstr>Learning Objectives</vt:lpstr>
      <vt:lpstr>What is Harvard Referencing?</vt:lpstr>
      <vt:lpstr>Why Reference?</vt:lpstr>
      <vt:lpstr>References</vt:lpstr>
      <vt:lpstr>Referencing within your assignment (In-text citations)</vt:lpstr>
      <vt:lpstr>In-text citations:</vt:lpstr>
      <vt:lpstr>In-text citations</vt:lpstr>
      <vt:lpstr>Bibliography/ Reference List</vt:lpstr>
      <vt:lpstr>Books (Bibliography)</vt:lpstr>
      <vt:lpstr>Books (Bibliography)</vt:lpstr>
      <vt:lpstr>Books and ebooks (Bibliography)</vt:lpstr>
      <vt:lpstr>Four or more authors</vt:lpstr>
      <vt:lpstr>Referencing Websites</vt:lpstr>
      <vt:lpstr>PowerPoint Presentation</vt:lpstr>
      <vt:lpstr>Website (Bibliography)</vt:lpstr>
      <vt:lpstr>Referencing a Website within your assignment</vt:lpstr>
      <vt:lpstr>Two types of referencing</vt:lpstr>
      <vt:lpstr>Quick test: Can you reference books and websites?</vt:lpstr>
      <vt:lpstr>Task</vt:lpstr>
      <vt:lpstr>Reflection</vt:lpstr>
    </vt:vector>
  </TitlesOfParts>
  <Company>Preston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 Wrigley</dc:creator>
  <cp:lastModifiedBy>Irina Neaga</cp:lastModifiedBy>
  <cp:revision>124</cp:revision>
  <cp:lastPrinted>2022-02-21T15:38:07Z</cp:lastPrinted>
  <dcterms:created xsi:type="dcterms:W3CDTF">2014-11-28T13:01:36Z</dcterms:created>
  <dcterms:modified xsi:type="dcterms:W3CDTF">2023-11-29T14:19:08Z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0x010100D1402A8C96F4764C8BFB648CA9CB6174</vt:lpwstr>
  </property>
</Properties>
</file>