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9" r:id="rId3"/>
    <p:sldId id="292" r:id="rId4"/>
    <p:sldId id="280" r:id="rId5"/>
    <p:sldId id="263" r:id="rId6"/>
    <p:sldId id="267" r:id="rId7"/>
    <p:sldId id="264" r:id="rId8"/>
    <p:sldId id="268" r:id="rId9"/>
    <p:sldId id="269" r:id="rId10"/>
    <p:sldId id="271" r:id="rId11"/>
    <p:sldId id="272" r:id="rId12"/>
    <p:sldId id="274" r:id="rId13"/>
    <p:sldId id="276" r:id="rId14"/>
    <p:sldId id="279" r:id="rId15"/>
    <p:sldId id="281" r:id="rId16"/>
    <p:sldId id="282" r:id="rId17"/>
    <p:sldId id="283" r:id="rId18"/>
    <p:sldId id="284" r:id="rId19"/>
    <p:sldId id="285" r:id="rId20"/>
    <p:sldId id="287" r:id="rId21"/>
    <p:sldId id="286" r:id="rId22"/>
    <p:sldId id="288" r:id="rId23"/>
    <p:sldId id="289"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25" autoAdjust="0"/>
    <p:restoredTop sz="68639" autoAdjust="0"/>
  </p:normalViewPr>
  <p:slideViewPr>
    <p:cSldViewPr snapToGrid="0">
      <p:cViewPr varScale="1">
        <p:scale>
          <a:sx n="73" d="100"/>
          <a:sy n="73" d="100"/>
        </p:scale>
        <p:origin x="202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svg"/><Relationship Id="rId7" Type="http://schemas.openxmlformats.org/officeDocument/2006/relationships/image" Target="../media/image29.svg"/><Relationship Id="rId2" Type="http://schemas.openxmlformats.org/officeDocument/2006/relationships/image" Target="../media/image24.png"/><Relationship Id="rId1" Type="http://schemas.openxmlformats.org/officeDocument/2006/relationships/hyperlink" Target="https://www.sagepub.com/sites/default/files/upm-binaries/18533_Chapter3.pdf" TargetMode="External"/><Relationship Id="rId6" Type="http://schemas.openxmlformats.org/officeDocument/2006/relationships/image" Target="../media/image28.png"/><Relationship Id="rId5" Type="http://schemas.openxmlformats.org/officeDocument/2006/relationships/image" Target="../media/image27.svg"/><Relationship Id="rId4" Type="http://schemas.openxmlformats.org/officeDocument/2006/relationships/image" Target="../media/image26.png"/><Relationship Id="rId9" Type="http://schemas.openxmlformats.org/officeDocument/2006/relationships/image" Target="../media/image3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 Id="rId9" Type="http://schemas.openxmlformats.org/officeDocument/2006/relationships/hyperlink" Target="https://www.sagepub.com/sites/default/files/upm-binaries/18533_Chapter3.pdf"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F136BC-8CEA-4024-8C47-ACD4CDBA57FB}" type="doc">
      <dgm:prSet loTypeId="urn:microsoft.com/office/officeart/2005/8/layout/vList2" loCatId="list" qsTypeId="urn:microsoft.com/office/officeart/2005/8/quickstyle/simple3" qsCatId="simple" csTypeId="urn:microsoft.com/office/officeart/2005/8/colors/colorful5" csCatId="colorful" phldr="1"/>
      <dgm:spPr/>
      <dgm:t>
        <a:bodyPr/>
        <a:lstStyle/>
        <a:p>
          <a:endParaRPr lang="en-US"/>
        </a:p>
      </dgm:t>
    </dgm:pt>
    <dgm:pt modelId="{C0FB9B4E-F244-4B1F-A114-D593D3BBD799}">
      <dgm:prSet custT="1"/>
      <dgm:spPr/>
      <dgm:t>
        <a:bodyPr/>
        <a:lstStyle/>
        <a:p>
          <a:r>
            <a:rPr lang="en-US" sz="2800" dirty="0"/>
            <a:t>Understanding this technical chapter: key terms</a:t>
          </a:r>
        </a:p>
      </dgm:t>
    </dgm:pt>
    <dgm:pt modelId="{72738DCC-C06C-492D-A492-5C13CB2023E8}" type="parTrans" cxnId="{148CCE3B-52E9-4C4D-B650-27656EAEC896}">
      <dgm:prSet/>
      <dgm:spPr/>
      <dgm:t>
        <a:bodyPr/>
        <a:lstStyle/>
        <a:p>
          <a:endParaRPr lang="en-US"/>
        </a:p>
      </dgm:t>
    </dgm:pt>
    <dgm:pt modelId="{74B4CCBC-0D82-481D-A48D-DF2675A70BAC}" type="sibTrans" cxnId="{148CCE3B-52E9-4C4D-B650-27656EAEC896}">
      <dgm:prSet/>
      <dgm:spPr/>
      <dgm:t>
        <a:bodyPr/>
        <a:lstStyle/>
        <a:p>
          <a:endParaRPr lang="en-US"/>
        </a:p>
      </dgm:t>
    </dgm:pt>
    <dgm:pt modelId="{755A59A7-692D-4966-99C0-00A7EDE92D03}">
      <dgm:prSet custT="1"/>
      <dgm:spPr/>
      <dgm:t>
        <a:bodyPr/>
        <a:lstStyle/>
        <a:p>
          <a:r>
            <a:rPr lang="en-GB" sz="2800" dirty="0"/>
            <a:t>Data? ‘</a:t>
          </a:r>
          <a:r>
            <a:rPr lang="en-GB" sz="2800" i="1" dirty="0"/>
            <a:t>Quantitative &amp; Qualitative</a:t>
          </a:r>
          <a:r>
            <a:rPr lang="en-GB" sz="2800" dirty="0"/>
            <a:t>’, ‘</a:t>
          </a:r>
          <a:r>
            <a:rPr lang="en-GB" sz="2800" i="1" dirty="0"/>
            <a:t>Primary &amp; Secondary</a:t>
          </a:r>
          <a:r>
            <a:rPr lang="en-GB" sz="2800" dirty="0"/>
            <a:t>’, ‘</a:t>
          </a:r>
          <a:r>
            <a:rPr lang="en-GB" sz="2800" i="1" dirty="0"/>
            <a:t>Descriptive &amp; Experimental’</a:t>
          </a:r>
          <a:endParaRPr lang="en-US" sz="2800" dirty="0"/>
        </a:p>
      </dgm:t>
    </dgm:pt>
    <dgm:pt modelId="{72F60966-969F-4AF6-81F1-EE46E0418F33}" type="parTrans" cxnId="{CE669B84-0F47-4F8E-8094-97DD655A5FF7}">
      <dgm:prSet/>
      <dgm:spPr/>
      <dgm:t>
        <a:bodyPr/>
        <a:lstStyle/>
        <a:p>
          <a:endParaRPr lang="en-US"/>
        </a:p>
      </dgm:t>
    </dgm:pt>
    <dgm:pt modelId="{1B19B5E3-ED3B-47EB-9570-A2DE4E23BB18}" type="sibTrans" cxnId="{CE669B84-0F47-4F8E-8094-97DD655A5FF7}">
      <dgm:prSet/>
      <dgm:spPr/>
      <dgm:t>
        <a:bodyPr/>
        <a:lstStyle/>
        <a:p>
          <a:endParaRPr lang="en-US"/>
        </a:p>
      </dgm:t>
    </dgm:pt>
    <dgm:pt modelId="{506BE9D2-9B20-48E6-AAD7-E514CCA645E1}">
      <dgm:prSet custT="1"/>
      <dgm:spPr/>
      <dgm:t>
        <a:bodyPr/>
        <a:lstStyle/>
        <a:p>
          <a:r>
            <a:rPr lang="en-US" sz="2800" dirty="0"/>
            <a:t>Writing Chapter 3</a:t>
          </a:r>
        </a:p>
      </dgm:t>
    </dgm:pt>
    <dgm:pt modelId="{B15FFFC1-6ABC-439E-BA69-4819252164DA}" type="parTrans" cxnId="{4CE0740C-5934-40D2-BAB9-B84051A56E0C}">
      <dgm:prSet/>
      <dgm:spPr/>
      <dgm:t>
        <a:bodyPr/>
        <a:lstStyle/>
        <a:p>
          <a:endParaRPr lang="en-US"/>
        </a:p>
      </dgm:t>
    </dgm:pt>
    <dgm:pt modelId="{63E2236E-2BCD-48D7-B15A-33414DACF204}" type="sibTrans" cxnId="{4CE0740C-5934-40D2-BAB9-B84051A56E0C}">
      <dgm:prSet/>
      <dgm:spPr/>
      <dgm:t>
        <a:bodyPr/>
        <a:lstStyle/>
        <a:p>
          <a:endParaRPr lang="en-US"/>
        </a:p>
      </dgm:t>
    </dgm:pt>
    <dgm:pt modelId="{A9666AE5-429F-3D44-898C-D81BAD51E86A}" type="pres">
      <dgm:prSet presAssocID="{A6F136BC-8CEA-4024-8C47-ACD4CDBA57FB}" presName="linear" presStyleCnt="0">
        <dgm:presLayoutVars>
          <dgm:animLvl val="lvl"/>
          <dgm:resizeHandles val="exact"/>
        </dgm:presLayoutVars>
      </dgm:prSet>
      <dgm:spPr/>
    </dgm:pt>
    <dgm:pt modelId="{FF8CC154-B657-694F-8D94-FB8A4DF7F761}" type="pres">
      <dgm:prSet presAssocID="{C0FB9B4E-F244-4B1F-A114-D593D3BBD799}" presName="parentText" presStyleLbl="node1" presStyleIdx="0" presStyleCnt="3">
        <dgm:presLayoutVars>
          <dgm:chMax val="0"/>
          <dgm:bulletEnabled val="1"/>
        </dgm:presLayoutVars>
      </dgm:prSet>
      <dgm:spPr/>
    </dgm:pt>
    <dgm:pt modelId="{63271725-9C3B-164C-8D25-AAFA11ECC3FE}" type="pres">
      <dgm:prSet presAssocID="{74B4CCBC-0D82-481D-A48D-DF2675A70BAC}" presName="spacer" presStyleCnt="0"/>
      <dgm:spPr/>
    </dgm:pt>
    <dgm:pt modelId="{7FC2C128-6930-F648-97F2-2D0790B6774D}" type="pres">
      <dgm:prSet presAssocID="{755A59A7-692D-4966-99C0-00A7EDE92D03}" presName="parentText" presStyleLbl="node1" presStyleIdx="1" presStyleCnt="3">
        <dgm:presLayoutVars>
          <dgm:chMax val="0"/>
          <dgm:bulletEnabled val="1"/>
        </dgm:presLayoutVars>
      </dgm:prSet>
      <dgm:spPr/>
    </dgm:pt>
    <dgm:pt modelId="{47D0719A-AACE-D640-9245-43C992CAF76E}" type="pres">
      <dgm:prSet presAssocID="{1B19B5E3-ED3B-47EB-9570-A2DE4E23BB18}" presName="spacer" presStyleCnt="0"/>
      <dgm:spPr/>
    </dgm:pt>
    <dgm:pt modelId="{77A653A4-1716-014C-A982-6384ACDD32E8}" type="pres">
      <dgm:prSet presAssocID="{506BE9D2-9B20-48E6-AAD7-E514CCA645E1}" presName="parentText" presStyleLbl="node1" presStyleIdx="2" presStyleCnt="3">
        <dgm:presLayoutVars>
          <dgm:chMax val="0"/>
          <dgm:bulletEnabled val="1"/>
        </dgm:presLayoutVars>
      </dgm:prSet>
      <dgm:spPr/>
    </dgm:pt>
  </dgm:ptLst>
  <dgm:cxnLst>
    <dgm:cxn modelId="{6D795107-AC16-3147-8319-6A5EA7BDFF88}" type="presOf" srcId="{C0FB9B4E-F244-4B1F-A114-D593D3BBD799}" destId="{FF8CC154-B657-694F-8D94-FB8A4DF7F761}" srcOrd="0" destOrd="0" presId="urn:microsoft.com/office/officeart/2005/8/layout/vList2"/>
    <dgm:cxn modelId="{4CE0740C-5934-40D2-BAB9-B84051A56E0C}" srcId="{A6F136BC-8CEA-4024-8C47-ACD4CDBA57FB}" destId="{506BE9D2-9B20-48E6-AAD7-E514CCA645E1}" srcOrd="2" destOrd="0" parTransId="{B15FFFC1-6ABC-439E-BA69-4819252164DA}" sibTransId="{63E2236E-2BCD-48D7-B15A-33414DACF204}"/>
    <dgm:cxn modelId="{12690C39-565A-1B4B-9C0F-475CB2DEFDF0}" type="presOf" srcId="{A6F136BC-8CEA-4024-8C47-ACD4CDBA57FB}" destId="{A9666AE5-429F-3D44-898C-D81BAD51E86A}" srcOrd="0" destOrd="0" presId="urn:microsoft.com/office/officeart/2005/8/layout/vList2"/>
    <dgm:cxn modelId="{148CCE3B-52E9-4C4D-B650-27656EAEC896}" srcId="{A6F136BC-8CEA-4024-8C47-ACD4CDBA57FB}" destId="{C0FB9B4E-F244-4B1F-A114-D593D3BBD799}" srcOrd="0" destOrd="0" parTransId="{72738DCC-C06C-492D-A492-5C13CB2023E8}" sibTransId="{74B4CCBC-0D82-481D-A48D-DF2675A70BAC}"/>
    <dgm:cxn modelId="{CE669B84-0F47-4F8E-8094-97DD655A5FF7}" srcId="{A6F136BC-8CEA-4024-8C47-ACD4CDBA57FB}" destId="{755A59A7-692D-4966-99C0-00A7EDE92D03}" srcOrd="1" destOrd="0" parTransId="{72F60966-969F-4AF6-81F1-EE46E0418F33}" sibTransId="{1B19B5E3-ED3B-47EB-9570-A2DE4E23BB18}"/>
    <dgm:cxn modelId="{3A4A08A9-B528-6D43-8567-A24EC661F8DF}" type="presOf" srcId="{506BE9D2-9B20-48E6-AAD7-E514CCA645E1}" destId="{77A653A4-1716-014C-A982-6384ACDD32E8}" srcOrd="0" destOrd="0" presId="urn:microsoft.com/office/officeart/2005/8/layout/vList2"/>
    <dgm:cxn modelId="{476A9BBF-BA63-2F47-A205-BD54055583B6}" type="presOf" srcId="{755A59A7-692D-4966-99C0-00A7EDE92D03}" destId="{7FC2C128-6930-F648-97F2-2D0790B6774D}" srcOrd="0" destOrd="0" presId="urn:microsoft.com/office/officeart/2005/8/layout/vList2"/>
    <dgm:cxn modelId="{1E28B183-5A2E-FB42-B6FF-36EDC6087DFD}" type="presParOf" srcId="{A9666AE5-429F-3D44-898C-D81BAD51E86A}" destId="{FF8CC154-B657-694F-8D94-FB8A4DF7F761}" srcOrd="0" destOrd="0" presId="urn:microsoft.com/office/officeart/2005/8/layout/vList2"/>
    <dgm:cxn modelId="{A5E981EA-685A-9E4B-AEBE-C416AB572CD9}" type="presParOf" srcId="{A9666AE5-429F-3D44-898C-D81BAD51E86A}" destId="{63271725-9C3B-164C-8D25-AAFA11ECC3FE}" srcOrd="1" destOrd="0" presId="urn:microsoft.com/office/officeart/2005/8/layout/vList2"/>
    <dgm:cxn modelId="{2A8F4436-961A-C643-B073-C893FD7AF8E8}" type="presParOf" srcId="{A9666AE5-429F-3D44-898C-D81BAD51E86A}" destId="{7FC2C128-6930-F648-97F2-2D0790B6774D}" srcOrd="2" destOrd="0" presId="urn:microsoft.com/office/officeart/2005/8/layout/vList2"/>
    <dgm:cxn modelId="{53EC0518-D3CA-9548-A45C-302FF6628547}" type="presParOf" srcId="{A9666AE5-429F-3D44-898C-D81BAD51E86A}" destId="{47D0719A-AACE-D640-9245-43C992CAF76E}" srcOrd="3" destOrd="0" presId="urn:microsoft.com/office/officeart/2005/8/layout/vList2"/>
    <dgm:cxn modelId="{C8182322-0DB1-5F43-A9CD-43DF82915BC1}" type="presParOf" srcId="{A9666AE5-429F-3D44-898C-D81BAD51E86A}" destId="{77A653A4-1716-014C-A982-6384ACDD32E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69340F-DED7-4ECB-9189-F42AF311EE2F}" type="doc">
      <dgm:prSet loTypeId="urn:microsoft.com/office/officeart/2005/8/layout/arrow3" loCatId="relationship" qsTypeId="urn:microsoft.com/office/officeart/2005/8/quickstyle/simple5" qsCatId="simple" csTypeId="urn:microsoft.com/office/officeart/2005/8/colors/colorful4" csCatId="colorful" phldr="1"/>
      <dgm:spPr/>
      <dgm:t>
        <a:bodyPr/>
        <a:lstStyle/>
        <a:p>
          <a:endParaRPr lang="en-GB"/>
        </a:p>
      </dgm:t>
    </dgm:pt>
    <dgm:pt modelId="{53212CEB-BBF2-43BF-A521-E4FC43571AE8}">
      <dgm:prSet phldrT="[Text]" custT="1"/>
      <dgm:spPr/>
      <dgm:t>
        <a:bodyPr/>
        <a:lstStyle/>
        <a:p>
          <a:r>
            <a:rPr lang="en-GB" sz="2800" b="1" i="1" dirty="0">
              <a:solidFill>
                <a:srgbClr val="7030A0"/>
              </a:solidFill>
            </a:rPr>
            <a:t>Methodology</a:t>
          </a:r>
          <a:r>
            <a:rPr lang="en-GB" sz="2800" dirty="0"/>
            <a:t> – overarching strategy and rationale of your research project – a study of the methods, theories and principles </a:t>
          </a:r>
        </a:p>
      </dgm:t>
    </dgm:pt>
    <dgm:pt modelId="{932F92B2-7CF8-4819-9669-82B142B37AFD}" type="parTrans" cxnId="{546A7C22-6DFB-4C64-98A4-0A75DE02312B}">
      <dgm:prSet/>
      <dgm:spPr/>
      <dgm:t>
        <a:bodyPr/>
        <a:lstStyle/>
        <a:p>
          <a:endParaRPr lang="en-GB"/>
        </a:p>
      </dgm:t>
    </dgm:pt>
    <dgm:pt modelId="{C8891CDB-2669-4A11-92C3-6F360EB6A58F}" type="sibTrans" cxnId="{546A7C22-6DFB-4C64-98A4-0A75DE02312B}">
      <dgm:prSet/>
      <dgm:spPr/>
      <dgm:t>
        <a:bodyPr/>
        <a:lstStyle/>
        <a:p>
          <a:endParaRPr lang="en-GB"/>
        </a:p>
      </dgm:t>
    </dgm:pt>
    <dgm:pt modelId="{D881DC53-2206-49C5-A52E-FC5F7C496AE7}">
      <dgm:prSet phldrT="[Text]"/>
      <dgm:spPr/>
      <dgm:t>
        <a:bodyPr/>
        <a:lstStyle/>
        <a:p>
          <a:r>
            <a:rPr lang="en-GB" b="1" i="1" dirty="0">
              <a:solidFill>
                <a:srgbClr val="00B0F0"/>
              </a:solidFill>
            </a:rPr>
            <a:t>Methods </a:t>
          </a:r>
          <a:r>
            <a:rPr lang="en-GB" dirty="0"/>
            <a:t>– specific tools and procedures used to collect and analyse data </a:t>
          </a:r>
        </a:p>
      </dgm:t>
    </dgm:pt>
    <dgm:pt modelId="{C26C17CF-F474-4AD9-999C-CAD31A63C1B8}" type="parTrans" cxnId="{FDB54951-C0A3-458C-B464-C9AC9CA3F4BA}">
      <dgm:prSet/>
      <dgm:spPr/>
      <dgm:t>
        <a:bodyPr/>
        <a:lstStyle/>
        <a:p>
          <a:endParaRPr lang="en-GB"/>
        </a:p>
      </dgm:t>
    </dgm:pt>
    <dgm:pt modelId="{D929D6B8-9E2E-4193-8B9B-1422FA27ACDB}" type="sibTrans" cxnId="{FDB54951-C0A3-458C-B464-C9AC9CA3F4BA}">
      <dgm:prSet/>
      <dgm:spPr/>
      <dgm:t>
        <a:bodyPr/>
        <a:lstStyle/>
        <a:p>
          <a:endParaRPr lang="en-GB"/>
        </a:p>
      </dgm:t>
    </dgm:pt>
    <dgm:pt modelId="{8ACB5398-2826-4694-9C81-7AC7BB409680}" type="pres">
      <dgm:prSet presAssocID="{1F69340F-DED7-4ECB-9189-F42AF311EE2F}" presName="compositeShape" presStyleCnt="0">
        <dgm:presLayoutVars>
          <dgm:chMax val="2"/>
          <dgm:dir/>
          <dgm:resizeHandles val="exact"/>
        </dgm:presLayoutVars>
      </dgm:prSet>
      <dgm:spPr/>
    </dgm:pt>
    <dgm:pt modelId="{2374E69D-742A-4771-A9E4-2A7F32D59C3C}" type="pres">
      <dgm:prSet presAssocID="{1F69340F-DED7-4ECB-9189-F42AF311EE2F}" presName="divider" presStyleLbl="fgShp" presStyleIdx="0" presStyleCnt="1"/>
      <dgm:spPr/>
    </dgm:pt>
    <dgm:pt modelId="{BF5DB29D-2B17-46FB-B862-D0EB1136B569}" type="pres">
      <dgm:prSet presAssocID="{53212CEB-BBF2-43BF-A521-E4FC43571AE8}" presName="downArrow" presStyleLbl="node1" presStyleIdx="0" presStyleCnt="2"/>
      <dgm:spPr/>
    </dgm:pt>
    <dgm:pt modelId="{8F574908-3C0F-4FFE-91C4-02BFEFA3DA70}" type="pres">
      <dgm:prSet presAssocID="{53212CEB-BBF2-43BF-A521-E4FC43571AE8}" presName="downArrowText" presStyleLbl="revTx" presStyleIdx="0" presStyleCnt="2" custScaleX="177557" custLinFactNeighborX="8097">
        <dgm:presLayoutVars>
          <dgm:bulletEnabled val="1"/>
        </dgm:presLayoutVars>
      </dgm:prSet>
      <dgm:spPr/>
    </dgm:pt>
    <dgm:pt modelId="{B7163D13-FD51-46EC-801C-CB98E17DB749}" type="pres">
      <dgm:prSet presAssocID="{D881DC53-2206-49C5-A52E-FC5F7C496AE7}" presName="upArrow" presStyleLbl="node1" presStyleIdx="1" presStyleCnt="2"/>
      <dgm:spPr/>
    </dgm:pt>
    <dgm:pt modelId="{E0B70F6F-6FCD-4999-9EEB-B32DD26785CF}" type="pres">
      <dgm:prSet presAssocID="{D881DC53-2206-49C5-A52E-FC5F7C496AE7}" presName="upArrowText" presStyleLbl="revTx" presStyleIdx="1" presStyleCnt="2" custScaleX="153314">
        <dgm:presLayoutVars>
          <dgm:bulletEnabled val="1"/>
        </dgm:presLayoutVars>
      </dgm:prSet>
      <dgm:spPr/>
    </dgm:pt>
  </dgm:ptLst>
  <dgm:cxnLst>
    <dgm:cxn modelId="{546A7C22-6DFB-4C64-98A4-0A75DE02312B}" srcId="{1F69340F-DED7-4ECB-9189-F42AF311EE2F}" destId="{53212CEB-BBF2-43BF-A521-E4FC43571AE8}" srcOrd="0" destOrd="0" parTransId="{932F92B2-7CF8-4819-9669-82B142B37AFD}" sibTransId="{C8891CDB-2669-4A11-92C3-6F360EB6A58F}"/>
    <dgm:cxn modelId="{928C993C-7D54-4DBF-BE53-B32CDD4BCB6D}" type="presOf" srcId="{1F69340F-DED7-4ECB-9189-F42AF311EE2F}" destId="{8ACB5398-2826-4694-9C81-7AC7BB409680}" srcOrd="0" destOrd="0" presId="urn:microsoft.com/office/officeart/2005/8/layout/arrow3"/>
    <dgm:cxn modelId="{FDB54951-C0A3-458C-B464-C9AC9CA3F4BA}" srcId="{1F69340F-DED7-4ECB-9189-F42AF311EE2F}" destId="{D881DC53-2206-49C5-A52E-FC5F7C496AE7}" srcOrd="1" destOrd="0" parTransId="{C26C17CF-F474-4AD9-999C-CAD31A63C1B8}" sibTransId="{D929D6B8-9E2E-4193-8B9B-1422FA27ACDB}"/>
    <dgm:cxn modelId="{ECF57CA1-C187-4E17-831E-04F589EA26C8}" type="presOf" srcId="{53212CEB-BBF2-43BF-A521-E4FC43571AE8}" destId="{8F574908-3C0F-4FFE-91C4-02BFEFA3DA70}" srcOrd="0" destOrd="0" presId="urn:microsoft.com/office/officeart/2005/8/layout/arrow3"/>
    <dgm:cxn modelId="{2FDC68ED-457F-46AD-841C-D10249811C9F}" type="presOf" srcId="{D881DC53-2206-49C5-A52E-FC5F7C496AE7}" destId="{E0B70F6F-6FCD-4999-9EEB-B32DD26785CF}" srcOrd="0" destOrd="0" presId="urn:microsoft.com/office/officeart/2005/8/layout/arrow3"/>
    <dgm:cxn modelId="{4CE0B379-2EFA-4384-81DC-9D8EB7580644}" type="presParOf" srcId="{8ACB5398-2826-4694-9C81-7AC7BB409680}" destId="{2374E69D-742A-4771-A9E4-2A7F32D59C3C}" srcOrd="0" destOrd="0" presId="urn:microsoft.com/office/officeart/2005/8/layout/arrow3"/>
    <dgm:cxn modelId="{E971600A-651B-4523-A21A-1343419526C1}" type="presParOf" srcId="{8ACB5398-2826-4694-9C81-7AC7BB409680}" destId="{BF5DB29D-2B17-46FB-B862-D0EB1136B569}" srcOrd="1" destOrd="0" presId="urn:microsoft.com/office/officeart/2005/8/layout/arrow3"/>
    <dgm:cxn modelId="{5B2821C2-1F3C-4F54-AE0F-0F0F12D0768F}" type="presParOf" srcId="{8ACB5398-2826-4694-9C81-7AC7BB409680}" destId="{8F574908-3C0F-4FFE-91C4-02BFEFA3DA70}" srcOrd="2" destOrd="0" presId="urn:microsoft.com/office/officeart/2005/8/layout/arrow3"/>
    <dgm:cxn modelId="{8F8C350F-43D0-4681-AFC3-2C4844D8F064}" type="presParOf" srcId="{8ACB5398-2826-4694-9C81-7AC7BB409680}" destId="{B7163D13-FD51-46EC-801C-CB98E17DB749}" srcOrd="3" destOrd="0" presId="urn:microsoft.com/office/officeart/2005/8/layout/arrow3"/>
    <dgm:cxn modelId="{7454F4E4-DDC3-4F21-A3D7-0BD1339B76E6}" type="presParOf" srcId="{8ACB5398-2826-4694-9C81-7AC7BB409680}" destId="{E0B70F6F-6FCD-4999-9EEB-B32DD26785CF}"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7B4E55-A50A-49A0-81EE-86300AFED84A}"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58F3FBED-36B2-43E1-804E-565F8AE7720A}">
      <dgm:prSet phldrT="[Text]" custT="1"/>
      <dgm:spPr/>
      <dgm:t>
        <a:bodyPr/>
        <a:lstStyle/>
        <a:p>
          <a:r>
            <a:rPr lang="en-GB" sz="2800" dirty="0"/>
            <a:t>All dissertation projects need to be clear on data collection</a:t>
          </a:r>
        </a:p>
      </dgm:t>
    </dgm:pt>
    <dgm:pt modelId="{280968D8-3303-45AA-B7C4-5F2CBD5DBF3D}" type="parTrans" cxnId="{43C19ADD-9F7C-4ABC-9E3C-C2E3AD568906}">
      <dgm:prSet/>
      <dgm:spPr/>
      <dgm:t>
        <a:bodyPr/>
        <a:lstStyle/>
        <a:p>
          <a:endParaRPr lang="en-GB" sz="2800"/>
        </a:p>
      </dgm:t>
    </dgm:pt>
    <dgm:pt modelId="{2990178F-B5F7-42A0-A873-9939DA9ACC1A}" type="sibTrans" cxnId="{43C19ADD-9F7C-4ABC-9E3C-C2E3AD568906}">
      <dgm:prSet/>
      <dgm:spPr/>
      <dgm:t>
        <a:bodyPr/>
        <a:lstStyle/>
        <a:p>
          <a:endParaRPr lang="en-GB" sz="2800"/>
        </a:p>
      </dgm:t>
    </dgm:pt>
    <dgm:pt modelId="{7D81A0CC-7535-4A94-A345-E49AD594CFFF}">
      <dgm:prSet phldrT="[Text]" custT="1"/>
      <dgm:spPr/>
      <dgm:t>
        <a:bodyPr/>
        <a:lstStyle/>
        <a:p>
          <a:r>
            <a:rPr lang="en-GB" sz="2800" dirty="0"/>
            <a:t>Include this chapter if undertaking – Primary/secondary/case study</a:t>
          </a:r>
        </a:p>
      </dgm:t>
    </dgm:pt>
    <dgm:pt modelId="{6A452F02-9FBD-4788-8E1D-06BDC2A4F417}" type="parTrans" cxnId="{1E98FFE2-DAB7-45E1-ACB8-F47DA4A24E07}">
      <dgm:prSet/>
      <dgm:spPr/>
      <dgm:t>
        <a:bodyPr/>
        <a:lstStyle/>
        <a:p>
          <a:endParaRPr lang="en-GB" sz="2800"/>
        </a:p>
      </dgm:t>
    </dgm:pt>
    <dgm:pt modelId="{FADE671D-3297-497F-AD8F-BCC1D08356D5}" type="sibTrans" cxnId="{1E98FFE2-DAB7-45E1-ACB8-F47DA4A24E07}">
      <dgm:prSet/>
      <dgm:spPr/>
      <dgm:t>
        <a:bodyPr/>
        <a:lstStyle/>
        <a:p>
          <a:endParaRPr lang="en-GB" sz="2800"/>
        </a:p>
      </dgm:t>
    </dgm:pt>
    <dgm:pt modelId="{B8862D53-30E3-4F48-BAA6-EF878A598BEB}">
      <dgm:prSet phldrT="[Text]" custT="1"/>
      <dgm:spPr/>
      <dgm:t>
        <a:bodyPr/>
        <a:lstStyle/>
        <a:p>
          <a:r>
            <a:rPr lang="en-GB" sz="2800" dirty="0"/>
            <a:t>It is the ….</a:t>
          </a:r>
          <a:r>
            <a:rPr lang="en-GB" sz="2800" i="1" dirty="0"/>
            <a:t>who, when, where, why</a:t>
          </a:r>
          <a:r>
            <a:rPr lang="en-GB" sz="2800" dirty="0"/>
            <a:t>…. of your research</a:t>
          </a:r>
        </a:p>
      </dgm:t>
    </dgm:pt>
    <dgm:pt modelId="{48605FFB-A2C7-4EFA-AC07-B4AEA289AB4F}" type="parTrans" cxnId="{60D5985D-5C60-439E-B822-4838547E5A75}">
      <dgm:prSet/>
      <dgm:spPr/>
      <dgm:t>
        <a:bodyPr/>
        <a:lstStyle/>
        <a:p>
          <a:endParaRPr lang="en-GB" sz="2800"/>
        </a:p>
      </dgm:t>
    </dgm:pt>
    <dgm:pt modelId="{64B24B62-C7ED-4BAF-BD97-D7AE3D8C987A}" type="sibTrans" cxnId="{60D5985D-5C60-439E-B822-4838547E5A75}">
      <dgm:prSet/>
      <dgm:spPr/>
      <dgm:t>
        <a:bodyPr/>
        <a:lstStyle/>
        <a:p>
          <a:endParaRPr lang="en-GB" sz="2800"/>
        </a:p>
      </dgm:t>
    </dgm:pt>
    <dgm:pt modelId="{2CDF0091-6767-4E6E-8E1B-4289B97CA7B3}" type="pres">
      <dgm:prSet presAssocID="{777B4E55-A50A-49A0-81EE-86300AFED84A}" presName="Name0" presStyleCnt="0">
        <dgm:presLayoutVars>
          <dgm:chMax val="7"/>
          <dgm:chPref val="7"/>
          <dgm:dir/>
        </dgm:presLayoutVars>
      </dgm:prSet>
      <dgm:spPr/>
    </dgm:pt>
    <dgm:pt modelId="{5CA39B8E-45EC-48C2-84D5-B19342806A5B}" type="pres">
      <dgm:prSet presAssocID="{777B4E55-A50A-49A0-81EE-86300AFED84A}" presName="Name1" presStyleCnt="0"/>
      <dgm:spPr/>
    </dgm:pt>
    <dgm:pt modelId="{ED833E75-20DA-431A-A909-1B98B38CABB8}" type="pres">
      <dgm:prSet presAssocID="{777B4E55-A50A-49A0-81EE-86300AFED84A}" presName="cycle" presStyleCnt="0"/>
      <dgm:spPr/>
    </dgm:pt>
    <dgm:pt modelId="{20E300B8-9E70-4BF5-9331-34707298C402}" type="pres">
      <dgm:prSet presAssocID="{777B4E55-A50A-49A0-81EE-86300AFED84A}" presName="srcNode" presStyleLbl="node1" presStyleIdx="0" presStyleCnt="3"/>
      <dgm:spPr/>
    </dgm:pt>
    <dgm:pt modelId="{207E8CFC-E63B-44E0-AF24-C816198466A2}" type="pres">
      <dgm:prSet presAssocID="{777B4E55-A50A-49A0-81EE-86300AFED84A}" presName="conn" presStyleLbl="parChTrans1D2" presStyleIdx="0" presStyleCnt="1"/>
      <dgm:spPr/>
    </dgm:pt>
    <dgm:pt modelId="{9CC4946F-FD60-4DEF-9E6C-499272EE09A9}" type="pres">
      <dgm:prSet presAssocID="{777B4E55-A50A-49A0-81EE-86300AFED84A}" presName="extraNode" presStyleLbl="node1" presStyleIdx="0" presStyleCnt="3"/>
      <dgm:spPr/>
    </dgm:pt>
    <dgm:pt modelId="{C4D6E04C-5592-4C4E-8FBA-DEE749B0809D}" type="pres">
      <dgm:prSet presAssocID="{777B4E55-A50A-49A0-81EE-86300AFED84A}" presName="dstNode" presStyleLbl="node1" presStyleIdx="0" presStyleCnt="3"/>
      <dgm:spPr/>
    </dgm:pt>
    <dgm:pt modelId="{19F344FA-60B3-435E-BF4E-A500DC178145}" type="pres">
      <dgm:prSet presAssocID="{58F3FBED-36B2-43E1-804E-565F8AE7720A}" presName="text_1" presStyleLbl="node1" presStyleIdx="0" presStyleCnt="3">
        <dgm:presLayoutVars>
          <dgm:bulletEnabled val="1"/>
        </dgm:presLayoutVars>
      </dgm:prSet>
      <dgm:spPr/>
    </dgm:pt>
    <dgm:pt modelId="{2D21EDBD-F32B-454E-A717-6D8D988C828D}" type="pres">
      <dgm:prSet presAssocID="{58F3FBED-36B2-43E1-804E-565F8AE7720A}" presName="accent_1" presStyleCnt="0"/>
      <dgm:spPr/>
    </dgm:pt>
    <dgm:pt modelId="{E2CF024B-AF66-46D1-88C7-A2FDEF1696A4}" type="pres">
      <dgm:prSet presAssocID="{58F3FBED-36B2-43E1-804E-565F8AE7720A}" presName="accentRepeatNode" presStyleLbl="solidFgAcc1" presStyleIdx="0" presStyleCnt="3"/>
      <dgm:spPr/>
    </dgm:pt>
    <dgm:pt modelId="{EFBC624E-54DC-476A-9401-70C6B57943AA}" type="pres">
      <dgm:prSet presAssocID="{7D81A0CC-7535-4A94-A345-E49AD594CFFF}" presName="text_2" presStyleLbl="node1" presStyleIdx="1" presStyleCnt="3">
        <dgm:presLayoutVars>
          <dgm:bulletEnabled val="1"/>
        </dgm:presLayoutVars>
      </dgm:prSet>
      <dgm:spPr/>
    </dgm:pt>
    <dgm:pt modelId="{16E41243-5EF2-4E92-A567-B3BB7E0D6C26}" type="pres">
      <dgm:prSet presAssocID="{7D81A0CC-7535-4A94-A345-E49AD594CFFF}" presName="accent_2" presStyleCnt="0"/>
      <dgm:spPr/>
    </dgm:pt>
    <dgm:pt modelId="{811D9B71-B895-4E98-BDBC-6486DB959CF2}" type="pres">
      <dgm:prSet presAssocID="{7D81A0CC-7535-4A94-A345-E49AD594CFFF}" presName="accentRepeatNode" presStyleLbl="solidFgAcc1" presStyleIdx="1" presStyleCnt="3"/>
      <dgm:spPr/>
    </dgm:pt>
    <dgm:pt modelId="{F0519A71-429D-4905-A69E-706D5EDE5AAD}" type="pres">
      <dgm:prSet presAssocID="{B8862D53-30E3-4F48-BAA6-EF878A598BEB}" presName="text_3" presStyleLbl="node1" presStyleIdx="2" presStyleCnt="3">
        <dgm:presLayoutVars>
          <dgm:bulletEnabled val="1"/>
        </dgm:presLayoutVars>
      </dgm:prSet>
      <dgm:spPr/>
    </dgm:pt>
    <dgm:pt modelId="{5622ACC9-11C0-4662-9503-64DF45BA2781}" type="pres">
      <dgm:prSet presAssocID="{B8862D53-30E3-4F48-BAA6-EF878A598BEB}" presName="accent_3" presStyleCnt="0"/>
      <dgm:spPr/>
    </dgm:pt>
    <dgm:pt modelId="{82D26E54-D7C6-48DD-AB6F-60E8D65FEB20}" type="pres">
      <dgm:prSet presAssocID="{B8862D53-30E3-4F48-BAA6-EF878A598BEB}" presName="accentRepeatNode" presStyleLbl="solidFgAcc1" presStyleIdx="2" presStyleCnt="3"/>
      <dgm:spPr/>
    </dgm:pt>
  </dgm:ptLst>
  <dgm:cxnLst>
    <dgm:cxn modelId="{CE091E15-7EDE-417B-9737-8FEA6B46F268}" type="presOf" srcId="{2990178F-B5F7-42A0-A873-9939DA9ACC1A}" destId="{207E8CFC-E63B-44E0-AF24-C816198466A2}" srcOrd="0" destOrd="0" presId="urn:microsoft.com/office/officeart/2008/layout/VerticalCurvedList"/>
    <dgm:cxn modelId="{60D5985D-5C60-439E-B822-4838547E5A75}" srcId="{777B4E55-A50A-49A0-81EE-86300AFED84A}" destId="{B8862D53-30E3-4F48-BAA6-EF878A598BEB}" srcOrd="2" destOrd="0" parTransId="{48605FFB-A2C7-4EFA-AC07-B4AEA289AB4F}" sibTransId="{64B24B62-C7ED-4BAF-BD97-D7AE3D8C987A}"/>
    <dgm:cxn modelId="{BBAB3F61-19C8-42A2-852C-F498A6A26B89}" type="presOf" srcId="{7D81A0CC-7535-4A94-A345-E49AD594CFFF}" destId="{EFBC624E-54DC-476A-9401-70C6B57943AA}" srcOrd="0" destOrd="0" presId="urn:microsoft.com/office/officeart/2008/layout/VerticalCurvedList"/>
    <dgm:cxn modelId="{F5CB9E9F-6C11-48D3-8F1D-703613602F75}" type="presOf" srcId="{777B4E55-A50A-49A0-81EE-86300AFED84A}" destId="{2CDF0091-6767-4E6E-8E1B-4289B97CA7B3}" srcOrd="0" destOrd="0" presId="urn:microsoft.com/office/officeart/2008/layout/VerticalCurvedList"/>
    <dgm:cxn modelId="{1C13CCCC-88E6-45FA-B313-0621637996BC}" type="presOf" srcId="{58F3FBED-36B2-43E1-804E-565F8AE7720A}" destId="{19F344FA-60B3-435E-BF4E-A500DC178145}" srcOrd="0" destOrd="0" presId="urn:microsoft.com/office/officeart/2008/layout/VerticalCurvedList"/>
    <dgm:cxn modelId="{43C19ADD-9F7C-4ABC-9E3C-C2E3AD568906}" srcId="{777B4E55-A50A-49A0-81EE-86300AFED84A}" destId="{58F3FBED-36B2-43E1-804E-565F8AE7720A}" srcOrd="0" destOrd="0" parTransId="{280968D8-3303-45AA-B7C4-5F2CBD5DBF3D}" sibTransId="{2990178F-B5F7-42A0-A873-9939DA9ACC1A}"/>
    <dgm:cxn modelId="{1E98FFE2-DAB7-45E1-ACB8-F47DA4A24E07}" srcId="{777B4E55-A50A-49A0-81EE-86300AFED84A}" destId="{7D81A0CC-7535-4A94-A345-E49AD594CFFF}" srcOrd="1" destOrd="0" parTransId="{6A452F02-9FBD-4788-8E1D-06BDC2A4F417}" sibTransId="{FADE671D-3297-497F-AD8F-BCC1D08356D5}"/>
    <dgm:cxn modelId="{A7D127FB-93AE-48D5-A77E-C86DEF0CA230}" type="presOf" srcId="{B8862D53-30E3-4F48-BAA6-EF878A598BEB}" destId="{F0519A71-429D-4905-A69E-706D5EDE5AAD}" srcOrd="0" destOrd="0" presId="urn:microsoft.com/office/officeart/2008/layout/VerticalCurvedList"/>
    <dgm:cxn modelId="{309F7A3D-B799-46AE-A865-2E430286CD1D}" type="presParOf" srcId="{2CDF0091-6767-4E6E-8E1B-4289B97CA7B3}" destId="{5CA39B8E-45EC-48C2-84D5-B19342806A5B}" srcOrd="0" destOrd="0" presId="urn:microsoft.com/office/officeart/2008/layout/VerticalCurvedList"/>
    <dgm:cxn modelId="{0531D730-43ED-4142-BF89-49A40F6E84CE}" type="presParOf" srcId="{5CA39B8E-45EC-48C2-84D5-B19342806A5B}" destId="{ED833E75-20DA-431A-A909-1B98B38CABB8}" srcOrd="0" destOrd="0" presId="urn:microsoft.com/office/officeart/2008/layout/VerticalCurvedList"/>
    <dgm:cxn modelId="{16F1A5BC-4E75-442A-AA61-2CDEEEE34CBA}" type="presParOf" srcId="{ED833E75-20DA-431A-A909-1B98B38CABB8}" destId="{20E300B8-9E70-4BF5-9331-34707298C402}" srcOrd="0" destOrd="0" presId="urn:microsoft.com/office/officeart/2008/layout/VerticalCurvedList"/>
    <dgm:cxn modelId="{98D13083-97E4-47FA-979E-75D9B8B9EDD9}" type="presParOf" srcId="{ED833E75-20DA-431A-A909-1B98B38CABB8}" destId="{207E8CFC-E63B-44E0-AF24-C816198466A2}" srcOrd="1" destOrd="0" presId="urn:microsoft.com/office/officeart/2008/layout/VerticalCurvedList"/>
    <dgm:cxn modelId="{B55C25B5-6C5C-46A3-8C60-DFF1D84634EF}" type="presParOf" srcId="{ED833E75-20DA-431A-A909-1B98B38CABB8}" destId="{9CC4946F-FD60-4DEF-9E6C-499272EE09A9}" srcOrd="2" destOrd="0" presId="urn:microsoft.com/office/officeart/2008/layout/VerticalCurvedList"/>
    <dgm:cxn modelId="{CA0D04BE-5404-47C6-9B9D-2852A7B5BDC9}" type="presParOf" srcId="{ED833E75-20DA-431A-A909-1B98B38CABB8}" destId="{C4D6E04C-5592-4C4E-8FBA-DEE749B0809D}" srcOrd="3" destOrd="0" presId="urn:microsoft.com/office/officeart/2008/layout/VerticalCurvedList"/>
    <dgm:cxn modelId="{5E26BDD9-50A0-40AD-BDFB-AC9A6C00F901}" type="presParOf" srcId="{5CA39B8E-45EC-48C2-84D5-B19342806A5B}" destId="{19F344FA-60B3-435E-BF4E-A500DC178145}" srcOrd="1" destOrd="0" presId="urn:microsoft.com/office/officeart/2008/layout/VerticalCurvedList"/>
    <dgm:cxn modelId="{48CA2814-F810-4C04-AD32-2B2181373ED0}" type="presParOf" srcId="{5CA39B8E-45EC-48C2-84D5-B19342806A5B}" destId="{2D21EDBD-F32B-454E-A717-6D8D988C828D}" srcOrd="2" destOrd="0" presId="urn:microsoft.com/office/officeart/2008/layout/VerticalCurvedList"/>
    <dgm:cxn modelId="{B2BE0781-F533-41FC-8637-DF97CBB1BCA1}" type="presParOf" srcId="{2D21EDBD-F32B-454E-A717-6D8D988C828D}" destId="{E2CF024B-AF66-46D1-88C7-A2FDEF1696A4}" srcOrd="0" destOrd="0" presId="urn:microsoft.com/office/officeart/2008/layout/VerticalCurvedList"/>
    <dgm:cxn modelId="{41983C4E-E825-47FF-AD36-A95DFCD1A5F6}" type="presParOf" srcId="{5CA39B8E-45EC-48C2-84D5-B19342806A5B}" destId="{EFBC624E-54DC-476A-9401-70C6B57943AA}" srcOrd="3" destOrd="0" presId="urn:microsoft.com/office/officeart/2008/layout/VerticalCurvedList"/>
    <dgm:cxn modelId="{1F77C764-7352-4984-BB5D-70B82338E39A}" type="presParOf" srcId="{5CA39B8E-45EC-48C2-84D5-B19342806A5B}" destId="{16E41243-5EF2-4E92-A567-B3BB7E0D6C26}" srcOrd="4" destOrd="0" presId="urn:microsoft.com/office/officeart/2008/layout/VerticalCurvedList"/>
    <dgm:cxn modelId="{1F33CE12-F4DE-48C3-9812-10B2CADFB36A}" type="presParOf" srcId="{16E41243-5EF2-4E92-A567-B3BB7E0D6C26}" destId="{811D9B71-B895-4E98-BDBC-6486DB959CF2}" srcOrd="0" destOrd="0" presId="urn:microsoft.com/office/officeart/2008/layout/VerticalCurvedList"/>
    <dgm:cxn modelId="{6FB9151E-1258-403E-ABC9-4B1A001DA166}" type="presParOf" srcId="{5CA39B8E-45EC-48C2-84D5-B19342806A5B}" destId="{F0519A71-429D-4905-A69E-706D5EDE5AAD}" srcOrd="5" destOrd="0" presId="urn:microsoft.com/office/officeart/2008/layout/VerticalCurvedList"/>
    <dgm:cxn modelId="{968702C7-336C-4FD8-A4EC-104B1EE96464}" type="presParOf" srcId="{5CA39B8E-45EC-48C2-84D5-B19342806A5B}" destId="{5622ACC9-11C0-4662-9503-64DF45BA2781}" srcOrd="6" destOrd="0" presId="urn:microsoft.com/office/officeart/2008/layout/VerticalCurvedList"/>
    <dgm:cxn modelId="{91D9D086-EECB-452D-9B49-97574E22331F}" type="presParOf" srcId="{5622ACC9-11C0-4662-9503-64DF45BA2781}" destId="{82D26E54-D7C6-48DD-AB6F-60E8D65FEB20}"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D9B08BB-D56E-41E4-9AB5-5BA9614CA5FE}"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GB"/>
        </a:p>
      </dgm:t>
    </dgm:pt>
    <dgm:pt modelId="{A84AE68E-BD88-4EC9-803F-F2EF0D0962C9}">
      <dgm:prSet phldrT="[Text]"/>
      <dgm:spPr/>
      <dgm:t>
        <a:bodyPr/>
        <a:lstStyle/>
        <a:p>
          <a:r>
            <a:rPr lang="en-GB" dirty="0"/>
            <a:t>1.Introduction to the chapter</a:t>
          </a:r>
        </a:p>
      </dgm:t>
    </dgm:pt>
    <dgm:pt modelId="{EDB32C06-E997-45CD-82EA-DEB30A3788CC}" type="parTrans" cxnId="{1D260D44-4986-4110-84A4-1258177C022A}">
      <dgm:prSet/>
      <dgm:spPr/>
      <dgm:t>
        <a:bodyPr/>
        <a:lstStyle/>
        <a:p>
          <a:endParaRPr lang="en-GB"/>
        </a:p>
      </dgm:t>
    </dgm:pt>
    <dgm:pt modelId="{452F70D2-91BF-47D5-830F-0E01B56FC0CB}" type="sibTrans" cxnId="{1D260D44-4986-4110-84A4-1258177C022A}">
      <dgm:prSet/>
      <dgm:spPr/>
      <dgm:t>
        <a:bodyPr/>
        <a:lstStyle/>
        <a:p>
          <a:endParaRPr lang="en-GB"/>
        </a:p>
      </dgm:t>
    </dgm:pt>
    <dgm:pt modelId="{9E3A43AB-163C-4159-B1F5-AB82F5845873}">
      <dgm:prSet phldrT="[Text]"/>
      <dgm:spPr/>
      <dgm:t>
        <a:bodyPr/>
        <a:lstStyle/>
        <a:p>
          <a:r>
            <a:rPr lang="en-GB" dirty="0"/>
            <a:t>2. Research strategy</a:t>
          </a:r>
        </a:p>
      </dgm:t>
    </dgm:pt>
    <dgm:pt modelId="{CD610B18-D8A0-472C-ADE0-D6C522F38440}" type="parTrans" cxnId="{AB2AEF9F-899E-4153-B43E-EEED8E09E500}">
      <dgm:prSet/>
      <dgm:spPr/>
      <dgm:t>
        <a:bodyPr/>
        <a:lstStyle/>
        <a:p>
          <a:endParaRPr lang="en-GB"/>
        </a:p>
      </dgm:t>
    </dgm:pt>
    <dgm:pt modelId="{F33DC98B-589C-49EE-8544-57332B8A5498}" type="sibTrans" cxnId="{AB2AEF9F-899E-4153-B43E-EEED8E09E500}">
      <dgm:prSet/>
      <dgm:spPr/>
      <dgm:t>
        <a:bodyPr/>
        <a:lstStyle/>
        <a:p>
          <a:endParaRPr lang="en-GB"/>
        </a:p>
      </dgm:t>
    </dgm:pt>
    <dgm:pt modelId="{4D1E04ED-6922-413D-8D77-46160799FCFE}">
      <dgm:prSet phldrT="[Text]"/>
      <dgm:spPr/>
      <dgm:t>
        <a:bodyPr/>
        <a:lstStyle/>
        <a:p>
          <a:r>
            <a:rPr lang="en-GB" dirty="0"/>
            <a:t>3. Data collection</a:t>
          </a:r>
        </a:p>
      </dgm:t>
    </dgm:pt>
    <dgm:pt modelId="{AFD6463E-F893-4B3A-BB01-12FBA1300E1F}" type="parTrans" cxnId="{AFEE60A2-D7AA-45D7-8D98-88E6F9B7B9A1}">
      <dgm:prSet/>
      <dgm:spPr/>
      <dgm:t>
        <a:bodyPr/>
        <a:lstStyle/>
        <a:p>
          <a:endParaRPr lang="en-GB"/>
        </a:p>
      </dgm:t>
    </dgm:pt>
    <dgm:pt modelId="{A8917F89-D8BB-4137-9899-6C6478B6102B}" type="sibTrans" cxnId="{AFEE60A2-D7AA-45D7-8D98-88E6F9B7B9A1}">
      <dgm:prSet/>
      <dgm:spPr/>
      <dgm:t>
        <a:bodyPr/>
        <a:lstStyle/>
        <a:p>
          <a:endParaRPr lang="en-GB"/>
        </a:p>
      </dgm:t>
    </dgm:pt>
    <dgm:pt modelId="{582C7ABF-2962-4EBF-9825-9582A42A8970}">
      <dgm:prSet/>
      <dgm:spPr/>
      <dgm:t>
        <a:bodyPr/>
        <a:lstStyle/>
        <a:p>
          <a:r>
            <a:rPr lang="en-GB" dirty="0"/>
            <a:t>4. Data Analysis</a:t>
          </a:r>
        </a:p>
      </dgm:t>
    </dgm:pt>
    <dgm:pt modelId="{84848829-F0D8-43E8-A888-D4264E093166}" type="parTrans" cxnId="{18325523-5C26-42FE-B364-19400F2B60FC}">
      <dgm:prSet/>
      <dgm:spPr/>
      <dgm:t>
        <a:bodyPr/>
        <a:lstStyle/>
        <a:p>
          <a:endParaRPr lang="en-GB"/>
        </a:p>
      </dgm:t>
    </dgm:pt>
    <dgm:pt modelId="{D9A38552-FBCB-4190-B677-53960F7C9AFB}" type="sibTrans" cxnId="{18325523-5C26-42FE-B364-19400F2B60FC}">
      <dgm:prSet/>
      <dgm:spPr/>
      <dgm:t>
        <a:bodyPr/>
        <a:lstStyle/>
        <a:p>
          <a:endParaRPr lang="en-GB"/>
        </a:p>
      </dgm:t>
    </dgm:pt>
    <dgm:pt modelId="{D20475AD-B04B-4421-9EBB-7B6141FBD4A2}">
      <dgm:prSet/>
      <dgm:spPr/>
      <dgm:t>
        <a:bodyPr/>
        <a:lstStyle/>
        <a:p>
          <a:r>
            <a:rPr lang="en-GB" dirty="0"/>
            <a:t>5. Limitations </a:t>
          </a:r>
        </a:p>
      </dgm:t>
    </dgm:pt>
    <dgm:pt modelId="{22183FCE-3FCA-42D1-A1C2-4922FD5926AA}" type="parTrans" cxnId="{FCE1CF17-4C6A-4F5C-AB99-D4CE54150807}">
      <dgm:prSet/>
      <dgm:spPr/>
      <dgm:t>
        <a:bodyPr/>
        <a:lstStyle/>
        <a:p>
          <a:endParaRPr lang="en-GB"/>
        </a:p>
      </dgm:t>
    </dgm:pt>
    <dgm:pt modelId="{02D3B2D6-2513-4154-9FEC-9F0AC69F3B44}" type="sibTrans" cxnId="{FCE1CF17-4C6A-4F5C-AB99-D4CE54150807}">
      <dgm:prSet/>
      <dgm:spPr/>
      <dgm:t>
        <a:bodyPr/>
        <a:lstStyle/>
        <a:p>
          <a:endParaRPr lang="en-GB"/>
        </a:p>
      </dgm:t>
    </dgm:pt>
    <dgm:pt modelId="{A187E05F-4207-4368-A270-959830E082CA}" type="pres">
      <dgm:prSet presAssocID="{0D9B08BB-D56E-41E4-9AB5-5BA9614CA5FE}" presName="diagram" presStyleCnt="0">
        <dgm:presLayoutVars>
          <dgm:dir/>
          <dgm:resizeHandles val="exact"/>
        </dgm:presLayoutVars>
      </dgm:prSet>
      <dgm:spPr/>
    </dgm:pt>
    <dgm:pt modelId="{FEA58C39-2EBB-48AB-B650-F0502A08A974}" type="pres">
      <dgm:prSet presAssocID="{A84AE68E-BD88-4EC9-803F-F2EF0D0962C9}" presName="node" presStyleLbl="node1" presStyleIdx="0" presStyleCnt="5">
        <dgm:presLayoutVars>
          <dgm:bulletEnabled val="1"/>
        </dgm:presLayoutVars>
      </dgm:prSet>
      <dgm:spPr/>
    </dgm:pt>
    <dgm:pt modelId="{508D0E4A-4B63-4D22-97E8-3051A676835B}" type="pres">
      <dgm:prSet presAssocID="{452F70D2-91BF-47D5-830F-0E01B56FC0CB}" presName="sibTrans" presStyleCnt="0"/>
      <dgm:spPr/>
    </dgm:pt>
    <dgm:pt modelId="{9BD69C2A-91F2-413B-8155-81F89E1112AD}" type="pres">
      <dgm:prSet presAssocID="{9E3A43AB-163C-4159-B1F5-AB82F5845873}" presName="node" presStyleLbl="node1" presStyleIdx="1" presStyleCnt="5">
        <dgm:presLayoutVars>
          <dgm:bulletEnabled val="1"/>
        </dgm:presLayoutVars>
      </dgm:prSet>
      <dgm:spPr/>
    </dgm:pt>
    <dgm:pt modelId="{C1565DB0-848C-45B0-8E5C-D3DBE0D53821}" type="pres">
      <dgm:prSet presAssocID="{F33DC98B-589C-49EE-8544-57332B8A5498}" presName="sibTrans" presStyleCnt="0"/>
      <dgm:spPr/>
    </dgm:pt>
    <dgm:pt modelId="{83354C05-9313-4D38-BEC0-E04898480531}" type="pres">
      <dgm:prSet presAssocID="{4D1E04ED-6922-413D-8D77-46160799FCFE}" presName="node" presStyleLbl="node1" presStyleIdx="2" presStyleCnt="5">
        <dgm:presLayoutVars>
          <dgm:bulletEnabled val="1"/>
        </dgm:presLayoutVars>
      </dgm:prSet>
      <dgm:spPr/>
    </dgm:pt>
    <dgm:pt modelId="{9BFC086B-BAB5-47FD-9D6C-A8AD3EDCF52A}" type="pres">
      <dgm:prSet presAssocID="{A8917F89-D8BB-4137-9899-6C6478B6102B}" presName="sibTrans" presStyleCnt="0"/>
      <dgm:spPr/>
    </dgm:pt>
    <dgm:pt modelId="{1AEBE335-DC8E-400F-827F-86EC8B24706B}" type="pres">
      <dgm:prSet presAssocID="{582C7ABF-2962-4EBF-9825-9582A42A8970}" presName="node" presStyleLbl="node1" presStyleIdx="3" presStyleCnt="5">
        <dgm:presLayoutVars>
          <dgm:bulletEnabled val="1"/>
        </dgm:presLayoutVars>
      </dgm:prSet>
      <dgm:spPr/>
    </dgm:pt>
    <dgm:pt modelId="{492E3AD2-EBD6-47D9-A186-A968979C4214}" type="pres">
      <dgm:prSet presAssocID="{D9A38552-FBCB-4190-B677-53960F7C9AFB}" presName="sibTrans" presStyleCnt="0"/>
      <dgm:spPr/>
    </dgm:pt>
    <dgm:pt modelId="{CEBB3608-0A4C-4EC9-9895-38E9795CF591}" type="pres">
      <dgm:prSet presAssocID="{D20475AD-B04B-4421-9EBB-7B6141FBD4A2}" presName="node" presStyleLbl="node1" presStyleIdx="4" presStyleCnt="5">
        <dgm:presLayoutVars>
          <dgm:bulletEnabled val="1"/>
        </dgm:presLayoutVars>
      </dgm:prSet>
      <dgm:spPr/>
    </dgm:pt>
  </dgm:ptLst>
  <dgm:cxnLst>
    <dgm:cxn modelId="{FCE1CF17-4C6A-4F5C-AB99-D4CE54150807}" srcId="{0D9B08BB-D56E-41E4-9AB5-5BA9614CA5FE}" destId="{D20475AD-B04B-4421-9EBB-7B6141FBD4A2}" srcOrd="4" destOrd="0" parTransId="{22183FCE-3FCA-42D1-A1C2-4922FD5926AA}" sibTransId="{02D3B2D6-2513-4154-9FEC-9F0AC69F3B44}"/>
    <dgm:cxn modelId="{18325523-5C26-42FE-B364-19400F2B60FC}" srcId="{0D9B08BB-D56E-41E4-9AB5-5BA9614CA5FE}" destId="{582C7ABF-2962-4EBF-9825-9582A42A8970}" srcOrd="3" destOrd="0" parTransId="{84848829-F0D8-43E8-A888-D4264E093166}" sibTransId="{D9A38552-FBCB-4190-B677-53960F7C9AFB}"/>
    <dgm:cxn modelId="{3291D928-2422-458B-942E-5FB587E611E0}" type="presOf" srcId="{D20475AD-B04B-4421-9EBB-7B6141FBD4A2}" destId="{CEBB3608-0A4C-4EC9-9895-38E9795CF591}" srcOrd="0" destOrd="0" presId="urn:microsoft.com/office/officeart/2005/8/layout/default"/>
    <dgm:cxn modelId="{DFB94231-B962-4339-827D-FB30F1B6110A}" type="presOf" srcId="{9E3A43AB-163C-4159-B1F5-AB82F5845873}" destId="{9BD69C2A-91F2-413B-8155-81F89E1112AD}" srcOrd="0" destOrd="0" presId="urn:microsoft.com/office/officeart/2005/8/layout/default"/>
    <dgm:cxn modelId="{BB5A9F40-4636-42CA-8830-209439471D0F}" type="presOf" srcId="{A84AE68E-BD88-4EC9-803F-F2EF0D0962C9}" destId="{FEA58C39-2EBB-48AB-B650-F0502A08A974}" srcOrd="0" destOrd="0" presId="urn:microsoft.com/office/officeart/2005/8/layout/default"/>
    <dgm:cxn modelId="{1D260D44-4986-4110-84A4-1258177C022A}" srcId="{0D9B08BB-D56E-41E4-9AB5-5BA9614CA5FE}" destId="{A84AE68E-BD88-4EC9-803F-F2EF0D0962C9}" srcOrd="0" destOrd="0" parTransId="{EDB32C06-E997-45CD-82EA-DEB30A3788CC}" sibTransId="{452F70D2-91BF-47D5-830F-0E01B56FC0CB}"/>
    <dgm:cxn modelId="{7B742C6E-9E06-40AE-8076-8CDAEC2E22C0}" type="presOf" srcId="{0D9B08BB-D56E-41E4-9AB5-5BA9614CA5FE}" destId="{A187E05F-4207-4368-A270-959830E082CA}" srcOrd="0" destOrd="0" presId="urn:microsoft.com/office/officeart/2005/8/layout/default"/>
    <dgm:cxn modelId="{F182EA98-37DA-413B-A4DA-861497EBE356}" type="presOf" srcId="{582C7ABF-2962-4EBF-9825-9582A42A8970}" destId="{1AEBE335-DC8E-400F-827F-86EC8B24706B}" srcOrd="0" destOrd="0" presId="urn:microsoft.com/office/officeart/2005/8/layout/default"/>
    <dgm:cxn modelId="{AB2AEF9F-899E-4153-B43E-EEED8E09E500}" srcId="{0D9B08BB-D56E-41E4-9AB5-5BA9614CA5FE}" destId="{9E3A43AB-163C-4159-B1F5-AB82F5845873}" srcOrd="1" destOrd="0" parTransId="{CD610B18-D8A0-472C-ADE0-D6C522F38440}" sibTransId="{F33DC98B-589C-49EE-8544-57332B8A5498}"/>
    <dgm:cxn modelId="{6B6E34A0-8CD7-420D-A77E-FB5B2EA54601}" type="presOf" srcId="{4D1E04ED-6922-413D-8D77-46160799FCFE}" destId="{83354C05-9313-4D38-BEC0-E04898480531}" srcOrd="0" destOrd="0" presId="urn:microsoft.com/office/officeart/2005/8/layout/default"/>
    <dgm:cxn modelId="{AFEE60A2-D7AA-45D7-8D98-88E6F9B7B9A1}" srcId="{0D9B08BB-D56E-41E4-9AB5-5BA9614CA5FE}" destId="{4D1E04ED-6922-413D-8D77-46160799FCFE}" srcOrd="2" destOrd="0" parTransId="{AFD6463E-F893-4B3A-BB01-12FBA1300E1F}" sibTransId="{A8917F89-D8BB-4137-9899-6C6478B6102B}"/>
    <dgm:cxn modelId="{B32B9CAA-FAA5-484E-8EAF-34A30DD3AC31}" type="presParOf" srcId="{A187E05F-4207-4368-A270-959830E082CA}" destId="{FEA58C39-2EBB-48AB-B650-F0502A08A974}" srcOrd="0" destOrd="0" presId="urn:microsoft.com/office/officeart/2005/8/layout/default"/>
    <dgm:cxn modelId="{2ED1FFBA-A043-45A1-B95E-6FCE8DBFE21C}" type="presParOf" srcId="{A187E05F-4207-4368-A270-959830E082CA}" destId="{508D0E4A-4B63-4D22-97E8-3051A676835B}" srcOrd="1" destOrd="0" presId="urn:microsoft.com/office/officeart/2005/8/layout/default"/>
    <dgm:cxn modelId="{E8327CA1-90B0-4C71-937B-A748E2459769}" type="presParOf" srcId="{A187E05F-4207-4368-A270-959830E082CA}" destId="{9BD69C2A-91F2-413B-8155-81F89E1112AD}" srcOrd="2" destOrd="0" presId="urn:microsoft.com/office/officeart/2005/8/layout/default"/>
    <dgm:cxn modelId="{376E183E-4302-46FD-BB55-E116E50D9764}" type="presParOf" srcId="{A187E05F-4207-4368-A270-959830E082CA}" destId="{C1565DB0-848C-45B0-8E5C-D3DBE0D53821}" srcOrd="3" destOrd="0" presId="urn:microsoft.com/office/officeart/2005/8/layout/default"/>
    <dgm:cxn modelId="{7A3A8BED-4FEC-4255-A44C-FEF692FDBA7B}" type="presParOf" srcId="{A187E05F-4207-4368-A270-959830E082CA}" destId="{83354C05-9313-4D38-BEC0-E04898480531}" srcOrd="4" destOrd="0" presId="urn:microsoft.com/office/officeart/2005/8/layout/default"/>
    <dgm:cxn modelId="{C2E276CB-8BEB-43EC-A244-3311EE26FB88}" type="presParOf" srcId="{A187E05F-4207-4368-A270-959830E082CA}" destId="{9BFC086B-BAB5-47FD-9D6C-A8AD3EDCF52A}" srcOrd="5" destOrd="0" presId="urn:microsoft.com/office/officeart/2005/8/layout/default"/>
    <dgm:cxn modelId="{C1A3931F-0C8C-4F54-9E55-DCD31E202F82}" type="presParOf" srcId="{A187E05F-4207-4368-A270-959830E082CA}" destId="{1AEBE335-DC8E-400F-827F-86EC8B24706B}" srcOrd="6" destOrd="0" presId="urn:microsoft.com/office/officeart/2005/8/layout/default"/>
    <dgm:cxn modelId="{0D389440-6F9D-435C-BDBA-390FA9294997}" type="presParOf" srcId="{A187E05F-4207-4368-A270-959830E082CA}" destId="{492E3AD2-EBD6-47D9-A186-A968979C4214}" srcOrd="7" destOrd="0" presId="urn:microsoft.com/office/officeart/2005/8/layout/default"/>
    <dgm:cxn modelId="{95509B6A-0BBA-40A8-92AD-7A32CC931C5F}" type="presParOf" srcId="{A187E05F-4207-4368-A270-959830E082CA}" destId="{CEBB3608-0A4C-4EC9-9895-38E9795CF59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9A422FB-84F1-4EFA-ADB5-D5660CBEFDF4}" type="doc">
      <dgm:prSet loTypeId="urn:microsoft.com/office/officeart/2018/2/layout/IconVerticalSolidList" loCatId="icon" qsTypeId="urn:microsoft.com/office/officeart/2005/8/quickstyle/simple1" qsCatId="simple" csTypeId="urn:microsoft.com/office/officeart/2005/8/colors/accent2_3" csCatId="accent2" phldr="1"/>
      <dgm:spPr/>
      <dgm:t>
        <a:bodyPr/>
        <a:lstStyle/>
        <a:p>
          <a:endParaRPr lang="en-US"/>
        </a:p>
      </dgm:t>
    </dgm:pt>
    <dgm:pt modelId="{8015B57E-9431-4DA9-B28D-78CA8F3D1C8D}">
      <dgm:prSet/>
      <dgm:spPr/>
      <dgm:t>
        <a:bodyPr/>
        <a:lstStyle/>
        <a:p>
          <a:pPr>
            <a:lnSpc>
              <a:spcPct val="100000"/>
            </a:lnSpc>
          </a:pPr>
          <a:r>
            <a:rPr lang="en-GB" b="0" i="0"/>
            <a:t>Burnett, J. (2009) </a:t>
          </a:r>
          <a:r>
            <a:rPr lang="en-GB" b="0" i="1"/>
            <a:t>Doing Your Social Science Dissertation</a:t>
          </a:r>
          <a:r>
            <a:rPr lang="en-GB" b="0" i="0"/>
            <a:t>. London: SAGE Publications.</a:t>
          </a:r>
          <a:endParaRPr lang="en-US"/>
        </a:p>
      </dgm:t>
    </dgm:pt>
    <dgm:pt modelId="{8795150C-D966-4B67-8CD9-14957CFDD129}" type="parTrans" cxnId="{78C602CB-06DE-4456-BC5A-8E0A5B7B9EA6}">
      <dgm:prSet/>
      <dgm:spPr/>
      <dgm:t>
        <a:bodyPr/>
        <a:lstStyle/>
        <a:p>
          <a:endParaRPr lang="en-US"/>
        </a:p>
      </dgm:t>
    </dgm:pt>
    <dgm:pt modelId="{38465F18-6B27-46DC-9B77-AB85E0414293}" type="sibTrans" cxnId="{78C602CB-06DE-4456-BC5A-8E0A5B7B9EA6}">
      <dgm:prSet/>
      <dgm:spPr/>
      <dgm:t>
        <a:bodyPr/>
        <a:lstStyle/>
        <a:p>
          <a:endParaRPr lang="en-US"/>
        </a:p>
      </dgm:t>
    </dgm:pt>
    <dgm:pt modelId="{D9F2A7E9-1DA7-4F4A-8C7E-4AE230C73220}">
      <dgm:prSet/>
      <dgm:spPr/>
      <dgm:t>
        <a:bodyPr/>
        <a:lstStyle/>
        <a:p>
          <a:pPr>
            <a:lnSpc>
              <a:spcPct val="100000"/>
            </a:lnSpc>
          </a:pPr>
          <a:r>
            <a:rPr lang="en-GB" b="0" i="0"/>
            <a:t>Denscombe, M. (2012) </a:t>
          </a:r>
          <a:r>
            <a:rPr lang="en-GB" b="0" i="1"/>
            <a:t>Research proposals a practical guide</a:t>
          </a:r>
          <a:r>
            <a:rPr lang="en-GB" b="0" i="0"/>
            <a:t>. Berkshire,  McGraw Hill Open University Press.</a:t>
          </a:r>
          <a:endParaRPr lang="en-US"/>
        </a:p>
      </dgm:t>
    </dgm:pt>
    <dgm:pt modelId="{7122F71F-7DEE-4F22-8D8D-AE9B90E1A927}" type="parTrans" cxnId="{267546DA-CB49-45D9-BB0B-EC8F83E2A277}">
      <dgm:prSet/>
      <dgm:spPr/>
      <dgm:t>
        <a:bodyPr/>
        <a:lstStyle/>
        <a:p>
          <a:endParaRPr lang="en-US"/>
        </a:p>
      </dgm:t>
    </dgm:pt>
    <dgm:pt modelId="{E3AED92C-A144-4718-88BF-A164122B64E1}" type="sibTrans" cxnId="{267546DA-CB49-45D9-BB0B-EC8F83E2A277}">
      <dgm:prSet/>
      <dgm:spPr/>
      <dgm:t>
        <a:bodyPr/>
        <a:lstStyle/>
        <a:p>
          <a:endParaRPr lang="en-US"/>
        </a:p>
      </dgm:t>
    </dgm:pt>
    <dgm:pt modelId="{E37414C8-277C-49B1-99DE-79C12A98DB8B}">
      <dgm:prSet/>
      <dgm:spPr/>
      <dgm:t>
        <a:bodyPr/>
        <a:lstStyle/>
        <a:p>
          <a:pPr>
            <a:lnSpc>
              <a:spcPct val="100000"/>
            </a:lnSpc>
          </a:pPr>
          <a:r>
            <a:rPr lang="en-GB" b="0" i="0"/>
            <a:t>Walliman, N. (2006) </a:t>
          </a:r>
          <a:r>
            <a:rPr lang="en-GB" b="0" i="1"/>
            <a:t>Social research methods</a:t>
          </a:r>
          <a:r>
            <a:rPr lang="en-GB" b="0" i="0"/>
            <a:t>. London: SAGE.</a:t>
          </a:r>
          <a:endParaRPr lang="en-US"/>
        </a:p>
      </dgm:t>
    </dgm:pt>
    <dgm:pt modelId="{A120B08F-8F25-4F37-A2EC-CE7DD6319EB6}" type="parTrans" cxnId="{31B46820-ECD9-4FA7-8CFE-47B1C622A1DB}">
      <dgm:prSet/>
      <dgm:spPr/>
      <dgm:t>
        <a:bodyPr/>
        <a:lstStyle/>
        <a:p>
          <a:endParaRPr lang="en-US"/>
        </a:p>
      </dgm:t>
    </dgm:pt>
    <dgm:pt modelId="{E29FB606-64FD-48E1-AC24-25A4DB10ACB9}" type="sibTrans" cxnId="{31B46820-ECD9-4FA7-8CFE-47B1C622A1DB}">
      <dgm:prSet/>
      <dgm:spPr/>
      <dgm:t>
        <a:bodyPr/>
        <a:lstStyle/>
        <a:p>
          <a:endParaRPr lang="en-US"/>
        </a:p>
      </dgm:t>
    </dgm:pt>
    <dgm:pt modelId="{DF7661C4-2153-49D6-9BAA-4F6C574EBBF9}">
      <dgm:prSet/>
      <dgm:spPr/>
      <dgm:t>
        <a:bodyPr/>
        <a:lstStyle/>
        <a:p>
          <a:pPr>
            <a:lnSpc>
              <a:spcPct val="100000"/>
            </a:lnSpc>
          </a:pPr>
          <a:r>
            <a:rPr lang="en-GB" dirty="0">
              <a:hlinkClick xmlns:r="http://schemas.openxmlformats.org/officeDocument/2006/relationships" r:id="rId1"/>
            </a:rPr>
            <a:t>https://www.sagepub.com/sites/default/files/upm-binaries/18533_Chapter3.pdf</a:t>
          </a:r>
          <a:r>
            <a:rPr lang="en-GB" dirty="0"/>
            <a:t> </a:t>
          </a:r>
          <a:endParaRPr lang="en-US" dirty="0"/>
        </a:p>
      </dgm:t>
    </dgm:pt>
    <dgm:pt modelId="{DC7B3B77-0A2F-4155-B5A5-FF73E3570311}" type="parTrans" cxnId="{A8A0E181-B54F-4E84-B4AB-9D0D7A75C540}">
      <dgm:prSet/>
      <dgm:spPr/>
      <dgm:t>
        <a:bodyPr/>
        <a:lstStyle/>
        <a:p>
          <a:endParaRPr lang="en-US"/>
        </a:p>
      </dgm:t>
    </dgm:pt>
    <dgm:pt modelId="{A572ABA0-9786-4EA9-A490-D42E5D850DEF}" type="sibTrans" cxnId="{A8A0E181-B54F-4E84-B4AB-9D0D7A75C540}">
      <dgm:prSet/>
      <dgm:spPr/>
      <dgm:t>
        <a:bodyPr/>
        <a:lstStyle/>
        <a:p>
          <a:endParaRPr lang="en-US"/>
        </a:p>
      </dgm:t>
    </dgm:pt>
    <dgm:pt modelId="{143C17A3-97B6-4D3B-8356-FAD5E541DDC7}" type="pres">
      <dgm:prSet presAssocID="{09A422FB-84F1-4EFA-ADB5-D5660CBEFDF4}" presName="root" presStyleCnt="0">
        <dgm:presLayoutVars>
          <dgm:dir/>
          <dgm:resizeHandles val="exact"/>
        </dgm:presLayoutVars>
      </dgm:prSet>
      <dgm:spPr/>
    </dgm:pt>
    <dgm:pt modelId="{242AFEC8-2452-49B1-BCAF-CF9FA3CE9126}" type="pres">
      <dgm:prSet presAssocID="{8015B57E-9431-4DA9-B28D-78CA8F3D1C8D}" presName="compNode" presStyleCnt="0"/>
      <dgm:spPr/>
    </dgm:pt>
    <dgm:pt modelId="{4712F1E8-7A3D-4864-B872-DAFA6BC34FE7}" type="pres">
      <dgm:prSet presAssocID="{8015B57E-9431-4DA9-B28D-78CA8F3D1C8D}" presName="bgRect" presStyleLbl="bgShp" presStyleIdx="0" presStyleCnt="4"/>
      <dgm:spPr/>
    </dgm:pt>
    <dgm:pt modelId="{FA21D4AC-73F0-42AE-8A85-48641C137DAD}" type="pres">
      <dgm:prSet presAssocID="{8015B57E-9431-4DA9-B28D-78CA8F3D1C8D}" presName="iconRect" presStyleLbl="node1" presStyleIdx="0" presStyleCnt="4"/>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owboy"/>
        </a:ext>
      </dgm:extLst>
    </dgm:pt>
    <dgm:pt modelId="{EC2454C9-4322-4596-B525-45A83B67ABF7}" type="pres">
      <dgm:prSet presAssocID="{8015B57E-9431-4DA9-B28D-78CA8F3D1C8D}" presName="spaceRect" presStyleCnt="0"/>
      <dgm:spPr/>
    </dgm:pt>
    <dgm:pt modelId="{72044363-046B-4F8D-A327-896BF0A0537D}" type="pres">
      <dgm:prSet presAssocID="{8015B57E-9431-4DA9-B28D-78CA8F3D1C8D}" presName="parTx" presStyleLbl="revTx" presStyleIdx="0" presStyleCnt="4">
        <dgm:presLayoutVars>
          <dgm:chMax val="0"/>
          <dgm:chPref val="0"/>
        </dgm:presLayoutVars>
      </dgm:prSet>
      <dgm:spPr/>
    </dgm:pt>
    <dgm:pt modelId="{C9A267C6-AC11-48E0-B147-CB8A9E4ECE04}" type="pres">
      <dgm:prSet presAssocID="{38465F18-6B27-46DC-9B77-AB85E0414293}" presName="sibTrans" presStyleCnt="0"/>
      <dgm:spPr/>
    </dgm:pt>
    <dgm:pt modelId="{EED634BE-E9A2-406D-BA60-579E5481BBA3}" type="pres">
      <dgm:prSet presAssocID="{D9F2A7E9-1DA7-4F4A-8C7E-4AE230C73220}" presName="compNode" presStyleCnt="0"/>
      <dgm:spPr/>
    </dgm:pt>
    <dgm:pt modelId="{7A6CE397-A318-4BA1-85A8-739D18862755}" type="pres">
      <dgm:prSet presAssocID="{D9F2A7E9-1DA7-4F4A-8C7E-4AE230C73220}" presName="bgRect" presStyleLbl="bgShp" presStyleIdx="1" presStyleCnt="4"/>
      <dgm:spPr/>
    </dgm:pt>
    <dgm:pt modelId="{581BCFBE-DB97-41EF-9D86-01B7A609F5BE}" type="pres">
      <dgm:prSet presAssocID="{D9F2A7E9-1DA7-4F4A-8C7E-4AE230C73220}" presName="iconRect" presStyleLbl="node1" presStyleIdx="1" presStyleCnt="4"/>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ooks"/>
        </a:ext>
      </dgm:extLst>
    </dgm:pt>
    <dgm:pt modelId="{D26E0A75-9183-495E-97E8-3C985DCB9581}" type="pres">
      <dgm:prSet presAssocID="{D9F2A7E9-1DA7-4F4A-8C7E-4AE230C73220}" presName="spaceRect" presStyleCnt="0"/>
      <dgm:spPr/>
    </dgm:pt>
    <dgm:pt modelId="{E934435E-ABC5-4EFC-9782-A7AFE1509BF3}" type="pres">
      <dgm:prSet presAssocID="{D9F2A7E9-1DA7-4F4A-8C7E-4AE230C73220}" presName="parTx" presStyleLbl="revTx" presStyleIdx="1" presStyleCnt="4">
        <dgm:presLayoutVars>
          <dgm:chMax val="0"/>
          <dgm:chPref val="0"/>
        </dgm:presLayoutVars>
      </dgm:prSet>
      <dgm:spPr/>
    </dgm:pt>
    <dgm:pt modelId="{907C82DA-1224-464F-B0AC-1455F389F0D7}" type="pres">
      <dgm:prSet presAssocID="{E3AED92C-A144-4718-88BF-A164122B64E1}" presName="sibTrans" presStyleCnt="0"/>
      <dgm:spPr/>
    </dgm:pt>
    <dgm:pt modelId="{87BE56B3-5721-4EBE-B8F3-94ED591CFCAB}" type="pres">
      <dgm:prSet presAssocID="{E37414C8-277C-49B1-99DE-79C12A98DB8B}" presName="compNode" presStyleCnt="0"/>
      <dgm:spPr/>
    </dgm:pt>
    <dgm:pt modelId="{A4441ECA-61C7-4AF6-870A-29DFD0C70CEE}" type="pres">
      <dgm:prSet presAssocID="{E37414C8-277C-49B1-99DE-79C12A98DB8B}" presName="bgRect" presStyleLbl="bgShp" presStyleIdx="2" presStyleCnt="4" custLinFactNeighborX="-729" custLinFactNeighborY="-36298"/>
      <dgm:spPr/>
    </dgm:pt>
    <dgm:pt modelId="{6B8170AB-E359-4E0E-B182-73C9EF766545}" type="pres">
      <dgm:prSet presAssocID="{E37414C8-277C-49B1-99DE-79C12A98DB8B}" presName="iconRect" presStyleLbl="node1" presStyleIdx="2" presStyleCnt="4"/>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dgm:spPr>
      <dgm:extLst>
        <a:ext uri="{E40237B7-FDA0-4F09-8148-C483321AD2D9}">
          <dgm14:cNvPr xmlns:dgm14="http://schemas.microsoft.com/office/drawing/2010/diagram" id="0" name="" descr="Cycle with People"/>
        </a:ext>
      </dgm:extLst>
    </dgm:pt>
    <dgm:pt modelId="{083CF91A-AB53-4FA3-9D43-0F1E19D329FA}" type="pres">
      <dgm:prSet presAssocID="{E37414C8-277C-49B1-99DE-79C12A98DB8B}" presName="spaceRect" presStyleCnt="0"/>
      <dgm:spPr/>
    </dgm:pt>
    <dgm:pt modelId="{6ABC8DB4-9A6B-4CC1-BD3A-229BC2CA6E13}" type="pres">
      <dgm:prSet presAssocID="{E37414C8-277C-49B1-99DE-79C12A98DB8B}" presName="parTx" presStyleLbl="revTx" presStyleIdx="2" presStyleCnt="4">
        <dgm:presLayoutVars>
          <dgm:chMax val="0"/>
          <dgm:chPref val="0"/>
        </dgm:presLayoutVars>
      </dgm:prSet>
      <dgm:spPr/>
    </dgm:pt>
    <dgm:pt modelId="{9441A7FB-9CA8-4732-88E5-82777B1C1F59}" type="pres">
      <dgm:prSet presAssocID="{E29FB606-64FD-48E1-AC24-25A4DB10ACB9}" presName="sibTrans" presStyleCnt="0"/>
      <dgm:spPr/>
    </dgm:pt>
    <dgm:pt modelId="{B22531B7-A802-46BD-9B0A-DA0F10D9A09B}" type="pres">
      <dgm:prSet presAssocID="{DF7661C4-2153-49D6-9BAA-4F6C574EBBF9}" presName="compNode" presStyleCnt="0"/>
      <dgm:spPr/>
    </dgm:pt>
    <dgm:pt modelId="{E710A59E-7332-4C00-869F-11A444A5A761}" type="pres">
      <dgm:prSet presAssocID="{DF7661C4-2153-49D6-9BAA-4F6C574EBBF9}" presName="bgRect" presStyleLbl="bgShp" presStyleIdx="3" presStyleCnt="4"/>
      <dgm:spPr/>
    </dgm:pt>
    <dgm:pt modelId="{06A6D7DC-D667-4D5B-86FF-3CFFEF360D9E}" type="pres">
      <dgm:prSet presAssocID="{DF7661C4-2153-49D6-9BAA-4F6C574EBBF9}" presName="iconRect" presStyleLbl="node1" presStyleIdx="3" presStyleCnt="4"/>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dgm:spPr>
      <dgm:extLst>
        <a:ext uri="{E40237B7-FDA0-4F09-8148-C483321AD2D9}">
          <dgm14:cNvPr xmlns:dgm14="http://schemas.microsoft.com/office/drawing/2010/diagram" id="0" name="" descr="Earth Globe Americas"/>
        </a:ext>
      </dgm:extLst>
    </dgm:pt>
    <dgm:pt modelId="{C714DB95-B6E9-4138-8BC0-294E19B54740}" type="pres">
      <dgm:prSet presAssocID="{DF7661C4-2153-49D6-9BAA-4F6C574EBBF9}" presName="spaceRect" presStyleCnt="0"/>
      <dgm:spPr/>
    </dgm:pt>
    <dgm:pt modelId="{27EDF366-4512-47D9-AE93-893A44AB1E0A}" type="pres">
      <dgm:prSet presAssocID="{DF7661C4-2153-49D6-9BAA-4F6C574EBBF9}" presName="parTx" presStyleLbl="revTx" presStyleIdx="3" presStyleCnt="4">
        <dgm:presLayoutVars>
          <dgm:chMax val="0"/>
          <dgm:chPref val="0"/>
        </dgm:presLayoutVars>
      </dgm:prSet>
      <dgm:spPr/>
    </dgm:pt>
  </dgm:ptLst>
  <dgm:cxnLst>
    <dgm:cxn modelId="{029DE513-7015-4700-B6F7-F1C6654E4D32}" type="presOf" srcId="{09A422FB-84F1-4EFA-ADB5-D5660CBEFDF4}" destId="{143C17A3-97B6-4D3B-8356-FAD5E541DDC7}" srcOrd="0" destOrd="0" presId="urn:microsoft.com/office/officeart/2018/2/layout/IconVerticalSolidList"/>
    <dgm:cxn modelId="{31B46820-ECD9-4FA7-8CFE-47B1C622A1DB}" srcId="{09A422FB-84F1-4EFA-ADB5-D5660CBEFDF4}" destId="{E37414C8-277C-49B1-99DE-79C12A98DB8B}" srcOrd="2" destOrd="0" parTransId="{A120B08F-8F25-4F37-A2EC-CE7DD6319EB6}" sibTransId="{E29FB606-64FD-48E1-AC24-25A4DB10ACB9}"/>
    <dgm:cxn modelId="{62865464-3E94-4998-9DC8-734FFC2D68BF}" type="presOf" srcId="{8015B57E-9431-4DA9-B28D-78CA8F3D1C8D}" destId="{72044363-046B-4F8D-A327-896BF0A0537D}" srcOrd="0" destOrd="0" presId="urn:microsoft.com/office/officeart/2018/2/layout/IconVerticalSolidList"/>
    <dgm:cxn modelId="{A8A0E181-B54F-4E84-B4AB-9D0D7A75C540}" srcId="{09A422FB-84F1-4EFA-ADB5-D5660CBEFDF4}" destId="{DF7661C4-2153-49D6-9BAA-4F6C574EBBF9}" srcOrd="3" destOrd="0" parTransId="{DC7B3B77-0A2F-4155-B5A5-FF73E3570311}" sibTransId="{A572ABA0-9786-4EA9-A490-D42E5D850DEF}"/>
    <dgm:cxn modelId="{0A75C68B-5C37-4DE1-9E46-BF955841774E}" type="presOf" srcId="{D9F2A7E9-1DA7-4F4A-8C7E-4AE230C73220}" destId="{E934435E-ABC5-4EFC-9782-A7AFE1509BF3}" srcOrd="0" destOrd="0" presId="urn:microsoft.com/office/officeart/2018/2/layout/IconVerticalSolidList"/>
    <dgm:cxn modelId="{298B1BA0-F0B1-4972-8A2E-0DAD077213E4}" type="presOf" srcId="{E37414C8-277C-49B1-99DE-79C12A98DB8B}" destId="{6ABC8DB4-9A6B-4CC1-BD3A-229BC2CA6E13}" srcOrd="0" destOrd="0" presId="urn:microsoft.com/office/officeart/2018/2/layout/IconVerticalSolidList"/>
    <dgm:cxn modelId="{78C602CB-06DE-4456-BC5A-8E0A5B7B9EA6}" srcId="{09A422FB-84F1-4EFA-ADB5-D5660CBEFDF4}" destId="{8015B57E-9431-4DA9-B28D-78CA8F3D1C8D}" srcOrd="0" destOrd="0" parTransId="{8795150C-D966-4B67-8CD9-14957CFDD129}" sibTransId="{38465F18-6B27-46DC-9B77-AB85E0414293}"/>
    <dgm:cxn modelId="{267546DA-CB49-45D9-BB0B-EC8F83E2A277}" srcId="{09A422FB-84F1-4EFA-ADB5-D5660CBEFDF4}" destId="{D9F2A7E9-1DA7-4F4A-8C7E-4AE230C73220}" srcOrd="1" destOrd="0" parTransId="{7122F71F-7DEE-4F22-8D8D-AE9B90E1A927}" sibTransId="{E3AED92C-A144-4718-88BF-A164122B64E1}"/>
    <dgm:cxn modelId="{38C14BE8-EF44-41FE-8134-73B62CDF043A}" type="presOf" srcId="{DF7661C4-2153-49D6-9BAA-4F6C574EBBF9}" destId="{27EDF366-4512-47D9-AE93-893A44AB1E0A}" srcOrd="0" destOrd="0" presId="urn:microsoft.com/office/officeart/2018/2/layout/IconVerticalSolidList"/>
    <dgm:cxn modelId="{3913F94E-8269-43B8-AF9F-D388716D154B}" type="presParOf" srcId="{143C17A3-97B6-4D3B-8356-FAD5E541DDC7}" destId="{242AFEC8-2452-49B1-BCAF-CF9FA3CE9126}" srcOrd="0" destOrd="0" presId="urn:microsoft.com/office/officeart/2018/2/layout/IconVerticalSolidList"/>
    <dgm:cxn modelId="{2ED8C23E-32AD-4ABF-9CE4-06DD7181A22A}" type="presParOf" srcId="{242AFEC8-2452-49B1-BCAF-CF9FA3CE9126}" destId="{4712F1E8-7A3D-4864-B872-DAFA6BC34FE7}" srcOrd="0" destOrd="0" presId="urn:microsoft.com/office/officeart/2018/2/layout/IconVerticalSolidList"/>
    <dgm:cxn modelId="{492A0B6D-8643-4705-BC9B-A947591DE510}" type="presParOf" srcId="{242AFEC8-2452-49B1-BCAF-CF9FA3CE9126}" destId="{FA21D4AC-73F0-42AE-8A85-48641C137DAD}" srcOrd="1" destOrd="0" presId="urn:microsoft.com/office/officeart/2018/2/layout/IconVerticalSolidList"/>
    <dgm:cxn modelId="{B0B69957-9042-49FC-B3A4-C073121AF761}" type="presParOf" srcId="{242AFEC8-2452-49B1-BCAF-CF9FA3CE9126}" destId="{EC2454C9-4322-4596-B525-45A83B67ABF7}" srcOrd="2" destOrd="0" presId="urn:microsoft.com/office/officeart/2018/2/layout/IconVerticalSolidList"/>
    <dgm:cxn modelId="{5CCC2A5F-46F8-4661-B812-E04CE9126F77}" type="presParOf" srcId="{242AFEC8-2452-49B1-BCAF-CF9FA3CE9126}" destId="{72044363-046B-4F8D-A327-896BF0A0537D}" srcOrd="3" destOrd="0" presId="urn:microsoft.com/office/officeart/2018/2/layout/IconVerticalSolidList"/>
    <dgm:cxn modelId="{12AC7F05-A52B-491A-9DB1-A970C3B5D0CA}" type="presParOf" srcId="{143C17A3-97B6-4D3B-8356-FAD5E541DDC7}" destId="{C9A267C6-AC11-48E0-B147-CB8A9E4ECE04}" srcOrd="1" destOrd="0" presId="urn:microsoft.com/office/officeart/2018/2/layout/IconVerticalSolidList"/>
    <dgm:cxn modelId="{450D4474-DF3D-434B-B061-D0510DAC744D}" type="presParOf" srcId="{143C17A3-97B6-4D3B-8356-FAD5E541DDC7}" destId="{EED634BE-E9A2-406D-BA60-579E5481BBA3}" srcOrd="2" destOrd="0" presId="urn:microsoft.com/office/officeart/2018/2/layout/IconVerticalSolidList"/>
    <dgm:cxn modelId="{CEE0FD51-A851-4903-A838-0B7122903CC3}" type="presParOf" srcId="{EED634BE-E9A2-406D-BA60-579E5481BBA3}" destId="{7A6CE397-A318-4BA1-85A8-739D18862755}" srcOrd="0" destOrd="0" presId="urn:microsoft.com/office/officeart/2018/2/layout/IconVerticalSolidList"/>
    <dgm:cxn modelId="{A3E54CE3-D0EB-44AA-A7E4-5A8DD6A7E60B}" type="presParOf" srcId="{EED634BE-E9A2-406D-BA60-579E5481BBA3}" destId="{581BCFBE-DB97-41EF-9D86-01B7A609F5BE}" srcOrd="1" destOrd="0" presId="urn:microsoft.com/office/officeart/2018/2/layout/IconVerticalSolidList"/>
    <dgm:cxn modelId="{BAFB7EE9-A942-43B8-AAA0-16BC7D9533A6}" type="presParOf" srcId="{EED634BE-E9A2-406D-BA60-579E5481BBA3}" destId="{D26E0A75-9183-495E-97E8-3C985DCB9581}" srcOrd="2" destOrd="0" presId="urn:microsoft.com/office/officeart/2018/2/layout/IconVerticalSolidList"/>
    <dgm:cxn modelId="{7FDF8386-7A9E-4B65-8DF0-D512A2214B0F}" type="presParOf" srcId="{EED634BE-E9A2-406D-BA60-579E5481BBA3}" destId="{E934435E-ABC5-4EFC-9782-A7AFE1509BF3}" srcOrd="3" destOrd="0" presId="urn:microsoft.com/office/officeart/2018/2/layout/IconVerticalSolidList"/>
    <dgm:cxn modelId="{A15501A5-FA74-4E60-B552-FDD16DA53939}" type="presParOf" srcId="{143C17A3-97B6-4D3B-8356-FAD5E541DDC7}" destId="{907C82DA-1224-464F-B0AC-1455F389F0D7}" srcOrd="3" destOrd="0" presId="urn:microsoft.com/office/officeart/2018/2/layout/IconVerticalSolidList"/>
    <dgm:cxn modelId="{0B2C6705-7A74-4FAA-B7F1-05948A204D38}" type="presParOf" srcId="{143C17A3-97B6-4D3B-8356-FAD5E541DDC7}" destId="{87BE56B3-5721-4EBE-B8F3-94ED591CFCAB}" srcOrd="4" destOrd="0" presId="urn:microsoft.com/office/officeart/2018/2/layout/IconVerticalSolidList"/>
    <dgm:cxn modelId="{4ACCAAF3-F6C9-4632-83A7-CF63E0FD5E9C}" type="presParOf" srcId="{87BE56B3-5721-4EBE-B8F3-94ED591CFCAB}" destId="{A4441ECA-61C7-4AF6-870A-29DFD0C70CEE}" srcOrd="0" destOrd="0" presId="urn:microsoft.com/office/officeart/2018/2/layout/IconVerticalSolidList"/>
    <dgm:cxn modelId="{DEA45C09-A073-45EE-BA5B-038C423FD8B5}" type="presParOf" srcId="{87BE56B3-5721-4EBE-B8F3-94ED591CFCAB}" destId="{6B8170AB-E359-4E0E-B182-73C9EF766545}" srcOrd="1" destOrd="0" presId="urn:microsoft.com/office/officeart/2018/2/layout/IconVerticalSolidList"/>
    <dgm:cxn modelId="{6BDA2CBC-E253-4DD7-B1FD-E2228999B19D}" type="presParOf" srcId="{87BE56B3-5721-4EBE-B8F3-94ED591CFCAB}" destId="{083CF91A-AB53-4FA3-9D43-0F1E19D329FA}" srcOrd="2" destOrd="0" presId="urn:microsoft.com/office/officeart/2018/2/layout/IconVerticalSolidList"/>
    <dgm:cxn modelId="{979CD4D0-3F56-4B1A-A1CB-2F05D717F05F}" type="presParOf" srcId="{87BE56B3-5721-4EBE-B8F3-94ED591CFCAB}" destId="{6ABC8DB4-9A6B-4CC1-BD3A-229BC2CA6E13}" srcOrd="3" destOrd="0" presId="urn:microsoft.com/office/officeart/2018/2/layout/IconVerticalSolidList"/>
    <dgm:cxn modelId="{B93F9D5B-C72D-45F7-8ABC-713CCD4A3D78}" type="presParOf" srcId="{143C17A3-97B6-4D3B-8356-FAD5E541DDC7}" destId="{9441A7FB-9CA8-4732-88E5-82777B1C1F59}" srcOrd="5" destOrd="0" presId="urn:microsoft.com/office/officeart/2018/2/layout/IconVerticalSolidList"/>
    <dgm:cxn modelId="{D9DDD5A8-CD83-4D78-8493-8F9F8975D8DB}" type="presParOf" srcId="{143C17A3-97B6-4D3B-8356-FAD5E541DDC7}" destId="{B22531B7-A802-46BD-9B0A-DA0F10D9A09B}" srcOrd="6" destOrd="0" presId="urn:microsoft.com/office/officeart/2018/2/layout/IconVerticalSolidList"/>
    <dgm:cxn modelId="{6E60C048-D544-4D06-8E2A-32D0BDE0D854}" type="presParOf" srcId="{B22531B7-A802-46BD-9B0A-DA0F10D9A09B}" destId="{E710A59E-7332-4C00-869F-11A444A5A761}" srcOrd="0" destOrd="0" presId="urn:microsoft.com/office/officeart/2018/2/layout/IconVerticalSolidList"/>
    <dgm:cxn modelId="{D0F17053-DFA8-441E-93EA-98007E93B6F2}" type="presParOf" srcId="{B22531B7-A802-46BD-9B0A-DA0F10D9A09B}" destId="{06A6D7DC-D667-4D5B-86FF-3CFFEF360D9E}" srcOrd="1" destOrd="0" presId="urn:microsoft.com/office/officeart/2018/2/layout/IconVerticalSolidList"/>
    <dgm:cxn modelId="{5259E91C-CB28-4A79-B208-AA6A4416A20B}" type="presParOf" srcId="{B22531B7-A802-46BD-9B0A-DA0F10D9A09B}" destId="{C714DB95-B6E9-4138-8BC0-294E19B54740}" srcOrd="2" destOrd="0" presId="urn:microsoft.com/office/officeart/2018/2/layout/IconVerticalSolidList"/>
    <dgm:cxn modelId="{08C621A4-1DDC-459C-A04F-6E500EF405AA}" type="presParOf" srcId="{B22531B7-A802-46BD-9B0A-DA0F10D9A09B}" destId="{27EDF366-4512-47D9-AE93-893A44AB1E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CC154-B657-694F-8D94-FB8A4DF7F761}">
      <dsp:nvSpPr>
        <dsp:cNvPr id="0" name=""/>
        <dsp:cNvSpPr/>
      </dsp:nvSpPr>
      <dsp:spPr>
        <a:xfrm>
          <a:off x="0" y="480531"/>
          <a:ext cx="6151756" cy="167310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Understanding this technical chapter: key terms</a:t>
          </a:r>
        </a:p>
      </dsp:txBody>
      <dsp:txXfrm>
        <a:off x="81674" y="562205"/>
        <a:ext cx="5988408" cy="1509752"/>
      </dsp:txXfrm>
    </dsp:sp>
    <dsp:sp modelId="{7FC2C128-6930-F648-97F2-2D0790B6774D}">
      <dsp:nvSpPr>
        <dsp:cNvPr id="0" name=""/>
        <dsp:cNvSpPr/>
      </dsp:nvSpPr>
      <dsp:spPr>
        <a:xfrm>
          <a:off x="0" y="2340831"/>
          <a:ext cx="6151756" cy="1673100"/>
        </a:xfrm>
        <a:prstGeom prst="roundRect">
          <a:avLst/>
        </a:prstGeom>
        <a:gradFill rotWithShape="0">
          <a:gsLst>
            <a:gs pos="0">
              <a:schemeClr val="accent5">
                <a:hueOff val="-4966938"/>
                <a:satOff val="19906"/>
                <a:lumOff val="4314"/>
                <a:alphaOff val="0"/>
                <a:tint val="50000"/>
                <a:satMod val="300000"/>
              </a:schemeClr>
            </a:gs>
            <a:gs pos="35000">
              <a:schemeClr val="accent5">
                <a:hueOff val="-4966938"/>
                <a:satOff val="19906"/>
                <a:lumOff val="4314"/>
                <a:alphaOff val="0"/>
                <a:tint val="37000"/>
                <a:satMod val="300000"/>
              </a:schemeClr>
            </a:gs>
            <a:gs pos="100000">
              <a:schemeClr val="accent5">
                <a:hueOff val="-4966938"/>
                <a:satOff val="19906"/>
                <a:lumOff val="431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Data? ‘</a:t>
          </a:r>
          <a:r>
            <a:rPr lang="en-GB" sz="2800" i="1" kern="1200" dirty="0"/>
            <a:t>Quantitative &amp; Qualitative</a:t>
          </a:r>
          <a:r>
            <a:rPr lang="en-GB" sz="2800" kern="1200" dirty="0"/>
            <a:t>’, ‘</a:t>
          </a:r>
          <a:r>
            <a:rPr lang="en-GB" sz="2800" i="1" kern="1200" dirty="0"/>
            <a:t>Primary &amp; Secondary</a:t>
          </a:r>
          <a:r>
            <a:rPr lang="en-GB" sz="2800" kern="1200" dirty="0"/>
            <a:t>’, ‘</a:t>
          </a:r>
          <a:r>
            <a:rPr lang="en-GB" sz="2800" i="1" kern="1200" dirty="0"/>
            <a:t>Descriptive &amp; Experimental’</a:t>
          </a:r>
          <a:endParaRPr lang="en-US" sz="2800" kern="1200" dirty="0"/>
        </a:p>
      </dsp:txBody>
      <dsp:txXfrm>
        <a:off x="81674" y="2422505"/>
        <a:ext cx="5988408" cy="1509752"/>
      </dsp:txXfrm>
    </dsp:sp>
    <dsp:sp modelId="{77A653A4-1716-014C-A982-6384ACDD32E8}">
      <dsp:nvSpPr>
        <dsp:cNvPr id="0" name=""/>
        <dsp:cNvSpPr/>
      </dsp:nvSpPr>
      <dsp:spPr>
        <a:xfrm>
          <a:off x="0" y="4201131"/>
          <a:ext cx="6151756" cy="1673100"/>
        </a:xfrm>
        <a:prstGeom prst="round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Writing Chapter 3</a:t>
          </a:r>
        </a:p>
      </dsp:txBody>
      <dsp:txXfrm>
        <a:off x="81674" y="4282805"/>
        <a:ext cx="5988408" cy="15097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4E69D-742A-4771-A9E4-2A7F32D59C3C}">
      <dsp:nvSpPr>
        <dsp:cNvPr id="0" name=""/>
        <dsp:cNvSpPr/>
      </dsp:nvSpPr>
      <dsp:spPr>
        <a:xfrm rot="21300000">
          <a:off x="75970" y="1795605"/>
          <a:ext cx="10310978" cy="902093"/>
        </a:xfrm>
        <a:prstGeom prst="mathMinus">
          <a:avLst/>
        </a:prstGeom>
        <a:gradFill rotWithShape="0">
          <a:gsLst>
            <a:gs pos="0">
              <a:schemeClr val="accent4">
                <a:tint val="40000"/>
                <a:hueOff val="0"/>
                <a:satOff val="0"/>
                <a:lumOff val="0"/>
                <a:alphaOff val="0"/>
                <a:shade val="51000"/>
                <a:satMod val="130000"/>
              </a:schemeClr>
            </a:gs>
            <a:gs pos="80000">
              <a:schemeClr val="accent4">
                <a:tint val="40000"/>
                <a:hueOff val="0"/>
                <a:satOff val="0"/>
                <a:lumOff val="0"/>
                <a:alphaOff val="0"/>
                <a:shade val="93000"/>
                <a:satMod val="130000"/>
              </a:schemeClr>
            </a:gs>
            <a:gs pos="100000">
              <a:schemeClr val="accent4">
                <a:tint val="4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dsp:style>
    </dsp:sp>
    <dsp:sp modelId="{BF5DB29D-2B17-46FB-B862-D0EB1136B569}">
      <dsp:nvSpPr>
        <dsp:cNvPr id="0" name=""/>
        <dsp:cNvSpPr/>
      </dsp:nvSpPr>
      <dsp:spPr>
        <a:xfrm>
          <a:off x="1255550" y="224665"/>
          <a:ext cx="3138876" cy="1797322"/>
        </a:xfrm>
        <a:prstGeom prst="downArrow">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F574908-3C0F-4FFE-91C4-02BFEFA3DA70}">
      <dsp:nvSpPr>
        <dsp:cNvPr id="0" name=""/>
        <dsp:cNvSpPr/>
      </dsp:nvSpPr>
      <dsp:spPr>
        <a:xfrm>
          <a:off x="4518073" y="0"/>
          <a:ext cx="5944846" cy="1887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b="1" i="1" kern="1200" dirty="0">
              <a:solidFill>
                <a:srgbClr val="7030A0"/>
              </a:solidFill>
            </a:rPr>
            <a:t>Methodology</a:t>
          </a:r>
          <a:r>
            <a:rPr lang="en-GB" sz="2800" kern="1200" dirty="0"/>
            <a:t> – overarching strategy and rationale of your research project – a study of the methods, theories and principles </a:t>
          </a:r>
        </a:p>
      </dsp:txBody>
      <dsp:txXfrm>
        <a:off x="4518073" y="0"/>
        <a:ext cx="5944846" cy="1887188"/>
      </dsp:txXfrm>
    </dsp:sp>
    <dsp:sp modelId="{B7163D13-FD51-46EC-801C-CB98E17DB749}">
      <dsp:nvSpPr>
        <dsp:cNvPr id="0" name=""/>
        <dsp:cNvSpPr/>
      </dsp:nvSpPr>
      <dsp:spPr>
        <a:xfrm>
          <a:off x="6068493" y="2471317"/>
          <a:ext cx="3138876" cy="1797322"/>
        </a:xfrm>
        <a:prstGeom prst="upArrow">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E0B70F6F-6FCD-4999-9EEB-B32DD26785CF}">
      <dsp:nvSpPr>
        <dsp:cNvPr id="0" name=""/>
        <dsp:cNvSpPr/>
      </dsp:nvSpPr>
      <dsp:spPr>
        <a:xfrm>
          <a:off x="676925" y="2606116"/>
          <a:ext cx="5133158" cy="1887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b="1" i="1" kern="1200" dirty="0">
              <a:solidFill>
                <a:srgbClr val="00B0F0"/>
              </a:solidFill>
            </a:rPr>
            <a:t>Methods </a:t>
          </a:r>
          <a:r>
            <a:rPr lang="en-GB" sz="3000" kern="1200" dirty="0"/>
            <a:t>– specific tools and procedures used to collect and analyse data </a:t>
          </a:r>
        </a:p>
      </dsp:txBody>
      <dsp:txXfrm>
        <a:off x="676925" y="2606116"/>
        <a:ext cx="5133158" cy="18871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E8CFC-E63B-44E0-AF24-C816198466A2}">
      <dsp:nvSpPr>
        <dsp:cNvPr id="0" name=""/>
        <dsp:cNvSpPr/>
      </dsp:nvSpPr>
      <dsp:spPr>
        <a:xfrm>
          <a:off x="-5633322" y="-862503"/>
          <a:ext cx="6708169" cy="6708169"/>
        </a:xfrm>
        <a:prstGeom prst="blockArc">
          <a:avLst>
            <a:gd name="adj1" fmla="val 18900000"/>
            <a:gd name="adj2" fmla="val 2700000"/>
            <a:gd name="adj3" fmla="val 322"/>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F344FA-60B3-435E-BF4E-A500DC178145}">
      <dsp:nvSpPr>
        <dsp:cNvPr id="0" name=""/>
        <dsp:cNvSpPr/>
      </dsp:nvSpPr>
      <dsp:spPr>
        <a:xfrm>
          <a:off x="691662" y="498316"/>
          <a:ext cx="10439110" cy="99663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07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All dissertation projects need to be clear on data collection</a:t>
          </a:r>
        </a:p>
      </dsp:txBody>
      <dsp:txXfrm>
        <a:off x="691662" y="498316"/>
        <a:ext cx="10439110" cy="996632"/>
      </dsp:txXfrm>
    </dsp:sp>
    <dsp:sp modelId="{E2CF024B-AF66-46D1-88C7-A2FDEF1696A4}">
      <dsp:nvSpPr>
        <dsp:cNvPr id="0" name=""/>
        <dsp:cNvSpPr/>
      </dsp:nvSpPr>
      <dsp:spPr>
        <a:xfrm>
          <a:off x="68767" y="373737"/>
          <a:ext cx="1245790" cy="1245790"/>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BC624E-54DC-476A-9401-70C6B57943AA}">
      <dsp:nvSpPr>
        <dsp:cNvPr id="0" name=""/>
        <dsp:cNvSpPr/>
      </dsp:nvSpPr>
      <dsp:spPr>
        <a:xfrm>
          <a:off x="1053938" y="1993264"/>
          <a:ext cx="10076834" cy="996632"/>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07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Include this chapter if undertaking – Primary/secondary/case study</a:t>
          </a:r>
        </a:p>
      </dsp:txBody>
      <dsp:txXfrm>
        <a:off x="1053938" y="1993264"/>
        <a:ext cx="10076834" cy="996632"/>
      </dsp:txXfrm>
    </dsp:sp>
    <dsp:sp modelId="{811D9B71-B895-4E98-BDBC-6486DB959CF2}">
      <dsp:nvSpPr>
        <dsp:cNvPr id="0" name=""/>
        <dsp:cNvSpPr/>
      </dsp:nvSpPr>
      <dsp:spPr>
        <a:xfrm>
          <a:off x="431043" y="1868685"/>
          <a:ext cx="1245790" cy="1245790"/>
        </a:xfrm>
        <a:prstGeom prst="ellipse">
          <a:avLst/>
        </a:prstGeom>
        <a:solidFill>
          <a:schemeClr val="lt1">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F0519A71-429D-4905-A69E-706D5EDE5AAD}">
      <dsp:nvSpPr>
        <dsp:cNvPr id="0" name=""/>
        <dsp:cNvSpPr/>
      </dsp:nvSpPr>
      <dsp:spPr>
        <a:xfrm>
          <a:off x="691662" y="3488213"/>
          <a:ext cx="10439110" cy="996632"/>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9107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It is the ….</a:t>
          </a:r>
          <a:r>
            <a:rPr lang="en-GB" sz="2800" i="1" kern="1200" dirty="0"/>
            <a:t>who, when, where, why</a:t>
          </a:r>
          <a:r>
            <a:rPr lang="en-GB" sz="2800" kern="1200" dirty="0"/>
            <a:t>…. of your research</a:t>
          </a:r>
        </a:p>
      </dsp:txBody>
      <dsp:txXfrm>
        <a:off x="691662" y="3488213"/>
        <a:ext cx="10439110" cy="996632"/>
      </dsp:txXfrm>
    </dsp:sp>
    <dsp:sp modelId="{82D26E54-D7C6-48DD-AB6F-60E8D65FEB20}">
      <dsp:nvSpPr>
        <dsp:cNvPr id="0" name=""/>
        <dsp:cNvSpPr/>
      </dsp:nvSpPr>
      <dsp:spPr>
        <a:xfrm>
          <a:off x="68767" y="3363634"/>
          <a:ext cx="1245790" cy="1245790"/>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58C39-2EBB-48AB-B650-F0502A08A974}">
      <dsp:nvSpPr>
        <dsp:cNvPr id="0" name=""/>
        <dsp:cNvSpPr/>
      </dsp:nvSpPr>
      <dsp:spPr>
        <a:xfrm>
          <a:off x="0" y="208925"/>
          <a:ext cx="3428999" cy="2057400"/>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1.Introduction to the chapter</a:t>
          </a:r>
        </a:p>
      </dsp:txBody>
      <dsp:txXfrm>
        <a:off x="0" y="208925"/>
        <a:ext cx="3428999" cy="2057400"/>
      </dsp:txXfrm>
    </dsp:sp>
    <dsp:sp modelId="{9BD69C2A-91F2-413B-8155-81F89E1112AD}">
      <dsp:nvSpPr>
        <dsp:cNvPr id="0" name=""/>
        <dsp:cNvSpPr/>
      </dsp:nvSpPr>
      <dsp:spPr>
        <a:xfrm>
          <a:off x="3771900" y="208925"/>
          <a:ext cx="3428999" cy="2057400"/>
        </a:xfrm>
        <a:prstGeom prst="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2. Research strategy</a:t>
          </a:r>
        </a:p>
      </dsp:txBody>
      <dsp:txXfrm>
        <a:off x="3771900" y="208925"/>
        <a:ext cx="3428999" cy="2057400"/>
      </dsp:txXfrm>
    </dsp:sp>
    <dsp:sp modelId="{83354C05-9313-4D38-BEC0-E04898480531}">
      <dsp:nvSpPr>
        <dsp:cNvPr id="0" name=""/>
        <dsp:cNvSpPr/>
      </dsp:nvSpPr>
      <dsp:spPr>
        <a:xfrm>
          <a:off x="7543800" y="208925"/>
          <a:ext cx="3428999" cy="2057400"/>
        </a:xfrm>
        <a:prstGeom prst="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3. Data collection</a:t>
          </a:r>
        </a:p>
      </dsp:txBody>
      <dsp:txXfrm>
        <a:off x="7543800" y="208925"/>
        <a:ext cx="3428999" cy="2057400"/>
      </dsp:txXfrm>
    </dsp:sp>
    <dsp:sp modelId="{1AEBE335-DC8E-400F-827F-86EC8B24706B}">
      <dsp:nvSpPr>
        <dsp:cNvPr id="0" name=""/>
        <dsp:cNvSpPr/>
      </dsp:nvSpPr>
      <dsp:spPr>
        <a:xfrm>
          <a:off x="1885950" y="2609225"/>
          <a:ext cx="3428999" cy="2057400"/>
        </a:xfrm>
        <a:prstGeom prst="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4. Data Analysis</a:t>
          </a:r>
        </a:p>
      </dsp:txBody>
      <dsp:txXfrm>
        <a:off x="1885950" y="2609225"/>
        <a:ext cx="3428999" cy="2057400"/>
      </dsp:txXfrm>
    </dsp:sp>
    <dsp:sp modelId="{CEBB3608-0A4C-4EC9-9895-38E9795CF591}">
      <dsp:nvSpPr>
        <dsp:cNvPr id="0" name=""/>
        <dsp:cNvSpPr/>
      </dsp:nvSpPr>
      <dsp:spPr>
        <a:xfrm>
          <a:off x="5657850" y="2609225"/>
          <a:ext cx="3428999" cy="2057400"/>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5. Limitations </a:t>
          </a:r>
        </a:p>
      </dsp:txBody>
      <dsp:txXfrm>
        <a:off x="5657850" y="2609225"/>
        <a:ext cx="3428999" cy="20574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12F1E8-7A3D-4864-B872-DAFA6BC34FE7}">
      <dsp:nvSpPr>
        <dsp:cNvPr id="0" name=""/>
        <dsp:cNvSpPr/>
      </dsp:nvSpPr>
      <dsp:spPr>
        <a:xfrm>
          <a:off x="0" y="1625"/>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21D4AC-73F0-42AE-8A85-48641C137DAD}">
      <dsp:nvSpPr>
        <dsp:cNvPr id="0" name=""/>
        <dsp:cNvSpPr/>
      </dsp:nvSpPr>
      <dsp:spPr>
        <a:xfrm>
          <a:off x="249203" y="186983"/>
          <a:ext cx="453097" cy="4530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044363-046B-4F8D-A327-896BF0A0537D}">
      <dsp:nvSpPr>
        <dsp:cNvPr id="0" name=""/>
        <dsp:cNvSpPr/>
      </dsp:nvSpPr>
      <dsp:spPr>
        <a:xfrm>
          <a:off x="951504" y="1625"/>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Burnett, J. (2009) </a:t>
          </a:r>
          <a:r>
            <a:rPr lang="en-GB" sz="1900" b="0" i="1" kern="1200"/>
            <a:t>Doing Your Social Science Dissertation</a:t>
          </a:r>
          <a:r>
            <a:rPr lang="en-GB" sz="1900" b="0" i="0" kern="1200"/>
            <a:t>. London: SAGE Publications.</a:t>
          </a:r>
          <a:endParaRPr lang="en-US" sz="1900" kern="1200"/>
        </a:p>
      </dsp:txBody>
      <dsp:txXfrm>
        <a:off x="951504" y="1625"/>
        <a:ext cx="10021295" cy="823813"/>
      </dsp:txXfrm>
    </dsp:sp>
    <dsp:sp modelId="{7A6CE397-A318-4BA1-85A8-739D18862755}">
      <dsp:nvSpPr>
        <dsp:cNvPr id="0" name=""/>
        <dsp:cNvSpPr/>
      </dsp:nvSpPr>
      <dsp:spPr>
        <a:xfrm>
          <a:off x="0" y="1031391"/>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1BCFBE-DB97-41EF-9D86-01B7A609F5BE}">
      <dsp:nvSpPr>
        <dsp:cNvPr id="0" name=""/>
        <dsp:cNvSpPr/>
      </dsp:nvSpPr>
      <dsp:spPr>
        <a:xfrm>
          <a:off x="249203" y="1216749"/>
          <a:ext cx="453097" cy="4530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34435E-ABC5-4EFC-9782-A7AFE1509BF3}">
      <dsp:nvSpPr>
        <dsp:cNvPr id="0" name=""/>
        <dsp:cNvSpPr/>
      </dsp:nvSpPr>
      <dsp:spPr>
        <a:xfrm>
          <a:off x="951504" y="1031391"/>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Denscombe, M. (2012) </a:t>
          </a:r>
          <a:r>
            <a:rPr lang="en-GB" sz="1900" b="0" i="1" kern="1200"/>
            <a:t>Research proposals a practical guide</a:t>
          </a:r>
          <a:r>
            <a:rPr lang="en-GB" sz="1900" b="0" i="0" kern="1200"/>
            <a:t>. Berkshire,  McGraw Hill Open University Press.</a:t>
          </a:r>
          <a:endParaRPr lang="en-US" sz="1900" kern="1200"/>
        </a:p>
      </dsp:txBody>
      <dsp:txXfrm>
        <a:off x="951504" y="1031391"/>
        <a:ext cx="10021295" cy="823813"/>
      </dsp:txXfrm>
    </dsp:sp>
    <dsp:sp modelId="{A4441ECA-61C7-4AF6-870A-29DFD0C70CEE}">
      <dsp:nvSpPr>
        <dsp:cNvPr id="0" name=""/>
        <dsp:cNvSpPr/>
      </dsp:nvSpPr>
      <dsp:spPr>
        <a:xfrm>
          <a:off x="0" y="1762130"/>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8170AB-E359-4E0E-B182-73C9EF766545}">
      <dsp:nvSpPr>
        <dsp:cNvPr id="0" name=""/>
        <dsp:cNvSpPr/>
      </dsp:nvSpPr>
      <dsp:spPr>
        <a:xfrm>
          <a:off x="249203" y="2246516"/>
          <a:ext cx="453097" cy="4530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BC8DB4-9A6B-4CC1-BD3A-229BC2CA6E13}">
      <dsp:nvSpPr>
        <dsp:cNvPr id="0" name=""/>
        <dsp:cNvSpPr/>
      </dsp:nvSpPr>
      <dsp:spPr>
        <a:xfrm>
          <a:off x="951504" y="2061158"/>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b="0" i="0" kern="1200"/>
            <a:t>Walliman, N. (2006) </a:t>
          </a:r>
          <a:r>
            <a:rPr lang="en-GB" sz="1900" b="0" i="1" kern="1200"/>
            <a:t>Social research methods</a:t>
          </a:r>
          <a:r>
            <a:rPr lang="en-GB" sz="1900" b="0" i="0" kern="1200"/>
            <a:t>. London: SAGE.</a:t>
          </a:r>
          <a:endParaRPr lang="en-US" sz="1900" kern="1200"/>
        </a:p>
      </dsp:txBody>
      <dsp:txXfrm>
        <a:off x="951504" y="2061158"/>
        <a:ext cx="10021295" cy="823813"/>
      </dsp:txXfrm>
    </dsp:sp>
    <dsp:sp modelId="{E710A59E-7332-4C00-869F-11A444A5A761}">
      <dsp:nvSpPr>
        <dsp:cNvPr id="0" name=""/>
        <dsp:cNvSpPr/>
      </dsp:nvSpPr>
      <dsp:spPr>
        <a:xfrm>
          <a:off x="0" y="3090924"/>
          <a:ext cx="10972800" cy="8238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6D7DC-D667-4D5B-86FF-3CFFEF360D9E}">
      <dsp:nvSpPr>
        <dsp:cNvPr id="0" name=""/>
        <dsp:cNvSpPr/>
      </dsp:nvSpPr>
      <dsp:spPr>
        <a:xfrm>
          <a:off x="249203" y="3276282"/>
          <a:ext cx="453097" cy="45309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EDF366-4512-47D9-AE93-893A44AB1E0A}">
      <dsp:nvSpPr>
        <dsp:cNvPr id="0" name=""/>
        <dsp:cNvSpPr/>
      </dsp:nvSpPr>
      <dsp:spPr>
        <a:xfrm>
          <a:off x="951504" y="3090924"/>
          <a:ext cx="10021295" cy="8238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187" tIns="87187" rIns="87187" bIns="87187" numCol="1" spcCol="1270" anchor="ctr" anchorCtr="0">
          <a:noAutofit/>
        </a:bodyPr>
        <a:lstStyle/>
        <a:p>
          <a:pPr marL="0" lvl="0" indent="0" algn="l" defTabSz="844550">
            <a:lnSpc>
              <a:spcPct val="100000"/>
            </a:lnSpc>
            <a:spcBef>
              <a:spcPct val="0"/>
            </a:spcBef>
            <a:spcAft>
              <a:spcPct val="35000"/>
            </a:spcAft>
            <a:buNone/>
          </a:pPr>
          <a:r>
            <a:rPr lang="en-GB" sz="1900" kern="1200" dirty="0">
              <a:hlinkClick xmlns:r="http://schemas.openxmlformats.org/officeDocument/2006/relationships" r:id="rId9"/>
            </a:rPr>
            <a:t>https://www.sagepub.com/sites/default/files/upm-binaries/18533_Chapter3.pdf</a:t>
          </a:r>
          <a:r>
            <a:rPr lang="en-GB" sz="1900" kern="1200" dirty="0"/>
            <a:t> </a:t>
          </a:r>
          <a:endParaRPr lang="en-US" sz="1900" kern="1200" dirty="0"/>
        </a:p>
      </dsp:txBody>
      <dsp:txXfrm>
        <a:off x="951504" y="3090924"/>
        <a:ext cx="10021295" cy="8238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1</a:t>
            </a:fld>
            <a:endParaRPr lang="en-GB"/>
          </a:p>
        </p:txBody>
      </p:sp>
    </p:spTree>
    <p:extLst>
      <p:ext uri="{BB962C8B-B14F-4D97-AF65-F5344CB8AC3E}">
        <p14:creationId xmlns:p14="http://schemas.microsoft.com/office/powerpoint/2010/main" val="1174572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7567FE-5860-F90E-FCD8-C6DE7CA1B6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099527-6845-AADA-7A6C-734D9D8B3B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E73A5E-E368-5B33-B9A1-57A82480C71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1EEB09-7817-C27B-0EC7-C2B83EAB995E}"/>
              </a:ext>
            </a:extLst>
          </p:cNvPr>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500478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395615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methods are specific procedures for collecting and analysing data. Developing your research methods is an integral part of your research design. When considering your methods around how you will plan your research , two key areas to consider:</a:t>
            </a:r>
          </a:p>
          <a:p>
            <a:endParaRPr lang="en-GB" b="1" dirty="0"/>
          </a:p>
          <a:p>
            <a:endParaRPr lang="en-GB" b="1" dirty="0"/>
          </a:p>
          <a:p>
            <a:r>
              <a:rPr lang="en-GB" b="1" dirty="0"/>
              <a:t>Firstly - Step 1 </a:t>
            </a:r>
            <a:r>
              <a:rPr lang="en-GB" dirty="0"/>
              <a:t>- </a:t>
            </a:r>
            <a:r>
              <a:rPr lang="en-GB" b="1" u="sng" dirty="0"/>
              <a:t>Deciding on how you will collect data</a:t>
            </a:r>
          </a:p>
          <a:p>
            <a:pPr marL="171450" indent="-171450">
              <a:buFont typeface="Arial" panose="020B0604020202020204" pitchFamily="34" charset="0"/>
              <a:buChar char="•"/>
            </a:pPr>
            <a:r>
              <a:rPr lang="en-GB" dirty="0"/>
              <a:t>Methods will depend on the data required to answer your research question:</a:t>
            </a:r>
          </a:p>
          <a:p>
            <a:pPr marL="171450" indent="-171450">
              <a:buFont typeface="Arial" panose="020B0604020202020204" pitchFamily="34" charset="0"/>
              <a:buChar char="•"/>
            </a:pPr>
            <a:r>
              <a:rPr lang="en-GB" dirty="0"/>
              <a:t>Qualitative v quantitative data – will your data take the form of words or numbers?</a:t>
            </a:r>
          </a:p>
          <a:p>
            <a:pPr marL="171450" indent="-171450">
              <a:buFont typeface="Arial" panose="020B0604020202020204" pitchFamily="34" charset="0"/>
              <a:buChar char="•"/>
            </a:pPr>
            <a:r>
              <a:rPr lang="en-GB" dirty="0"/>
              <a:t>Primary v secondary data – will you collect original data yourself or data that has already been collected by someone else?</a:t>
            </a:r>
          </a:p>
          <a:p>
            <a:pPr marL="171450" indent="-171450">
              <a:buFont typeface="Arial" panose="020B0604020202020204" pitchFamily="34" charset="0"/>
              <a:buChar char="•"/>
            </a:pPr>
            <a:r>
              <a:rPr lang="en-GB" dirty="0"/>
              <a:t>Descriptive v experimental – will you take measurements of something as it is or will you undertake an experiment</a:t>
            </a:r>
          </a:p>
          <a:p>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63654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choice of qualitative or quantitative data collection depends on the type of knowledge you want to develop</a:t>
            </a:r>
          </a:p>
          <a:p>
            <a:endParaRPr lang="en-GB" dirty="0"/>
          </a:p>
          <a:p>
            <a:r>
              <a:rPr lang="en-GB" dirty="0"/>
              <a:t>What do we mean by ‘QUALITATIVE’ and ‘QUANTITATIVE’</a:t>
            </a:r>
          </a:p>
          <a:p>
            <a:r>
              <a:rPr lang="en-GB" dirty="0"/>
              <a:t>In its simplest form:</a:t>
            </a:r>
          </a:p>
          <a:p>
            <a:pPr marL="228600" indent="-228600">
              <a:buAutoNum type="arabicPeriod"/>
            </a:pPr>
            <a:r>
              <a:rPr lang="en-GB" dirty="0"/>
              <a:t>Questions about ideas, experiences and meanings or to study something that can’t be described numerically, collect – QUALITATIVE data</a:t>
            </a:r>
          </a:p>
          <a:p>
            <a:pPr marL="228600" indent="-228600">
              <a:buAutoNum type="arabicPeriod"/>
            </a:pPr>
            <a:r>
              <a:rPr lang="en-GB" dirty="0"/>
              <a:t>If you want to develop a more systematic/automatic understanding of a subject, or your research involves hypothesis testing, collect – QUANTITATIVE data</a:t>
            </a:r>
          </a:p>
          <a:p>
            <a:pPr marL="0" indent="0">
              <a:buNone/>
            </a:pPr>
            <a:endParaRPr lang="en-GB" dirty="0"/>
          </a:p>
          <a:p>
            <a:pPr marL="0" indent="0">
              <a:buNone/>
            </a:pPr>
            <a:r>
              <a:rPr lang="en-GB" dirty="0"/>
              <a:t>So what are the pros and cons of each data method – take 5 mins to discuss with your colleague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035327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b="1" dirty="0"/>
              <a:t>Secondly - Step 2 – how will you analyse the data</a:t>
            </a:r>
          </a:p>
          <a:p>
            <a:pPr marL="171450" indent="-171450">
              <a:buFont typeface="Arial" panose="020B0604020202020204" pitchFamily="34" charset="0"/>
              <a:buChar char="•"/>
            </a:pPr>
            <a:r>
              <a:rPr lang="en-GB" dirty="0"/>
              <a:t>Quantitative data – you can use statistical analysis methods to test relationships between variable</a:t>
            </a:r>
          </a:p>
          <a:p>
            <a:pPr marL="171450" indent="-171450">
              <a:buFont typeface="Arial" panose="020B0604020202020204" pitchFamily="34" charset="0"/>
              <a:buChar char="•"/>
            </a:pPr>
            <a:r>
              <a:rPr lang="en-GB" dirty="0"/>
              <a:t>Qualitative data – you can use methods such as thematic analysis to interpret patterns and meanings in the data</a:t>
            </a:r>
          </a:p>
          <a:p>
            <a:pPr marL="171450" indent="-171450">
              <a:buFont typeface="Arial" panose="020B0604020202020204" pitchFamily="34" charset="0"/>
              <a:buChar char="•"/>
            </a:pPr>
            <a:r>
              <a:rPr lang="en-GB" dirty="0"/>
              <a:t>(</a:t>
            </a:r>
            <a:r>
              <a:rPr lang="en-GB" dirty="0" err="1"/>
              <a:t>scribbr</a:t>
            </a:r>
            <a:r>
              <a:rPr lang="en-GB" dirty="0"/>
              <a:t>, 2022)</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568927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others ( source </a:t>
            </a:r>
            <a:r>
              <a:rPr lang="en-GB" dirty="0" err="1"/>
              <a:t>Scribbr</a:t>
            </a:r>
            <a:r>
              <a:rPr lang="en-GB" dirty="0"/>
              <a:t>, 2022 online)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331723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What is the difference between PRIMARY and SECONDARY data?</a:t>
            </a:r>
          </a:p>
          <a:p>
            <a:endParaRPr lang="en-GB" dirty="0"/>
          </a:p>
          <a:p>
            <a:pPr marL="171450" indent="-171450">
              <a:buFont typeface="Arial" panose="020B0604020202020204" pitchFamily="34" charset="0"/>
              <a:buChar char="•"/>
            </a:pPr>
            <a:r>
              <a:rPr lang="en-GB" dirty="0"/>
              <a:t>PRIMARY is any original or new information that you collect for the purpose of answering your research question ( e.g. surveys, observations, experiments)</a:t>
            </a:r>
          </a:p>
          <a:p>
            <a:pPr marL="171450" indent="-171450">
              <a:buFont typeface="Arial" panose="020B0604020202020204" pitchFamily="34" charset="0"/>
              <a:buChar char="•"/>
            </a:pPr>
            <a:r>
              <a:rPr lang="en-GB" dirty="0"/>
              <a:t>SECONDARY is information that is already out there, which has been collected by other research that has been done ( previous studies, Govt stats etc)</a:t>
            </a:r>
          </a:p>
          <a:p>
            <a:endParaRPr lang="en-GB" dirty="0"/>
          </a:p>
          <a:p>
            <a:r>
              <a:rPr lang="en-GB" dirty="0"/>
              <a:t>So what are the pros/cons of each?</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924405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QUT Library , </a:t>
            </a:r>
            <a:r>
              <a:rPr lang="en-GB" dirty="0" err="1"/>
              <a:t>Youtube</a:t>
            </a:r>
            <a:r>
              <a:rPr lang="en-GB" dirty="0"/>
              <a:t> 2020</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420135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7337374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data analysis methods will depend on the type of data you collect and how you prepare it for analysis.</a:t>
            </a:r>
          </a:p>
          <a:p>
            <a:r>
              <a:rPr lang="en-GB" b="1" dirty="0"/>
              <a:t>Qualitative analysis:</a:t>
            </a:r>
          </a:p>
          <a:p>
            <a:r>
              <a:rPr lang="en-GB" dirty="0"/>
              <a:t>Data can be analysed both quantitatively and qualitatively. </a:t>
            </a:r>
            <a:r>
              <a:rPr lang="en-GB" dirty="0" err="1"/>
              <a:t>e,g</a:t>
            </a:r>
            <a:r>
              <a:rPr lang="en-GB" dirty="0"/>
              <a:t> survey responses could be analysed qualitatively by studying the meanings of responses or quantitatively by studying the frequency of responses to a question.</a:t>
            </a:r>
          </a:p>
          <a:p>
            <a:r>
              <a:rPr lang="en-GB" dirty="0"/>
              <a:t>It relies upon the researchers judgements – so its good to reflect carefully on your choices and assumptions. It tends to be quite flexible.</a:t>
            </a:r>
          </a:p>
          <a:p>
            <a:endParaRPr lang="en-GB" dirty="0"/>
          </a:p>
          <a:p>
            <a:r>
              <a:rPr lang="en-GB" b="1" dirty="0"/>
              <a:t>Quantitative analysis:</a:t>
            </a:r>
          </a:p>
          <a:p>
            <a:r>
              <a:rPr lang="en-GB" dirty="0"/>
              <a:t>Uses numbers and statistics to understand frequencies, averages in descriptive studies and correlations or cause and effect relationships in experiments</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1466366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mixed methods approach to your research – what do you think that is ?</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62412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what needs to be included in this chapter and how to structure it</a:t>
            </a:r>
          </a:p>
          <a:p>
            <a:r>
              <a:rPr lang="en-GB" dirty="0"/>
              <a:t>5 areas to cover:</a:t>
            </a:r>
          </a:p>
          <a:p>
            <a:endParaRPr lang="en-GB" dirty="0"/>
          </a:p>
          <a:p>
            <a:pPr marL="228600" indent="-228600">
              <a:buAutoNum type="arabicPeriod"/>
            </a:pPr>
            <a:r>
              <a:rPr lang="en-GB" dirty="0"/>
              <a:t>Introduction</a:t>
            </a:r>
          </a:p>
          <a:p>
            <a:pPr marL="228600" indent="-228600">
              <a:buAutoNum type="arabicPeriod"/>
            </a:pPr>
            <a:r>
              <a:rPr lang="en-GB" dirty="0"/>
              <a:t>Your research strategy</a:t>
            </a:r>
          </a:p>
          <a:p>
            <a:pPr marL="228600" indent="-228600">
              <a:buAutoNum type="arabicPeriod"/>
            </a:pPr>
            <a:r>
              <a:rPr lang="en-GB" dirty="0"/>
              <a:t>Data collection</a:t>
            </a:r>
          </a:p>
          <a:p>
            <a:pPr marL="228600" indent="-228600">
              <a:buAutoNum type="arabicPeriod"/>
            </a:pPr>
            <a:r>
              <a:rPr lang="en-GB" dirty="0"/>
              <a:t>Data analysis</a:t>
            </a:r>
          </a:p>
          <a:p>
            <a:pPr marL="228600" indent="-228600">
              <a:buAutoNum type="arabicPeriod"/>
            </a:pPr>
            <a:r>
              <a:rPr lang="en-GB" dirty="0"/>
              <a:t>Any limitations or problems that you encountered throughout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4385963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Given the word count this subheading will not be very long</a:t>
            </a:r>
          </a:p>
          <a:p>
            <a:endParaRPr lang="en-GB" dirty="0"/>
          </a:p>
          <a:p>
            <a:r>
              <a:rPr lang="en-GB" dirty="0"/>
              <a:t>What do you think needs to be in your introduction?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5851807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next sub heading of the chapter – what would you consider writing here?</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6574837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sub-heading – data collection – what do you think you need to write about here?</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1069132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a:t>
            </a:r>
            <a:r>
              <a:rPr lang="en-GB" baseline="30000" dirty="0"/>
              <a:t>th</a:t>
            </a:r>
            <a:r>
              <a:rPr lang="en-GB" dirty="0"/>
              <a:t> sub-heading – data analysis</a:t>
            </a:r>
          </a:p>
          <a:p>
            <a:endParaRPr lang="en-GB" dirty="0"/>
          </a:p>
          <a:p>
            <a:r>
              <a:rPr lang="en-GB" dirty="0"/>
              <a:t>What will you write here?</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9464692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sub-heading</a:t>
            </a:r>
          </a:p>
          <a:p>
            <a:endParaRPr lang="en-GB" dirty="0"/>
          </a:p>
          <a:p>
            <a:r>
              <a:rPr lang="en-GB" dirty="0"/>
              <a:t>What will you write here?</a:t>
            </a:r>
          </a:p>
          <a:p>
            <a:endParaRPr lang="en-GB" dirty="0"/>
          </a:p>
          <a:p>
            <a:r>
              <a:rPr lang="en-GB" dirty="0"/>
              <a:t>Remember that you are writing about limitations/problems in relation to your data gathering only – not general problems like time management</a:t>
            </a:r>
          </a:p>
          <a:p>
            <a:endParaRPr lang="en-GB" dirty="0"/>
          </a:p>
          <a:p>
            <a:r>
              <a:rPr lang="en-GB" dirty="0"/>
              <a:t>Questions to ask ( </a:t>
            </a:r>
            <a:r>
              <a:rPr lang="en-GB" dirty="0" err="1"/>
              <a:t>Biggam</a:t>
            </a:r>
            <a:r>
              <a:rPr lang="en-GB" dirty="0"/>
              <a:t>, 2015. p194)</a:t>
            </a:r>
          </a:p>
          <a:p>
            <a:endParaRPr lang="en-GB" dirty="0"/>
          </a:p>
          <a:p>
            <a:r>
              <a:rPr lang="en-GB" dirty="0"/>
              <a:t>What are the known criticisms of my chosen research strategy?</a:t>
            </a:r>
          </a:p>
          <a:p>
            <a:r>
              <a:rPr lang="en-GB" dirty="0"/>
              <a:t>Is the approach to my data collection limited in any way? ( e.g. why use </a:t>
            </a:r>
            <a:r>
              <a:rPr lang="en-GB" dirty="0" err="1"/>
              <a:t>q’aires</a:t>
            </a:r>
            <a:r>
              <a:rPr lang="en-GB" dirty="0"/>
              <a:t> when interviews may give more meaningful info)</a:t>
            </a:r>
          </a:p>
          <a:p>
            <a:r>
              <a:rPr lang="en-GB" dirty="0"/>
              <a:t>Is my sample population big enough – too big?</a:t>
            </a:r>
          </a:p>
          <a:p>
            <a:r>
              <a:rPr lang="en-GB" dirty="0"/>
              <a:t>Is it valid? ( have I argued successfully that my methods are appropriate to achieving my objectives)</a:t>
            </a:r>
          </a:p>
          <a:p>
            <a:r>
              <a:rPr lang="en-GB" dirty="0"/>
              <a:t>Is it free from bias and is it fair?</a:t>
            </a:r>
          </a:p>
          <a:p>
            <a:endParaRPr lang="en-GB" dirty="0"/>
          </a:p>
          <a:p>
            <a:r>
              <a:rPr lang="en-GB" dirty="0"/>
              <a:t>You must show how you have addressed any limitations that you highlight. Avoid just producing a list – not acceptable</a:t>
            </a:r>
          </a:p>
          <a:p>
            <a:endParaRPr lang="en-GB" dirty="0"/>
          </a:p>
          <a:p>
            <a:r>
              <a:rPr lang="en-GB" dirty="0"/>
              <a:t>Also – is time management a limitation?</a:t>
            </a:r>
          </a:p>
          <a:p>
            <a:r>
              <a:rPr lang="en-GB" dirty="0"/>
              <a:t>Time limits is a common limitation expressed by students – especially when deadlines are fast approaching – these are more to do with a </a:t>
            </a:r>
            <a:r>
              <a:rPr lang="en-GB" dirty="0" err="1"/>
              <a:t>lackof</a:t>
            </a:r>
            <a:r>
              <a:rPr lang="en-GB" dirty="0"/>
              <a:t>  time management and planning </a:t>
            </a:r>
          </a:p>
          <a:p>
            <a:endParaRPr lang="en-GB" dirty="0"/>
          </a:p>
          <a:p>
            <a:r>
              <a:rPr lang="en-GB" dirty="0"/>
              <a:t>Leave time for your empirical work and plan for any mishaps like people not available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5407136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finally some tips for writing a strong methodology chapter:</a:t>
            </a:r>
          </a:p>
          <a:p>
            <a:endParaRPr lang="en-GB" dirty="0"/>
          </a:p>
          <a:p>
            <a:pPr marL="171450" indent="-171450">
              <a:buFont typeface="Arial" panose="020B0604020202020204" pitchFamily="34" charset="0"/>
              <a:buChar char="•"/>
            </a:pPr>
            <a:r>
              <a:rPr lang="en-GB" dirty="0">
                <a:solidFill>
                  <a:srgbClr val="0070C0"/>
                </a:solidFill>
              </a:rPr>
              <a:t>Don’t just describe – explain how and why you applied them and demonstrate how it was conducted</a:t>
            </a:r>
          </a:p>
          <a:p>
            <a:pPr marL="171450" indent="-171450">
              <a:buFont typeface="Arial" panose="020B0604020202020204" pitchFamily="34" charset="0"/>
              <a:buChar char="•"/>
            </a:pPr>
            <a:r>
              <a:rPr lang="en-GB" dirty="0">
                <a:solidFill>
                  <a:schemeClr val="accent3">
                    <a:lumMod val="75000"/>
                  </a:schemeClr>
                </a:solidFill>
              </a:rPr>
              <a:t>Focus on your objectives and research question- show why your methods suit your objectives. Keep relating your choices back to the purpose of your research</a:t>
            </a:r>
          </a:p>
          <a:p>
            <a:pPr marL="171450" indent="-171450">
              <a:buFont typeface="Arial" panose="020B0604020202020204" pitchFamily="34" charset="0"/>
              <a:buChar char="•"/>
            </a:pPr>
            <a:r>
              <a:rPr lang="en-GB" dirty="0">
                <a:solidFill>
                  <a:srgbClr val="002060"/>
                </a:solidFill>
              </a:rPr>
              <a:t>Cite relevant sources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p>
          <a:p>
            <a:pPr marL="171450" marR="0" lvl="0" indent="-17145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12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1200" b="0" i="0" u="none" strike="noStrike" kern="1200" cap="none" spc="0" normalizeH="0" baseline="0" noProof="0" dirty="0">
                <a:ln>
                  <a:noFill/>
                </a:ln>
                <a:solidFill>
                  <a:prstClr val="black"/>
                </a:solidFill>
                <a:effectLst/>
                <a:uLnTx/>
                <a:uFillTx/>
                <a:latin typeface="Myriad Pro"/>
                <a:ea typeface="+mn-ea"/>
                <a:cs typeface="+mn-cs"/>
              </a:rPr>
              <a:t>.</a:t>
            </a:r>
          </a:p>
          <a:p>
            <a:pPr marL="0" indent="0">
              <a:buFont typeface="Arial" panose="020B0604020202020204" pitchFamily="34" charset="0"/>
              <a:buNone/>
            </a:pPr>
            <a:endParaRPr lang="en-GB" dirty="0">
              <a:solidFill>
                <a:srgbClr val="002060"/>
              </a:solidFill>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2887068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useful sources for you – others will be added to Moodle over the next few weeks</a:t>
            </a:r>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578367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0.jpe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22.jpe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8" Type="http://schemas.openxmlformats.org/officeDocument/2006/relationships/image" Target="../media/image32.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967490" cy="2323467"/>
          </a:xfrm>
        </p:spPr>
        <p:txBody>
          <a:bodyPr anchor="t">
            <a:normAutofit fontScale="90000"/>
          </a:bodyPr>
          <a:lstStyle/>
          <a:p>
            <a:r>
              <a:rPr lang="en-US" sz="3600" dirty="0">
                <a:solidFill>
                  <a:schemeClr val="tx2"/>
                </a:solidFill>
                <a:latin typeface="Bahnschrift" panose="020F0502020204030204" pitchFamily="34" charset="0"/>
              </a:rPr>
              <a:t>BMPL6015</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Independent Project</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Methodology Workshop</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5">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315860"/>
            <a:ext cx="4218878" cy="1535241"/>
          </a:xfrm>
          <a:solidFill>
            <a:schemeClr val="accent3"/>
          </a:solidFill>
        </p:spPr>
        <p:txBody>
          <a:bodyPr anchor="ctr">
            <a:normAutofit/>
          </a:bodyPr>
          <a:lstStyle/>
          <a:p>
            <a:pPr algn="l"/>
            <a:r>
              <a:rPr lang="en-GB" sz="6000" dirty="0"/>
              <a:t>Aims</a:t>
            </a:r>
          </a:p>
        </p:txBody>
      </p:sp>
      <p:graphicFrame>
        <p:nvGraphicFramePr>
          <p:cNvPr id="8" name="Content Placeholder 5">
            <a:extLst>
              <a:ext uri="{FF2B5EF4-FFF2-40B4-BE49-F238E27FC236}">
                <a16:creationId xmlns:a16="http://schemas.microsoft.com/office/drawing/2014/main" id="{73DDB8BF-58FB-2F17-A44C-74E49040B724}"/>
              </a:ext>
            </a:extLst>
          </p:cNvPr>
          <p:cNvGraphicFramePr>
            <a:graphicFrameLocks noGrp="1"/>
          </p:cNvGraphicFramePr>
          <p:nvPr>
            <p:ph sz="half" idx="2"/>
            <p:extLst>
              <p:ext uri="{D42A27DB-BD31-4B8C-83A1-F6EECF244321}">
                <p14:modId xmlns:p14="http://schemas.microsoft.com/office/powerpoint/2010/main" val="232367926"/>
              </p:ext>
            </p:extLst>
          </p:nvPr>
        </p:nvGraphicFramePr>
        <p:xfrm>
          <a:off x="5430644" y="315860"/>
          <a:ext cx="6151756" cy="6354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Student Learning Outcomes | School of Languages, Cultures, and Race |  Washington State University">
            <a:extLst>
              <a:ext uri="{FF2B5EF4-FFF2-40B4-BE49-F238E27FC236}">
                <a16:creationId xmlns:a16="http://schemas.microsoft.com/office/drawing/2014/main" id="{032D564F-1623-8A1A-9A10-D36F8A1428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1339" y="2465819"/>
            <a:ext cx="3835400" cy="262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graphicEl>
                                              <a:dgm id="{FF8CC154-B657-694F-8D94-FB8A4DF7F761}"/>
                                            </p:graphicEl>
                                          </p:spTgt>
                                        </p:tgtEl>
                                        <p:attrNameLst>
                                          <p:attrName>style.visibility</p:attrName>
                                        </p:attrNameLst>
                                      </p:cBhvr>
                                      <p:to>
                                        <p:strVal val="visible"/>
                                      </p:to>
                                    </p:set>
                                    <p:anim calcmode="lin" valueType="num">
                                      <p:cBhvr additive="base">
                                        <p:cTn id="7" dur="500" fill="hold"/>
                                        <p:tgtEl>
                                          <p:spTgt spid="8">
                                            <p:graphicEl>
                                              <a:dgm id="{FF8CC154-B657-694F-8D94-FB8A4DF7F76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graphicEl>
                                              <a:dgm id="{FF8CC154-B657-694F-8D94-FB8A4DF7F76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graphicEl>
                                              <a:dgm id="{7FC2C128-6930-F648-97F2-2D0790B6774D}"/>
                                            </p:graphicEl>
                                          </p:spTgt>
                                        </p:tgtEl>
                                        <p:attrNameLst>
                                          <p:attrName>style.visibility</p:attrName>
                                        </p:attrNameLst>
                                      </p:cBhvr>
                                      <p:to>
                                        <p:strVal val="visible"/>
                                      </p:to>
                                    </p:set>
                                    <p:anim calcmode="lin" valueType="num">
                                      <p:cBhvr additive="base">
                                        <p:cTn id="13" dur="500" fill="hold"/>
                                        <p:tgtEl>
                                          <p:spTgt spid="8">
                                            <p:graphicEl>
                                              <a:dgm id="{7FC2C128-6930-F648-97F2-2D0790B6774D}"/>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graphicEl>
                                              <a:dgm id="{7FC2C128-6930-F648-97F2-2D0790B6774D}"/>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graphicEl>
                                              <a:dgm id="{77A653A4-1716-014C-A982-6384ACDD32E8}"/>
                                            </p:graphicEl>
                                          </p:spTgt>
                                        </p:tgtEl>
                                        <p:attrNameLst>
                                          <p:attrName>style.visibility</p:attrName>
                                        </p:attrNameLst>
                                      </p:cBhvr>
                                      <p:to>
                                        <p:strVal val="visible"/>
                                      </p:to>
                                    </p:set>
                                    <p:anim calcmode="lin" valueType="num">
                                      <p:cBhvr additive="base">
                                        <p:cTn id="19" dur="500" fill="hold"/>
                                        <p:tgtEl>
                                          <p:spTgt spid="8">
                                            <p:graphicEl>
                                              <a:dgm id="{77A653A4-1716-014C-A982-6384ACDD32E8}"/>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graphicEl>
                                              <a:dgm id="{77A653A4-1716-014C-A982-6384ACDD32E8}"/>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0BF3D1-26D3-E4B6-7CA3-2272079147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B704FB-4C90-D206-0CA8-0DE11B1E657D}"/>
              </a:ext>
            </a:extLst>
          </p:cNvPr>
          <p:cNvSpPr>
            <a:spLocks noGrp="1"/>
          </p:cNvSpPr>
          <p:nvPr>
            <p:ph type="title"/>
          </p:nvPr>
        </p:nvSpPr>
        <p:spPr>
          <a:xfrm>
            <a:off x="609600" y="274637"/>
            <a:ext cx="10972800" cy="1384345"/>
          </a:xfrm>
          <a:solidFill>
            <a:schemeClr val="accent3"/>
          </a:solidFill>
        </p:spPr>
        <p:txBody>
          <a:bodyPr>
            <a:normAutofit/>
          </a:bodyPr>
          <a:lstStyle/>
          <a:p>
            <a:r>
              <a:rPr lang="en-GB" sz="6000" dirty="0"/>
              <a:t>Data?</a:t>
            </a:r>
          </a:p>
        </p:txBody>
      </p:sp>
      <p:pic>
        <p:nvPicPr>
          <p:cNvPr id="7" name="Content Placeholder 6">
            <a:extLst>
              <a:ext uri="{FF2B5EF4-FFF2-40B4-BE49-F238E27FC236}">
                <a16:creationId xmlns:a16="http://schemas.microsoft.com/office/drawing/2014/main" id="{735B62AF-D115-3F98-606F-44D383439A62}"/>
              </a:ext>
            </a:extLst>
          </p:cNvPr>
          <p:cNvPicPr>
            <a:picLocks noGrp="1" noChangeAspect="1"/>
          </p:cNvPicPr>
          <p:nvPr>
            <p:ph idx="1"/>
          </p:nvPr>
        </p:nvPicPr>
        <p:blipFill>
          <a:blip r:embed="rId3"/>
          <a:stretch>
            <a:fillRect/>
          </a:stretch>
        </p:blipFill>
        <p:spPr>
          <a:xfrm>
            <a:off x="1329962" y="1956101"/>
            <a:ext cx="9486084" cy="4248756"/>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59501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64CD8-199C-42AF-AF49-C8EF2B27EEE1}"/>
              </a:ext>
            </a:extLst>
          </p:cNvPr>
          <p:cNvSpPr>
            <a:spLocks noGrp="1"/>
          </p:cNvSpPr>
          <p:nvPr>
            <p:ph type="title"/>
          </p:nvPr>
        </p:nvSpPr>
        <p:spPr>
          <a:xfrm>
            <a:off x="609600" y="274637"/>
            <a:ext cx="10972800" cy="1658665"/>
          </a:xfrm>
          <a:solidFill>
            <a:schemeClr val="accent3"/>
          </a:solidFill>
        </p:spPr>
        <p:txBody>
          <a:bodyPr>
            <a:normAutofit/>
          </a:bodyPr>
          <a:lstStyle/>
          <a:p>
            <a:r>
              <a:rPr lang="en-GB" sz="6000" dirty="0"/>
              <a:t>Methodology and Methods</a:t>
            </a:r>
          </a:p>
        </p:txBody>
      </p:sp>
      <p:graphicFrame>
        <p:nvGraphicFramePr>
          <p:cNvPr id="4" name="Content Placeholder 3">
            <a:extLst>
              <a:ext uri="{FF2B5EF4-FFF2-40B4-BE49-F238E27FC236}">
                <a16:creationId xmlns:a16="http://schemas.microsoft.com/office/drawing/2014/main" id="{DB4C63B9-C997-4AD5-B33E-E58E1C9237E8}"/>
              </a:ext>
            </a:extLst>
          </p:cNvPr>
          <p:cNvGraphicFramePr>
            <a:graphicFrameLocks noGrp="1"/>
          </p:cNvGraphicFramePr>
          <p:nvPr>
            <p:ph idx="1"/>
            <p:extLst>
              <p:ext uri="{D42A27DB-BD31-4B8C-83A1-F6EECF244321}">
                <p14:modId xmlns:p14="http://schemas.microsoft.com/office/powerpoint/2010/main" val="1251136664"/>
              </p:ext>
            </p:extLst>
          </p:nvPr>
        </p:nvGraphicFramePr>
        <p:xfrm>
          <a:off x="864540" y="2090057"/>
          <a:ext cx="10462920" cy="44933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8119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graphicEl>
                                              <a:dgm id="{2374E69D-742A-4771-A9E4-2A7F32D59C3C}"/>
                                            </p:graphicEl>
                                          </p:spTgt>
                                        </p:tgtEl>
                                        <p:attrNameLst>
                                          <p:attrName>style.visibility</p:attrName>
                                        </p:attrNameLst>
                                      </p:cBhvr>
                                      <p:to>
                                        <p:strVal val="visible"/>
                                      </p:to>
                                    </p:set>
                                    <p:anim calcmode="lin" valueType="num">
                                      <p:cBhvr additive="base">
                                        <p:cTn id="7" dur="500" fill="hold"/>
                                        <p:tgtEl>
                                          <p:spTgt spid="4">
                                            <p:graphicEl>
                                              <a:dgm id="{2374E69D-742A-4771-A9E4-2A7F32D59C3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graphicEl>
                                              <a:dgm id="{2374E69D-742A-4771-A9E4-2A7F32D59C3C}"/>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graphicEl>
                                              <a:dgm id="{BF5DB29D-2B17-46FB-B862-D0EB1136B569}"/>
                                            </p:graphicEl>
                                          </p:spTgt>
                                        </p:tgtEl>
                                        <p:attrNameLst>
                                          <p:attrName>style.visibility</p:attrName>
                                        </p:attrNameLst>
                                      </p:cBhvr>
                                      <p:to>
                                        <p:strVal val="visible"/>
                                      </p:to>
                                    </p:set>
                                    <p:anim calcmode="lin" valueType="num">
                                      <p:cBhvr additive="base">
                                        <p:cTn id="13" dur="500" fill="hold"/>
                                        <p:tgtEl>
                                          <p:spTgt spid="4">
                                            <p:graphicEl>
                                              <a:dgm id="{BF5DB29D-2B17-46FB-B862-D0EB1136B569}"/>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graphicEl>
                                              <a:dgm id="{BF5DB29D-2B17-46FB-B862-D0EB1136B569}"/>
                                            </p:graphic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graphicEl>
                                              <a:dgm id="{8F574908-3C0F-4FFE-91C4-02BFEFA3DA70}"/>
                                            </p:graphicEl>
                                          </p:spTgt>
                                        </p:tgtEl>
                                        <p:attrNameLst>
                                          <p:attrName>style.visibility</p:attrName>
                                        </p:attrNameLst>
                                      </p:cBhvr>
                                      <p:to>
                                        <p:strVal val="visible"/>
                                      </p:to>
                                    </p:set>
                                    <p:anim calcmode="lin" valueType="num">
                                      <p:cBhvr additive="base">
                                        <p:cTn id="17" dur="500" fill="hold"/>
                                        <p:tgtEl>
                                          <p:spTgt spid="4">
                                            <p:graphicEl>
                                              <a:dgm id="{8F574908-3C0F-4FFE-91C4-02BFEFA3DA70}"/>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8F574908-3C0F-4FFE-91C4-02BFEFA3DA70}"/>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graphicEl>
                                              <a:dgm id="{B7163D13-FD51-46EC-801C-CB98E17DB749}"/>
                                            </p:graphicEl>
                                          </p:spTgt>
                                        </p:tgtEl>
                                        <p:attrNameLst>
                                          <p:attrName>style.visibility</p:attrName>
                                        </p:attrNameLst>
                                      </p:cBhvr>
                                      <p:to>
                                        <p:strVal val="visible"/>
                                      </p:to>
                                    </p:set>
                                    <p:anim calcmode="lin" valueType="num">
                                      <p:cBhvr additive="base">
                                        <p:cTn id="23" dur="500" fill="hold"/>
                                        <p:tgtEl>
                                          <p:spTgt spid="4">
                                            <p:graphicEl>
                                              <a:dgm id="{B7163D13-FD51-46EC-801C-CB98E17DB749}"/>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graphicEl>
                                              <a:dgm id="{B7163D13-FD51-46EC-801C-CB98E17DB749}"/>
                                            </p:graphic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graphicEl>
                                              <a:dgm id="{E0B70F6F-6FCD-4999-9EEB-B32DD26785CF}"/>
                                            </p:graphicEl>
                                          </p:spTgt>
                                        </p:tgtEl>
                                        <p:attrNameLst>
                                          <p:attrName>style.visibility</p:attrName>
                                        </p:attrNameLst>
                                      </p:cBhvr>
                                      <p:to>
                                        <p:strVal val="visible"/>
                                      </p:to>
                                    </p:set>
                                    <p:anim calcmode="lin" valueType="num">
                                      <p:cBhvr additive="base">
                                        <p:cTn id="27" dur="500" fill="hold"/>
                                        <p:tgtEl>
                                          <p:spTgt spid="4">
                                            <p:graphicEl>
                                              <a:dgm id="{E0B70F6F-6FCD-4999-9EEB-B32DD26785CF}"/>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E0B70F6F-6FCD-4999-9EEB-B32DD26785CF}"/>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7"/>
            <a:ext cx="10972800" cy="1487255"/>
          </a:xfrm>
          <a:solidFill>
            <a:schemeClr val="accent3"/>
          </a:solidFill>
        </p:spPr>
        <p:txBody>
          <a:bodyPr>
            <a:normAutofit/>
          </a:bodyPr>
          <a:lstStyle/>
          <a:p>
            <a:r>
              <a:rPr lang="en-GB" sz="5400" dirty="0">
                <a:solidFill>
                  <a:srgbClr val="002060"/>
                </a:solidFill>
              </a:rPr>
              <a:t>Planning your research methods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a:xfrm>
            <a:off x="609599" y="1920239"/>
            <a:ext cx="11088029" cy="4493623"/>
          </a:xfrm>
        </p:spPr>
        <p:txBody>
          <a:bodyPr/>
          <a:lstStyle/>
          <a:p>
            <a:pPr marL="0" indent="0">
              <a:buNone/>
            </a:pPr>
            <a:r>
              <a:rPr lang="en-GB" b="1" dirty="0"/>
              <a:t>Step 1 - Deciding on how you will collect data</a:t>
            </a:r>
          </a:p>
          <a:p>
            <a:r>
              <a:rPr lang="en-GB" dirty="0"/>
              <a:t>How are you going to collect information?</a:t>
            </a:r>
          </a:p>
          <a:p>
            <a:r>
              <a:rPr lang="en-GB" dirty="0"/>
              <a:t>You have done a lot already in Chapter 2</a:t>
            </a:r>
          </a:p>
          <a:p>
            <a:r>
              <a:rPr lang="en-GB" dirty="0"/>
              <a:t>Qualitative v quantitative data</a:t>
            </a:r>
          </a:p>
          <a:p>
            <a:r>
              <a:rPr lang="en-GB" dirty="0"/>
              <a:t>Primary v secondary data</a:t>
            </a:r>
          </a:p>
          <a:p>
            <a:r>
              <a:rPr lang="en-GB" dirty="0"/>
              <a:t>Descriptive v experimental</a:t>
            </a:r>
          </a:p>
        </p:txBody>
      </p:sp>
      <p:pic>
        <p:nvPicPr>
          <p:cNvPr id="4" name="Picture 3">
            <a:extLst>
              <a:ext uri="{FF2B5EF4-FFF2-40B4-BE49-F238E27FC236}">
                <a16:creationId xmlns:a16="http://schemas.microsoft.com/office/drawing/2014/main" id="{2717ADD7-8A09-490A-AEAE-B1A4DB29F636}"/>
              </a:ext>
            </a:extLst>
          </p:cNvPr>
          <p:cNvPicPr>
            <a:picLocks noChangeAspect="1"/>
          </p:cNvPicPr>
          <p:nvPr/>
        </p:nvPicPr>
        <p:blipFill>
          <a:blip r:embed="rId3"/>
          <a:stretch>
            <a:fillRect/>
          </a:stretch>
        </p:blipFill>
        <p:spPr>
          <a:xfrm>
            <a:off x="8670530" y="3272893"/>
            <a:ext cx="3027099" cy="3027099"/>
          </a:xfrm>
          <a:prstGeom prst="rect">
            <a:avLst/>
          </a:prstGeom>
        </p:spPr>
      </p:pic>
      <p:sp>
        <p:nvSpPr>
          <p:cNvPr id="6" name="Arrow: Bent 5">
            <a:extLst>
              <a:ext uri="{FF2B5EF4-FFF2-40B4-BE49-F238E27FC236}">
                <a16:creationId xmlns:a16="http://schemas.microsoft.com/office/drawing/2014/main" id="{6F10B25B-7B77-BAC5-CEDD-6EC7CA7D66E8}"/>
              </a:ext>
            </a:extLst>
          </p:cNvPr>
          <p:cNvSpPr/>
          <p:nvPr/>
        </p:nvSpPr>
        <p:spPr>
          <a:xfrm rot="5400000" flipH="1">
            <a:off x="6206706" y="3128553"/>
            <a:ext cx="1154214" cy="2046187"/>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cxnSp>
        <p:nvCxnSpPr>
          <p:cNvPr id="8" name="Straight Connector 7">
            <a:extLst>
              <a:ext uri="{FF2B5EF4-FFF2-40B4-BE49-F238E27FC236}">
                <a16:creationId xmlns:a16="http://schemas.microsoft.com/office/drawing/2014/main" id="{484B85DB-82BF-5D20-FA5E-8BCA04732C01}"/>
              </a:ext>
            </a:extLst>
          </p:cNvPr>
          <p:cNvCxnSpPr>
            <a:cxnSpLocks/>
          </p:cNvCxnSpPr>
          <p:nvPr/>
        </p:nvCxnSpPr>
        <p:spPr>
          <a:xfrm>
            <a:off x="3122023" y="5159829"/>
            <a:ext cx="355309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Effect transition="in" filter="fade">
                                      <p:cBhvr>
                                        <p:cTn id="49" dur="1000"/>
                                        <p:tgtEl>
                                          <p:spTgt spid="6"/>
                                        </p:tgtEl>
                                      </p:cBhvr>
                                    </p:animEffect>
                                    <p:anim calcmode="lin" valueType="num">
                                      <p:cBhvr>
                                        <p:cTn id="50" dur="1000" fill="hold"/>
                                        <p:tgtEl>
                                          <p:spTgt spid="6"/>
                                        </p:tgtEl>
                                        <p:attrNameLst>
                                          <p:attrName>ppt_x</p:attrName>
                                        </p:attrNameLst>
                                      </p:cBhvr>
                                      <p:tavLst>
                                        <p:tav tm="0">
                                          <p:val>
                                            <p:strVal val="#ppt_x"/>
                                          </p:val>
                                        </p:tav>
                                        <p:tav tm="100000">
                                          <p:val>
                                            <p:strVal val="#ppt_x"/>
                                          </p:val>
                                        </p:tav>
                                      </p:tavLst>
                                    </p:anim>
                                    <p:anim calcmode="lin" valueType="num">
                                      <p:cBhvr>
                                        <p:cTn id="5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2" fill="hold" nodeType="clickEffect">
                                  <p:stCondLst>
                                    <p:cond delay="0"/>
                                  </p:stCondLst>
                                  <p:childTnLst>
                                    <p:set>
                                      <p:cBhvr>
                                        <p:cTn id="55" dur="1" fill="hold">
                                          <p:stCondLst>
                                            <p:cond delay="0"/>
                                          </p:stCondLst>
                                        </p:cTn>
                                        <p:tgtEl>
                                          <p:spTgt spid="8"/>
                                        </p:tgtEl>
                                        <p:attrNameLst>
                                          <p:attrName>style.visibility</p:attrName>
                                        </p:attrNameLst>
                                      </p:cBhvr>
                                      <p:to>
                                        <p:strVal val="visible"/>
                                      </p:to>
                                    </p:set>
                                    <p:anim calcmode="lin" valueType="num">
                                      <p:cBhvr additive="base">
                                        <p:cTn id="56" dur="500" fill="hold"/>
                                        <p:tgtEl>
                                          <p:spTgt spid="8"/>
                                        </p:tgtEl>
                                        <p:attrNameLst>
                                          <p:attrName>ppt_x</p:attrName>
                                        </p:attrNameLst>
                                      </p:cBhvr>
                                      <p:tavLst>
                                        <p:tav tm="0">
                                          <p:val>
                                            <p:strVal val="1+#ppt_w/2"/>
                                          </p:val>
                                        </p:tav>
                                        <p:tav tm="100000">
                                          <p:val>
                                            <p:strVal val="#ppt_x"/>
                                          </p:val>
                                        </p:tav>
                                      </p:tavLst>
                                    </p:anim>
                                    <p:anim calcmode="lin" valueType="num">
                                      <p:cBhvr additive="base">
                                        <p:cTn id="57"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A6156-1C1B-47F5-9097-5E1A99E90780}"/>
              </a:ext>
            </a:extLst>
          </p:cNvPr>
          <p:cNvSpPr>
            <a:spLocks noGrp="1"/>
          </p:cNvSpPr>
          <p:nvPr>
            <p:ph type="title"/>
          </p:nvPr>
        </p:nvSpPr>
        <p:spPr>
          <a:xfrm>
            <a:off x="609600" y="274638"/>
            <a:ext cx="10972800" cy="1699128"/>
          </a:xfrm>
          <a:solidFill>
            <a:schemeClr val="accent3"/>
          </a:solidFill>
        </p:spPr>
        <p:txBody>
          <a:bodyPr>
            <a:normAutofit/>
          </a:bodyPr>
          <a:lstStyle/>
          <a:p>
            <a:r>
              <a:rPr lang="en-GB" sz="5400" dirty="0"/>
              <a:t>Qualitative v Quantitative data</a:t>
            </a:r>
          </a:p>
        </p:txBody>
      </p:sp>
      <p:sp>
        <p:nvSpPr>
          <p:cNvPr id="3" name="Content Placeholder 2">
            <a:extLst>
              <a:ext uri="{FF2B5EF4-FFF2-40B4-BE49-F238E27FC236}">
                <a16:creationId xmlns:a16="http://schemas.microsoft.com/office/drawing/2014/main" id="{0CB81806-BAAE-42F4-A4E5-BB45772286FB}"/>
              </a:ext>
            </a:extLst>
          </p:cNvPr>
          <p:cNvSpPr>
            <a:spLocks noGrp="1"/>
          </p:cNvSpPr>
          <p:nvPr>
            <p:ph sz="half" idx="1"/>
          </p:nvPr>
        </p:nvSpPr>
        <p:spPr>
          <a:xfrm>
            <a:off x="609600" y="1809206"/>
            <a:ext cx="6136642" cy="4544121"/>
          </a:xfrm>
        </p:spPr>
        <p:txBody>
          <a:bodyPr>
            <a:normAutofit/>
          </a:bodyPr>
          <a:lstStyle/>
          <a:p>
            <a:pPr marL="0" indent="0">
              <a:buNone/>
            </a:pPr>
            <a:endParaRPr lang="en-GB" b="1" dirty="0">
              <a:solidFill>
                <a:srgbClr val="0070C0"/>
              </a:solidFill>
            </a:endParaRPr>
          </a:p>
          <a:p>
            <a:pPr marL="0" indent="0">
              <a:buNone/>
            </a:pPr>
            <a:endParaRPr lang="en-GB" b="1" dirty="0">
              <a:solidFill>
                <a:srgbClr val="0070C0"/>
              </a:solidFill>
            </a:endParaRPr>
          </a:p>
          <a:p>
            <a:pPr marL="0" indent="0">
              <a:buNone/>
            </a:pPr>
            <a:r>
              <a:rPr lang="en-GB" sz="3600" b="1" dirty="0">
                <a:solidFill>
                  <a:srgbClr val="0070C0"/>
                </a:solidFill>
              </a:rPr>
              <a:t>Qualitative data </a:t>
            </a:r>
            <a:r>
              <a:rPr lang="en-GB" sz="3600" dirty="0"/>
              <a:t>– deals with words</a:t>
            </a:r>
          </a:p>
          <a:p>
            <a:pPr marL="0" indent="0">
              <a:buNone/>
            </a:pPr>
            <a:endParaRPr lang="en-GB" sz="3600" dirty="0"/>
          </a:p>
          <a:p>
            <a:pPr marL="0" indent="0">
              <a:buNone/>
            </a:pPr>
            <a:r>
              <a:rPr lang="en-GB" sz="3600" b="1" dirty="0">
                <a:solidFill>
                  <a:srgbClr val="002060"/>
                </a:solidFill>
              </a:rPr>
              <a:t>Quantitative</a:t>
            </a:r>
            <a:r>
              <a:rPr lang="en-GB" sz="3600" dirty="0"/>
              <a:t> – deals with numbers</a:t>
            </a:r>
          </a:p>
        </p:txBody>
      </p:sp>
      <p:pic>
        <p:nvPicPr>
          <p:cNvPr id="5" name="Content Placeholder 4">
            <a:extLst>
              <a:ext uri="{FF2B5EF4-FFF2-40B4-BE49-F238E27FC236}">
                <a16:creationId xmlns:a16="http://schemas.microsoft.com/office/drawing/2014/main" id="{E286EC09-2CAB-4877-8711-2423FBB80DA5}"/>
              </a:ext>
            </a:extLst>
          </p:cNvPr>
          <p:cNvPicPr>
            <a:picLocks noGrp="1" noChangeAspect="1"/>
          </p:cNvPicPr>
          <p:nvPr>
            <p:ph sz="half" idx="2"/>
          </p:nvPr>
        </p:nvPicPr>
        <p:blipFill>
          <a:blip r:embed="rId3"/>
          <a:stretch>
            <a:fillRect/>
          </a:stretch>
        </p:blipFill>
        <p:spPr>
          <a:xfrm>
            <a:off x="6746242" y="2305596"/>
            <a:ext cx="5027485" cy="3133327"/>
          </a:xfrm>
          <a:prstGeom prst="rect">
            <a:avLst/>
          </a:prstGeom>
        </p:spPr>
      </p:pic>
    </p:spTree>
    <p:extLst>
      <p:ext uri="{BB962C8B-B14F-4D97-AF65-F5344CB8AC3E}">
        <p14:creationId xmlns:p14="http://schemas.microsoft.com/office/powerpoint/2010/main" val="1595287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r>
              <a:rPr lang="en-GB" dirty="0">
                <a:solidFill>
                  <a:srgbClr val="002060"/>
                </a:solidFill>
              </a:rPr>
              <a:t>Planning your research methods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219855" y="1840044"/>
            <a:ext cx="8160327" cy="3917032"/>
          </a:xfrm>
        </p:spPr>
        <p:txBody>
          <a:bodyPr/>
          <a:lstStyle/>
          <a:p>
            <a:pPr marL="0" indent="0">
              <a:buNone/>
            </a:pPr>
            <a:r>
              <a:rPr lang="en-GB" b="1" dirty="0"/>
              <a:t>Step 2 – How will you analyse the data</a:t>
            </a:r>
          </a:p>
          <a:p>
            <a:r>
              <a:rPr lang="en-GB" dirty="0"/>
              <a:t>Quantitative data – you can use statistical analysis methods to test relationships between variables</a:t>
            </a:r>
          </a:p>
          <a:p>
            <a:r>
              <a:rPr lang="en-GB" dirty="0"/>
              <a:t>Qualitative data – you can use methods such as thematic analysis to interpret patterns and meanings in the data</a:t>
            </a:r>
          </a:p>
          <a:p>
            <a:endParaRPr lang="en-GB" dirty="0"/>
          </a:p>
        </p:txBody>
      </p:sp>
      <p:pic>
        <p:nvPicPr>
          <p:cNvPr id="4" name="Picture 3">
            <a:extLst>
              <a:ext uri="{FF2B5EF4-FFF2-40B4-BE49-F238E27FC236}">
                <a16:creationId xmlns:a16="http://schemas.microsoft.com/office/drawing/2014/main" id="{6DA90ECB-0EFB-464B-BC22-E10BD60D9287}"/>
              </a:ext>
            </a:extLst>
          </p:cNvPr>
          <p:cNvPicPr>
            <a:picLocks noChangeAspect="1"/>
          </p:cNvPicPr>
          <p:nvPr/>
        </p:nvPicPr>
        <p:blipFill>
          <a:blip r:embed="rId3"/>
          <a:stretch>
            <a:fillRect/>
          </a:stretch>
        </p:blipFill>
        <p:spPr>
          <a:xfrm>
            <a:off x="8380183" y="2129618"/>
            <a:ext cx="3202218" cy="3202218"/>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8C640-D248-44C0-B297-DF9C1EFA2AF8}"/>
              </a:ext>
            </a:extLst>
          </p:cNvPr>
          <p:cNvSpPr>
            <a:spLocks noGrp="1"/>
          </p:cNvSpPr>
          <p:nvPr>
            <p:ph type="title"/>
          </p:nvPr>
        </p:nvSpPr>
        <p:spPr>
          <a:solidFill>
            <a:schemeClr val="accent3"/>
          </a:solidFill>
        </p:spPr>
        <p:txBody>
          <a:bodyPr/>
          <a:lstStyle/>
          <a:p>
            <a:r>
              <a:rPr lang="en-GB" dirty="0"/>
              <a:t>Qualitative v Quantitative</a:t>
            </a:r>
          </a:p>
        </p:txBody>
      </p:sp>
      <p:graphicFrame>
        <p:nvGraphicFramePr>
          <p:cNvPr id="4" name="Table 4">
            <a:extLst>
              <a:ext uri="{FF2B5EF4-FFF2-40B4-BE49-F238E27FC236}">
                <a16:creationId xmlns:a16="http://schemas.microsoft.com/office/drawing/2014/main" id="{6C93F0AD-35CC-45B3-86AB-120F6BE65630}"/>
              </a:ext>
            </a:extLst>
          </p:cNvPr>
          <p:cNvGraphicFramePr>
            <a:graphicFrameLocks noGrp="1"/>
          </p:cNvGraphicFramePr>
          <p:nvPr>
            <p:ph idx="1"/>
            <p:extLst>
              <p:ext uri="{D42A27DB-BD31-4B8C-83A1-F6EECF244321}">
                <p14:modId xmlns:p14="http://schemas.microsoft.com/office/powerpoint/2010/main" val="2617092958"/>
              </p:ext>
            </p:extLst>
          </p:nvPr>
        </p:nvGraphicFramePr>
        <p:xfrm>
          <a:off x="609598" y="1417639"/>
          <a:ext cx="11121485" cy="5083522"/>
        </p:xfrm>
        <a:graphic>
          <a:graphicData uri="http://schemas.openxmlformats.org/drawingml/2006/table">
            <a:tbl>
              <a:tblPr firstRow="1" bandRow="1">
                <a:tableStyleId>{74C1A8A3-306A-4EB7-A6B1-4F7E0EB9C5D6}</a:tableStyleId>
              </a:tblPr>
              <a:tblGrid>
                <a:gridCol w="2541653">
                  <a:extLst>
                    <a:ext uri="{9D8B030D-6E8A-4147-A177-3AD203B41FA5}">
                      <a16:colId xmlns:a16="http://schemas.microsoft.com/office/drawing/2014/main" val="1739314155"/>
                    </a:ext>
                  </a:extLst>
                </a:gridCol>
                <a:gridCol w="4872670">
                  <a:extLst>
                    <a:ext uri="{9D8B030D-6E8A-4147-A177-3AD203B41FA5}">
                      <a16:colId xmlns:a16="http://schemas.microsoft.com/office/drawing/2014/main" val="2589116716"/>
                    </a:ext>
                  </a:extLst>
                </a:gridCol>
                <a:gridCol w="3707162">
                  <a:extLst>
                    <a:ext uri="{9D8B030D-6E8A-4147-A177-3AD203B41FA5}">
                      <a16:colId xmlns:a16="http://schemas.microsoft.com/office/drawing/2014/main" val="3140247667"/>
                    </a:ext>
                  </a:extLst>
                </a:gridCol>
              </a:tblGrid>
              <a:tr h="1180404">
                <a:tc>
                  <a:txBody>
                    <a:bodyPr/>
                    <a:lstStyle/>
                    <a:p>
                      <a:endParaRPr lang="en-GB"/>
                    </a:p>
                  </a:txBody>
                  <a:tcPr/>
                </a:tc>
                <a:tc>
                  <a:txBody>
                    <a:bodyPr/>
                    <a:lstStyle/>
                    <a:p>
                      <a:r>
                        <a:rPr lang="en-GB" dirty="0">
                          <a:solidFill>
                            <a:srgbClr val="002060"/>
                          </a:solidFill>
                        </a:rPr>
                        <a:t> Pros</a:t>
                      </a:r>
                    </a:p>
                  </a:txBody>
                  <a:tcPr/>
                </a:tc>
                <a:tc>
                  <a:txBody>
                    <a:bodyPr/>
                    <a:lstStyle/>
                    <a:p>
                      <a:r>
                        <a:rPr lang="en-GB" dirty="0">
                          <a:solidFill>
                            <a:srgbClr val="002060"/>
                          </a:solidFill>
                        </a:rPr>
                        <a:t>Cons</a:t>
                      </a:r>
                    </a:p>
                  </a:txBody>
                  <a:tcPr/>
                </a:tc>
                <a:extLst>
                  <a:ext uri="{0D108BD9-81ED-4DB2-BD59-A6C34878D82A}">
                    <a16:rowId xmlns:a16="http://schemas.microsoft.com/office/drawing/2014/main" val="1649451434"/>
                  </a:ext>
                </a:extLst>
              </a:tr>
              <a:tr h="2397127">
                <a:tc>
                  <a:txBody>
                    <a:bodyPr/>
                    <a:lstStyle/>
                    <a:p>
                      <a:r>
                        <a:rPr lang="en-GB" b="1" dirty="0"/>
                        <a:t>Qualitative</a:t>
                      </a:r>
                    </a:p>
                  </a:txBody>
                  <a:tcPr/>
                </a:tc>
                <a:tc>
                  <a:txBody>
                    <a:bodyPr/>
                    <a:lstStyle/>
                    <a:p>
                      <a:pPr marL="285750" indent="-285750">
                        <a:buFont typeface="Arial" panose="020B0604020202020204" pitchFamily="34" charset="0"/>
                        <a:buChar char="•"/>
                      </a:pPr>
                      <a:r>
                        <a:rPr lang="en-GB" dirty="0"/>
                        <a:t>Flexible – you can often adjust your methods as you go to develop new knowledge</a:t>
                      </a:r>
                    </a:p>
                    <a:p>
                      <a:pPr marL="285750" indent="-285750">
                        <a:buFont typeface="Arial" panose="020B0604020202020204" pitchFamily="34" charset="0"/>
                        <a:buChar char="•"/>
                      </a:pPr>
                      <a:r>
                        <a:rPr lang="en-GB" dirty="0"/>
                        <a:t>Can be conducted with small number of participants</a:t>
                      </a:r>
                    </a:p>
                  </a:txBody>
                  <a:tcPr/>
                </a:tc>
                <a:tc>
                  <a:txBody>
                    <a:bodyPr/>
                    <a:lstStyle/>
                    <a:p>
                      <a:pPr marL="285750" indent="-285750">
                        <a:buFont typeface="Arial" panose="020B0604020202020204" pitchFamily="34" charset="0"/>
                        <a:buChar char="•"/>
                      </a:pPr>
                      <a:r>
                        <a:rPr lang="en-GB" dirty="0"/>
                        <a:t>Can’t be analysed statistically or generalised to broader populations</a:t>
                      </a:r>
                    </a:p>
                    <a:p>
                      <a:pPr marL="285750" indent="-285750">
                        <a:buFont typeface="Arial" panose="020B0604020202020204" pitchFamily="34" charset="0"/>
                        <a:buChar char="•"/>
                      </a:pPr>
                      <a:r>
                        <a:rPr lang="en-GB" dirty="0"/>
                        <a:t>Difficult to standardise research</a:t>
                      </a:r>
                    </a:p>
                  </a:txBody>
                  <a:tcPr/>
                </a:tc>
                <a:extLst>
                  <a:ext uri="{0D108BD9-81ED-4DB2-BD59-A6C34878D82A}">
                    <a16:rowId xmlns:a16="http://schemas.microsoft.com/office/drawing/2014/main" val="3504168558"/>
                  </a:ext>
                </a:extLst>
              </a:tr>
              <a:tr h="1505991">
                <a:tc>
                  <a:txBody>
                    <a:bodyPr/>
                    <a:lstStyle/>
                    <a:p>
                      <a:r>
                        <a:rPr lang="en-GB" b="1" dirty="0"/>
                        <a:t>Quantitative</a:t>
                      </a:r>
                    </a:p>
                  </a:txBody>
                  <a:tcPr/>
                </a:tc>
                <a:tc>
                  <a:txBody>
                    <a:bodyPr/>
                    <a:lstStyle/>
                    <a:p>
                      <a:pPr marL="285750" indent="-285750">
                        <a:buFont typeface="Arial" panose="020B0604020202020204" pitchFamily="34" charset="0"/>
                        <a:buChar char="•"/>
                      </a:pPr>
                      <a:r>
                        <a:rPr lang="en-GB" dirty="0"/>
                        <a:t>Can be used to systematically describe large collections of things</a:t>
                      </a:r>
                    </a:p>
                    <a:p>
                      <a:pPr marL="285750" indent="-285750">
                        <a:buFont typeface="Arial" panose="020B0604020202020204" pitchFamily="34" charset="0"/>
                        <a:buChar char="•"/>
                      </a:pPr>
                      <a:r>
                        <a:rPr lang="en-GB" dirty="0"/>
                        <a:t>Generates reproducible knowledge</a:t>
                      </a:r>
                    </a:p>
                  </a:txBody>
                  <a:tcPr/>
                </a:tc>
                <a:tc>
                  <a:txBody>
                    <a:bodyPr/>
                    <a:lstStyle/>
                    <a:p>
                      <a:pPr marL="285750" indent="-285750">
                        <a:buFont typeface="Arial" panose="020B0604020202020204" pitchFamily="34" charset="0"/>
                        <a:buChar char="•"/>
                      </a:pPr>
                      <a:r>
                        <a:rPr lang="en-GB" dirty="0"/>
                        <a:t>May require statistical training to analyse data</a:t>
                      </a:r>
                    </a:p>
                    <a:p>
                      <a:pPr marL="285750" indent="-285750">
                        <a:buFont typeface="Arial" panose="020B0604020202020204" pitchFamily="34" charset="0"/>
                        <a:buChar char="•"/>
                      </a:pPr>
                      <a:r>
                        <a:rPr lang="en-GB" dirty="0"/>
                        <a:t>Requires larger number of participants/sample</a:t>
                      </a:r>
                    </a:p>
                  </a:txBody>
                  <a:tcPr/>
                </a:tc>
                <a:extLst>
                  <a:ext uri="{0D108BD9-81ED-4DB2-BD59-A6C34878D82A}">
                    <a16:rowId xmlns:a16="http://schemas.microsoft.com/office/drawing/2014/main" val="1419337224"/>
                  </a:ext>
                </a:extLst>
              </a:tr>
            </a:tbl>
          </a:graphicData>
        </a:graphic>
      </p:graphicFrame>
    </p:spTree>
    <p:extLst>
      <p:ext uri="{BB962C8B-B14F-4D97-AF65-F5344CB8AC3E}">
        <p14:creationId xmlns:p14="http://schemas.microsoft.com/office/powerpoint/2010/main" val="3013440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50845-CF15-40BF-AA03-099190FFA4FA}"/>
              </a:ext>
            </a:extLst>
          </p:cNvPr>
          <p:cNvSpPr>
            <a:spLocks noGrp="1"/>
          </p:cNvSpPr>
          <p:nvPr>
            <p:ph type="title"/>
          </p:nvPr>
        </p:nvSpPr>
        <p:spPr>
          <a:xfrm>
            <a:off x="609600" y="457201"/>
            <a:ext cx="10972800" cy="1502228"/>
          </a:xfrm>
          <a:solidFill>
            <a:schemeClr val="accent3"/>
          </a:solidFill>
        </p:spPr>
        <p:txBody>
          <a:bodyPr>
            <a:normAutofit/>
          </a:bodyPr>
          <a:lstStyle/>
          <a:p>
            <a:r>
              <a:rPr lang="en-GB" sz="6000" dirty="0"/>
              <a:t>Primary v Secondary data</a:t>
            </a:r>
          </a:p>
        </p:txBody>
      </p:sp>
      <p:sp>
        <p:nvSpPr>
          <p:cNvPr id="3" name="Content Placeholder 2">
            <a:extLst>
              <a:ext uri="{FF2B5EF4-FFF2-40B4-BE49-F238E27FC236}">
                <a16:creationId xmlns:a16="http://schemas.microsoft.com/office/drawing/2014/main" id="{1F15296A-B879-4284-808D-697E9517B1A1}"/>
              </a:ext>
            </a:extLst>
          </p:cNvPr>
          <p:cNvSpPr>
            <a:spLocks noGrp="1"/>
          </p:cNvSpPr>
          <p:nvPr>
            <p:ph sz="half" idx="1"/>
          </p:nvPr>
        </p:nvSpPr>
        <p:spPr>
          <a:xfrm>
            <a:off x="609600" y="1600201"/>
            <a:ext cx="6248400" cy="4800598"/>
          </a:xfrm>
        </p:spPr>
        <p:txBody>
          <a:bodyPr>
            <a:normAutofit/>
          </a:bodyPr>
          <a:lstStyle/>
          <a:p>
            <a:pPr marL="0" indent="0">
              <a:buNone/>
            </a:pPr>
            <a:endParaRPr lang="en-GB" b="1" dirty="0"/>
          </a:p>
          <a:p>
            <a:pPr marL="0" indent="0">
              <a:buNone/>
            </a:pPr>
            <a:r>
              <a:rPr lang="en-GB" b="1" dirty="0"/>
              <a:t>Primary data </a:t>
            </a:r>
            <a:r>
              <a:rPr lang="en-GB" dirty="0"/>
              <a:t>– any new or original information that you collect for the purposes of answering your research question (Chapter 3 &amp; 4)</a:t>
            </a:r>
          </a:p>
          <a:p>
            <a:pPr marL="0" indent="0">
              <a:buNone/>
            </a:pPr>
            <a:endParaRPr lang="en-GB" dirty="0"/>
          </a:p>
          <a:p>
            <a:pPr marL="0" indent="0">
              <a:buNone/>
            </a:pPr>
            <a:r>
              <a:rPr lang="en-GB" b="1" dirty="0"/>
              <a:t>Secondary data </a:t>
            </a:r>
            <a:r>
              <a:rPr lang="en-GB" dirty="0"/>
              <a:t>– information that has already been collected by other researchers (Chapter 2)</a:t>
            </a:r>
          </a:p>
        </p:txBody>
      </p:sp>
      <p:pic>
        <p:nvPicPr>
          <p:cNvPr id="5" name="Content Placeholder 4">
            <a:extLst>
              <a:ext uri="{FF2B5EF4-FFF2-40B4-BE49-F238E27FC236}">
                <a16:creationId xmlns:a16="http://schemas.microsoft.com/office/drawing/2014/main" id="{6B83BB86-9599-405B-8513-E2371FB7FC8E}"/>
              </a:ext>
            </a:extLst>
          </p:cNvPr>
          <p:cNvPicPr>
            <a:picLocks noGrp="1" noChangeAspect="1"/>
          </p:cNvPicPr>
          <p:nvPr>
            <p:ph sz="half" idx="2"/>
          </p:nvPr>
        </p:nvPicPr>
        <p:blipFill>
          <a:blip r:embed="rId3"/>
          <a:stretch>
            <a:fillRect/>
          </a:stretch>
        </p:blipFill>
        <p:spPr>
          <a:xfrm>
            <a:off x="7003265" y="2722484"/>
            <a:ext cx="4422381" cy="2476533"/>
          </a:xfrm>
          <a:prstGeom prst="rect">
            <a:avLst/>
          </a:prstGeom>
        </p:spPr>
      </p:pic>
    </p:spTree>
    <p:extLst>
      <p:ext uri="{BB962C8B-B14F-4D97-AF65-F5344CB8AC3E}">
        <p14:creationId xmlns:p14="http://schemas.microsoft.com/office/powerpoint/2010/main" val="318067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88FC9C8F-1E36-4E63-8E0E-DF44F266D95F}"/>
              </a:ext>
            </a:extLst>
          </p:cNvPr>
          <p:cNvPicPr>
            <a:picLocks noGrp="1" noChangeAspect="1"/>
          </p:cNvPicPr>
          <p:nvPr>
            <p:ph idx="1"/>
          </p:nvPr>
        </p:nvPicPr>
        <p:blipFill>
          <a:blip r:embed="rId3"/>
          <a:stretch>
            <a:fillRect/>
          </a:stretch>
        </p:blipFill>
        <p:spPr>
          <a:xfrm>
            <a:off x="325016" y="91005"/>
            <a:ext cx="11541968" cy="64923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itle 4">
            <a:extLst>
              <a:ext uri="{FF2B5EF4-FFF2-40B4-BE49-F238E27FC236}">
                <a16:creationId xmlns:a16="http://schemas.microsoft.com/office/drawing/2014/main" id="{32104AF4-0E15-4CB0-9B7C-82BAD58988FF}"/>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7126257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4D8C-AFD3-409E-9922-0D714EAA8E5F}"/>
              </a:ext>
            </a:extLst>
          </p:cNvPr>
          <p:cNvSpPr>
            <a:spLocks noGrp="1"/>
          </p:cNvSpPr>
          <p:nvPr>
            <p:ph type="title"/>
          </p:nvPr>
        </p:nvSpPr>
        <p:spPr>
          <a:solidFill>
            <a:schemeClr val="accent3"/>
          </a:solidFill>
        </p:spPr>
        <p:txBody>
          <a:bodyPr/>
          <a:lstStyle/>
          <a:p>
            <a:r>
              <a:rPr lang="en-GB" dirty="0"/>
              <a:t>Descriptive v Experimental Data</a:t>
            </a:r>
          </a:p>
        </p:txBody>
      </p:sp>
      <p:sp>
        <p:nvSpPr>
          <p:cNvPr id="3" name="Content Placeholder 2">
            <a:extLst>
              <a:ext uri="{FF2B5EF4-FFF2-40B4-BE49-F238E27FC236}">
                <a16:creationId xmlns:a16="http://schemas.microsoft.com/office/drawing/2014/main" id="{E0434D78-EC43-432D-A2D0-CE0FAD9DA92F}"/>
              </a:ext>
            </a:extLst>
          </p:cNvPr>
          <p:cNvSpPr>
            <a:spLocks noGrp="1"/>
          </p:cNvSpPr>
          <p:nvPr>
            <p:ph idx="1"/>
          </p:nvPr>
        </p:nvSpPr>
        <p:spPr>
          <a:xfrm>
            <a:off x="461675" y="2094877"/>
            <a:ext cx="7599218" cy="3917032"/>
          </a:xfrm>
        </p:spPr>
        <p:txBody>
          <a:bodyPr>
            <a:normAutofit lnSpcReduction="10000"/>
          </a:bodyPr>
          <a:lstStyle/>
          <a:p>
            <a:r>
              <a:rPr lang="en-GB" b="1" dirty="0">
                <a:solidFill>
                  <a:srgbClr val="002060"/>
                </a:solidFill>
              </a:rPr>
              <a:t>Descriptive research </a:t>
            </a:r>
            <a:r>
              <a:rPr lang="en-GB" dirty="0"/>
              <a:t>– you collect data about your study subject without interviewing. Validity depends on sampling method.</a:t>
            </a:r>
          </a:p>
          <a:p>
            <a:r>
              <a:rPr lang="en-GB" b="1" dirty="0">
                <a:solidFill>
                  <a:srgbClr val="0070C0"/>
                </a:solidFill>
              </a:rPr>
              <a:t>Experimental research </a:t>
            </a:r>
            <a:r>
              <a:rPr lang="en-GB" dirty="0"/>
              <a:t>– you systematically intervene in a process and measure the outcome. Validity depends on experimental design.</a:t>
            </a:r>
          </a:p>
        </p:txBody>
      </p:sp>
      <p:pic>
        <p:nvPicPr>
          <p:cNvPr id="4" name="Picture 3">
            <a:extLst>
              <a:ext uri="{FF2B5EF4-FFF2-40B4-BE49-F238E27FC236}">
                <a16:creationId xmlns:a16="http://schemas.microsoft.com/office/drawing/2014/main" id="{D693F5B7-4A9C-4CF2-A6D2-5BA3EBC24376}"/>
              </a:ext>
            </a:extLst>
          </p:cNvPr>
          <p:cNvPicPr>
            <a:picLocks noChangeAspect="1"/>
          </p:cNvPicPr>
          <p:nvPr/>
        </p:nvPicPr>
        <p:blipFill>
          <a:blip r:embed="rId3"/>
          <a:stretch>
            <a:fillRect/>
          </a:stretch>
        </p:blipFill>
        <p:spPr>
          <a:xfrm>
            <a:off x="7930717" y="2801612"/>
            <a:ext cx="3651683" cy="1884362"/>
          </a:xfrm>
          <a:prstGeom prst="rect">
            <a:avLst/>
          </a:prstGeom>
        </p:spPr>
      </p:pic>
    </p:spTree>
    <p:extLst>
      <p:ext uri="{BB962C8B-B14F-4D97-AF65-F5344CB8AC3E}">
        <p14:creationId xmlns:p14="http://schemas.microsoft.com/office/powerpoint/2010/main" val="1355915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85436-603B-4504-93DD-6EF10910BD42}"/>
              </a:ext>
            </a:extLst>
          </p:cNvPr>
          <p:cNvSpPr>
            <a:spLocks noGrp="1"/>
          </p:cNvSpPr>
          <p:nvPr>
            <p:ph type="title"/>
          </p:nvPr>
        </p:nvSpPr>
        <p:spPr>
          <a:xfrm>
            <a:off x="609600" y="274638"/>
            <a:ext cx="10972800" cy="715962"/>
          </a:xfrm>
          <a:solidFill>
            <a:schemeClr val="accent3"/>
          </a:solidFill>
        </p:spPr>
        <p:txBody>
          <a:bodyPr>
            <a:normAutofit fontScale="90000"/>
          </a:bodyPr>
          <a:lstStyle/>
          <a:p>
            <a:r>
              <a:rPr lang="en-GB" dirty="0"/>
              <a:t>Research methods for collecting data</a:t>
            </a:r>
          </a:p>
        </p:txBody>
      </p:sp>
      <p:graphicFrame>
        <p:nvGraphicFramePr>
          <p:cNvPr id="4" name="Table 4">
            <a:extLst>
              <a:ext uri="{FF2B5EF4-FFF2-40B4-BE49-F238E27FC236}">
                <a16:creationId xmlns:a16="http://schemas.microsoft.com/office/drawing/2014/main" id="{A01A8DB9-69F6-4B5D-B9C9-9AFB1F77BC8C}"/>
              </a:ext>
            </a:extLst>
          </p:cNvPr>
          <p:cNvGraphicFramePr>
            <a:graphicFrameLocks noGrp="1"/>
          </p:cNvGraphicFramePr>
          <p:nvPr>
            <p:ph idx="1"/>
            <p:extLst>
              <p:ext uri="{D42A27DB-BD31-4B8C-83A1-F6EECF244321}">
                <p14:modId xmlns:p14="http://schemas.microsoft.com/office/powerpoint/2010/main" val="2899214870"/>
              </p:ext>
            </p:extLst>
          </p:nvPr>
        </p:nvGraphicFramePr>
        <p:xfrm>
          <a:off x="319668" y="990600"/>
          <a:ext cx="11552664" cy="5499235"/>
        </p:xfrm>
        <a:graphic>
          <a:graphicData uri="http://schemas.openxmlformats.org/drawingml/2006/table">
            <a:tbl>
              <a:tblPr firstRow="1" bandRow="1">
                <a:tableStyleId>{5940675A-B579-460E-94D1-54222C63F5DA}</a:tableStyleId>
              </a:tblPr>
              <a:tblGrid>
                <a:gridCol w="2888166">
                  <a:extLst>
                    <a:ext uri="{9D8B030D-6E8A-4147-A177-3AD203B41FA5}">
                      <a16:colId xmlns:a16="http://schemas.microsoft.com/office/drawing/2014/main" val="3542566699"/>
                    </a:ext>
                  </a:extLst>
                </a:gridCol>
                <a:gridCol w="2888166">
                  <a:extLst>
                    <a:ext uri="{9D8B030D-6E8A-4147-A177-3AD203B41FA5}">
                      <a16:colId xmlns:a16="http://schemas.microsoft.com/office/drawing/2014/main" val="3096734614"/>
                    </a:ext>
                  </a:extLst>
                </a:gridCol>
                <a:gridCol w="2267415">
                  <a:extLst>
                    <a:ext uri="{9D8B030D-6E8A-4147-A177-3AD203B41FA5}">
                      <a16:colId xmlns:a16="http://schemas.microsoft.com/office/drawing/2014/main" val="3773595914"/>
                    </a:ext>
                  </a:extLst>
                </a:gridCol>
                <a:gridCol w="3508917">
                  <a:extLst>
                    <a:ext uri="{9D8B030D-6E8A-4147-A177-3AD203B41FA5}">
                      <a16:colId xmlns:a16="http://schemas.microsoft.com/office/drawing/2014/main" val="2565141656"/>
                    </a:ext>
                  </a:extLst>
                </a:gridCol>
              </a:tblGrid>
              <a:tr h="770663">
                <a:tc>
                  <a:txBody>
                    <a:bodyPr/>
                    <a:lstStyle/>
                    <a:p>
                      <a:r>
                        <a:rPr lang="en-GB" sz="2000" b="1" dirty="0">
                          <a:solidFill>
                            <a:srgbClr val="0070C0"/>
                          </a:solidFill>
                        </a:rPr>
                        <a:t>Research method</a:t>
                      </a:r>
                    </a:p>
                  </a:txBody>
                  <a:tcPr/>
                </a:tc>
                <a:tc>
                  <a:txBody>
                    <a:bodyPr/>
                    <a:lstStyle/>
                    <a:p>
                      <a:r>
                        <a:rPr lang="en-GB" sz="2000" b="1" dirty="0">
                          <a:solidFill>
                            <a:srgbClr val="002060"/>
                          </a:solidFill>
                        </a:rPr>
                        <a:t>Primary or secondary?</a:t>
                      </a:r>
                    </a:p>
                  </a:txBody>
                  <a:tcPr/>
                </a:tc>
                <a:tc>
                  <a:txBody>
                    <a:bodyPr/>
                    <a:lstStyle/>
                    <a:p>
                      <a:r>
                        <a:rPr lang="en-GB" sz="2000" b="1" dirty="0">
                          <a:solidFill>
                            <a:srgbClr val="7030A0"/>
                          </a:solidFill>
                        </a:rPr>
                        <a:t>Qualitative or quantitative?</a:t>
                      </a:r>
                    </a:p>
                  </a:txBody>
                  <a:tcPr/>
                </a:tc>
                <a:tc>
                  <a:txBody>
                    <a:bodyPr/>
                    <a:lstStyle/>
                    <a:p>
                      <a:r>
                        <a:rPr lang="en-GB" sz="2000" b="1" dirty="0">
                          <a:solidFill>
                            <a:schemeClr val="accent5">
                              <a:lumMod val="50000"/>
                            </a:schemeClr>
                          </a:solidFill>
                        </a:rPr>
                        <a:t>When to use</a:t>
                      </a:r>
                    </a:p>
                  </a:txBody>
                  <a:tcPr/>
                </a:tc>
                <a:extLst>
                  <a:ext uri="{0D108BD9-81ED-4DB2-BD59-A6C34878D82A}">
                    <a16:rowId xmlns:a16="http://schemas.microsoft.com/office/drawing/2014/main" val="323511488"/>
                  </a:ext>
                </a:extLst>
              </a:tr>
              <a:tr h="770663">
                <a:tc>
                  <a:txBody>
                    <a:bodyPr/>
                    <a:lstStyle/>
                    <a:p>
                      <a:r>
                        <a:rPr lang="en-GB" b="1" dirty="0">
                          <a:solidFill>
                            <a:srgbClr val="002060"/>
                          </a:solidFill>
                        </a:rPr>
                        <a:t>Experiment</a:t>
                      </a:r>
                    </a:p>
                    <a:p>
                      <a:endParaRPr lang="en-GB" b="1" dirty="0">
                        <a:solidFill>
                          <a:srgbClr val="002060"/>
                        </a:solidFill>
                      </a:endParaRPr>
                    </a:p>
                  </a:txBody>
                  <a:tcPr/>
                </a:tc>
                <a:tc>
                  <a:txBody>
                    <a:bodyPr/>
                    <a:lstStyle/>
                    <a:p>
                      <a:r>
                        <a:rPr lang="en-GB" sz="2400" dirty="0"/>
                        <a:t>Primary</a:t>
                      </a:r>
                    </a:p>
                  </a:txBody>
                  <a:tcPr/>
                </a:tc>
                <a:tc>
                  <a:txBody>
                    <a:bodyPr/>
                    <a:lstStyle/>
                    <a:p>
                      <a:r>
                        <a:rPr lang="en-GB" sz="2400" dirty="0"/>
                        <a:t>Quantitative</a:t>
                      </a:r>
                    </a:p>
                  </a:txBody>
                  <a:tcPr/>
                </a:tc>
                <a:tc>
                  <a:txBody>
                    <a:bodyPr/>
                    <a:lstStyle/>
                    <a:p>
                      <a:r>
                        <a:rPr lang="en-GB" sz="1600" dirty="0"/>
                        <a:t>To test cause-and-effect relationships</a:t>
                      </a:r>
                    </a:p>
                  </a:txBody>
                  <a:tcPr/>
                </a:tc>
                <a:extLst>
                  <a:ext uri="{0D108BD9-81ED-4DB2-BD59-A6C34878D82A}">
                    <a16:rowId xmlns:a16="http://schemas.microsoft.com/office/drawing/2014/main" val="3551107689"/>
                  </a:ext>
                </a:extLst>
              </a:tr>
              <a:tr h="770663">
                <a:tc>
                  <a:txBody>
                    <a:bodyPr/>
                    <a:lstStyle/>
                    <a:p>
                      <a:r>
                        <a:rPr lang="en-GB" b="1" dirty="0">
                          <a:solidFill>
                            <a:srgbClr val="002060"/>
                          </a:solidFill>
                        </a:rPr>
                        <a:t>Survey</a:t>
                      </a:r>
                    </a:p>
                    <a:p>
                      <a:endParaRPr lang="en-GB" b="1" dirty="0">
                        <a:solidFill>
                          <a:srgbClr val="002060"/>
                        </a:solidFill>
                      </a:endParaRPr>
                    </a:p>
                  </a:txBody>
                  <a:tcPr/>
                </a:tc>
                <a:tc>
                  <a:txBody>
                    <a:bodyPr/>
                    <a:lstStyle/>
                    <a:p>
                      <a:r>
                        <a:rPr lang="en-GB" sz="2400" dirty="0"/>
                        <a:t>Primary</a:t>
                      </a:r>
                    </a:p>
                  </a:txBody>
                  <a:tcPr/>
                </a:tc>
                <a:tc>
                  <a:txBody>
                    <a:bodyPr/>
                    <a:lstStyle/>
                    <a:p>
                      <a:r>
                        <a:rPr lang="en-GB" sz="2400" dirty="0"/>
                        <a:t>Quantitative</a:t>
                      </a:r>
                    </a:p>
                  </a:txBody>
                  <a:tcPr/>
                </a:tc>
                <a:tc>
                  <a:txBody>
                    <a:bodyPr/>
                    <a:lstStyle/>
                    <a:p>
                      <a:r>
                        <a:rPr lang="en-GB" sz="1600" dirty="0"/>
                        <a:t>To understand general characteristics of a population</a:t>
                      </a:r>
                    </a:p>
                  </a:txBody>
                  <a:tcPr/>
                </a:tc>
                <a:extLst>
                  <a:ext uri="{0D108BD9-81ED-4DB2-BD59-A6C34878D82A}">
                    <a16:rowId xmlns:a16="http://schemas.microsoft.com/office/drawing/2014/main" val="722927280"/>
                  </a:ext>
                </a:extLst>
              </a:tr>
              <a:tr h="770663">
                <a:tc>
                  <a:txBody>
                    <a:bodyPr/>
                    <a:lstStyle/>
                    <a:p>
                      <a:r>
                        <a:rPr lang="en-GB" b="1" dirty="0">
                          <a:solidFill>
                            <a:srgbClr val="002060"/>
                          </a:solidFill>
                        </a:rPr>
                        <a:t>Interview/focus group</a:t>
                      </a:r>
                    </a:p>
                    <a:p>
                      <a:endParaRPr lang="en-GB" b="1" dirty="0">
                        <a:solidFill>
                          <a:srgbClr val="002060"/>
                        </a:solidFill>
                      </a:endParaRPr>
                    </a:p>
                  </a:txBody>
                  <a:tcPr/>
                </a:tc>
                <a:tc>
                  <a:txBody>
                    <a:bodyPr/>
                    <a:lstStyle/>
                    <a:p>
                      <a:r>
                        <a:rPr lang="en-GB" sz="2400" dirty="0"/>
                        <a:t>Primary</a:t>
                      </a:r>
                    </a:p>
                  </a:txBody>
                  <a:tcPr/>
                </a:tc>
                <a:tc>
                  <a:txBody>
                    <a:bodyPr/>
                    <a:lstStyle/>
                    <a:p>
                      <a:r>
                        <a:rPr lang="en-GB" sz="2400" dirty="0"/>
                        <a:t>Qualitative</a:t>
                      </a:r>
                    </a:p>
                  </a:txBody>
                  <a:tcPr/>
                </a:tc>
                <a:tc>
                  <a:txBody>
                    <a:bodyPr/>
                    <a:lstStyle/>
                    <a:p>
                      <a:r>
                        <a:rPr lang="en-GB" sz="1600" dirty="0"/>
                        <a:t>To gain more in-depth understanding of a topic</a:t>
                      </a:r>
                    </a:p>
                  </a:txBody>
                  <a:tcPr/>
                </a:tc>
                <a:extLst>
                  <a:ext uri="{0D108BD9-81ED-4DB2-BD59-A6C34878D82A}">
                    <a16:rowId xmlns:a16="http://schemas.microsoft.com/office/drawing/2014/main" val="413785730"/>
                  </a:ext>
                </a:extLst>
              </a:tr>
              <a:tr h="770663">
                <a:tc>
                  <a:txBody>
                    <a:bodyPr/>
                    <a:lstStyle/>
                    <a:p>
                      <a:r>
                        <a:rPr lang="en-GB" b="1" dirty="0">
                          <a:solidFill>
                            <a:srgbClr val="002060"/>
                          </a:solidFill>
                        </a:rPr>
                        <a:t>Observation</a:t>
                      </a:r>
                    </a:p>
                    <a:p>
                      <a:endParaRPr lang="en-GB" b="1" dirty="0">
                        <a:solidFill>
                          <a:srgbClr val="002060"/>
                        </a:solidFill>
                      </a:endParaRPr>
                    </a:p>
                  </a:txBody>
                  <a:tcPr/>
                </a:tc>
                <a:tc>
                  <a:txBody>
                    <a:bodyPr/>
                    <a:lstStyle/>
                    <a:p>
                      <a:r>
                        <a:rPr lang="en-GB" sz="2400" dirty="0"/>
                        <a:t>Primary</a:t>
                      </a:r>
                    </a:p>
                  </a:txBody>
                  <a:tcPr/>
                </a:tc>
                <a:tc>
                  <a:txBody>
                    <a:bodyPr/>
                    <a:lstStyle/>
                    <a:p>
                      <a:r>
                        <a:rPr lang="en-GB" sz="2400" dirty="0"/>
                        <a:t>Either</a:t>
                      </a:r>
                    </a:p>
                  </a:txBody>
                  <a:tcPr/>
                </a:tc>
                <a:tc>
                  <a:txBody>
                    <a:bodyPr/>
                    <a:lstStyle/>
                    <a:p>
                      <a:r>
                        <a:rPr lang="en-GB" sz="1600" dirty="0"/>
                        <a:t>To understand how something occurs in its natural setting</a:t>
                      </a:r>
                    </a:p>
                  </a:txBody>
                  <a:tcPr/>
                </a:tc>
                <a:extLst>
                  <a:ext uri="{0D108BD9-81ED-4DB2-BD59-A6C34878D82A}">
                    <a16:rowId xmlns:a16="http://schemas.microsoft.com/office/drawing/2014/main" val="1728027856"/>
                  </a:ext>
                </a:extLst>
              </a:tr>
              <a:tr h="770663">
                <a:tc>
                  <a:txBody>
                    <a:bodyPr/>
                    <a:lstStyle/>
                    <a:p>
                      <a:r>
                        <a:rPr lang="en-GB" b="1" dirty="0">
                          <a:solidFill>
                            <a:srgbClr val="002060"/>
                          </a:solidFill>
                        </a:rPr>
                        <a:t>Literature review</a:t>
                      </a:r>
                    </a:p>
                    <a:p>
                      <a:endParaRPr lang="en-GB" b="1" dirty="0">
                        <a:solidFill>
                          <a:srgbClr val="002060"/>
                        </a:solidFill>
                      </a:endParaRPr>
                    </a:p>
                  </a:txBody>
                  <a:tcPr/>
                </a:tc>
                <a:tc>
                  <a:txBody>
                    <a:bodyPr/>
                    <a:lstStyle/>
                    <a:p>
                      <a:r>
                        <a:rPr lang="en-GB" sz="2400" dirty="0"/>
                        <a:t>Secondary</a:t>
                      </a:r>
                    </a:p>
                  </a:txBody>
                  <a:tcPr/>
                </a:tc>
                <a:tc>
                  <a:txBody>
                    <a:bodyPr/>
                    <a:lstStyle/>
                    <a:p>
                      <a:r>
                        <a:rPr lang="en-GB" sz="2400" dirty="0"/>
                        <a:t>Either</a:t>
                      </a:r>
                    </a:p>
                  </a:txBody>
                  <a:tcPr/>
                </a:tc>
                <a:tc>
                  <a:txBody>
                    <a:bodyPr/>
                    <a:lstStyle/>
                    <a:p>
                      <a:r>
                        <a:rPr lang="en-GB" sz="1600" dirty="0"/>
                        <a:t>To situate your research in an existing body of work, or evaluate trends</a:t>
                      </a:r>
                    </a:p>
                  </a:txBody>
                  <a:tcPr/>
                </a:tc>
                <a:extLst>
                  <a:ext uri="{0D108BD9-81ED-4DB2-BD59-A6C34878D82A}">
                    <a16:rowId xmlns:a16="http://schemas.microsoft.com/office/drawing/2014/main" val="3014878972"/>
                  </a:ext>
                </a:extLst>
              </a:tr>
              <a:tr h="770663">
                <a:tc>
                  <a:txBody>
                    <a:bodyPr/>
                    <a:lstStyle/>
                    <a:p>
                      <a:r>
                        <a:rPr lang="en-GB" b="1" dirty="0">
                          <a:solidFill>
                            <a:srgbClr val="002060"/>
                          </a:solidFill>
                        </a:rPr>
                        <a:t>Case study</a:t>
                      </a:r>
                    </a:p>
                    <a:p>
                      <a:endParaRPr lang="en-GB" b="1" dirty="0">
                        <a:solidFill>
                          <a:srgbClr val="002060"/>
                        </a:solidFill>
                      </a:endParaRPr>
                    </a:p>
                  </a:txBody>
                  <a:tcPr/>
                </a:tc>
                <a:tc>
                  <a:txBody>
                    <a:bodyPr/>
                    <a:lstStyle/>
                    <a:p>
                      <a:r>
                        <a:rPr lang="en-GB" sz="2400" dirty="0"/>
                        <a:t>Either</a:t>
                      </a:r>
                    </a:p>
                  </a:txBody>
                  <a:tcPr/>
                </a:tc>
                <a:tc>
                  <a:txBody>
                    <a:bodyPr/>
                    <a:lstStyle/>
                    <a:p>
                      <a:r>
                        <a:rPr lang="en-GB" sz="2400" dirty="0"/>
                        <a:t>Either</a:t>
                      </a:r>
                    </a:p>
                  </a:txBody>
                  <a:tcPr/>
                </a:tc>
                <a:tc>
                  <a:txBody>
                    <a:bodyPr/>
                    <a:lstStyle/>
                    <a:p>
                      <a:r>
                        <a:rPr lang="en-GB" sz="1600" dirty="0"/>
                        <a:t>To gain understanding of a specific group or context (often when you do not have resources for a large study</a:t>
                      </a:r>
                    </a:p>
                  </a:txBody>
                  <a:tcPr/>
                </a:tc>
                <a:extLst>
                  <a:ext uri="{0D108BD9-81ED-4DB2-BD59-A6C34878D82A}">
                    <a16:rowId xmlns:a16="http://schemas.microsoft.com/office/drawing/2014/main" val="1111492443"/>
                  </a:ext>
                </a:extLst>
              </a:tr>
            </a:tbl>
          </a:graphicData>
        </a:graphic>
      </p:graphicFrame>
      <p:sp>
        <p:nvSpPr>
          <p:cNvPr id="5" name="Rectangle 4">
            <a:extLst>
              <a:ext uri="{FF2B5EF4-FFF2-40B4-BE49-F238E27FC236}">
                <a16:creationId xmlns:a16="http://schemas.microsoft.com/office/drawing/2014/main" id="{2D62E638-C50B-4620-98B9-4A49DDE4857E}"/>
              </a:ext>
            </a:extLst>
          </p:cNvPr>
          <p:cNvSpPr/>
          <p:nvPr/>
        </p:nvSpPr>
        <p:spPr>
          <a:xfrm>
            <a:off x="3300761" y="1828800"/>
            <a:ext cx="2709746"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2F5B5B4A-2BCD-44A4-8358-0662CAAF2F88}"/>
              </a:ext>
            </a:extLst>
          </p:cNvPr>
          <p:cNvSpPr/>
          <p:nvPr/>
        </p:nvSpPr>
        <p:spPr>
          <a:xfrm>
            <a:off x="6172202" y="4158147"/>
            <a:ext cx="2046247"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FA793BC-F07F-4437-A1DC-9C070E681E35}"/>
              </a:ext>
            </a:extLst>
          </p:cNvPr>
          <p:cNvSpPr/>
          <p:nvPr/>
        </p:nvSpPr>
        <p:spPr>
          <a:xfrm>
            <a:off x="6135029" y="4931123"/>
            <a:ext cx="2083420"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Rectangle 7">
            <a:extLst>
              <a:ext uri="{FF2B5EF4-FFF2-40B4-BE49-F238E27FC236}">
                <a16:creationId xmlns:a16="http://schemas.microsoft.com/office/drawing/2014/main" id="{9DCE5BC1-B5A5-4029-A7BA-D53D6F3EFA09}"/>
              </a:ext>
            </a:extLst>
          </p:cNvPr>
          <p:cNvSpPr/>
          <p:nvPr/>
        </p:nvSpPr>
        <p:spPr>
          <a:xfrm>
            <a:off x="6135029" y="5761464"/>
            <a:ext cx="2083420"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024B2BA-D4C2-4B9C-91E8-755087F11778}"/>
              </a:ext>
            </a:extLst>
          </p:cNvPr>
          <p:cNvSpPr/>
          <p:nvPr/>
        </p:nvSpPr>
        <p:spPr>
          <a:xfrm>
            <a:off x="3300761" y="3404751"/>
            <a:ext cx="2709746"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8152FC81-5927-4BC7-BFF9-CEC77B06930C}"/>
              </a:ext>
            </a:extLst>
          </p:cNvPr>
          <p:cNvSpPr/>
          <p:nvPr/>
        </p:nvSpPr>
        <p:spPr>
          <a:xfrm>
            <a:off x="3310054" y="4163034"/>
            <a:ext cx="2709746"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a:extLst>
              <a:ext uri="{FF2B5EF4-FFF2-40B4-BE49-F238E27FC236}">
                <a16:creationId xmlns:a16="http://schemas.microsoft.com/office/drawing/2014/main" id="{9069FA67-5F6E-41EB-A99B-610AB9807906}"/>
              </a:ext>
            </a:extLst>
          </p:cNvPr>
          <p:cNvSpPr/>
          <p:nvPr/>
        </p:nvSpPr>
        <p:spPr>
          <a:xfrm>
            <a:off x="3300761" y="4879084"/>
            <a:ext cx="2709746"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11">
            <a:extLst>
              <a:ext uri="{FF2B5EF4-FFF2-40B4-BE49-F238E27FC236}">
                <a16:creationId xmlns:a16="http://schemas.microsoft.com/office/drawing/2014/main" id="{F952BE5E-5683-43DD-84DD-0B8133B5A031}"/>
              </a:ext>
            </a:extLst>
          </p:cNvPr>
          <p:cNvSpPr/>
          <p:nvPr/>
        </p:nvSpPr>
        <p:spPr>
          <a:xfrm>
            <a:off x="3300761" y="5772615"/>
            <a:ext cx="2709746"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4CFC29AC-D5F5-48F2-B1A0-C01172CC433A}"/>
              </a:ext>
            </a:extLst>
          </p:cNvPr>
          <p:cNvSpPr/>
          <p:nvPr/>
        </p:nvSpPr>
        <p:spPr>
          <a:xfrm>
            <a:off x="3310054" y="2616775"/>
            <a:ext cx="2709746"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A7FAF503-41BB-40A5-AD02-32D5EA94F90A}"/>
              </a:ext>
            </a:extLst>
          </p:cNvPr>
          <p:cNvSpPr/>
          <p:nvPr/>
        </p:nvSpPr>
        <p:spPr>
          <a:xfrm>
            <a:off x="8441474" y="1828800"/>
            <a:ext cx="2709746"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70218350-70BC-433E-917A-C3B8485D9847}"/>
              </a:ext>
            </a:extLst>
          </p:cNvPr>
          <p:cNvSpPr/>
          <p:nvPr/>
        </p:nvSpPr>
        <p:spPr>
          <a:xfrm>
            <a:off x="8441474" y="2633759"/>
            <a:ext cx="3384394"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130D4D92-C9AC-4376-9E05-9E792268FE56}"/>
              </a:ext>
            </a:extLst>
          </p:cNvPr>
          <p:cNvSpPr/>
          <p:nvPr/>
        </p:nvSpPr>
        <p:spPr>
          <a:xfrm>
            <a:off x="8441474" y="3383378"/>
            <a:ext cx="2709746"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Rectangle 16">
            <a:extLst>
              <a:ext uri="{FF2B5EF4-FFF2-40B4-BE49-F238E27FC236}">
                <a16:creationId xmlns:a16="http://schemas.microsoft.com/office/drawing/2014/main" id="{E018EC0F-9F86-40EC-8B86-C66A7662A912}"/>
              </a:ext>
            </a:extLst>
          </p:cNvPr>
          <p:cNvSpPr/>
          <p:nvPr/>
        </p:nvSpPr>
        <p:spPr>
          <a:xfrm>
            <a:off x="8441474" y="4128411"/>
            <a:ext cx="2709746"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8E474066-4BCF-4D85-B3A3-EA72CB79A00F}"/>
              </a:ext>
            </a:extLst>
          </p:cNvPr>
          <p:cNvSpPr/>
          <p:nvPr/>
        </p:nvSpPr>
        <p:spPr>
          <a:xfrm>
            <a:off x="8441474" y="4931122"/>
            <a:ext cx="3384394" cy="715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18">
            <a:extLst>
              <a:ext uri="{FF2B5EF4-FFF2-40B4-BE49-F238E27FC236}">
                <a16:creationId xmlns:a16="http://schemas.microsoft.com/office/drawing/2014/main" id="{4B27E675-8915-457E-BC14-B2FEB66CCAE5}"/>
              </a:ext>
            </a:extLst>
          </p:cNvPr>
          <p:cNvSpPr/>
          <p:nvPr/>
        </p:nvSpPr>
        <p:spPr>
          <a:xfrm>
            <a:off x="8441474" y="5761463"/>
            <a:ext cx="3384394" cy="6133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45887354-295B-48B7-816D-59AAB1128C1C}"/>
              </a:ext>
            </a:extLst>
          </p:cNvPr>
          <p:cNvSpPr/>
          <p:nvPr/>
        </p:nvSpPr>
        <p:spPr>
          <a:xfrm>
            <a:off x="6172200" y="2626019"/>
            <a:ext cx="2039744"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20">
            <a:extLst>
              <a:ext uri="{FF2B5EF4-FFF2-40B4-BE49-F238E27FC236}">
                <a16:creationId xmlns:a16="http://schemas.microsoft.com/office/drawing/2014/main" id="{6EA5E934-B518-4D9B-8356-B457397FC1D7}"/>
              </a:ext>
            </a:extLst>
          </p:cNvPr>
          <p:cNvSpPr/>
          <p:nvPr/>
        </p:nvSpPr>
        <p:spPr>
          <a:xfrm>
            <a:off x="6172200" y="1828800"/>
            <a:ext cx="2046247"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21">
            <a:extLst>
              <a:ext uri="{FF2B5EF4-FFF2-40B4-BE49-F238E27FC236}">
                <a16:creationId xmlns:a16="http://schemas.microsoft.com/office/drawing/2014/main" id="{95262C6B-5B86-46A9-817A-529E87EE639A}"/>
              </a:ext>
            </a:extLst>
          </p:cNvPr>
          <p:cNvSpPr/>
          <p:nvPr/>
        </p:nvSpPr>
        <p:spPr>
          <a:xfrm>
            <a:off x="6178705" y="3337450"/>
            <a:ext cx="2039744" cy="6021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9950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5"/>
                                        </p:tgtEl>
                                      </p:cBhvr>
                                    </p:animEffect>
                                    <p:anim calcmode="lin" valueType="num">
                                      <p:cBhvr>
                                        <p:cTn id="14"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5"/>
                                        </p:tgtEl>
                                        <p:attrNameLst>
                                          <p:attrName>ppt_h</p:attrName>
                                        </p:attrNameLst>
                                      </p:cBhvr>
                                      <p:tavLst>
                                        <p:tav tm="0">
                                          <p:val>
                                            <p:strVal val="ppt_h"/>
                                          </p:val>
                                        </p:tav>
                                        <p:tav tm="100000">
                                          <p:val>
                                            <p:strVal val="ppt_h"/>
                                          </p:val>
                                        </p:tav>
                                      </p:tavLst>
                                    </p:anim>
                                    <p:set>
                                      <p:cBhvr>
                                        <p:cTn id="16" dur="1" fill="hold">
                                          <p:stCondLst>
                                            <p:cond delay="1999"/>
                                          </p:stCondLst>
                                        </p:cTn>
                                        <p:tgtEl>
                                          <p:spTgt spid="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21"/>
                                        </p:tgtEl>
                                      </p:cBhvr>
                                    </p:animEffect>
                                    <p:anim calcmode="lin" valueType="num">
                                      <p:cBhvr>
                                        <p:cTn id="21" dur="2000"/>
                                        <p:tgtEl>
                                          <p:spTgt spid="2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1"/>
                                        </p:tgtEl>
                                        <p:attrNameLst>
                                          <p:attrName>ppt_h</p:attrName>
                                        </p:attrNameLst>
                                      </p:cBhvr>
                                      <p:tavLst>
                                        <p:tav tm="0">
                                          <p:val>
                                            <p:strVal val="ppt_h"/>
                                          </p:val>
                                        </p:tav>
                                        <p:tav tm="100000">
                                          <p:val>
                                            <p:strVal val="ppt_h"/>
                                          </p:val>
                                        </p:tav>
                                      </p:tavLst>
                                    </p:anim>
                                    <p:set>
                                      <p:cBhvr>
                                        <p:cTn id="23" dur="1" fill="hold">
                                          <p:stCondLst>
                                            <p:cond delay="1999"/>
                                          </p:stCondLst>
                                        </p:cTn>
                                        <p:tgtEl>
                                          <p:spTgt spid="2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4"/>
                                        </p:tgtEl>
                                      </p:cBhvr>
                                    </p:animEffect>
                                    <p:anim calcmode="lin" valueType="num">
                                      <p:cBhvr>
                                        <p:cTn id="28"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4"/>
                                        </p:tgtEl>
                                        <p:attrNameLst>
                                          <p:attrName>ppt_h</p:attrName>
                                        </p:attrNameLst>
                                      </p:cBhvr>
                                      <p:tavLst>
                                        <p:tav tm="0">
                                          <p:val>
                                            <p:strVal val="ppt_h"/>
                                          </p:val>
                                        </p:tav>
                                        <p:tav tm="100000">
                                          <p:val>
                                            <p:strVal val="ppt_h"/>
                                          </p:val>
                                        </p:tav>
                                      </p:tavLst>
                                    </p:anim>
                                    <p:set>
                                      <p:cBhvr>
                                        <p:cTn id="30" dur="1" fill="hold">
                                          <p:stCondLst>
                                            <p:cond delay="1999"/>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3"/>
                                        </p:tgtEl>
                                      </p:cBhvr>
                                    </p:animEffect>
                                    <p:anim calcmode="lin" valueType="num">
                                      <p:cBhvr>
                                        <p:cTn id="35"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3"/>
                                        </p:tgtEl>
                                        <p:attrNameLst>
                                          <p:attrName>ppt_h</p:attrName>
                                        </p:attrNameLst>
                                      </p:cBhvr>
                                      <p:tavLst>
                                        <p:tav tm="0">
                                          <p:val>
                                            <p:strVal val="ppt_h"/>
                                          </p:val>
                                        </p:tav>
                                        <p:tav tm="100000">
                                          <p:val>
                                            <p:strVal val="ppt_h"/>
                                          </p:val>
                                        </p:tav>
                                      </p:tavLst>
                                    </p:anim>
                                    <p:set>
                                      <p:cBhvr>
                                        <p:cTn id="37" dur="1" fill="hold">
                                          <p:stCondLst>
                                            <p:cond delay="1999"/>
                                          </p:stCondLst>
                                        </p:cTn>
                                        <p:tgtEl>
                                          <p:spTgt spid="13"/>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20"/>
                                        </p:tgtEl>
                                      </p:cBhvr>
                                    </p:animEffect>
                                    <p:anim calcmode="lin" valueType="num">
                                      <p:cBhvr>
                                        <p:cTn id="42" dur="2000"/>
                                        <p:tgtEl>
                                          <p:spTgt spid="20"/>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20"/>
                                        </p:tgtEl>
                                        <p:attrNameLst>
                                          <p:attrName>ppt_h</p:attrName>
                                        </p:attrNameLst>
                                      </p:cBhvr>
                                      <p:tavLst>
                                        <p:tav tm="0">
                                          <p:val>
                                            <p:strVal val="ppt_h"/>
                                          </p:val>
                                        </p:tav>
                                        <p:tav tm="100000">
                                          <p:val>
                                            <p:strVal val="ppt_h"/>
                                          </p:val>
                                        </p:tav>
                                      </p:tavLst>
                                    </p:anim>
                                    <p:set>
                                      <p:cBhvr>
                                        <p:cTn id="44" dur="1" fill="hold">
                                          <p:stCondLst>
                                            <p:cond delay="1999"/>
                                          </p:stCondLst>
                                        </p:cTn>
                                        <p:tgtEl>
                                          <p:spTgt spid="20"/>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45" presetClass="exit" presetSubtype="0" fill="hold" grpId="0" nodeType="clickEffect">
                                  <p:stCondLst>
                                    <p:cond delay="0"/>
                                  </p:stCondLst>
                                  <p:childTnLst>
                                    <p:animEffect transition="out" filter="fade">
                                      <p:cBhvr>
                                        <p:cTn id="48" dur="2000"/>
                                        <p:tgtEl>
                                          <p:spTgt spid="15"/>
                                        </p:tgtEl>
                                      </p:cBhvr>
                                    </p:animEffect>
                                    <p:anim calcmode="lin" valueType="num">
                                      <p:cBhvr>
                                        <p:cTn id="49"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15"/>
                                        </p:tgtEl>
                                        <p:attrNameLst>
                                          <p:attrName>ppt_h</p:attrName>
                                        </p:attrNameLst>
                                      </p:cBhvr>
                                      <p:tavLst>
                                        <p:tav tm="0">
                                          <p:val>
                                            <p:strVal val="ppt_h"/>
                                          </p:val>
                                        </p:tav>
                                        <p:tav tm="100000">
                                          <p:val>
                                            <p:strVal val="ppt_h"/>
                                          </p:val>
                                        </p:tav>
                                      </p:tavLst>
                                    </p:anim>
                                    <p:set>
                                      <p:cBhvr>
                                        <p:cTn id="51" dur="1" fill="hold">
                                          <p:stCondLst>
                                            <p:cond delay="1999"/>
                                          </p:stCondLst>
                                        </p:cTn>
                                        <p:tgtEl>
                                          <p:spTgt spid="15"/>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45" presetClass="exit" presetSubtype="0" fill="hold" grpId="0" nodeType="clickEffect">
                                  <p:stCondLst>
                                    <p:cond delay="0"/>
                                  </p:stCondLst>
                                  <p:childTnLst>
                                    <p:animEffect transition="out" filter="fade">
                                      <p:cBhvr>
                                        <p:cTn id="55" dur="2000"/>
                                        <p:tgtEl>
                                          <p:spTgt spid="9"/>
                                        </p:tgtEl>
                                      </p:cBhvr>
                                    </p:animEffect>
                                    <p:anim calcmode="lin" valueType="num">
                                      <p:cBhvr>
                                        <p:cTn id="56"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7" dur="2000"/>
                                        <p:tgtEl>
                                          <p:spTgt spid="9"/>
                                        </p:tgtEl>
                                        <p:attrNameLst>
                                          <p:attrName>ppt_h</p:attrName>
                                        </p:attrNameLst>
                                      </p:cBhvr>
                                      <p:tavLst>
                                        <p:tav tm="0">
                                          <p:val>
                                            <p:strVal val="ppt_h"/>
                                          </p:val>
                                        </p:tav>
                                        <p:tav tm="100000">
                                          <p:val>
                                            <p:strVal val="ppt_h"/>
                                          </p:val>
                                        </p:tav>
                                      </p:tavLst>
                                    </p:anim>
                                    <p:set>
                                      <p:cBhvr>
                                        <p:cTn id="58" dur="1" fill="hold">
                                          <p:stCondLst>
                                            <p:cond delay="1999"/>
                                          </p:stCondLst>
                                        </p:cTn>
                                        <p:tgtEl>
                                          <p:spTgt spid="9"/>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45" presetClass="exit" presetSubtype="0" fill="hold" grpId="0" nodeType="clickEffect">
                                  <p:stCondLst>
                                    <p:cond delay="0"/>
                                  </p:stCondLst>
                                  <p:childTnLst>
                                    <p:animEffect transition="out" filter="fade">
                                      <p:cBhvr>
                                        <p:cTn id="62" dur="2000"/>
                                        <p:tgtEl>
                                          <p:spTgt spid="22"/>
                                        </p:tgtEl>
                                      </p:cBhvr>
                                    </p:animEffect>
                                    <p:anim calcmode="lin" valueType="num">
                                      <p:cBhvr>
                                        <p:cTn id="63" dur="2000"/>
                                        <p:tgtEl>
                                          <p:spTgt spid="2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22"/>
                                        </p:tgtEl>
                                        <p:attrNameLst>
                                          <p:attrName>ppt_h</p:attrName>
                                        </p:attrNameLst>
                                      </p:cBhvr>
                                      <p:tavLst>
                                        <p:tav tm="0">
                                          <p:val>
                                            <p:strVal val="ppt_h"/>
                                          </p:val>
                                        </p:tav>
                                        <p:tav tm="100000">
                                          <p:val>
                                            <p:strVal val="ppt_h"/>
                                          </p:val>
                                        </p:tav>
                                      </p:tavLst>
                                    </p:anim>
                                    <p:set>
                                      <p:cBhvr>
                                        <p:cTn id="65" dur="1" fill="hold">
                                          <p:stCondLst>
                                            <p:cond delay="1999"/>
                                          </p:stCondLst>
                                        </p:cTn>
                                        <p:tgtEl>
                                          <p:spTgt spid="22"/>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45" presetClass="exit" presetSubtype="0" fill="hold" grpId="0" nodeType="clickEffect">
                                  <p:stCondLst>
                                    <p:cond delay="0"/>
                                  </p:stCondLst>
                                  <p:childTnLst>
                                    <p:animEffect transition="out" filter="fade">
                                      <p:cBhvr>
                                        <p:cTn id="69" dur="2000"/>
                                        <p:tgtEl>
                                          <p:spTgt spid="16"/>
                                        </p:tgtEl>
                                      </p:cBhvr>
                                    </p:animEffect>
                                    <p:anim calcmode="lin" valueType="num">
                                      <p:cBhvr>
                                        <p:cTn id="70" dur="2000"/>
                                        <p:tgtEl>
                                          <p:spTgt spid="1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1" dur="2000"/>
                                        <p:tgtEl>
                                          <p:spTgt spid="16"/>
                                        </p:tgtEl>
                                        <p:attrNameLst>
                                          <p:attrName>ppt_h</p:attrName>
                                        </p:attrNameLst>
                                      </p:cBhvr>
                                      <p:tavLst>
                                        <p:tav tm="0">
                                          <p:val>
                                            <p:strVal val="ppt_h"/>
                                          </p:val>
                                        </p:tav>
                                        <p:tav tm="100000">
                                          <p:val>
                                            <p:strVal val="ppt_h"/>
                                          </p:val>
                                        </p:tav>
                                      </p:tavLst>
                                    </p:anim>
                                    <p:set>
                                      <p:cBhvr>
                                        <p:cTn id="72" dur="1" fill="hold">
                                          <p:stCondLst>
                                            <p:cond delay="1999"/>
                                          </p:stCondLst>
                                        </p:cTn>
                                        <p:tgtEl>
                                          <p:spTgt spid="16"/>
                                        </p:tgtEl>
                                        <p:attrNameLst>
                                          <p:attrName>style.visibility</p:attrName>
                                        </p:attrNameLst>
                                      </p:cBhvr>
                                      <p:to>
                                        <p:strVal val="hidden"/>
                                      </p:to>
                                    </p:set>
                                  </p:childTnLst>
                                </p:cTn>
                              </p:par>
                            </p:childTnLst>
                          </p:cTn>
                        </p:par>
                      </p:childTnLst>
                    </p:cTn>
                  </p:par>
                  <p:par>
                    <p:cTn id="73" fill="hold">
                      <p:stCondLst>
                        <p:cond delay="indefinite"/>
                      </p:stCondLst>
                      <p:childTnLst>
                        <p:par>
                          <p:cTn id="74" fill="hold">
                            <p:stCondLst>
                              <p:cond delay="0"/>
                            </p:stCondLst>
                            <p:childTnLst>
                              <p:par>
                                <p:cTn id="75" presetID="45" presetClass="exit" presetSubtype="0" fill="hold" grpId="0" nodeType="clickEffect">
                                  <p:stCondLst>
                                    <p:cond delay="0"/>
                                  </p:stCondLst>
                                  <p:childTnLst>
                                    <p:animEffect transition="out" filter="fade">
                                      <p:cBhvr>
                                        <p:cTn id="76" dur="2000"/>
                                        <p:tgtEl>
                                          <p:spTgt spid="10"/>
                                        </p:tgtEl>
                                      </p:cBhvr>
                                    </p:animEffect>
                                    <p:anim calcmode="lin" valueType="num">
                                      <p:cBhvr>
                                        <p:cTn id="77" dur="2000"/>
                                        <p:tgtEl>
                                          <p:spTgt spid="10"/>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78" dur="2000"/>
                                        <p:tgtEl>
                                          <p:spTgt spid="10"/>
                                        </p:tgtEl>
                                        <p:attrNameLst>
                                          <p:attrName>ppt_h</p:attrName>
                                        </p:attrNameLst>
                                      </p:cBhvr>
                                      <p:tavLst>
                                        <p:tav tm="0">
                                          <p:val>
                                            <p:strVal val="ppt_h"/>
                                          </p:val>
                                        </p:tav>
                                        <p:tav tm="100000">
                                          <p:val>
                                            <p:strVal val="ppt_h"/>
                                          </p:val>
                                        </p:tav>
                                      </p:tavLst>
                                    </p:anim>
                                    <p:set>
                                      <p:cBhvr>
                                        <p:cTn id="79" dur="1" fill="hold">
                                          <p:stCondLst>
                                            <p:cond delay="1999"/>
                                          </p:stCondLst>
                                        </p:cTn>
                                        <p:tgtEl>
                                          <p:spTgt spid="10"/>
                                        </p:tgtEl>
                                        <p:attrNameLst>
                                          <p:attrName>style.visibility</p:attrName>
                                        </p:attrNameLst>
                                      </p:cBhvr>
                                      <p:to>
                                        <p:strVal val="hidden"/>
                                      </p:to>
                                    </p:set>
                                  </p:childTnLst>
                                </p:cTn>
                              </p:par>
                            </p:childTnLst>
                          </p:cTn>
                        </p:par>
                      </p:childTnLst>
                    </p:cTn>
                  </p:par>
                  <p:par>
                    <p:cTn id="80" fill="hold">
                      <p:stCondLst>
                        <p:cond delay="indefinite"/>
                      </p:stCondLst>
                      <p:childTnLst>
                        <p:par>
                          <p:cTn id="81" fill="hold">
                            <p:stCondLst>
                              <p:cond delay="0"/>
                            </p:stCondLst>
                            <p:childTnLst>
                              <p:par>
                                <p:cTn id="82" presetID="45" presetClass="exit" presetSubtype="0" fill="hold" grpId="0" nodeType="clickEffect">
                                  <p:stCondLst>
                                    <p:cond delay="0"/>
                                  </p:stCondLst>
                                  <p:childTnLst>
                                    <p:animEffect transition="out" filter="fade">
                                      <p:cBhvr>
                                        <p:cTn id="83" dur="2000"/>
                                        <p:tgtEl>
                                          <p:spTgt spid="6"/>
                                        </p:tgtEl>
                                      </p:cBhvr>
                                    </p:animEffect>
                                    <p:anim calcmode="lin" valueType="num">
                                      <p:cBhvr>
                                        <p:cTn id="84"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5" dur="2000"/>
                                        <p:tgtEl>
                                          <p:spTgt spid="6"/>
                                        </p:tgtEl>
                                        <p:attrNameLst>
                                          <p:attrName>ppt_h</p:attrName>
                                        </p:attrNameLst>
                                      </p:cBhvr>
                                      <p:tavLst>
                                        <p:tav tm="0">
                                          <p:val>
                                            <p:strVal val="ppt_h"/>
                                          </p:val>
                                        </p:tav>
                                        <p:tav tm="100000">
                                          <p:val>
                                            <p:strVal val="ppt_h"/>
                                          </p:val>
                                        </p:tav>
                                      </p:tavLst>
                                    </p:anim>
                                    <p:set>
                                      <p:cBhvr>
                                        <p:cTn id="86" dur="1" fill="hold">
                                          <p:stCondLst>
                                            <p:cond delay="1999"/>
                                          </p:stCondLst>
                                        </p:cTn>
                                        <p:tgtEl>
                                          <p:spTgt spid="6"/>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45" presetClass="exit" presetSubtype="0" fill="hold" grpId="0" nodeType="clickEffect">
                                  <p:stCondLst>
                                    <p:cond delay="0"/>
                                  </p:stCondLst>
                                  <p:childTnLst>
                                    <p:animEffect transition="out" filter="fade">
                                      <p:cBhvr>
                                        <p:cTn id="90" dur="2000"/>
                                        <p:tgtEl>
                                          <p:spTgt spid="17"/>
                                        </p:tgtEl>
                                      </p:cBhvr>
                                    </p:animEffect>
                                    <p:anim calcmode="lin" valueType="num">
                                      <p:cBhvr>
                                        <p:cTn id="91" dur="2000"/>
                                        <p:tgtEl>
                                          <p:spTgt spid="1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92" dur="2000"/>
                                        <p:tgtEl>
                                          <p:spTgt spid="17"/>
                                        </p:tgtEl>
                                        <p:attrNameLst>
                                          <p:attrName>ppt_h</p:attrName>
                                        </p:attrNameLst>
                                      </p:cBhvr>
                                      <p:tavLst>
                                        <p:tav tm="0">
                                          <p:val>
                                            <p:strVal val="ppt_h"/>
                                          </p:val>
                                        </p:tav>
                                        <p:tav tm="100000">
                                          <p:val>
                                            <p:strVal val="ppt_h"/>
                                          </p:val>
                                        </p:tav>
                                      </p:tavLst>
                                    </p:anim>
                                    <p:set>
                                      <p:cBhvr>
                                        <p:cTn id="93" dur="1" fill="hold">
                                          <p:stCondLst>
                                            <p:cond delay="1999"/>
                                          </p:stCondLst>
                                        </p:cTn>
                                        <p:tgtEl>
                                          <p:spTgt spid="17"/>
                                        </p:tgtEl>
                                        <p:attrNameLst>
                                          <p:attrName>style.visibility</p:attrName>
                                        </p:attrNameLst>
                                      </p:cBhvr>
                                      <p:to>
                                        <p:strVal val="hidden"/>
                                      </p:to>
                                    </p:set>
                                  </p:childTnLst>
                                </p:cTn>
                              </p:par>
                            </p:childTnLst>
                          </p:cTn>
                        </p:par>
                      </p:childTnLst>
                    </p:cTn>
                  </p:par>
                  <p:par>
                    <p:cTn id="94" fill="hold">
                      <p:stCondLst>
                        <p:cond delay="indefinite"/>
                      </p:stCondLst>
                      <p:childTnLst>
                        <p:par>
                          <p:cTn id="95" fill="hold">
                            <p:stCondLst>
                              <p:cond delay="0"/>
                            </p:stCondLst>
                            <p:childTnLst>
                              <p:par>
                                <p:cTn id="96" presetID="45" presetClass="exit" presetSubtype="0" fill="hold" grpId="0" nodeType="clickEffect">
                                  <p:stCondLst>
                                    <p:cond delay="0"/>
                                  </p:stCondLst>
                                  <p:childTnLst>
                                    <p:animEffect transition="out" filter="fade">
                                      <p:cBhvr>
                                        <p:cTn id="97" dur="2000"/>
                                        <p:tgtEl>
                                          <p:spTgt spid="11"/>
                                        </p:tgtEl>
                                      </p:cBhvr>
                                    </p:animEffect>
                                    <p:anim calcmode="lin" valueType="num">
                                      <p:cBhvr>
                                        <p:cTn id="98"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99" dur="2000"/>
                                        <p:tgtEl>
                                          <p:spTgt spid="11"/>
                                        </p:tgtEl>
                                        <p:attrNameLst>
                                          <p:attrName>ppt_h</p:attrName>
                                        </p:attrNameLst>
                                      </p:cBhvr>
                                      <p:tavLst>
                                        <p:tav tm="0">
                                          <p:val>
                                            <p:strVal val="ppt_h"/>
                                          </p:val>
                                        </p:tav>
                                        <p:tav tm="100000">
                                          <p:val>
                                            <p:strVal val="ppt_h"/>
                                          </p:val>
                                        </p:tav>
                                      </p:tavLst>
                                    </p:anim>
                                    <p:set>
                                      <p:cBhvr>
                                        <p:cTn id="100" dur="1" fill="hold">
                                          <p:stCondLst>
                                            <p:cond delay="1999"/>
                                          </p:stCondLst>
                                        </p:cTn>
                                        <p:tgtEl>
                                          <p:spTgt spid="11"/>
                                        </p:tgtEl>
                                        <p:attrNameLst>
                                          <p:attrName>style.visibility</p:attrName>
                                        </p:attrNameLst>
                                      </p:cBhvr>
                                      <p:to>
                                        <p:strVal val="hidden"/>
                                      </p:to>
                                    </p:set>
                                  </p:childTnLst>
                                </p:cTn>
                              </p:par>
                            </p:childTnLst>
                          </p:cTn>
                        </p:par>
                      </p:childTnLst>
                    </p:cTn>
                  </p:par>
                  <p:par>
                    <p:cTn id="101" fill="hold">
                      <p:stCondLst>
                        <p:cond delay="indefinite"/>
                      </p:stCondLst>
                      <p:childTnLst>
                        <p:par>
                          <p:cTn id="102" fill="hold">
                            <p:stCondLst>
                              <p:cond delay="0"/>
                            </p:stCondLst>
                            <p:childTnLst>
                              <p:par>
                                <p:cTn id="103" presetID="45" presetClass="exit" presetSubtype="0" fill="hold" grpId="0" nodeType="clickEffect">
                                  <p:stCondLst>
                                    <p:cond delay="0"/>
                                  </p:stCondLst>
                                  <p:childTnLst>
                                    <p:animEffect transition="out" filter="fade">
                                      <p:cBhvr>
                                        <p:cTn id="104" dur="2000"/>
                                        <p:tgtEl>
                                          <p:spTgt spid="7"/>
                                        </p:tgtEl>
                                      </p:cBhvr>
                                    </p:animEffect>
                                    <p:anim calcmode="lin" valueType="num">
                                      <p:cBhvr>
                                        <p:cTn id="105"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06" dur="2000"/>
                                        <p:tgtEl>
                                          <p:spTgt spid="7"/>
                                        </p:tgtEl>
                                        <p:attrNameLst>
                                          <p:attrName>ppt_h</p:attrName>
                                        </p:attrNameLst>
                                      </p:cBhvr>
                                      <p:tavLst>
                                        <p:tav tm="0">
                                          <p:val>
                                            <p:strVal val="ppt_h"/>
                                          </p:val>
                                        </p:tav>
                                        <p:tav tm="100000">
                                          <p:val>
                                            <p:strVal val="ppt_h"/>
                                          </p:val>
                                        </p:tav>
                                      </p:tavLst>
                                    </p:anim>
                                    <p:set>
                                      <p:cBhvr>
                                        <p:cTn id="107" dur="1" fill="hold">
                                          <p:stCondLst>
                                            <p:cond delay="1999"/>
                                          </p:stCondLst>
                                        </p:cTn>
                                        <p:tgtEl>
                                          <p:spTgt spid="7"/>
                                        </p:tgtEl>
                                        <p:attrNameLst>
                                          <p:attrName>style.visibility</p:attrName>
                                        </p:attrNameLst>
                                      </p:cBhvr>
                                      <p:to>
                                        <p:strVal val="hidden"/>
                                      </p:to>
                                    </p:set>
                                  </p:childTnLst>
                                </p:cTn>
                              </p:par>
                            </p:childTnLst>
                          </p:cTn>
                        </p:par>
                      </p:childTnLst>
                    </p:cTn>
                  </p:par>
                  <p:par>
                    <p:cTn id="108" fill="hold">
                      <p:stCondLst>
                        <p:cond delay="indefinite"/>
                      </p:stCondLst>
                      <p:childTnLst>
                        <p:par>
                          <p:cTn id="109" fill="hold">
                            <p:stCondLst>
                              <p:cond delay="0"/>
                            </p:stCondLst>
                            <p:childTnLst>
                              <p:par>
                                <p:cTn id="110" presetID="45" presetClass="exit" presetSubtype="0" fill="hold" grpId="0" nodeType="clickEffect">
                                  <p:stCondLst>
                                    <p:cond delay="0"/>
                                  </p:stCondLst>
                                  <p:childTnLst>
                                    <p:animEffect transition="out" filter="fade">
                                      <p:cBhvr>
                                        <p:cTn id="111" dur="2000"/>
                                        <p:tgtEl>
                                          <p:spTgt spid="18"/>
                                        </p:tgtEl>
                                      </p:cBhvr>
                                    </p:animEffect>
                                    <p:anim calcmode="lin" valueType="num">
                                      <p:cBhvr>
                                        <p:cTn id="112" dur="2000"/>
                                        <p:tgtEl>
                                          <p:spTgt spid="1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13" dur="2000"/>
                                        <p:tgtEl>
                                          <p:spTgt spid="18"/>
                                        </p:tgtEl>
                                        <p:attrNameLst>
                                          <p:attrName>ppt_h</p:attrName>
                                        </p:attrNameLst>
                                      </p:cBhvr>
                                      <p:tavLst>
                                        <p:tav tm="0">
                                          <p:val>
                                            <p:strVal val="ppt_h"/>
                                          </p:val>
                                        </p:tav>
                                        <p:tav tm="100000">
                                          <p:val>
                                            <p:strVal val="ppt_h"/>
                                          </p:val>
                                        </p:tav>
                                      </p:tavLst>
                                    </p:anim>
                                    <p:set>
                                      <p:cBhvr>
                                        <p:cTn id="114" dur="1" fill="hold">
                                          <p:stCondLst>
                                            <p:cond delay="1999"/>
                                          </p:stCondLst>
                                        </p:cTn>
                                        <p:tgtEl>
                                          <p:spTgt spid="18"/>
                                        </p:tgtEl>
                                        <p:attrNameLst>
                                          <p:attrName>style.visibility</p:attrName>
                                        </p:attrNameLst>
                                      </p:cBhvr>
                                      <p:to>
                                        <p:strVal val="hidden"/>
                                      </p:to>
                                    </p:set>
                                  </p:childTnLst>
                                </p:cTn>
                              </p:par>
                            </p:childTnLst>
                          </p:cTn>
                        </p:par>
                      </p:childTnLst>
                    </p:cTn>
                  </p:par>
                  <p:par>
                    <p:cTn id="115" fill="hold">
                      <p:stCondLst>
                        <p:cond delay="indefinite"/>
                      </p:stCondLst>
                      <p:childTnLst>
                        <p:par>
                          <p:cTn id="116" fill="hold">
                            <p:stCondLst>
                              <p:cond delay="0"/>
                            </p:stCondLst>
                            <p:childTnLst>
                              <p:par>
                                <p:cTn id="117" presetID="45" presetClass="exit" presetSubtype="0" fill="hold" grpId="0" nodeType="clickEffect">
                                  <p:stCondLst>
                                    <p:cond delay="0"/>
                                  </p:stCondLst>
                                  <p:childTnLst>
                                    <p:animEffect transition="out" filter="fade">
                                      <p:cBhvr>
                                        <p:cTn id="118" dur="2000"/>
                                        <p:tgtEl>
                                          <p:spTgt spid="12"/>
                                        </p:tgtEl>
                                      </p:cBhvr>
                                    </p:animEffect>
                                    <p:anim calcmode="lin" valueType="num">
                                      <p:cBhvr>
                                        <p:cTn id="119"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20" dur="2000"/>
                                        <p:tgtEl>
                                          <p:spTgt spid="12"/>
                                        </p:tgtEl>
                                        <p:attrNameLst>
                                          <p:attrName>ppt_h</p:attrName>
                                        </p:attrNameLst>
                                      </p:cBhvr>
                                      <p:tavLst>
                                        <p:tav tm="0">
                                          <p:val>
                                            <p:strVal val="ppt_h"/>
                                          </p:val>
                                        </p:tav>
                                        <p:tav tm="100000">
                                          <p:val>
                                            <p:strVal val="ppt_h"/>
                                          </p:val>
                                        </p:tav>
                                      </p:tavLst>
                                    </p:anim>
                                    <p:set>
                                      <p:cBhvr>
                                        <p:cTn id="121" dur="1" fill="hold">
                                          <p:stCondLst>
                                            <p:cond delay="1999"/>
                                          </p:stCondLst>
                                        </p:cTn>
                                        <p:tgtEl>
                                          <p:spTgt spid="12"/>
                                        </p:tgtEl>
                                        <p:attrNameLst>
                                          <p:attrName>style.visibility</p:attrName>
                                        </p:attrNameLst>
                                      </p:cBhvr>
                                      <p:to>
                                        <p:strVal val="hidden"/>
                                      </p:to>
                                    </p:set>
                                  </p:childTnLst>
                                </p:cTn>
                              </p:par>
                            </p:childTnLst>
                          </p:cTn>
                        </p:par>
                      </p:childTnLst>
                    </p:cTn>
                  </p:par>
                  <p:par>
                    <p:cTn id="122" fill="hold">
                      <p:stCondLst>
                        <p:cond delay="indefinite"/>
                      </p:stCondLst>
                      <p:childTnLst>
                        <p:par>
                          <p:cTn id="123" fill="hold">
                            <p:stCondLst>
                              <p:cond delay="0"/>
                            </p:stCondLst>
                            <p:childTnLst>
                              <p:par>
                                <p:cTn id="124" presetID="45" presetClass="exit" presetSubtype="0" fill="hold" grpId="0" nodeType="clickEffect">
                                  <p:stCondLst>
                                    <p:cond delay="0"/>
                                  </p:stCondLst>
                                  <p:childTnLst>
                                    <p:animEffect transition="out" filter="fade">
                                      <p:cBhvr>
                                        <p:cTn id="125" dur="2000"/>
                                        <p:tgtEl>
                                          <p:spTgt spid="8"/>
                                        </p:tgtEl>
                                      </p:cBhvr>
                                    </p:animEffect>
                                    <p:anim calcmode="lin" valueType="num">
                                      <p:cBhvr>
                                        <p:cTn id="126"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27" dur="2000"/>
                                        <p:tgtEl>
                                          <p:spTgt spid="8"/>
                                        </p:tgtEl>
                                        <p:attrNameLst>
                                          <p:attrName>ppt_h</p:attrName>
                                        </p:attrNameLst>
                                      </p:cBhvr>
                                      <p:tavLst>
                                        <p:tav tm="0">
                                          <p:val>
                                            <p:strVal val="ppt_h"/>
                                          </p:val>
                                        </p:tav>
                                        <p:tav tm="100000">
                                          <p:val>
                                            <p:strVal val="ppt_h"/>
                                          </p:val>
                                        </p:tav>
                                      </p:tavLst>
                                    </p:anim>
                                    <p:set>
                                      <p:cBhvr>
                                        <p:cTn id="128" dur="1" fill="hold">
                                          <p:stCondLst>
                                            <p:cond delay="1999"/>
                                          </p:stCondLst>
                                        </p:cTn>
                                        <p:tgtEl>
                                          <p:spTgt spid="8"/>
                                        </p:tgtEl>
                                        <p:attrNameLst>
                                          <p:attrName>style.visibility</p:attrName>
                                        </p:attrNameLst>
                                      </p:cBhvr>
                                      <p:to>
                                        <p:strVal val="hidden"/>
                                      </p:to>
                                    </p:set>
                                  </p:childTnLst>
                                </p:cTn>
                              </p:par>
                            </p:childTnLst>
                          </p:cTn>
                        </p:par>
                      </p:childTnLst>
                    </p:cTn>
                  </p:par>
                  <p:par>
                    <p:cTn id="129" fill="hold">
                      <p:stCondLst>
                        <p:cond delay="indefinite"/>
                      </p:stCondLst>
                      <p:childTnLst>
                        <p:par>
                          <p:cTn id="130" fill="hold">
                            <p:stCondLst>
                              <p:cond delay="0"/>
                            </p:stCondLst>
                            <p:childTnLst>
                              <p:par>
                                <p:cTn id="131" presetID="45" presetClass="exit" presetSubtype="0" fill="hold" grpId="0" nodeType="clickEffect">
                                  <p:stCondLst>
                                    <p:cond delay="0"/>
                                  </p:stCondLst>
                                  <p:childTnLst>
                                    <p:animEffect transition="out" filter="fade">
                                      <p:cBhvr>
                                        <p:cTn id="132" dur="2000"/>
                                        <p:tgtEl>
                                          <p:spTgt spid="19"/>
                                        </p:tgtEl>
                                      </p:cBhvr>
                                    </p:animEffect>
                                    <p:anim calcmode="lin" valueType="num">
                                      <p:cBhvr>
                                        <p:cTn id="133" dur="2000"/>
                                        <p:tgtEl>
                                          <p:spTgt spid="1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34" dur="2000"/>
                                        <p:tgtEl>
                                          <p:spTgt spid="19"/>
                                        </p:tgtEl>
                                        <p:attrNameLst>
                                          <p:attrName>ppt_h</p:attrName>
                                        </p:attrNameLst>
                                      </p:cBhvr>
                                      <p:tavLst>
                                        <p:tav tm="0">
                                          <p:val>
                                            <p:strVal val="ppt_h"/>
                                          </p:val>
                                        </p:tav>
                                        <p:tav tm="100000">
                                          <p:val>
                                            <p:strVal val="ppt_h"/>
                                          </p:val>
                                        </p:tav>
                                      </p:tavLst>
                                    </p:anim>
                                    <p:set>
                                      <p:cBhvr>
                                        <p:cTn id="135" dur="1" fill="hold">
                                          <p:stCondLst>
                                            <p:cond delay="19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712B-C77D-42F8-8D29-6676467E17B1}"/>
              </a:ext>
            </a:extLst>
          </p:cNvPr>
          <p:cNvSpPr>
            <a:spLocks noGrp="1"/>
          </p:cNvSpPr>
          <p:nvPr>
            <p:ph type="title"/>
          </p:nvPr>
        </p:nvSpPr>
        <p:spPr>
          <a:xfrm>
            <a:off x="609600" y="274637"/>
            <a:ext cx="10972800" cy="1421941"/>
          </a:xfrm>
          <a:solidFill>
            <a:schemeClr val="accent3"/>
          </a:solidFill>
        </p:spPr>
        <p:txBody>
          <a:bodyPr anchor="ctr">
            <a:normAutofit/>
          </a:bodyPr>
          <a:lstStyle/>
          <a:p>
            <a:r>
              <a:rPr lang="en-GB" dirty="0"/>
              <a:t>Methods for analysing data</a:t>
            </a:r>
          </a:p>
        </p:txBody>
      </p:sp>
      <p:sp>
        <p:nvSpPr>
          <p:cNvPr id="3" name="Content Placeholder 2">
            <a:extLst>
              <a:ext uri="{FF2B5EF4-FFF2-40B4-BE49-F238E27FC236}">
                <a16:creationId xmlns:a16="http://schemas.microsoft.com/office/drawing/2014/main" id="{260A99BB-BD56-4D31-848A-7BD71656BCB5}"/>
              </a:ext>
            </a:extLst>
          </p:cNvPr>
          <p:cNvSpPr>
            <a:spLocks noGrp="1"/>
          </p:cNvSpPr>
          <p:nvPr>
            <p:ph sz="half" idx="1"/>
          </p:nvPr>
        </p:nvSpPr>
        <p:spPr>
          <a:xfrm>
            <a:off x="289586" y="2109015"/>
            <a:ext cx="7003311" cy="4157970"/>
          </a:xfrm>
        </p:spPr>
        <p:txBody>
          <a:bodyPr>
            <a:normAutofit lnSpcReduction="10000"/>
          </a:bodyPr>
          <a:lstStyle/>
          <a:p>
            <a:pPr>
              <a:lnSpc>
                <a:spcPct val="90000"/>
              </a:lnSpc>
            </a:pPr>
            <a:r>
              <a:rPr lang="en-GB" sz="2400" b="1" dirty="0">
                <a:solidFill>
                  <a:srgbClr val="00B0F0"/>
                </a:solidFill>
              </a:rPr>
              <a:t>Qualitative analysis methods </a:t>
            </a:r>
            <a:r>
              <a:rPr lang="en-GB" sz="2400" dirty="0"/>
              <a:t>– used to understand words, ideas and experiences.</a:t>
            </a:r>
          </a:p>
          <a:p>
            <a:pPr marL="400050" lvl="1" indent="0">
              <a:lnSpc>
                <a:spcPct val="90000"/>
              </a:lnSpc>
              <a:buNone/>
            </a:pPr>
            <a:r>
              <a:rPr lang="en-GB" dirty="0"/>
              <a:t>It relies upon the researcher’s judgement – reflect carefully on your choices and assumptions. </a:t>
            </a:r>
          </a:p>
          <a:p>
            <a:pPr marL="400050" lvl="1" indent="0">
              <a:lnSpc>
                <a:spcPct val="90000"/>
              </a:lnSpc>
              <a:buNone/>
            </a:pPr>
            <a:endParaRPr lang="en-GB" dirty="0"/>
          </a:p>
          <a:p>
            <a:pPr marL="457200" indent="-457200">
              <a:lnSpc>
                <a:spcPct val="90000"/>
              </a:lnSpc>
            </a:pPr>
            <a:r>
              <a:rPr lang="en-GB" sz="2400" b="1" dirty="0">
                <a:solidFill>
                  <a:srgbClr val="7030A0"/>
                </a:solidFill>
              </a:rPr>
              <a:t>Quantitative analysis methods </a:t>
            </a:r>
            <a:r>
              <a:rPr lang="en-GB" sz="2400" dirty="0"/>
              <a:t>– uses numbers and statistics to understand frequencies, averages and connections</a:t>
            </a:r>
          </a:p>
          <a:p>
            <a:pPr marL="400050" lvl="1" indent="0">
              <a:lnSpc>
                <a:spcPct val="90000"/>
              </a:lnSpc>
              <a:buNone/>
            </a:pPr>
            <a:endParaRPr lang="en-GB" sz="2000" dirty="0"/>
          </a:p>
          <a:p>
            <a:pPr marL="400050" lvl="1" indent="0">
              <a:lnSpc>
                <a:spcPct val="90000"/>
              </a:lnSpc>
              <a:buNone/>
            </a:pPr>
            <a:r>
              <a:rPr lang="en-GB" sz="2000" dirty="0"/>
              <a:t>As the data is collected and analysed statistically, the results are easily standardised and shared</a:t>
            </a:r>
          </a:p>
        </p:txBody>
      </p:sp>
      <p:pic>
        <p:nvPicPr>
          <p:cNvPr id="4" name="Picture 3" descr="Graphical user interface&#10;&#10;Description automatically generated">
            <a:extLst>
              <a:ext uri="{FF2B5EF4-FFF2-40B4-BE49-F238E27FC236}">
                <a16:creationId xmlns:a16="http://schemas.microsoft.com/office/drawing/2014/main" id="{8CF18EBF-18E6-4F3A-A8B4-4123AC66BB7C}"/>
              </a:ext>
            </a:extLst>
          </p:cNvPr>
          <p:cNvPicPr>
            <a:picLocks noChangeAspect="1"/>
          </p:cNvPicPr>
          <p:nvPr/>
        </p:nvPicPr>
        <p:blipFill>
          <a:blip r:embed="rId3"/>
          <a:stretch>
            <a:fillRect/>
          </a:stretch>
        </p:blipFill>
        <p:spPr>
          <a:xfrm>
            <a:off x="7560334" y="2711260"/>
            <a:ext cx="4189334" cy="2953480"/>
          </a:xfrm>
          <a:prstGeom prst="rect">
            <a:avLst/>
          </a:prstGeom>
          <a:noFill/>
        </p:spPr>
      </p:pic>
    </p:spTree>
    <p:extLst>
      <p:ext uri="{BB962C8B-B14F-4D97-AF65-F5344CB8AC3E}">
        <p14:creationId xmlns:p14="http://schemas.microsoft.com/office/powerpoint/2010/main" val="1813025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FCA51-0F02-4995-A6BC-7117419E5D26}"/>
              </a:ext>
            </a:extLst>
          </p:cNvPr>
          <p:cNvSpPr>
            <a:spLocks noGrp="1"/>
          </p:cNvSpPr>
          <p:nvPr>
            <p:ph type="title"/>
          </p:nvPr>
        </p:nvSpPr>
        <p:spPr>
          <a:solidFill>
            <a:schemeClr val="accent3"/>
          </a:solidFill>
        </p:spPr>
        <p:txBody>
          <a:bodyPr/>
          <a:lstStyle/>
          <a:p>
            <a:r>
              <a:rPr lang="en-GB" dirty="0"/>
              <a:t>Mixed Methods Research </a:t>
            </a:r>
          </a:p>
        </p:txBody>
      </p:sp>
      <p:sp>
        <p:nvSpPr>
          <p:cNvPr id="3" name="Content Placeholder 2">
            <a:extLst>
              <a:ext uri="{FF2B5EF4-FFF2-40B4-BE49-F238E27FC236}">
                <a16:creationId xmlns:a16="http://schemas.microsoft.com/office/drawing/2014/main" id="{C08F4704-3DDB-43A2-A305-A2E8FF6389FC}"/>
              </a:ext>
            </a:extLst>
          </p:cNvPr>
          <p:cNvSpPr>
            <a:spLocks noGrp="1"/>
          </p:cNvSpPr>
          <p:nvPr>
            <p:ph idx="1"/>
          </p:nvPr>
        </p:nvSpPr>
        <p:spPr/>
        <p:txBody>
          <a:bodyPr/>
          <a:lstStyle/>
          <a:p>
            <a:pPr marL="0" indent="0">
              <a:buNone/>
            </a:pPr>
            <a:r>
              <a:rPr lang="en-GB" b="1" dirty="0">
                <a:solidFill>
                  <a:srgbClr val="0070C0"/>
                </a:solidFill>
              </a:rPr>
              <a:t>Mixed methods research </a:t>
            </a:r>
            <a:r>
              <a:rPr lang="en-GB" dirty="0"/>
              <a:t>is where you use both qualitative and quantitative data collection and analysis methods to answer your research question</a:t>
            </a:r>
          </a:p>
        </p:txBody>
      </p:sp>
      <p:pic>
        <p:nvPicPr>
          <p:cNvPr id="4" name="Picture 3">
            <a:extLst>
              <a:ext uri="{FF2B5EF4-FFF2-40B4-BE49-F238E27FC236}">
                <a16:creationId xmlns:a16="http://schemas.microsoft.com/office/drawing/2014/main" id="{2C188C3F-02B4-47AD-929E-ACAB83607080}"/>
              </a:ext>
            </a:extLst>
          </p:cNvPr>
          <p:cNvPicPr>
            <a:picLocks noChangeAspect="1"/>
          </p:cNvPicPr>
          <p:nvPr/>
        </p:nvPicPr>
        <p:blipFill>
          <a:blip r:embed="rId3"/>
          <a:stretch>
            <a:fillRect/>
          </a:stretch>
        </p:blipFill>
        <p:spPr>
          <a:xfrm>
            <a:off x="3529268" y="3429000"/>
            <a:ext cx="5133463" cy="2938346"/>
          </a:xfrm>
          <a:prstGeom prst="rect">
            <a:avLst/>
          </a:prstGeom>
        </p:spPr>
      </p:pic>
    </p:spTree>
    <p:extLst>
      <p:ext uri="{BB962C8B-B14F-4D97-AF65-F5344CB8AC3E}">
        <p14:creationId xmlns:p14="http://schemas.microsoft.com/office/powerpoint/2010/main" val="1056428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8F54C-3EDE-43A9-973D-98F122EB8B57}"/>
              </a:ext>
            </a:extLst>
          </p:cNvPr>
          <p:cNvSpPr>
            <a:spLocks noGrp="1"/>
          </p:cNvSpPr>
          <p:nvPr>
            <p:ph type="title"/>
          </p:nvPr>
        </p:nvSpPr>
        <p:spPr>
          <a:solidFill>
            <a:schemeClr val="accent3"/>
          </a:solidFill>
        </p:spPr>
        <p:txBody>
          <a:bodyPr/>
          <a:lstStyle/>
          <a:p>
            <a:r>
              <a:rPr lang="en-GB" dirty="0"/>
              <a:t>Writing your Methodology Chapter</a:t>
            </a:r>
          </a:p>
        </p:txBody>
      </p:sp>
      <p:graphicFrame>
        <p:nvGraphicFramePr>
          <p:cNvPr id="5" name="Content Placeholder 4">
            <a:extLst>
              <a:ext uri="{FF2B5EF4-FFF2-40B4-BE49-F238E27FC236}">
                <a16:creationId xmlns:a16="http://schemas.microsoft.com/office/drawing/2014/main" id="{310268F5-FC9F-47A7-8E87-8707ABDB5350}"/>
              </a:ext>
            </a:extLst>
          </p:cNvPr>
          <p:cNvGraphicFramePr>
            <a:graphicFrameLocks noGrp="1"/>
          </p:cNvGraphicFramePr>
          <p:nvPr>
            <p:ph idx="1"/>
            <p:extLst>
              <p:ext uri="{D42A27DB-BD31-4B8C-83A1-F6EECF244321}">
                <p14:modId xmlns:p14="http://schemas.microsoft.com/office/powerpoint/2010/main" val="1906794624"/>
              </p:ext>
            </p:extLst>
          </p:nvPr>
        </p:nvGraphicFramePr>
        <p:xfrm>
          <a:off x="609599" y="1600200"/>
          <a:ext cx="11199541" cy="49831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7680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69A94-70A7-437E-9FC0-DCFC9525BD27}"/>
              </a:ext>
            </a:extLst>
          </p:cNvPr>
          <p:cNvSpPr>
            <a:spLocks noGrp="1"/>
          </p:cNvSpPr>
          <p:nvPr>
            <p:ph type="title"/>
          </p:nvPr>
        </p:nvSpPr>
        <p:spPr>
          <a:solidFill>
            <a:schemeClr val="accent3"/>
          </a:solidFill>
        </p:spPr>
        <p:txBody>
          <a:bodyPr/>
          <a:lstStyle/>
          <a:p>
            <a:r>
              <a:rPr lang="en-GB" dirty="0"/>
              <a:t>What needs to be included</a:t>
            </a:r>
          </a:p>
        </p:txBody>
      </p:sp>
      <p:graphicFrame>
        <p:nvGraphicFramePr>
          <p:cNvPr id="4" name="Content Placeholder 3">
            <a:extLst>
              <a:ext uri="{FF2B5EF4-FFF2-40B4-BE49-F238E27FC236}">
                <a16:creationId xmlns:a16="http://schemas.microsoft.com/office/drawing/2014/main" id="{818FEDFA-55B3-45B4-B92E-19D985AA9DF8}"/>
              </a:ext>
            </a:extLst>
          </p:cNvPr>
          <p:cNvGraphicFramePr>
            <a:graphicFrameLocks noGrp="1"/>
          </p:cNvGraphicFramePr>
          <p:nvPr>
            <p:ph idx="1"/>
            <p:extLst>
              <p:ext uri="{D42A27DB-BD31-4B8C-83A1-F6EECF244321}">
                <p14:modId xmlns:p14="http://schemas.microsoft.com/office/powerpoint/2010/main" val="3638559511"/>
              </p:ext>
            </p:extLst>
          </p:nvPr>
        </p:nvGraphicFramePr>
        <p:xfrm>
          <a:off x="609600" y="1707811"/>
          <a:ext cx="10972800" cy="48755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66733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E5580-BBF3-4744-A37A-12C36344FE0B}"/>
              </a:ext>
            </a:extLst>
          </p:cNvPr>
          <p:cNvSpPr>
            <a:spLocks noGrp="1"/>
          </p:cNvSpPr>
          <p:nvPr>
            <p:ph type="title"/>
          </p:nvPr>
        </p:nvSpPr>
        <p:spPr>
          <a:xfrm>
            <a:off x="609600" y="274637"/>
            <a:ext cx="10972800" cy="1621069"/>
          </a:xfrm>
          <a:solidFill>
            <a:schemeClr val="accent3"/>
          </a:solidFill>
        </p:spPr>
        <p:txBody>
          <a:bodyPr/>
          <a:lstStyle/>
          <a:p>
            <a:pPr algn="l"/>
            <a:r>
              <a:rPr lang="en-GB" dirty="0"/>
              <a:t>Introduction</a:t>
            </a:r>
          </a:p>
        </p:txBody>
      </p:sp>
      <p:sp>
        <p:nvSpPr>
          <p:cNvPr id="3" name="Content Placeholder 2">
            <a:extLst>
              <a:ext uri="{FF2B5EF4-FFF2-40B4-BE49-F238E27FC236}">
                <a16:creationId xmlns:a16="http://schemas.microsoft.com/office/drawing/2014/main" id="{27020FC2-2C4D-416F-83C7-83E09E61AB8A}"/>
              </a:ext>
            </a:extLst>
          </p:cNvPr>
          <p:cNvSpPr>
            <a:spLocks noGrp="1"/>
          </p:cNvSpPr>
          <p:nvPr>
            <p:ph sz="half" idx="1"/>
          </p:nvPr>
        </p:nvSpPr>
        <p:spPr>
          <a:xfrm>
            <a:off x="609600" y="2289749"/>
            <a:ext cx="5384800" cy="3989040"/>
          </a:xfrm>
        </p:spPr>
        <p:txBody>
          <a:bodyPr>
            <a:normAutofit lnSpcReduction="10000"/>
          </a:bodyPr>
          <a:lstStyle/>
          <a:p>
            <a:r>
              <a:rPr lang="en-GB" dirty="0"/>
              <a:t>Brief introduction to your subject area</a:t>
            </a:r>
          </a:p>
          <a:p>
            <a:r>
              <a:rPr lang="en-GB" dirty="0"/>
              <a:t>Remind reader of your objectives</a:t>
            </a:r>
          </a:p>
          <a:p>
            <a:r>
              <a:rPr lang="en-GB" dirty="0"/>
              <a:t>Explain why you are undertaking this research</a:t>
            </a:r>
          </a:p>
          <a:p>
            <a:pPr lvl="1"/>
            <a:r>
              <a:rPr lang="en-GB" dirty="0"/>
              <a:t>Reflection on literature review</a:t>
            </a:r>
          </a:p>
          <a:p>
            <a:pPr lvl="1"/>
            <a:r>
              <a:rPr lang="en-GB" dirty="0"/>
              <a:t>Gaps within the research</a:t>
            </a:r>
          </a:p>
          <a:p>
            <a:pPr lvl="1"/>
            <a:r>
              <a:rPr lang="en-GB" dirty="0"/>
              <a:t>New legislation</a:t>
            </a:r>
          </a:p>
        </p:txBody>
      </p:sp>
      <p:pic>
        <p:nvPicPr>
          <p:cNvPr id="6" name="Content Placeholder 5">
            <a:extLst>
              <a:ext uri="{FF2B5EF4-FFF2-40B4-BE49-F238E27FC236}">
                <a16:creationId xmlns:a16="http://schemas.microsoft.com/office/drawing/2014/main" id="{56D56207-2993-4566-ABB0-CAB46BDB89D5}"/>
              </a:ext>
            </a:extLst>
          </p:cNvPr>
          <p:cNvPicPr>
            <a:picLocks noGrp="1" noChangeAspect="1"/>
          </p:cNvPicPr>
          <p:nvPr>
            <p:ph sz="half" idx="2"/>
          </p:nvPr>
        </p:nvPicPr>
        <p:blipFill>
          <a:blip r:embed="rId3"/>
          <a:stretch>
            <a:fillRect/>
          </a:stretch>
        </p:blipFill>
        <p:spPr>
          <a:xfrm>
            <a:off x="5994400" y="3196199"/>
            <a:ext cx="5127271" cy="3082590"/>
          </a:xfrm>
        </p:spPr>
      </p:pic>
      <p:pic>
        <p:nvPicPr>
          <p:cNvPr id="9218" name="Picture 2" descr="Starting point Stock Photos, Royalty Free Starting point Images |  Depositphotos">
            <a:extLst>
              <a:ext uri="{FF2B5EF4-FFF2-40B4-BE49-F238E27FC236}">
                <a16:creationId xmlns:a16="http://schemas.microsoft.com/office/drawing/2014/main" id="{F05DF365-3E19-E16E-03CB-5F1D9819F0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24900" y="274638"/>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5685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DE839-5185-4372-B172-7396659077F9}"/>
              </a:ext>
            </a:extLst>
          </p:cNvPr>
          <p:cNvSpPr>
            <a:spLocks noGrp="1"/>
          </p:cNvSpPr>
          <p:nvPr>
            <p:ph type="title"/>
          </p:nvPr>
        </p:nvSpPr>
        <p:spPr>
          <a:xfrm>
            <a:off x="609600" y="262328"/>
            <a:ext cx="10972800" cy="1510715"/>
          </a:xfrm>
          <a:solidFill>
            <a:schemeClr val="accent3"/>
          </a:solidFill>
        </p:spPr>
        <p:txBody>
          <a:bodyPr/>
          <a:lstStyle/>
          <a:p>
            <a:pPr algn="l"/>
            <a:r>
              <a:rPr lang="en-GB" dirty="0"/>
              <a:t>Research Strategy</a:t>
            </a:r>
          </a:p>
        </p:txBody>
      </p:sp>
      <p:pic>
        <p:nvPicPr>
          <p:cNvPr id="6" name="Content Placeholder 5">
            <a:extLst>
              <a:ext uri="{FF2B5EF4-FFF2-40B4-BE49-F238E27FC236}">
                <a16:creationId xmlns:a16="http://schemas.microsoft.com/office/drawing/2014/main" id="{2612E30C-DBA8-4F95-A1A5-EF75800D2567}"/>
              </a:ext>
            </a:extLst>
          </p:cNvPr>
          <p:cNvPicPr>
            <a:picLocks noGrp="1" noChangeAspect="1"/>
          </p:cNvPicPr>
          <p:nvPr>
            <p:ph sz="half" idx="1"/>
          </p:nvPr>
        </p:nvPicPr>
        <p:blipFill>
          <a:blip r:embed="rId3"/>
          <a:stretch>
            <a:fillRect/>
          </a:stretch>
        </p:blipFill>
        <p:spPr>
          <a:xfrm>
            <a:off x="841578" y="2958736"/>
            <a:ext cx="3893265" cy="2340688"/>
          </a:xfrm>
          <a:solidFill>
            <a:schemeClr val="accent1">
              <a:lumMod val="40000"/>
              <a:lumOff val="60000"/>
            </a:schemeClr>
          </a:solidFill>
        </p:spPr>
      </p:pic>
      <p:sp>
        <p:nvSpPr>
          <p:cNvPr id="4" name="Content Placeholder 3">
            <a:extLst>
              <a:ext uri="{FF2B5EF4-FFF2-40B4-BE49-F238E27FC236}">
                <a16:creationId xmlns:a16="http://schemas.microsoft.com/office/drawing/2014/main" id="{DCFB2373-0410-4430-8003-B139ECDADBAB}"/>
              </a:ext>
            </a:extLst>
          </p:cNvPr>
          <p:cNvSpPr>
            <a:spLocks noGrp="1"/>
          </p:cNvSpPr>
          <p:nvPr>
            <p:ph sz="half" idx="2"/>
          </p:nvPr>
        </p:nvSpPr>
        <p:spPr>
          <a:xfrm>
            <a:off x="5374888" y="2606632"/>
            <a:ext cx="6523463" cy="3989040"/>
          </a:xfrm>
        </p:spPr>
        <p:txBody>
          <a:bodyPr>
            <a:normAutofit fontScale="92500"/>
          </a:bodyPr>
          <a:lstStyle/>
          <a:p>
            <a:r>
              <a:rPr lang="en-GB" dirty="0"/>
              <a:t>What research methods have you used ( survey, questionnaire, case study etc)</a:t>
            </a:r>
          </a:p>
          <a:p>
            <a:r>
              <a:rPr lang="en-GB" dirty="0"/>
              <a:t>Why did you choose that strategy/model?</a:t>
            </a:r>
          </a:p>
          <a:p>
            <a:r>
              <a:rPr lang="en-GB" dirty="0"/>
              <a:t>How did you choose your sample (size/participants)?</a:t>
            </a:r>
          </a:p>
          <a:p>
            <a:r>
              <a:rPr lang="en-GB" dirty="0"/>
              <a:t>NB – don’t spend too much time writing about research methods in general</a:t>
            </a:r>
          </a:p>
        </p:txBody>
      </p:sp>
      <p:pic>
        <p:nvPicPr>
          <p:cNvPr id="8194" name="Picture 2" descr="How to do research | Articles | University of Greenwich">
            <a:extLst>
              <a:ext uri="{FF2B5EF4-FFF2-40B4-BE49-F238E27FC236}">
                <a16:creationId xmlns:a16="http://schemas.microsoft.com/office/drawing/2014/main" id="{812B9333-F2E8-22BC-3544-ECDCD07E57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3097" y="195304"/>
            <a:ext cx="3559303" cy="1779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1684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1000"/>
                                        <p:tgtEl>
                                          <p:spTgt spid="4">
                                            <p:txEl>
                                              <p:pRg st="2" end="2"/>
                                            </p:txEl>
                                          </p:spTgt>
                                        </p:tgtEl>
                                      </p:cBhvr>
                                    </p:animEffect>
                                    <p:anim calcmode="lin" valueType="num">
                                      <p:cBhvr>
                                        <p:cTn id="18"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1000"/>
                                        <p:tgtEl>
                                          <p:spTgt spid="4">
                                            <p:txEl>
                                              <p:pRg st="3" end="3"/>
                                            </p:txEl>
                                          </p:spTgt>
                                        </p:tgtEl>
                                      </p:cBhvr>
                                    </p:animEffect>
                                    <p:anim calcmode="lin" valueType="num">
                                      <p:cBhvr>
                                        <p:cTn id="2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EEBFA-316A-4E81-B937-A631D461A3FA}"/>
              </a:ext>
            </a:extLst>
          </p:cNvPr>
          <p:cNvSpPr>
            <a:spLocks noGrp="1"/>
          </p:cNvSpPr>
          <p:nvPr>
            <p:ph type="title"/>
          </p:nvPr>
        </p:nvSpPr>
        <p:spPr>
          <a:xfrm>
            <a:off x="609600" y="457201"/>
            <a:ext cx="10972800" cy="1505414"/>
          </a:xfrm>
          <a:solidFill>
            <a:schemeClr val="accent3"/>
          </a:solidFill>
        </p:spPr>
        <p:txBody>
          <a:bodyPr/>
          <a:lstStyle/>
          <a:p>
            <a:pPr algn="l"/>
            <a:r>
              <a:rPr lang="en-GB" dirty="0"/>
              <a:t>Data Collection</a:t>
            </a:r>
          </a:p>
        </p:txBody>
      </p:sp>
      <p:sp>
        <p:nvSpPr>
          <p:cNvPr id="3" name="Content Placeholder 2">
            <a:extLst>
              <a:ext uri="{FF2B5EF4-FFF2-40B4-BE49-F238E27FC236}">
                <a16:creationId xmlns:a16="http://schemas.microsoft.com/office/drawing/2014/main" id="{B56C6A7E-F173-4379-8BAF-28314CEE352A}"/>
              </a:ext>
            </a:extLst>
          </p:cNvPr>
          <p:cNvSpPr>
            <a:spLocks noGrp="1"/>
          </p:cNvSpPr>
          <p:nvPr>
            <p:ph sz="half" idx="1"/>
          </p:nvPr>
        </p:nvSpPr>
        <p:spPr>
          <a:xfrm>
            <a:off x="545966" y="2610562"/>
            <a:ext cx="7129346" cy="3989040"/>
          </a:xfrm>
        </p:spPr>
        <p:txBody>
          <a:bodyPr>
            <a:normAutofit/>
          </a:bodyPr>
          <a:lstStyle/>
          <a:p>
            <a:r>
              <a:rPr lang="en-GB" dirty="0"/>
              <a:t>How will you analyse your findings?</a:t>
            </a:r>
          </a:p>
          <a:p>
            <a:pPr lvl="1"/>
            <a:r>
              <a:rPr lang="en-GB" sz="2800" dirty="0"/>
              <a:t>Quantitative = numbers</a:t>
            </a:r>
          </a:p>
          <a:p>
            <a:pPr lvl="1"/>
            <a:r>
              <a:rPr lang="en-GB" sz="2800" dirty="0"/>
              <a:t>Qualitative = focus on words</a:t>
            </a:r>
          </a:p>
          <a:p>
            <a:pPr lvl="1"/>
            <a:r>
              <a:rPr lang="en-GB" sz="2800" dirty="0"/>
              <a:t>Themes</a:t>
            </a:r>
          </a:p>
          <a:p>
            <a:endParaRPr lang="en-GB" dirty="0"/>
          </a:p>
          <a:p>
            <a:r>
              <a:rPr lang="en-GB" dirty="0"/>
              <a:t>NB – don’t talk about your findings yet!</a:t>
            </a:r>
          </a:p>
        </p:txBody>
      </p:sp>
      <p:pic>
        <p:nvPicPr>
          <p:cNvPr id="6" name="Content Placeholder 5">
            <a:extLst>
              <a:ext uri="{FF2B5EF4-FFF2-40B4-BE49-F238E27FC236}">
                <a16:creationId xmlns:a16="http://schemas.microsoft.com/office/drawing/2014/main" id="{A307CF88-8347-4B70-BAD3-4DACFE84D951}"/>
              </a:ext>
            </a:extLst>
          </p:cNvPr>
          <p:cNvPicPr>
            <a:picLocks noGrp="1" noChangeAspect="1"/>
          </p:cNvPicPr>
          <p:nvPr>
            <p:ph sz="half" idx="2"/>
          </p:nvPr>
        </p:nvPicPr>
        <p:blipFill>
          <a:blip r:embed="rId3"/>
          <a:stretch>
            <a:fillRect/>
          </a:stretch>
        </p:blipFill>
        <p:spPr>
          <a:xfrm>
            <a:off x="8217034" y="3125733"/>
            <a:ext cx="3731465" cy="2243411"/>
          </a:xfrm>
        </p:spPr>
      </p:pic>
      <p:pic>
        <p:nvPicPr>
          <p:cNvPr id="7170" name="Picture 2" descr="Data Collection Premium Domain - WeBrokr, LLC - Website &amp; Online Business  Broker">
            <a:extLst>
              <a:ext uri="{FF2B5EF4-FFF2-40B4-BE49-F238E27FC236}">
                <a16:creationId xmlns:a16="http://schemas.microsoft.com/office/drawing/2014/main" id="{DB065C81-A341-64DD-FFBB-A6020325A9B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17034" y="235662"/>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04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4C7B-4778-4215-B609-2B76A254599A}"/>
              </a:ext>
            </a:extLst>
          </p:cNvPr>
          <p:cNvSpPr>
            <a:spLocks noGrp="1"/>
          </p:cNvSpPr>
          <p:nvPr>
            <p:ph type="title"/>
          </p:nvPr>
        </p:nvSpPr>
        <p:spPr>
          <a:xfrm>
            <a:off x="609600" y="274638"/>
            <a:ext cx="10972800" cy="1607510"/>
          </a:xfrm>
          <a:solidFill>
            <a:schemeClr val="accent3"/>
          </a:solidFill>
        </p:spPr>
        <p:txBody>
          <a:bodyPr/>
          <a:lstStyle/>
          <a:p>
            <a:pPr algn="l"/>
            <a:r>
              <a:rPr lang="en-GB" dirty="0"/>
              <a:t>Data Analysis</a:t>
            </a:r>
          </a:p>
        </p:txBody>
      </p:sp>
      <p:pic>
        <p:nvPicPr>
          <p:cNvPr id="6" name="Content Placeholder 5">
            <a:extLst>
              <a:ext uri="{FF2B5EF4-FFF2-40B4-BE49-F238E27FC236}">
                <a16:creationId xmlns:a16="http://schemas.microsoft.com/office/drawing/2014/main" id="{EBDB3421-68C7-4F59-9395-449704F2DE78}"/>
              </a:ext>
            </a:extLst>
          </p:cNvPr>
          <p:cNvPicPr>
            <a:picLocks noGrp="1" noChangeAspect="1"/>
          </p:cNvPicPr>
          <p:nvPr>
            <p:ph sz="half" idx="1"/>
          </p:nvPr>
        </p:nvPicPr>
        <p:blipFill>
          <a:blip r:embed="rId3"/>
          <a:stretch>
            <a:fillRect/>
          </a:stretch>
        </p:blipFill>
        <p:spPr>
          <a:xfrm>
            <a:off x="7848600" y="3085262"/>
            <a:ext cx="4087424" cy="2457419"/>
          </a:xfrm>
        </p:spPr>
      </p:pic>
      <p:sp>
        <p:nvSpPr>
          <p:cNvPr id="4" name="Content Placeholder 3">
            <a:extLst>
              <a:ext uri="{FF2B5EF4-FFF2-40B4-BE49-F238E27FC236}">
                <a16:creationId xmlns:a16="http://schemas.microsoft.com/office/drawing/2014/main" id="{97F4A383-ED90-4D1E-824B-C70D19AE454D}"/>
              </a:ext>
            </a:extLst>
          </p:cNvPr>
          <p:cNvSpPr>
            <a:spLocks noGrp="1"/>
          </p:cNvSpPr>
          <p:nvPr>
            <p:ph sz="half" idx="2"/>
          </p:nvPr>
        </p:nvSpPr>
        <p:spPr>
          <a:xfrm>
            <a:off x="544642" y="1882148"/>
            <a:ext cx="7116246" cy="4701214"/>
          </a:xfrm>
        </p:spPr>
        <p:txBody>
          <a:bodyPr>
            <a:normAutofit/>
          </a:bodyPr>
          <a:lstStyle/>
          <a:p>
            <a:r>
              <a:rPr lang="en-GB" sz="3200" dirty="0"/>
              <a:t>How you prepared the data before analysis</a:t>
            </a:r>
          </a:p>
          <a:p>
            <a:r>
              <a:rPr lang="en-GB" sz="3200" dirty="0"/>
              <a:t>Quantitative data:</a:t>
            </a:r>
          </a:p>
          <a:p>
            <a:pPr lvl="1"/>
            <a:r>
              <a:rPr lang="en-GB" sz="3200" dirty="0"/>
              <a:t>Any software used</a:t>
            </a:r>
          </a:p>
          <a:p>
            <a:pPr lvl="1"/>
            <a:r>
              <a:rPr lang="en-GB" sz="3200" dirty="0"/>
              <a:t>any statistical methods used</a:t>
            </a:r>
          </a:p>
          <a:p>
            <a:r>
              <a:rPr lang="en-GB" sz="3200" dirty="0"/>
              <a:t>Qualitative data:</a:t>
            </a:r>
          </a:p>
          <a:p>
            <a:pPr lvl="1"/>
            <a:r>
              <a:rPr lang="en-GB" sz="3200" dirty="0"/>
              <a:t>Any coding or categorising of themes/ideas</a:t>
            </a:r>
          </a:p>
          <a:p>
            <a:endParaRPr lang="en-GB" dirty="0"/>
          </a:p>
        </p:txBody>
      </p:sp>
      <p:pic>
        <p:nvPicPr>
          <p:cNvPr id="6146" name="Picture 2" descr="How Data, Analysis, and Reports Can Improve Customer Service - CommBox">
            <a:extLst>
              <a:ext uri="{FF2B5EF4-FFF2-40B4-BE49-F238E27FC236}">
                <a16:creationId xmlns:a16="http://schemas.microsoft.com/office/drawing/2014/main" id="{A25565B5-E038-08E5-84F5-5FC8E169E7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600" y="274638"/>
            <a:ext cx="3733800" cy="2171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858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802C-A552-4E56-BF6B-D09EED82EB74}"/>
              </a:ext>
            </a:extLst>
          </p:cNvPr>
          <p:cNvSpPr>
            <a:spLocks noGrp="1"/>
          </p:cNvSpPr>
          <p:nvPr>
            <p:ph type="title"/>
          </p:nvPr>
        </p:nvSpPr>
        <p:spPr>
          <a:xfrm>
            <a:off x="508000" y="512845"/>
            <a:ext cx="10972800" cy="1143000"/>
          </a:xfrm>
          <a:solidFill>
            <a:schemeClr val="accent3"/>
          </a:solidFill>
        </p:spPr>
        <p:txBody>
          <a:bodyPr/>
          <a:lstStyle/>
          <a:p>
            <a:pPr algn="l"/>
            <a:r>
              <a:rPr lang="en-GB" dirty="0"/>
              <a:t>Limitations</a:t>
            </a:r>
          </a:p>
        </p:txBody>
      </p:sp>
      <p:sp>
        <p:nvSpPr>
          <p:cNvPr id="3" name="Content Placeholder 2">
            <a:extLst>
              <a:ext uri="{FF2B5EF4-FFF2-40B4-BE49-F238E27FC236}">
                <a16:creationId xmlns:a16="http://schemas.microsoft.com/office/drawing/2014/main" id="{923E20BC-AEAD-4C97-8081-0BDB94618018}"/>
              </a:ext>
            </a:extLst>
          </p:cNvPr>
          <p:cNvSpPr>
            <a:spLocks noGrp="1"/>
          </p:cNvSpPr>
          <p:nvPr>
            <p:ph sz="half" idx="1"/>
          </p:nvPr>
        </p:nvSpPr>
        <p:spPr>
          <a:xfrm>
            <a:off x="609599" y="2011032"/>
            <a:ext cx="7304098" cy="4702001"/>
          </a:xfrm>
        </p:spPr>
        <p:txBody>
          <a:bodyPr>
            <a:noAutofit/>
          </a:bodyPr>
          <a:lstStyle/>
          <a:p>
            <a:r>
              <a:rPr lang="en-GB" sz="3200" dirty="0"/>
              <a:t>Do you foresee any limitations or problems with undertaking your research?</a:t>
            </a:r>
            <a:br>
              <a:rPr lang="en-GB" sz="3200" dirty="0"/>
            </a:br>
            <a:endParaRPr lang="en-GB" sz="3200" dirty="0"/>
          </a:p>
          <a:p>
            <a:r>
              <a:rPr lang="en-GB" sz="3200" dirty="0"/>
              <a:t>Any limitations to your research strategy</a:t>
            </a:r>
          </a:p>
          <a:p>
            <a:pPr lvl="1"/>
            <a:r>
              <a:rPr lang="en-GB" sz="3200" dirty="0"/>
              <a:t>Access to participants</a:t>
            </a:r>
          </a:p>
          <a:p>
            <a:pPr lvl="1"/>
            <a:r>
              <a:rPr lang="en-GB" sz="3200" dirty="0"/>
              <a:t>Limited data collection</a:t>
            </a:r>
          </a:p>
        </p:txBody>
      </p:sp>
      <p:pic>
        <p:nvPicPr>
          <p:cNvPr id="6" name="Content Placeholder 5">
            <a:extLst>
              <a:ext uri="{FF2B5EF4-FFF2-40B4-BE49-F238E27FC236}">
                <a16:creationId xmlns:a16="http://schemas.microsoft.com/office/drawing/2014/main" id="{2A440ECB-D95E-4B70-8A66-6A2E57150C73}"/>
              </a:ext>
            </a:extLst>
          </p:cNvPr>
          <p:cNvPicPr>
            <a:picLocks noGrp="1" noChangeAspect="1"/>
          </p:cNvPicPr>
          <p:nvPr>
            <p:ph sz="half" idx="2"/>
          </p:nvPr>
        </p:nvPicPr>
        <p:blipFill>
          <a:blip r:embed="rId3"/>
          <a:stretch>
            <a:fillRect/>
          </a:stretch>
        </p:blipFill>
        <p:spPr>
          <a:xfrm>
            <a:off x="7913697" y="3258631"/>
            <a:ext cx="4022705" cy="2418509"/>
          </a:xfrm>
        </p:spPr>
      </p:pic>
      <p:pic>
        <p:nvPicPr>
          <p:cNvPr id="5122" name="Picture 2" descr="Understanding customer journeys: The four limitations of traditional  analytics tools | MyCustomer">
            <a:extLst>
              <a:ext uri="{FF2B5EF4-FFF2-40B4-BE49-F238E27FC236}">
                <a16:creationId xmlns:a16="http://schemas.microsoft.com/office/drawing/2014/main" id="{680C0734-989C-7682-BFBC-6439ADF002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67700" y="48150"/>
            <a:ext cx="3314700" cy="2451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32607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733F1-0DF8-4F02-BBDA-99B78C79738F}"/>
              </a:ext>
            </a:extLst>
          </p:cNvPr>
          <p:cNvSpPr>
            <a:spLocks noGrp="1"/>
          </p:cNvSpPr>
          <p:nvPr>
            <p:ph type="title"/>
          </p:nvPr>
        </p:nvSpPr>
        <p:spPr>
          <a:xfrm>
            <a:off x="609600" y="274638"/>
            <a:ext cx="10972800" cy="1520708"/>
          </a:xfrm>
          <a:solidFill>
            <a:schemeClr val="accent3"/>
          </a:solidFill>
        </p:spPr>
        <p:txBody>
          <a:bodyPr>
            <a:normAutofit/>
          </a:bodyPr>
          <a:lstStyle/>
          <a:p>
            <a:pPr algn="l"/>
            <a:r>
              <a:rPr lang="en-GB" sz="4000" dirty="0"/>
              <a:t>Tips for writing a strong methodology</a:t>
            </a:r>
          </a:p>
        </p:txBody>
      </p:sp>
      <p:sp>
        <p:nvSpPr>
          <p:cNvPr id="3" name="Content Placeholder 2">
            <a:extLst>
              <a:ext uri="{FF2B5EF4-FFF2-40B4-BE49-F238E27FC236}">
                <a16:creationId xmlns:a16="http://schemas.microsoft.com/office/drawing/2014/main" id="{5614CC61-E8F6-4F96-8D4A-C220093E7FE4}"/>
              </a:ext>
            </a:extLst>
          </p:cNvPr>
          <p:cNvSpPr>
            <a:spLocks noGrp="1"/>
          </p:cNvSpPr>
          <p:nvPr>
            <p:ph sz="half" idx="1"/>
          </p:nvPr>
        </p:nvSpPr>
        <p:spPr>
          <a:xfrm>
            <a:off x="609600" y="2004936"/>
            <a:ext cx="5384800" cy="3989040"/>
          </a:xfrm>
        </p:spPr>
        <p:txBody>
          <a:bodyPr>
            <a:normAutofit fontScale="85000" lnSpcReduction="10000"/>
          </a:bodyPr>
          <a:lstStyle/>
          <a:p>
            <a:r>
              <a:rPr lang="en-GB" dirty="0">
                <a:solidFill>
                  <a:srgbClr val="0070C0"/>
                </a:solidFill>
              </a:rPr>
              <a:t>Don’t just describe – explain how and why you applied them and demonstrate how it was conducted</a:t>
            </a:r>
            <a:br>
              <a:rPr lang="en-GB" dirty="0">
                <a:solidFill>
                  <a:srgbClr val="0070C0"/>
                </a:solidFill>
              </a:rPr>
            </a:br>
            <a:endParaRPr lang="en-GB" dirty="0">
              <a:solidFill>
                <a:srgbClr val="0070C0"/>
              </a:solidFill>
            </a:endParaRPr>
          </a:p>
          <a:p>
            <a:r>
              <a:rPr lang="en-GB" dirty="0">
                <a:solidFill>
                  <a:schemeClr val="accent3">
                    <a:lumMod val="75000"/>
                  </a:schemeClr>
                </a:solidFill>
              </a:rPr>
              <a:t>Focus on your objectives and research question- show why your methods suit your objectives. Keep relating your choices back to the purpose of your research</a:t>
            </a:r>
            <a:br>
              <a:rPr lang="en-GB" dirty="0">
                <a:solidFill>
                  <a:schemeClr val="accent3">
                    <a:lumMod val="75000"/>
                  </a:schemeClr>
                </a:solidFill>
              </a:rPr>
            </a:br>
            <a:endParaRPr lang="en-GB" dirty="0">
              <a:solidFill>
                <a:schemeClr val="accent3">
                  <a:lumMod val="75000"/>
                </a:schemeClr>
              </a:solidFill>
            </a:endParaRPr>
          </a:p>
          <a:p>
            <a:r>
              <a:rPr lang="en-GB" dirty="0">
                <a:solidFill>
                  <a:srgbClr val="002060"/>
                </a:solidFill>
              </a:rPr>
              <a:t>Cite relevant sources</a:t>
            </a:r>
          </a:p>
          <a:p>
            <a:pPr marL="0" indent="0">
              <a:buNone/>
            </a:pPr>
            <a:endParaRPr lang="en-GB" dirty="0"/>
          </a:p>
        </p:txBody>
      </p:sp>
      <p:sp>
        <p:nvSpPr>
          <p:cNvPr id="4" name="Content Placeholder 3">
            <a:extLst>
              <a:ext uri="{FF2B5EF4-FFF2-40B4-BE49-F238E27FC236}">
                <a16:creationId xmlns:a16="http://schemas.microsoft.com/office/drawing/2014/main" id="{5119EC93-5875-4AA9-95AC-37A81A157540}"/>
              </a:ext>
            </a:extLst>
          </p:cNvPr>
          <p:cNvSpPr>
            <a:spLocks noGrp="1"/>
          </p:cNvSpPr>
          <p:nvPr>
            <p:ph sz="half" idx="2"/>
          </p:nvPr>
        </p:nvSpPr>
        <p:spPr>
          <a:xfrm>
            <a:off x="6197600" y="2004936"/>
            <a:ext cx="5384800" cy="3989040"/>
          </a:xfrm>
        </p:spPr>
        <p:txBody>
          <a:bodyPr>
            <a:normAutofit fontScale="85000" lnSpcReduction="1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t>Write for your audience – consider how much info you need to give. Clear – structured – argues your approach.</a:t>
            </a:r>
            <a:br>
              <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rPr>
            </a:br>
            <a:endParaRPr kumimoji="0" lang="en-GB" sz="2600" b="0" i="0" u="none" strike="noStrike" kern="1200" cap="none" spc="0" normalizeH="0" baseline="0" noProof="0" dirty="0">
              <a:ln>
                <a:noFill/>
              </a:ln>
              <a:solidFill>
                <a:srgbClr val="9BBB59">
                  <a:lumMod val="50000"/>
                </a:srgbClr>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70C0"/>
                </a:solidFill>
                <a:effectLst/>
                <a:uLnTx/>
                <a:uFillTx/>
                <a:latin typeface="Myriad Pro"/>
                <a:ea typeface="+mn-ea"/>
                <a:cs typeface="+mn-cs"/>
              </a:rPr>
              <a:t>Don’t just list details and procedures</a:t>
            </a:r>
            <a:br>
              <a:rPr kumimoji="0" lang="en-GB" sz="2600" b="0" i="0" u="none" strike="noStrike" kern="1200" cap="none" spc="0" normalizeH="0" baseline="0" noProof="0" dirty="0">
                <a:ln>
                  <a:noFill/>
                </a:ln>
                <a:solidFill>
                  <a:srgbClr val="0070C0"/>
                </a:solidFill>
                <a:effectLst/>
                <a:uLnTx/>
                <a:uFillTx/>
                <a:latin typeface="Myriad Pro"/>
                <a:ea typeface="+mn-ea"/>
                <a:cs typeface="+mn-cs"/>
              </a:rPr>
            </a:br>
            <a:endParaRPr kumimoji="0" lang="en-GB" sz="2600" b="0" i="0" u="none" strike="noStrike" kern="1200" cap="none" spc="0" normalizeH="0" baseline="0" noProof="0" dirty="0">
              <a:ln>
                <a:noFill/>
              </a:ln>
              <a:solidFill>
                <a:srgbClr val="0070C0"/>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600" b="0" i="0" u="none" strike="noStrike" kern="1200" cap="none" spc="0" normalizeH="0" baseline="0" noProof="0" dirty="0">
                <a:ln>
                  <a:noFill/>
                </a:ln>
                <a:solidFill>
                  <a:srgbClr val="002060"/>
                </a:solidFill>
                <a:effectLst/>
                <a:uLnTx/>
                <a:uFillTx/>
                <a:latin typeface="Myriad Pro"/>
                <a:ea typeface="+mn-ea"/>
                <a:cs typeface="+mn-cs"/>
              </a:rPr>
              <a:t>Discuss any difficulties you encountered and how you dealt with them – include how you minimised impact as a result or changed methods</a:t>
            </a:r>
            <a:r>
              <a:rPr kumimoji="0" lang="en-GB" sz="2600" b="0" i="0" u="none" strike="noStrike" kern="1200" cap="none" spc="0" normalizeH="0" baseline="0" noProof="0" dirty="0">
                <a:ln>
                  <a:noFill/>
                </a:ln>
                <a:solidFill>
                  <a:prstClr val="black"/>
                </a:solidFill>
                <a:effectLst/>
                <a:uLnTx/>
                <a:uFillTx/>
                <a:latin typeface="Myriad Pro"/>
                <a:ea typeface="+mn-ea"/>
                <a:cs typeface="+mn-cs"/>
              </a:rPr>
              <a:t>.</a:t>
            </a:r>
          </a:p>
          <a:p>
            <a:endParaRPr lang="en-GB" dirty="0"/>
          </a:p>
        </p:txBody>
      </p:sp>
      <p:pic>
        <p:nvPicPr>
          <p:cNvPr id="4098" name="Picture 2" descr="Free Remember Cliparts, Download Free Remember Cliparts png images, Free  ClipArts on Clipart Library">
            <a:extLst>
              <a:ext uri="{FF2B5EF4-FFF2-40B4-BE49-F238E27FC236}">
                <a16:creationId xmlns:a16="http://schemas.microsoft.com/office/drawing/2014/main" id="{F7CEDC3B-1FF0-53A4-5F76-C5191C5CD9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46521" y="161652"/>
            <a:ext cx="2039145" cy="1404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532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1000"/>
                                        <p:tgtEl>
                                          <p:spTgt spid="4">
                                            <p:txEl>
                                              <p:pRg st="2" end="2"/>
                                            </p:txEl>
                                          </p:spTgt>
                                        </p:tgtEl>
                                      </p:cBhvr>
                                    </p:animEffect>
                                    <p:anim calcmode="lin" valueType="num">
                                      <p:cBhvr>
                                        <p:cTn id="43"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10707-CAA5-483F-AC21-2EBA86894DDA}"/>
              </a:ext>
            </a:extLst>
          </p:cNvPr>
          <p:cNvSpPr>
            <a:spLocks noGrp="1"/>
          </p:cNvSpPr>
          <p:nvPr>
            <p:ph type="title"/>
          </p:nvPr>
        </p:nvSpPr>
        <p:spPr>
          <a:xfrm>
            <a:off x="609600" y="393700"/>
            <a:ext cx="10972800" cy="1143000"/>
          </a:xfrm>
          <a:solidFill>
            <a:schemeClr val="accent3"/>
          </a:solidFill>
        </p:spPr>
        <p:txBody>
          <a:bodyPr/>
          <a:lstStyle/>
          <a:p>
            <a:pPr algn="l"/>
            <a:r>
              <a:rPr lang="en-GB" dirty="0"/>
              <a:t>   Sources</a:t>
            </a:r>
          </a:p>
        </p:txBody>
      </p:sp>
      <p:graphicFrame>
        <p:nvGraphicFramePr>
          <p:cNvPr id="7" name="Content Placeholder 2">
            <a:extLst>
              <a:ext uri="{FF2B5EF4-FFF2-40B4-BE49-F238E27FC236}">
                <a16:creationId xmlns:a16="http://schemas.microsoft.com/office/drawing/2014/main" id="{E6663533-8EF1-4B2B-B2D3-9629E3CB971F}"/>
              </a:ext>
            </a:extLst>
          </p:cNvPr>
          <p:cNvGraphicFramePr>
            <a:graphicFrameLocks noGrp="1"/>
          </p:cNvGraphicFramePr>
          <p:nvPr>
            <p:ph idx="1"/>
            <p:extLst>
              <p:ext uri="{D42A27DB-BD31-4B8C-83A1-F6EECF244321}">
                <p14:modId xmlns:p14="http://schemas.microsoft.com/office/powerpoint/2010/main" val="588588345"/>
              </p:ext>
            </p:extLst>
          </p:nvPr>
        </p:nvGraphicFramePr>
        <p:xfrm>
          <a:off x="744512" y="2547937"/>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he Best Higher Education Books Of 2020">
            <a:extLst>
              <a:ext uri="{FF2B5EF4-FFF2-40B4-BE49-F238E27FC236}">
                <a16:creationId xmlns:a16="http://schemas.microsoft.com/office/drawing/2014/main" id="{F77DC36F-A339-01EA-F75D-EBF83E09F9C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84224" y="134937"/>
            <a:ext cx="33782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60747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1889</Words>
  <Application>Microsoft Office PowerPoint</Application>
  <PresentationFormat>Widescreen</PresentationFormat>
  <Paragraphs>241</Paragraphs>
  <Slides>24</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Bahnschrift</vt:lpstr>
      <vt:lpstr>Calibri</vt:lpstr>
      <vt:lpstr>Myriad Pro</vt:lpstr>
      <vt:lpstr>Theme1.thmx first page pp</vt:lpstr>
      <vt:lpstr>BMPL6015 Independent Project Methodology Workshop Mike Durke </vt:lpstr>
      <vt:lpstr>Aims</vt:lpstr>
      <vt:lpstr>Data?</vt:lpstr>
      <vt:lpstr>Methodology and Methods</vt:lpstr>
      <vt:lpstr>Planning your research methods</vt:lpstr>
      <vt:lpstr>Qualitative v Quantitative data</vt:lpstr>
      <vt:lpstr>Planning your research methods</vt:lpstr>
      <vt:lpstr>Qualitative v Quantitative</vt:lpstr>
      <vt:lpstr>Primary v Secondary data</vt:lpstr>
      <vt:lpstr>PowerPoint Presentation</vt:lpstr>
      <vt:lpstr>Descriptive v Experimental Data</vt:lpstr>
      <vt:lpstr>Research methods for collecting data</vt:lpstr>
      <vt:lpstr>Methods for analysing data</vt:lpstr>
      <vt:lpstr>Mixed Methods Research </vt:lpstr>
      <vt:lpstr>Writing your Methodology Chapter</vt:lpstr>
      <vt:lpstr>What needs to be included</vt:lpstr>
      <vt:lpstr>Introduction</vt:lpstr>
      <vt:lpstr>Research Strategy</vt:lpstr>
      <vt:lpstr>Data Collection</vt:lpstr>
      <vt:lpstr>Data Analysis</vt:lpstr>
      <vt:lpstr>Limitations</vt:lpstr>
      <vt:lpstr>Tips for writing a strong methodology</vt:lpstr>
      <vt:lpstr>   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Mike Durke</cp:lastModifiedBy>
  <cp:revision>22</cp:revision>
  <dcterms:created xsi:type="dcterms:W3CDTF">2021-10-13T07:56:41Z</dcterms:created>
  <dcterms:modified xsi:type="dcterms:W3CDTF">2024-12-09T06:48:38Z</dcterms:modified>
</cp:coreProperties>
</file>