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29"/>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Lst>
  <p:sldSz cx="18288000" cy="10287000"/>
  <p:notesSz cx="6858000" cy="9144000"/>
  <p:embeddedFontLst>
    <p:embeddedFont>
      <p:font typeface="Arial Bold" panose="020B0802020202020204" pitchFamily="34" charset="77"/>
      <p:regular r:id="rId30"/>
      <p:bold r:id="rId31"/>
    </p:embeddedFont>
    <p:embeddedFont>
      <p:font typeface="Arial Bold Italics" panose="020B0802020202090204" pitchFamily="34" charset="77"/>
      <p:regular r:id="rId32"/>
      <p:bold r:id="rId33"/>
      <p:italic r:id="rId34"/>
      <p:boldItalic r:id="rId35"/>
    </p:embeddedFont>
    <p:embeddedFont>
      <p:font typeface="Arial Italics" panose="020B0502020202090204" pitchFamily="34" charset="77"/>
      <p:regular r:id="rId36"/>
      <p:italic r:id="rId37"/>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autoAdjust="0"/>
    <p:restoredTop sz="94601" autoAdjust="0"/>
  </p:normalViewPr>
  <p:slideViewPr>
    <p:cSldViewPr>
      <p:cViewPr varScale="1">
        <p:scale>
          <a:sx n="65" d="100"/>
          <a:sy n="65" d="100"/>
        </p:scale>
        <p:origin x="1160" y="20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font" Target="fonts/font5.fntdata"/><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font" Target="fonts/font3.fntdata"/><Relationship Id="rId37" Type="http://schemas.openxmlformats.org/officeDocument/2006/relationships/font" Target="fonts/font8.fntdata"/><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font" Target="fonts/font7.fntdata"/><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font" Target="fonts/font2.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font" Target="fonts/font1.fntdata"/><Relationship Id="rId35" Type="http://schemas.openxmlformats.org/officeDocument/2006/relationships/font" Target="fonts/font6.fntdata"/><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font" Target="fonts/font4.fntdata"/><Relationship Id="rId38"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25.04.2025</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2</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2</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7</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9</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22</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24</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26</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4/25/25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4/25/25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4/25/25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4/25/25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4/25/25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4/25/25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4/25/25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4/25/25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4/25/25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4/25/25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4/25/25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4/25/25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7.xml"/><Relationship Id="rId5" Type="http://schemas.openxmlformats.org/officeDocument/2006/relationships/hyperlink" Target="https://www.unicef.org.uk/rights-respecting-schools/" TargetMode="External"/><Relationship Id="rId4" Type="http://schemas.openxmlformats.org/officeDocument/2006/relationships/hyperlink" Target="https://www.youtube.com/watch?v=AH8LIQsiM8o" TargetMode="Externa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hyperlink" Target="https://www.youtube.com/watch?time_continue=4&amp;v=ebzC_Fz0rB0" TargetMode="Externa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hyperlink" Target="https://www.estyn.gov.wales/blog/having-voice-having-choice-effective-pupil-participation?_ga=2.192283754.1966996677.1708979486-645740924.1708979486" TargetMode="External"/><Relationship Id="rId2" Type="http://schemas.openxmlformats.org/officeDocument/2006/relationships/hyperlink" Target="https://www.childcomwales.org.uk/faqs/case-study-the-5-principles/" TargetMode="External"/><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hyperlink" Target="https://www.childcomwales.org.uk/faqs/case-study-participation/" TargetMode="Externa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hyperlink" Target="https://www.childcomwales.org.uk/wp-content/uploads/2018/10/ExecutiveSummary_ENG.pdf"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FF2CC"/>
        </a:solidFill>
        <a:effectLst/>
      </p:bgPr>
    </p:bg>
    <p:spTree>
      <p:nvGrpSpPr>
        <p:cNvPr id="1" name=""/>
        <p:cNvGrpSpPr/>
        <p:nvPr/>
      </p:nvGrpSpPr>
      <p:grpSpPr>
        <a:xfrm>
          <a:off x="0" y="0"/>
          <a:ext cx="0" cy="0"/>
          <a:chOff x="0" y="0"/>
          <a:chExt cx="0" cy="0"/>
        </a:xfrm>
      </p:grpSpPr>
      <p:grpSp>
        <p:nvGrpSpPr>
          <p:cNvPr id="2" name="Group 2"/>
          <p:cNvGrpSpPr/>
          <p:nvPr/>
        </p:nvGrpSpPr>
        <p:grpSpPr>
          <a:xfrm>
            <a:off x="1028700" y="1028700"/>
            <a:ext cx="9404920" cy="3581400"/>
            <a:chOff x="0" y="0"/>
            <a:chExt cx="12539893" cy="4775200"/>
          </a:xfrm>
        </p:grpSpPr>
        <p:sp>
          <p:nvSpPr>
            <p:cNvPr id="3" name="Freeform 3"/>
            <p:cNvSpPr/>
            <p:nvPr/>
          </p:nvSpPr>
          <p:spPr>
            <a:xfrm>
              <a:off x="0" y="0"/>
              <a:ext cx="12539893" cy="4775200"/>
            </a:xfrm>
            <a:custGeom>
              <a:avLst/>
              <a:gdLst/>
              <a:ahLst/>
              <a:cxnLst/>
              <a:rect l="l" t="t" r="r" b="b"/>
              <a:pathLst>
                <a:path w="12539893" h="4775200">
                  <a:moveTo>
                    <a:pt x="0" y="0"/>
                  </a:moveTo>
                  <a:lnTo>
                    <a:pt x="12539893" y="0"/>
                  </a:lnTo>
                  <a:lnTo>
                    <a:pt x="12539893" y="4775200"/>
                  </a:lnTo>
                  <a:lnTo>
                    <a:pt x="0" y="4775200"/>
                  </a:lnTo>
                  <a:close/>
                </a:path>
              </a:pathLst>
            </a:custGeom>
            <a:solidFill>
              <a:srgbClr val="000000">
                <a:alpha val="0"/>
              </a:srgbClr>
            </a:solidFill>
          </p:spPr>
          <p:txBody>
            <a:bodyPr/>
            <a:lstStyle/>
            <a:p>
              <a:endParaRPr lang="en-GB"/>
            </a:p>
          </p:txBody>
        </p:sp>
        <p:sp>
          <p:nvSpPr>
            <p:cNvPr id="4" name="TextBox 4"/>
            <p:cNvSpPr txBox="1"/>
            <p:nvPr/>
          </p:nvSpPr>
          <p:spPr>
            <a:xfrm>
              <a:off x="0" y="-76200"/>
              <a:ext cx="12539893" cy="4851400"/>
            </a:xfrm>
            <a:prstGeom prst="rect">
              <a:avLst/>
            </a:prstGeom>
          </p:spPr>
          <p:txBody>
            <a:bodyPr lIns="0" tIns="0" rIns="0" bIns="0" rtlCol="0" anchor="b"/>
            <a:lstStyle/>
            <a:p>
              <a:pPr algn="ctr">
                <a:lnSpc>
                  <a:spcPts val="9720"/>
                </a:lnSpc>
              </a:pPr>
              <a:r>
                <a:rPr lang="en-US" sz="9000">
                  <a:solidFill>
                    <a:srgbClr val="000000"/>
                  </a:solidFill>
                  <a:latin typeface="Arial"/>
                  <a:ea typeface="Arial"/>
                  <a:cs typeface="Arial"/>
                  <a:sym typeface="Arial"/>
                </a:rPr>
                <a:t>ECES4014/C</a:t>
              </a:r>
            </a:p>
          </p:txBody>
        </p:sp>
      </p:grpSp>
      <p:grpSp>
        <p:nvGrpSpPr>
          <p:cNvPr id="5" name="Group 5"/>
          <p:cNvGrpSpPr/>
          <p:nvPr/>
        </p:nvGrpSpPr>
        <p:grpSpPr>
          <a:xfrm>
            <a:off x="1262475" y="5503861"/>
            <a:ext cx="8937369" cy="2483643"/>
            <a:chOff x="0" y="0"/>
            <a:chExt cx="11916492" cy="3311524"/>
          </a:xfrm>
        </p:grpSpPr>
        <p:sp>
          <p:nvSpPr>
            <p:cNvPr id="6" name="Freeform 6"/>
            <p:cNvSpPr/>
            <p:nvPr/>
          </p:nvSpPr>
          <p:spPr>
            <a:xfrm>
              <a:off x="0" y="0"/>
              <a:ext cx="11916492" cy="3311524"/>
            </a:xfrm>
            <a:custGeom>
              <a:avLst/>
              <a:gdLst/>
              <a:ahLst/>
              <a:cxnLst/>
              <a:rect l="l" t="t" r="r" b="b"/>
              <a:pathLst>
                <a:path w="11916492" h="3311524">
                  <a:moveTo>
                    <a:pt x="0" y="0"/>
                  </a:moveTo>
                  <a:lnTo>
                    <a:pt x="11916492" y="0"/>
                  </a:lnTo>
                  <a:lnTo>
                    <a:pt x="11916492" y="3311524"/>
                  </a:lnTo>
                  <a:lnTo>
                    <a:pt x="0" y="3311524"/>
                  </a:lnTo>
                  <a:close/>
                </a:path>
              </a:pathLst>
            </a:custGeom>
            <a:solidFill>
              <a:srgbClr val="000000">
                <a:alpha val="0"/>
              </a:srgbClr>
            </a:solidFill>
          </p:spPr>
          <p:txBody>
            <a:bodyPr/>
            <a:lstStyle/>
            <a:p>
              <a:endParaRPr lang="en-GB"/>
            </a:p>
          </p:txBody>
        </p:sp>
        <p:sp>
          <p:nvSpPr>
            <p:cNvPr id="7" name="TextBox 7"/>
            <p:cNvSpPr txBox="1"/>
            <p:nvPr/>
          </p:nvSpPr>
          <p:spPr>
            <a:xfrm>
              <a:off x="0" y="-28575"/>
              <a:ext cx="11916492" cy="3340099"/>
            </a:xfrm>
            <a:prstGeom prst="rect">
              <a:avLst/>
            </a:prstGeom>
          </p:spPr>
          <p:txBody>
            <a:bodyPr lIns="0" tIns="0" rIns="0" bIns="0" rtlCol="0" anchor="t"/>
            <a:lstStyle/>
            <a:p>
              <a:pPr algn="ctr">
                <a:lnSpc>
                  <a:spcPts val="2916"/>
                </a:lnSpc>
              </a:pPr>
              <a:r>
                <a:rPr lang="en-US" sz="2700" i="1">
                  <a:solidFill>
                    <a:srgbClr val="000000"/>
                  </a:solidFill>
                  <a:latin typeface="Arial Italics"/>
                  <a:ea typeface="Arial Italics"/>
                  <a:cs typeface="Arial Italics"/>
                  <a:sym typeface="Arial Italics"/>
                </a:rPr>
                <a:t>Parchu Hawliau Plant a Phobl Ifanc yng Nghymru</a:t>
              </a:r>
            </a:p>
            <a:p>
              <a:pPr algn="ctr">
                <a:lnSpc>
                  <a:spcPts val="2916"/>
                </a:lnSpc>
              </a:pPr>
              <a:endParaRPr lang="en-US" sz="2700" i="1">
                <a:solidFill>
                  <a:srgbClr val="000000"/>
                </a:solidFill>
                <a:latin typeface="Arial Italics"/>
                <a:ea typeface="Arial Italics"/>
                <a:cs typeface="Arial Italics"/>
                <a:sym typeface="Arial Italics"/>
              </a:endParaRPr>
            </a:p>
            <a:p>
              <a:pPr algn="ctr">
                <a:lnSpc>
                  <a:spcPts val="2916"/>
                </a:lnSpc>
              </a:pPr>
              <a:r>
                <a:rPr lang="en-US" sz="2700" i="1">
                  <a:solidFill>
                    <a:srgbClr val="000000"/>
                  </a:solidFill>
                  <a:latin typeface="Arial Italics"/>
                  <a:ea typeface="Arial Italics"/>
                  <a:cs typeface="Arial Italics"/>
                  <a:sym typeface="Arial Italics"/>
                </a:rPr>
                <a:t>Respecting Children and Young People’s Rights in Wales</a:t>
              </a:r>
            </a:p>
          </p:txBody>
        </p:sp>
      </p:grpSp>
      <p:grpSp>
        <p:nvGrpSpPr>
          <p:cNvPr id="8" name="Group 8"/>
          <p:cNvGrpSpPr/>
          <p:nvPr/>
        </p:nvGrpSpPr>
        <p:grpSpPr>
          <a:xfrm>
            <a:off x="9922218" y="-102870"/>
            <a:ext cx="10842208" cy="10389870"/>
            <a:chOff x="0" y="0"/>
            <a:chExt cx="6334760" cy="6070473"/>
          </a:xfrm>
        </p:grpSpPr>
        <p:sp>
          <p:nvSpPr>
            <p:cNvPr id="9" name="Freeform 9"/>
            <p:cNvSpPr/>
            <p:nvPr/>
          </p:nvSpPr>
          <p:spPr>
            <a:xfrm>
              <a:off x="-81534" y="-15367"/>
              <a:ext cx="6419342" cy="6097397"/>
            </a:xfrm>
            <a:custGeom>
              <a:avLst/>
              <a:gdLst/>
              <a:ahLst/>
              <a:cxnLst/>
              <a:rect l="l" t="t" r="r" b="b"/>
              <a:pathLst>
                <a:path w="6419342" h="6097397">
                  <a:moveTo>
                    <a:pt x="6416294" y="6069076"/>
                  </a:moveTo>
                  <a:cubicBezTo>
                    <a:pt x="6148324" y="6097397"/>
                    <a:pt x="5911723" y="6084316"/>
                    <a:pt x="5641340" y="6070346"/>
                  </a:cubicBezTo>
                  <a:cubicBezTo>
                    <a:pt x="4147947" y="6093968"/>
                    <a:pt x="2247011" y="6076442"/>
                    <a:pt x="664845" y="6074029"/>
                  </a:cubicBezTo>
                  <a:cubicBezTo>
                    <a:pt x="603504" y="6095619"/>
                    <a:pt x="627380" y="6024499"/>
                    <a:pt x="607695" y="5996559"/>
                  </a:cubicBezTo>
                  <a:cubicBezTo>
                    <a:pt x="553974" y="5947410"/>
                    <a:pt x="508254" y="5901309"/>
                    <a:pt x="485267" y="5839079"/>
                  </a:cubicBezTo>
                  <a:cubicBezTo>
                    <a:pt x="528955" y="5542915"/>
                    <a:pt x="592582" y="5645531"/>
                    <a:pt x="517398" y="5450840"/>
                  </a:cubicBezTo>
                  <a:cubicBezTo>
                    <a:pt x="568198" y="5359908"/>
                    <a:pt x="531114" y="5239004"/>
                    <a:pt x="477012" y="5195189"/>
                  </a:cubicBezTo>
                  <a:cubicBezTo>
                    <a:pt x="425069" y="5033772"/>
                    <a:pt x="465709" y="5138420"/>
                    <a:pt x="406654" y="5050028"/>
                  </a:cubicBezTo>
                  <a:cubicBezTo>
                    <a:pt x="328803" y="5023231"/>
                    <a:pt x="417068" y="4987798"/>
                    <a:pt x="381381" y="4967859"/>
                  </a:cubicBezTo>
                  <a:cubicBezTo>
                    <a:pt x="304673" y="4821682"/>
                    <a:pt x="247015" y="4761230"/>
                    <a:pt x="165481" y="4662043"/>
                  </a:cubicBezTo>
                  <a:cubicBezTo>
                    <a:pt x="113284" y="4629785"/>
                    <a:pt x="171831" y="4588510"/>
                    <a:pt x="146304" y="4566158"/>
                  </a:cubicBezTo>
                  <a:cubicBezTo>
                    <a:pt x="0" y="4473448"/>
                    <a:pt x="151130" y="4495927"/>
                    <a:pt x="124587" y="4430776"/>
                  </a:cubicBezTo>
                  <a:cubicBezTo>
                    <a:pt x="75057" y="4336034"/>
                    <a:pt x="143510" y="4247007"/>
                    <a:pt x="181229" y="4188460"/>
                  </a:cubicBezTo>
                  <a:cubicBezTo>
                    <a:pt x="287655" y="4070350"/>
                    <a:pt x="377952" y="3877183"/>
                    <a:pt x="353441" y="3840988"/>
                  </a:cubicBezTo>
                  <a:cubicBezTo>
                    <a:pt x="356489" y="3775456"/>
                    <a:pt x="444246" y="3738372"/>
                    <a:pt x="416433" y="3670300"/>
                  </a:cubicBezTo>
                  <a:cubicBezTo>
                    <a:pt x="440817" y="3625850"/>
                    <a:pt x="489839" y="3551428"/>
                    <a:pt x="543814" y="3502152"/>
                  </a:cubicBezTo>
                  <a:cubicBezTo>
                    <a:pt x="550926" y="3320288"/>
                    <a:pt x="585851" y="3252978"/>
                    <a:pt x="608838" y="3158744"/>
                  </a:cubicBezTo>
                  <a:cubicBezTo>
                    <a:pt x="658495" y="3074797"/>
                    <a:pt x="674497" y="2991612"/>
                    <a:pt x="723392" y="2921127"/>
                  </a:cubicBezTo>
                  <a:cubicBezTo>
                    <a:pt x="674116" y="2844927"/>
                    <a:pt x="740918" y="2833751"/>
                    <a:pt x="718820" y="2801239"/>
                  </a:cubicBezTo>
                  <a:cubicBezTo>
                    <a:pt x="815848" y="2672842"/>
                    <a:pt x="786130" y="2438527"/>
                    <a:pt x="764667" y="2299843"/>
                  </a:cubicBezTo>
                  <a:cubicBezTo>
                    <a:pt x="732028" y="2202053"/>
                    <a:pt x="705866" y="2152650"/>
                    <a:pt x="634111" y="2110740"/>
                  </a:cubicBezTo>
                  <a:cubicBezTo>
                    <a:pt x="649732" y="2057400"/>
                    <a:pt x="597154" y="2011299"/>
                    <a:pt x="581025" y="2017522"/>
                  </a:cubicBezTo>
                  <a:cubicBezTo>
                    <a:pt x="590423" y="1912493"/>
                    <a:pt x="540766" y="1883156"/>
                    <a:pt x="528701" y="1841881"/>
                  </a:cubicBezTo>
                  <a:cubicBezTo>
                    <a:pt x="469265" y="1788668"/>
                    <a:pt x="606679" y="1780921"/>
                    <a:pt x="532130" y="1711833"/>
                  </a:cubicBezTo>
                  <a:cubicBezTo>
                    <a:pt x="553466" y="1610106"/>
                    <a:pt x="556133" y="1557909"/>
                    <a:pt x="535813" y="1513078"/>
                  </a:cubicBezTo>
                  <a:cubicBezTo>
                    <a:pt x="520319" y="1475867"/>
                    <a:pt x="599948" y="1400810"/>
                    <a:pt x="571500" y="1407033"/>
                  </a:cubicBezTo>
                  <a:cubicBezTo>
                    <a:pt x="572770" y="1350645"/>
                    <a:pt x="535686" y="1326769"/>
                    <a:pt x="514858" y="1309878"/>
                  </a:cubicBezTo>
                  <a:cubicBezTo>
                    <a:pt x="524383" y="1286637"/>
                    <a:pt x="584200" y="1243330"/>
                    <a:pt x="590931" y="1230249"/>
                  </a:cubicBezTo>
                  <a:cubicBezTo>
                    <a:pt x="598170" y="1172464"/>
                    <a:pt x="524383" y="1159637"/>
                    <a:pt x="579374" y="1100328"/>
                  </a:cubicBezTo>
                  <a:cubicBezTo>
                    <a:pt x="541274" y="1030097"/>
                    <a:pt x="511175" y="1020699"/>
                    <a:pt x="524002" y="969645"/>
                  </a:cubicBezTo>
                  <a:cubicBezTo>
                    <a:pt x="416687" y="569087"/>
                    <a:pt x="523367" y="697992"/>
                    <a:pt x="565404" y="482981"/>
                  </a:cubicBezTo>
                  <a:cubicBezTo>
                    <a:pt x="622173" y="322580"/>
                    <a:pt x="547878" y="357378"/>
                    <a:pt x="532384" y="246888"/>
                  </a:cubicBezTo>
                  <a:cubicBezTo>
                    <a:pt x="553847" y="33401"/>
                    <a:pt x="456946" y="66675"/>
                    <a:pt x="585724" y="15367"/>
                  </a:cubicBezTo>
                  <a:cubicBezTo>
                    <a:pt x="2395220" y="33909"/>
                    <a:pt x="4303522" y="28194"/>
                    <a:pt x="6029960" y="17907"/>
                  </a:cubicBezTo>
                  <a:cubicBezTo>
                    <a:pt x="6192774" y="46482"/>
                    <a:pt x="6395974" y="0"/>
                    <a:pt x="6407531" y="36449"/>
                  </a:cubicBezTo>
                  <a:cubicBezTo>
                    <a:pt x="6414389" y="215011"/>
                    <a:pt x="6407023" y="413004"/>
                    <a:pt x="6406896" y="626110"/>
                  </a:cubicBezTo>
                  <a:cubicBezTo>
                    <a:pt x="6405626" y="1658239"/>
                    <a:pt x="6416421" y="2760345"/>
                    <a:pt x="6407785" y="3752723"/>
                  </a:cubicBezTo>
                  <a:cubicBezTo>
                    <a:pt x="6419342" y="4584446"/>
                    <a:pt x="6397371" y="5281041"/>
                    <a:pt x="6416294" y="6069076"/>
                  </a:cubicBezTo>
                  <a:close/>
                </a:path>
              </a:pathLst>
            </a:custGeom>
            <a:blipFill>
              <a:blip r:embed="rId2"/>
              <a:stretch>
                <a:fillRect l="-22187" r="-22187"/>
              </a:stretch>
            </a:blipFill>
          </p:spPr>
          <p:txBody>
            <a:bodyPr/>
            <a:lstStyle/>
            <a:p>
              <a:endParaRPr lang="en-GB"/>
            </a:p>
          </p:txBody>
        </p:sp>
      </p:gr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F2CC"/>
        </a:solidFill>
        <a:effectLst/>
      </p:bgPr>
    </p:bg>
    <p:spTree>
      <p:nvGrpSpPr>
        <p:cNvPr id="1" name=""/>
        <p:cNvGrpSpPr/>
        <p:nvPr/>
      </p:nvGrpSpPr>
      <p:grpSpPr>
        <a:xfrm>
          <a:off x="0" y="0"/>
          <a:ext cx="0" cy="0"/>
          <a:chOff x="0" y="0"/>
          <a:chExt cx="0" cy="0"/>
        </a:xfrm>
      </p:grpSpPr>
      <p:grpSp>
        <p:nvGrpSpPr>
          <p:cNvPr id="2" name="Group 2"/>
          <p:cNvGrpSpPr/>
          <p:nvPr/>
        </p:nvGrpSpPr>
        <p:grpSpPr>
          <a:xfrm>
            <a:off x="1257300" y="547688"/>
            <a:ext cx="15773400" cy="2128266"/>
            <a:chOff x="0" y="0"/>
            <a:chExt cx="21031200" cy="2837688"/>
          </a:xfrm>
        </p:grpSpPr>
        <p:sp>
          <p:nvSpPr>
            <p:cNvPr id="3" name="Freeform 3"/>
            <p:cNvSpPr/>
            <p:nvPr/>
          </p:nvSpPr>
          <p:spPr>
            <a:xfrm>
              <a:off x="0" y="0"/>
              <a:ext cx="21031200" cy="2837688"/>
            </a:xfrm>
            <a:custGeom>
              <a:avLst/>
              <a:gdLst/>
              <a:ahLst/>
              <a:cxnLst/>
              <a:rect l="l" t="t" r="r" b="b"/>
              <a:pathLst>
                <a:path w="21031200" h="2837688">
                  <a:moveTo>
                    <a:pt x="0" y="0"/>
                  </a:moveTo>
                  <a:lnTo>
                    <a:pt x="21031200" y="0"/>
                  </a:lnTo>
                  <a:lnTo>
                    <a:pt x="21031200" y="2837688"/>
                  </a:lnTo>
                  <a:lnTo>
                    <a:pt x="0" y="2837688"/>
                  </a:lnTo>
                  <a:close/>
                </a:path>
              </a:pathLst>
            </a:custGeom>
            <a:solidFill>
              <a:srgbClr val="000000">
                <a:alpha val="0"/>
              </a:srgbClr>
            </a:solidFill>
          </p:spPr>
          <p:txBody>
            <a:bodyPr/>
            <a:lstStyle/>
            <a:p>
              <a:endParaRPr lang="en-GB"/>
            </a:p>
          </p:txBody>
        </p:sp>
        <p:sp>
          <p:nvSpPr>
            <p:cNvPr id="4" name="TextBox 4"/>
            <p:cNvSpPr txBox="1"/>
            <p:nvPr/>
          </p:nvSpPr>
          <p:spPr>
            <a:xfrm>
              <a:off x="0" y="-57150"/>
              <a:ext cx="21031200" cy="2894838"/>
            </a:xfrm>
            <a:prstGeom prst="rect">
              <a:avLst/>
            </a:prstGeom>
          </p:spPr>
          <p:txBody>
            <a:bodyPr lIns="0" tIns="0" rIns="0" bIns="0" rtlCol="0" anchor="ctr"/>
            <a:lstStyle/>
            <a:p>
              <a:pPr algn="ctr">
                <a:lnSpc>
                  <a:spcPts val="7128"/>
                </a:lnSpc>
              </a:pPr>
              <a:r>
                <a:rPr lang="en-US" sz="6600">
                  <a:solidFill>
                    <a:srgbClr val="000000"/>
                  </a:solidFill>
                  <a:latin typeface="Arial"/>
                  <a:ea typeface="Arial"/>
                  <a:cs typeface="Arial"/>
                  <a:sym typeface="Arial"/>
                </a:rPr>
                <a:t>Learning Outcomes</a:t>
              </a:r>
            </a:p>
            <a:p>
              <a:pPr algn="ctr">
                <a:lnSpc>
                  <a:spcPts val="7128"/>
                </a:lnSpc>
              </a:pPr>
              <a:r>
                <a:rPr lang="en-US" sz="6600" i="1">
                  <a:solidFill>
                    <a:srgbClr val="000000"/>
                  </a:solidFill>
                  <a:latin typeface="Arial Italics"/>
                  <a:ea typeface="Arial Italics"/>
                  <a:cs typeface="Arial Italics"/>
                  <a:sym typeface="Arial Italics"/>
                </a:rPr>
                <a:t>Deilliannau Dysgu </a:t>
              </a:r>
            </a:p>
          </p:txBody>
        </p:sp>
      </p:grpSp>
      <p:grpSp>
        <p:nvGrpSpPr>
          <p:cNvPr id="5" name="Group 5"/>
          <p:cNvGrpSpPr/>
          <p:nvPr/>
        </p:nvGrpSpPr>
        <p:grpSpPr>
          <a:xfrm>
            <a:off x="521262" y="3150210"/>
            <a:ext cx="7772400" cy="6621399"/>
            <a:chOff x="0" y="0"/>
            <a:chExt cx="10363200" cy="8828532"/>
          </a:xfrm>
        </p:grpSpPr>
        <p:sp>
          <p:nvSpPr>
            <p:cNvPr id="6" name="Freeform 6"/>
            <p:cNvSpPr/>
            <p:nvPr/>
          </p:nvSpPr>
          <p:spPr>
            <a:xfrm>
              <a:off x="0" y="0"/>
              <a:ext cx="10363200" cy="8828532"/>
            </a:xfrm>
            <a:custGeom>
              <a:avLst/>
              <a:gdLst/>
              <a:ahLst/>
              <a:cxnLst/>
              <a:rect l="l" t="t" r="r" b="b"/>
              <a:pathLst>
                <a:path w="10363200" h="8828532">
                  <a:moveTo>
                    <a:pt x="0" y="0"/>
                  </a:moveTo>
                  <a:lnTo>
                    <a:pt x="10363200" y="0"/>
                  </a:lnTo>
                  <a:lnTo>
                    <a:pt x="10363200" y="8828532"/>
                  </a:lnTo>
                  <a:lnTo>
                    <a:pt x="0" y="8828532"/>
                  </a:lnTo>
                  <a:close/>
                </a:path>
              </a:pathLst>
            </a:custGeom>
            <a:solidFill>
              <a:srgbClr val="000000">
                <a:alpha val="0"/>
              </a:srgbClr>
            </a:solidFill>
          </p:spPr>
          <p:txBody>
            <a:bodyPr/>
            <a:lstStyle/>
            <a:p>
              <a:endParaRPr lang="en-GB"/>
            </a:p>
          </p:txBody>
        </p:sp>
        <p:sp>
          <p:nvSpPr>
            <p:cNvPr id="7" name="TextBox 7"/>
            <p:cNvSpPr txBox="1"/>
            <p:nvPr/>
          </p:nvSpPr>
          <p:spPr>
            <a:xfrm>
              <a:off x="0" y="-9525"/>
              <a:ext cx="10363200" cy="8838057"/>
            </a:xfrm>
            <a:prstGeom prst="rect">
              <a:avLst/>
            </a:prstGeom>
          </p:spPr>
          <p:txBody>
            <a:bodyPr lIns="0" tIns="0" rIns="0" bIns="0" rtlCol="0" anchor="t"/>
            <a:lstStyle/>
            <a:p>
              <a:pPr marL="777240" lvl="1" indent="-388620" algn="l">
                <a:lnSpc>
                  <a:spcPts val="3600"/>
                </a:lnSpc>
                <a:buFont typeface="Arial"/>
                <a:buChar char="•"/>
              </a:pPr>
              <a:r>
                <a:rPr lang="en-US" sz="3600">
                  <a:solidFill>
                    <a:srgbClr val="000000"/>
                  </a:solidFill>
                  <a:latin typeface="Arial"/>
                  <a:ea typeface="Arial"/>
                  <a:cs typeface="Arial"/>
                  <a:sym typeface="Arial"/>
                </a:rPr>
                <a:t>Deall hawliau plant a phobl ifanc mewn amrywiaeth o gyd-destunau addysgol a sefyllfaoedd;</a:t>
              </a:r>
            </a:p>
            <a:p>
              <a:pPr algn="l">
                <a:lnSpc>
                  <a:spcPts val="3600"/>
                </a:lnSpc>
              </a:pPr>
              <a:endParaRPr lang="en-US" sz="3600">
                <a:solidFill>
                  <a:srgbClr val="000000"/>
                </a:solidFill>
                <a:latin typeface="Arial"/>
                <a:ea typeface="Arial"/>
                <a:cs typeface="Arial"/>
                <a:sym typeface="Arial"/>
              </a:endParaRPr>
            </a:p>
            <a:p>
              <a:pPr marL="777240" lvl="1" indent="-388620" algn="l">
                <a:lnSpc>
                  <a:spcPts val="3600"/>
                </a:lnSpc>
                <a:buFont typeface="Arial"/>
                <a:buChar char="•"/>
              </a:pPr>
              <a:r>
                <a:rPr lang="en-US" sz="3600">
                  <a:solidFill>
                    <a:srgbClr val="000000"/>
                  </a:solidFill>
                  <a:latin typeface="Arial"/>
                  <a:ea typeface="Arial"/>
                  <a:cs typeface="Arial"/>
                  <a:sym typeface="Arial"/>
                </a:rPr>
                <a:t>Dangos ymwybyddiaeth o hawliau a chyfrifoldebau plant a phobl ifanc mewn deddfwriaeth, polisi ac ymarfer cyfredol;</a:t>
              </a:r>
            </a:p>
            <a:p>
              <a:pPr algn="l">
                <a:lnSpc>
                  <a:spcPts val="3600"/>
                </a:lnSpc>
              </a:pPr>
              <a:endParaRPr lang="en-US" sz="3600">
                <a:solidFill>
                  <a:srgbClr val="000000"/>
                </a:solidFill>
                <a:latin typeface="Arial"/>
                <a:ea typeface="Arial"/>
                <a:cs typeface="Arial"/>
                <a:sym typeface="Arial"/>
              </a:endParaRPr>
            </a:p>
            <a:p>
              <a:pPr marL="777240" lvl="1" indent="-388620" algn="l">
                <a:lnSpc>
                  <a:spcPts val="3600"/>
                </a:lnSpc>
                <a:buFont typeface="Arial"/>
                <a:buChar char="•"/>
              </a:pPr>
              <a:r>
                <a:rPr lang="en-US" sz="3600">
                  <a:solidFill>
                    <a:srgbClr val="000000"/>
                  </a:solidFill>
                  <a:latin typeface="Arial"/>
                  <a:ea typeface="Arial"/>
                  <a:cs typeface="Arial"/>
                  <a:sym typeface="Arial"/>
                </a:rPr>
                <a:t>Disgrifio rhwystrau a materion a all godi wrth weithredu polisi ac ymarfer o amgylch hawliau plant a phobl ifanc.</a:t>
              </a:r>
            </a:p>
            <a:p>
              <a:pPr algn="l">
                <a:lnSpc>
                  <a:spcPts val="3888"/>
                </a:lnSpc>
              </a:pPr>
              <a:endParaRPr lang="en-US" sz="3600">
                <a:solidFill>
                  <a:srgbClr val="000000"/>
                </a:solidFill>
                <a:latin typeface="Arial"/>
                <a:ea typeface="Arial"/>
                <a:cs typeface="Arial"/>
                <a:sym typeface="Arial"/>
              </a:endParaRPr>
            </a:p>
          </p:txBody>
        </p:sp>
      </p:grpSp>
      <p:grpSp>
        <p:nvGrpSpPr>
          <p:cNvPr id="8" name="Group 8"/>
          <p:cNvGrpSpPr/>
          <p:nvPr/>
        </p:nvGrpSpPr>
        <p:grpSpPr>
          <a:xfrm>
            <a:off x="9719203" y="3150210"/>
            <a:ext cx="8048314" cy="6527007"/>
            <a:chOff x="0" y="0"/>
            <a:chExt cx="10731085" cy="8702676"/>
          </a:xfrm>
        </p:grpSpPr>
        <p:sp>
          <p:nvSpPr>
            <p:cNvPr id="9" name="Freeform 9"/>
            <p:cNvSpPr/>
            <p:nvPr/>
          </p:nvSpPr>
          <p:spPr>
            <a:xfrm>
              <a:off x="0" y="0"/>
              <a:ext cx="10731085" cy="8702676"/>
            </a:xfrm>
            <a:custGeom>
              <a:avLst/>
              <a:gdLst/>
              <a:ahLst/>
              <a:cxnLst/>
              <a:rect l="l" t="t" r="r" b="b"/>
              <a:pathLst>
                <a:path w="10731085" h="8702676">
                  <a:moveTo>
                    <a:pt x="0" y="0"/>
                  </a:moveTo>
                  <a:lnTo>
                    <a:pt x="10731085" y="0"/>
                  </a:lnTo>
                  <a:lnTo>
                    <a:pt x="10731085" y="8702676"/>
                  </a:lnTo>
                  <a:lnTo>
                    <a:pt x="0" y="8702676"/>
                  </a:lnTo>
                  <a:close/>
                </a:path>
              </a:pathLst>
            </a:custGeom>
            <a:solidFill>
              <a:srgbClr val="000000">
                <a:alpha val="0"/>
              </a:srgbClr>
            </a:solidFill>
          </p:spPr>
          <p:txBody>
            <a:bodyPr/>
            <a:lstStyle/>
            <a:p>
              <a:endParaRPr lang="en-GB"/>
            </a:p>
          </p:txBody>
        </p:sp>
        <p:sp>
          <p:nvSpPr>
            <p:cNvPr id="10" name="TextBox 10"/>
            <p:cNvSpPr txBox="1"/>
            <p:nvPr/>
          </p:nvSpPr>
          <p:spPr>
            <a:xfrm>
              <a:off x="0" y="-9525"/>
              <a:ext cx="10731085" cy="8712201"/>
            </a:xfrm>
            <a:prstGeom prst="rect">
              <a:avLst/>
            </a:prstGeom>
          </p:spPr>
          <p:txBody>
            <a:bodyPr lIns="0" tIns="0" rIns="0" bIns="0" rtlCol="0" anchor="t"/>
            <a:lstStyle/>
            <a:p>
              <a:pPr marL="777240" lvl="1" indent="-388620" algn="l">
                <a:lnSpc>
                  <a:spcPts val="3600"/>
                </a:lnSpc>
                <a:buFont typeface="Arial"/>
                <a:buChar char="•"/>
              </a:pPr>
              <a:r>
                <a:rPr lang="en-US" sz="3600">
                  <a:solidFill>
                    <a:srgbClr val="000000"/>
                  </a:solidFill>
                  <a:latin typeface="Arial"/>
                  <a:ea typeface="Arial"/>
                  <a:cs typeface="Arial"/>
                  <a:sym typeface="Arial"/>
                </a:rPr>
                <a:t>Understand </a:t>
              </a:r>
              <a:r>
                <a:rPr lang="en-US" sz="3600">
                  <a:solidFill>
                    <a:srgbClr val="201F1E"/>
                  </a:solidFill>
                  <a:latin typeface="Arial"/>
                  <a:ea typeface="Arial"/>
                  <a:cs typeface="Arial"/>
                  <a:sym typeface="Arial"/>
                </a:rPr>
                <a:t>children and young people’s rights</a:t>
              </a:r>
              <a:r>
                <a:rPr lang="en-US" sz="3600">
                  <a:solidFill>
                    <a:srgbClr val="000000"/>
                  </a:solidFill>
                  <a:latin typeface="Arial"/>
                  <a:ea typeface="Arial"/>
                  <a:cs typeface="Arial"/>
                  <a:sym typeface="Arial"/>
                </a:rPr>
                <a:t> in a variety of educational contexts and situations;</a:t>
              </a:r>
            </a:p>
            <a:p>
              <a:pPr algn="l">
                <a:lnSpc>
                  <a:spcPts val="3600"/>
                </a:lnSpc>
              </a:pPr>
              <a:endParaRPr lang="en-US" sz="3600">
                <a:solidFill>
                  <a:srgbClr val="000000"/>
                </a:solidFill>
                <a:latin typeface="Arial"/>
                <a:ea typeface="Arial"/>
                <a:cs typeface="Arial"/>
                <a:sym typeface="Arial"/>
              </a:endParaRPr>
            </a:p>
            <a:p>
              <a:pPr marL="777240" lvl="1" indent="-388620" algn="l">
                <a:lnSpc>
                  <a:spcPts val="3600"/>
                </a:lnSpc>
                <a:buFont typeface="Arial"/>
                <a:buChar char="•"/>
              </a:pPr>
              <a:r>
                <a:rPr lang="en-US" sz="3600">
                  <a:solidFill>
                    <a:srgbClr val="000000"/>
                  </a:solidFill>
                  <a:latin typeface="Arial"/>
                  <a:ea typeface="Arial"/>
                  <a:cs typeface="Arial"/>
                  <a:sym typeface="Arial"/>
                </a:rPr>
                <a:t>Demonstrate an awareness of children and young people’s rights and responsibilities in current legislation, policy and practice;</a:t>
              </a:r>
            </a:p>
            <a:p>
              <a:pPr algn="l">
                <a:lnSpc>
                  <a:spcPts val="3600"/>
                </a:lnSpc>
              </a:pPr>
              <a:endParaRPr lang="en-US" sz="3600">
                <a:solidFill>
                  <a:srgbClr val="000000"/>
                </a:solidFill>
                <a:latin typeface="Arial"/>
                <a:ea typeface="Arial"/>
                <a:cs typeface="Arial"/>
                <a:sym typeface="Arial"/>
              </a:endParaRPr>
            </a:p>
            <a:p>
              <a:pPr marL="777240" lvl="1" indent="-388620" algn="l">
                <a:lnSpc>
                  <a:spcPts val="3600"/>
                </a:lnSpc>
                <a:buFont typeface="Arial"/>
                <a:buChar char="•"/>
              </a:pPr>
              <a:r>
                <a:rPr lang="en-US" sz="3600">
                  <a:solidFill>
                    <a:srgbClr val="000000"/>
                  </a:solidFill>
                  <a:latin typeface="Arial"/>
                  <a:ea typeface="Arial"/>
                  <a:cs typeface="Arial"/>
                  <a:sym typeface="Arial"/>
                </a:rPr>
                <a:t>Describe barriers and issues that may arise when implementing policy and practice around children and young people’s rights.</a:t>
              </a:r>
            </a:p>
          </p:txBody>
        </p:sp>
      </p:gr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F2CC"/>
        </a:solidFill>
        <a:effectLst/>
      </p:bgPr>
    </p:bg>
    <p:spTree>
      <p:nvGrpSpPr>
        <p:cNvPr id="1" name=""/>
        <p:cNvGrpSpPr/>
        <p:nvPr/>
      </p:nvGrpSpPr>
      <p:grpSpPr>
        <a:xfrm>
          <a:off x="0" y="0"/>
          <a:ext cx="0" cy="0"/>
          <a:chOff x="0" y="0"/>
          <a:chExt cx="0" cy="0"/>
        </a:xfrm>
      </p:grpSpPr>
      <p:grpSp>
        <p:nvGrpSpPr>
          <p:cNvPr id="2" name="Group 2"/>
          <p:cNvGrpSpPr/>
          <p:nvPr/>
        </p:nvGrpSpPr>
        <p:grpSpPr>
          <a:xfrm>
            <a:off x="0" y="3626929"/>
            <a:ext cx="12999641" cy="3033141"/>
            <a:chOff x="0" y="0"/>
            <a:chExt cx="17332854" cy="4044188"/>
          </a:xfrm>
        </p:grpSpPr>
        <p:sp>
          <p:nvSpPr>
            <p:cNvPr id="3" name="Freeform 3"/>
            <p:cNvSpPr/>
            <p:nvPr/>
          </p:nvSpPr>
          <p:spPr>
            <a:xfrm>
              <a:off x="0" y="0"/>
              <a:ext cx="17332855" cy="4044188"/>
            </a:xfrm>
            <a:custGeom>
              <a:avLst/>
              <a:gdLst/>
              <a:ahLst/>
              <a:cxnLst/>
              <a:rect l="l" t="t" r="r" b="b"/>
              <a:pathLst>
                <a:path w="17332855" h="4044188">
                  <a:moveTo>
                    <a:pt x="0" y="0"/>
                  </a:moveTo>
                  <a:lnTo>
                    <a:pt x="17332855" y="0"/>
                  </a:lnTo>
                  <a:lnTo>
                    <a:pt x="17332855" y="4044188"/>
                  </a:lnTo>
                  <a:lnTo>
                    <a:pt x="0" y="4044188"/>
                  </a:lnTo>
                  <a:close/>
                </a:path>
              </a:pathLst>
            </a:custGeom>
            <a:solidFill>
              <a:srgbClr val="000000">
                <a:alpha val="0"/>
              </a:srgbClr>
            </a:solidFill>
          </p:spPr>
          <p:txBody>
            <a:bodyPr/>
            <a:lstStyle/>
            <a:p>
              <a:endParaRPr lang="en-GB"/>
            </a:p>
          </p:txBody>
        </p:sp>
        <p:sp>
          <p:nvSpPr>
            <p:cNvPr id="4" name="TextBox 4"/>
            <p:cNvSpPr txBox="1"/>
            <p:nvPr/>
          </p:nvSpPr>
          <p:spPr>
            <a:xfrm>
              <a:off x="0" y="-57150"/>
              <a:ext cx="17332854" cy="4101338"/>
            </a:xfrm>
            <a:prstGeom prst="rect">
              <a:avLst/>
            </a:prstGeom>
          </p:spPr>
          <p:txBody>
            <a:bodyPr lIns="0" tIns="0" rIns="0" bIns="0" rtlCol="0" anchor="ctr"/>
            <a:lstStyle/>
            <a:p>
              <a:pPr algn="ctr">
                <a:lnSpc>
                  <a:spcPts val="7128"/>
                </a:lnSpc>
              </a:pPr>
              <a:r>
                <a:rPr lang="en-US" sz="6600" b="1" i="1">
                  <a:solidFill>
                    <a:srgbClr val="000000"/>
                  </a:solidFill>
                  <a:latin typeface="Arial Bold Italics"/>
                  <a:ea typeface="Arial Bold Italics"/>
                  <a:cs typeface="Arial Bold Italics"/>
                  <a:sym typeface="Arial Bold Italics"/>
                </a:rPr>
                <a:t>Beth yw Addysg Hawliau?</a:t>
              </a:r>
            </a:p>
            <a:p>
              <a:pPr algn="ctr">
                <a:lnSpc>
                  <a:spcPts val="7128"/>
                </a:lnSpc>
              </a:pPr>
              <a:endParaRPr lang="en-US" sz="6600" b="1" i="1">
                <a:solidFill>
                  <a:srgbClr val="000000"/>
                </a:solidFill>
                <a:latin typeface="Arial Bold Italics"/>
                <a:ea typeface="Arial Bold Italics"/>
                <a:cs typeface="Arial Bold Italics"/>
                <a:sym typeface="Arial Bold Italics"/>
              </a:endParaRPr>
            </a:p>
            <a:p>
              <a:pPr algn="ctr">
                <a:lnSpc>
                  <a:spcPts val="7128"/>
                </a:lnSpc>
              </a:pPr>
              <a:r>
                <a:rPr lang="en-US" sz="6600" b="1" i="1">
                  <a:solidFill>
                    <a:srgbClr val="000000"/>
                  </a:solidFill>
                  <a:latin typeface="Arial Bold Italics"/>
                  <a:ea typeface="Arial Bold Italics"/>
                  <a:cs typeface="Arial Bold Italics"/>
                  <a:sym typeface="Arial Bold Italics"/>
                </a:rPr>
                <a:t>What is Rights Education?</a:t>
              </a:r>
            </a:p>
          </p:txBody>
        </p:sp>
      </p:grpSp>
      <p:grpSp>
        <p:nvGrpSpPr>
          <p:cNvPr id="5" name="Group 5"/>
          <p:cNvGrpSpPr>
            <a:grpSpLocks noChangeAspect="1"/>
          </p:cNvGrpSpPr>
          <p:nvPr/>
        </p:nvGrpSpPr>
        <p:grpSpPr>
          <a:xfrm>
            <a:off x="12999641" y="-605292"/>
            <a:ext cx="11497583" cy="11497583"/>
            <a:chOff x="0" y="0"/>
            <a:chExt cx="4572000" cy="4572000"/>
          </a:xfrm>
        </p:grpSpPr>
        <p:sp>
          <p:nvSpPr>
            <p:cNvPr id="6" name="Freeform 6"/>
            <p:cNvSpPr/>
            <p:nvPr/>
          </p:nvSpPr>
          <p:spPr>
            <a:xfrm>
              <a:off x="-1524" y="0"/>
              <a:ext cx="4572000" cy="4572000"/>
            </a:xfrm>
            <a:custGeom>
              <a:avLst/>
              <a:gdLst/>
              <a:ahLst/>
              <a:cxnLst/>
              <a:rect l="l" t="t" r="r" b="b"/>
              <a:pathLst>
                <a:path w="4572000" h="4572000">
                  <a:moveTo>
                    <a:pt x="4572000" y="2286000"/>
                  </a:moveTo>
                  <a:cubicBezTo>
                    <a:pt x="4572000" y="3548507"/>
                    <a:pt x="3548507" y="4572000"/>
                    <a:pt x="2286000" y="4572000"/>
                  </a:cubicBezTo>
                  <a:cubicBezTo>
                    <a:pt x="1023493" y="4572000"/>
                    <a:pt x="0" y="3548507"/>
                    <a:pt x="0" y="2286000"/>
                  </a:cubicBezTo>
                  <a:cubicBezTo>
                    <a:pt x="0" y="1023493"/>
                    <a:pt x="1023493" y="0"/>
                    <a:pt x="2286000" y="0"/>
                  </a:cubicBezTo>
                  <a:cubicBezTo>
                    <a:pt x="3548507" y="0"/>
                    <a:pt x="4572000" y="1023493"/>
                    <a:pt x="4572000" y="2286000"/>
                  </a:cubicBezTo>
                  <a:close/>
                </a:path>
              </a:pathLst>
            </a:custGeom>
            <a:blipFill>
              <a:blip r:embed="rId3"/>
              <a:stretch>
                <a:fillRect l="-25046" r="-25046"/>
              </a:stretch>
            </a:blipFill>
          </p:spPr>
          <p:txBody>
            <a:bodyPr/>
            <a:lstStyle/>
            <a:p>
              <a:endParaRPr lang="en-GB"/>
            </a:p>
          </p:txBody>
        </p:sp>
        <p:sp>
          <p:nvSpPr>
            <p:cNvPr id="7" name="Freeform 7"/>
            <p:cNvSpPr/>
            <p:nvPr/>
          </p:nvSpPr>
          <p:spPr>
            <a:xfrm>
              <a:off x="0" y="0"/>
              <a:ext cx="4570476" cy="4572000"/>
            </a:xfrm>
            <a:custGeom>
              <a:avLst/>
              <a:gdLst/>
              <a:ahLst/>
              <a:cxnLst/>
              <a:rect l="l" t="t" r="r" b="b"/>
              <a:pathLst>
                <a:path w="4570476" h="4572000">
                  <a:moveTo>
                    <a:pt x="4570476" y="4572000"/>
                  </a:moveTo>
                  <a:lnTo>
                    <a:pt x="0" y="4572000"/>
                  </a:lnTo>
                  <a:lnTo>
                    <a:pt x="0" y="0"/>
                  </a:lnTo>
                  <a:lnTo>
                    <a:pt x="4570476" y="0"/>
                  </a:lnTo>
                  <a:lnTo>
                    <a:pt x="4570476" y="4572000"/>
                  </a:lnTo>
                  <a:close/>
                </a:path>
              </a:pathLst>
            </a:custGeom>
            <a:blipFill>
              <a:blip r:embed="rId4"/>
              <a:stretch>
                <a:fillRect r="-33"/>
              </a:stretch>
            </a:blipFill>
          </p:spPr>
          <p:txBody>
            <a:bodyPr/>
            <a:lstStyle/>
            <a:p>
              <a:endParaRPr lang="en-GB"/>
            </a:p>
          </p:txBody>
        </p:sp>
      </p:gr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F2CC"/>
        </a:solidFill>
        <a:effectLst/>
      </p:bgPr>
    </p:bg>
    <p:spTree>
      <p:nvGrpSpPr>
        <p:cNvPr id="1" name=""/>
        <p:cNvGrpSpPr/>
        <p:nvPr/>
      </p:nvGrpSpPr>
      <p:grpSpPr>
        <a:xfrm>
          <a:off x="0" y="0"/>
          <a:ext cx="0" cy="0"/>
          <a:chOff x="0" y="0"/>
          <a:chExt cx="0" cy="0"/>
        </a:xfrm>
      </p:grpSpPr>
      <p:grpSp>
        <p:nvGrpSpPr>
          <p:cNvPr id="2" name="Group 2"/>
          <p:cNvGrpSpPr/>
          <p:nvPr/>
        </p:nvGrpSpPr>
        <p:grpSpPr>
          <a:xfrm>
            <a:off x="-285750" y="527956"/>
            <a:ext cx="15773400" cy="2128266"/>
            <a:chOff x="0" y="0"/>
            <a:chExt cx="21031200" cy="2837688"/>
          </a:xfrm>
        </p:grpSpPr>
        <p:sp>
          <p:nvSpPr>
            <p:cNvPr id="3" name="Freeform 3"/>
            <p:cNvSpPr/>
            <p:nvPr/>
          </p:nvSpPr>
          <p:spPr>
            <a:xfrm>
              <a:off x="0" y="0"/>
              <a:ext cx="21031200" cy="2837688"/>
            </a:xfrm>
            <a:custGeom>
              <a:avLst/>
              <a:gdLst/>
              <a:ahLst/>
              <a:cxnLst/>
              <a:rect l="l" t="t" r="r" b="b"/>
              <a:pathLst>
                <a:path w="21031200" h="2837688">
                  <a:moveTo>
                    <a:pt x="0" y="0"/>
                  </a:moveTo>
                  <a:lnTo>
                    <a:pt x="21031200" y="0"/>
                  </a:lnTo>
                  <a:lnTo>
                    <a:pt x="21031200" y="2837688"/>
                  </a:lnTo>
                  <a:lnTo>
                    <a:pt x="0" y="2837688"/>
                  </a:lnTo>
                  <a:close/>
                </a:path>
              </a:pathLst>
            </a:custGeom>
            <a:solidFill>
              <a:srgbClr val="000000">
                <a:alpha val="0"/>
              </a:srgbClr>
            </a:solidFill>
          </p:spPr>
          <p:txBody>
            <a:bodyPr/>
            <a:lstStyle/>
            <a:p>
              <a:endParaRPr lang="en-GB"/>
            </a:p>
          </p:txBody>
        </p:sp>
        <p:sp>
          <p:nvSpPr>
            <p:cNvPr id="4" name="TextBox 4"/>
            <p:cNvSpPr txBox="1"/>
            <p:nvPr/>
          </p:nvSpPr>
          <p:spPr>
            <a:xfrm>
              <a:off x="0" y="-57150"/>
              <a:ext cx="21031200" cy="2894838"/>
            </a:xfrm>
            <a:prstGeom prst="rect">
              <a:avLst/>
            </a:prstGeom>
          </p:spPr>
          <p:txBody>
            <a:bodyPr lIns="0" tIns="0" rIns="0" bIns="0" rtlCol="0" anchor="ctr"/>
            <a:lstStyle/>
            <a:p>
              <a:pPr algn="ctr">
                <a:lnSpc>
                  <a:spcPts val="7128"/>
                </a:lnSpc>
              </a:pPr>
              <a:r>
                <a:rPr lang="en-US" sz="6600">
                  <a:solidFill>
                    <a:srgbClr val="000000"/>
                  </a:solidFill>
                  <a:latin typeface="Arial"/>
                  <a:ea typeface="Arial"/>
                  <a:cs typeface="Arial"/>
                  <a:sym typeface="Arial"/>
                </a:rPr>
                <a:t>Addysg Hawliau</a:t>
              </a:r>
            </a:p>
            <a:p>
              <a:pPr algn="ctr">
                <a:lnSpc>
                  <a:spcPts val="7128"/>
                </a:lnSpc>
              </a:pPr>
              <a:r>
                <a:rPr lang="en-US" sz="6600">
                  <a:solidFill>
                    <a:srgbClr val="000000"/>
                  </a:solidFill>
                  <a:latin typeface="Arial"/>
                  <a:ea typeface="Arial"/>
                  <a:cs typeface="Arial"/>
                  <a:sym typeface="Arial"/>
                </a:rPr>
                <a:t>Rights Education </a:t>
              </a:r>
            </a:p>
          </p:txBody>
        </p:sp>
      </p:grpSp>
      <p:sp>
        <p:nvSpPr>
          <p:cNvPr id="5" name="Freeform 5" descr="A red logo with a person holding a rope  Description automatically generated"/>
          <p:cNvSpPr/>
          <p:nvPr/>
        </p:nvSpPr>
        <p:spPr>
          <a:xfrm>
            <a:off x="12503602" y="311772"/>
            <a:ext cx="2420710" cy="2420710"/>
          </a:xfrm>
          <a:custGeom>
            <a:avLst/>
            <a:gdLst/>
            <a:ahLst/>
            <a:cxnLst/>
            <a:rect l="l" t="t" r="r" b="b"/>
            <a:pathLst>
              <a:path w="2420710" h="2420710">
                <a:moveTo>
                  <a:pt x="0" y="0"/>
                </a:moveTo>
                <a:lnTo>
                  <a:pt x="2420711" y="0"/>
                </a:lnTo>
                <a:lnTo>
                  <a:pt x="2420711" y="2420710"/>
                </a:lnTo>
                <a:lnTo>
                  <a:pt x="0" y="2420710"/>
                </a:lnTo>
                <a:lnTo>
                  <a:pt x="0" y="0"/>
                </a:lnTo>
                <a:close/>
              </a:path>
            </a:pathLst>
          </a:custGeom>
          <a:blipFill>
            <a:blip r:embed="rId2"/>
            <a:stretch>
              <a:fillRect/>
            </a:stretch>
          </a:blipFill>
        </p:spPr>
        <p:txBody>
          <a:bodyPr/>
          <a:lstStyle/>
          <a:p>
            <a:endParaRPr lang="en-GB"/>
          </a:p>
        </p:txBody>
      </p:sp>
      <p:sp>
        <p:nvSpPr>
          <p:cNvPr id="6" name="TextBox 6"/>
          <p:cNvSpPr txBox="1"/>
          <p:nvPr/>
        </p:nvSpPr>
        <p:spPr>
          <a:xfrm>
            <a:off x="1028700" y="4802886"/>
            <a:ext cx="6854205" cy="4455414"/>
          </a:xfrm>
          <a:prstGeom prst="rect">
            <a:avLst/>
          </a:prstGeom>
        </p:spPr>
        <p:txBody>
          <a:bodyPr lIns="0" tIns="0" rIns="0" bIns="0" rtlCol="0" anchor="t">
            <a:spAutoFit/>
          </a:bodyPr>
          <a:lstStyle/>
          <a:p>
            <a:pPr marL="777240" lvl="1" indent="-388620" algn="l">
              <a:lnSpc>
                <a:spcPts val="3888"/>
              </a:lnSpc>
              <a:buFont typeface="Arial"/>
              <a:buChar char="•"/>
            </a:pPr>
            <a:r>
              <a:rPr lang="en-US" sz="3600">
                <a:solidFill>
                  <a:srgbClr val="000000"/>
                </a:solidFill>
                <a:latin typeface="Arial"/>
                <a:ea typeface="Arial"/>
                <a:cs typeface="Arial"/>
                <a:sym typeface="Arial"/>
              </a:rPr>
              <a:t>Cael hawliau</a:t>
            </a:r>
          </a:p>
          <a:p>
            <a:pPr marL="777240" lvl="1" indent="-388620" algn="l">
              <a:lnSpc>
                <a:spcPts val="3888"/>
              </a:lnSpc>
              <a:buFont typeface="Arial"/>
              <a:buChar char="•"/>
            </a:pPr>
            <a:r>
              <a:rPr lang="en-US" sz="3600">
                <a:solidFill>
                  <a:srgbClr val="000000"/>
                </a:solidFill>
                <a:latin typeface="Arial"/>
                <a:ea typeface="Arial"/>
                <a:cs typeface="Arial"/>
                <a:sym typeface="Arial"/>
              </a:rPr>
              <a:t>Yr hawl i gael gwybod am eu hawliau</a:t>
            </a:r>
          </a:p>
          <a:p>
            <a:pPr marL="777240" lvl="1" indent="-388620" algn="l">
              <a:lnSpc>
                <a:spcPts val="3888"/>
              </a:lnSpc>
              <a:buFont typeface="Arial"/>
              <a:buChar char="•"/>
            </a:pPr>
            <a:r>
              <a:rPr lang="en-US" sz="3600">
                <a:solidFill>
                  <a:srgbClr val="000000"/>
                </a:solidFill>
                <a:latin typeface="Arial"/>
                <a:ea typeface="Arial"/>
                <a:cs typeface="Arial"/>
                <a:sym typeface="Arial"/>
              </a:rPr>
              <a:t>Dylid rhoi cyfleoedd i ymarfer eu hawliau</a:t>
            </a:r>
          </a:p>
          <a:p>
            <a:pPr marL="777240" lvl="1" indent="-388620" algn="l">
              <a:lnSpc>
                <a:spcPts val="3888"/>
              </a:lnSpc>
              <a:buFont typeface="Arial"/>
              <a:buChar char="•"/>
            </a:pPr>
            <a:r>
              <a:rPr lang="en-US" sz="3600">
                <a:solidFill>
                  <a:srgbClr val="000000"/>
                </a:solidFill>
                <a:latin typeface="Arial"/>
                <a:ea typeface="Arial"/>
                <a:cs typeface="Arial"/>
                <a:sym typeface="Arial"/>
              </a:rPr>
              <a:t>Dylid rhoi cyfleoedd i gynnal eu hawliau</a:t>
            </a:r>
          </a:p>
          <a:p>
            <a:pPr marL="777240" lvl="1" indent="-388620" algn="l">
              <a:lnSpc>
                <a:spcPts val="3888"/>
              </a:lnSpc>
              <a:buFont typeface="Arial"/>
              <a:buChar char="•"/>
            </a:pPr>
            <a:r>
              <a:rPr lang="en-US" sz="3600">
                <a:solidFill>
                  <a:srgbClr val="000000"/>
                </a:solidFill>
                <a:latin typeface="Arial"/>
                <a:ea typeface="Arial"/>
                <a:cs typeface="Arial"/>
                <a:sym typeface="Arial"/>
              </a:rPr>
              <a:t>Dylid rhoi cyfleoedd i eirioli am hawliau</a:t>
            </a:r>
          </a:p>
        </p:txBody>
      </p:sp>
      <p:sp>
        <p:nvSpPr>
          <p:cNvPr id="7" name="TextBox 7"/>
          <p:cNvSpPr txBox="1"/>
          <p:nvPr/>
        </p:nvSpPr>
        <p:spPr>
          <a:xfrm>
            <a:off x="9727300" y="4802886"/>
            <a:ext cx="7532000" cy="4455414"/>
          </a:xfrm>
          <a:prstGeom prst="rect">
            <a:avLst/>
          </a:prstGeom>
        </p:spPr>
        <p:txBody>
          <a:bodyPr lIns="0" tIns="0" rIns="0" bIns="0" rtlCol="0" anchor="t">
            <a:spAutoFit/>
          </a:bodyPr>
          <a:lstStyle/>
          <a:p>
            <a:pPr marL="777240" lvl="1" indent="-388620" algn="l">
              <a:lnSpc>
                <a:spcPts val="3888"/>
              </a:lnSpc>
              <a:buFont typeface="Arial"/>
              <a:buChar char="•"/>
            </a:pPr>
            <a:r>
              <a:rPr lang="en-US" sz="3600">
                <a:solidFill>
                  <a:srgbClr val="000000"/>
                </a:solidFill>
                <a:latin typeface="Arial"/>
                <a:ea typeface="Arial"/>
                <a:cs typeface="Arial"/>
                <a:sym typeface="Arial"/>
              </a:rPr>
              <a:t>Have rights</a:t>
            </a:r>
          </a:p>
          <a:p>
            <a:pPr marL="777240" lvl="1" indent="-388620" algn="l">
              <a:lnSpc>
                <a:spcPts val="3888"/>
              </a:lnSpc>
              <a:buFont typeface="Arial"/>
              <a:buChar char="•"/>
            </a:pPr>
            <a:r>
              <a:rPr lang="en-US" sz="3600">
                <a:solidFill>
                  <a:srgbClr val="000000"/>
                </a:solidFill>
                <a:latin typeface="Arial"/>
                <a:ea typeface="Arial"/>
                <a:cs typeface="Arial"/>
                <a:sym typeface="Arial"/>
              </a:rPr>
              <a:t>Have the right to be informed about their rights</a:t>
            </a:r>
          </a:p>
          <a:p>
            <a:pPr marL="777240" lvl="1" indent="-388620" algn="l">
              <a:lnSpc>
                <a:spcPts val="3888"/>
              </a:lnSpc>
              <a:buFont typeface="Arial"/>
              <a:buChar char="•"/>
            </a:pPr>
            <a:r>
              <a:rPr lang="en-US" sz="3600">
                <a:solidFill>
                  <a:srgbClr val="000000"/>
                </a:solidFill>
                <a:latin typeface="Arial"/>
                <a:ea typeface="Arial"/>
                <a:cs typeface="Arial"/>
                <a:sym typeface="Arial"/>
              </a:rPr>
              <a:t>Should be given opportunities to exercise their rights</a:t>
            </a:r>
          </a:p>
          <a:p>
            <a:pPr marL="777240" lvl="1" indent="-388620" algn="l">
              <a:lnSpc>
                <a:spcPts val="3888"/>
              </a:lnSpc>
              <a:buFont typeface="Arial"/>
              <a:buChar char="•"/>
            </a:pPr>
            <a:r>
              <a:rPr lang="en-US" sz="3600">
                <a:solidFill>
                  <a:srgbClr val="000000"/>
                </a:solidFill>
                <a:latin typeface="Arial"/>
                <a:ea typeface="Arial"/>
                <a:cs typeface="Arial"/>
                <a:sym typeface="Arial"/>
              </a:rPr>
              <a:t>Should be given opportunities to uphold their rights</a:t>
            </a:r>
          </a:p>
          <a:p>
            <a:pPr marL="777240" lvl="1" indent="-388620" algn="l">
              <a:lnSpc>
                <a:spcPts val="3888"/>
              </a:lnSpc>
              <a:buFont typeface="Arial"/>
              <a:buChar char="•"/>
            </a:pPr>
            <a:r>
              <a:rPr lang="en-US" sz="3600">
                <a:solidFill>
                  <a:srgbClr val="000000"/>
                </a:solidFill>
                <a:latin typeface="Arial"/>
                <a:ea typeface="Arial"/>
                <a:cs typeface="Arial"/>
                <a:sym typeface="Arial"/>
              </a:rPr>
              <a:t>Should be given opportunities to advocate about rights</a:t>
            </a:r>
          </a:p>
        </p:txBody>
      </p:sp>
      <p:sp>
        <p:nvSpPr>
          <p:cNvPr id="8" name="TextBox 8"/>
          <p:cNvSpPr txBox="1"/>
          <p:nvPr/>
        </p:nvSpPr>
        <p:spPr>
          <a:xfrm>
            <a:off x="9727300" y="3055024"/>
            <a:ext cx="7532000" cy="1727835"/>
          </a:xfrm>
          <a:prstGeom prst="rect">
            <a:avLst/>
          </a:prstGeom>
        </p:spPr>
        <p:txBody>
          <a:bodyPr lIns="0" tIns="0" rIns="0" bIns="0" rtlCol="0" anchor="t">
            <a:spAutoFit/>
          </a:bodyPr>
          <a:lstStyle/>
          <a:p>
            <a:pPr algn="l">
              <a:lnSpc>
                <a:spcPts val="4319"/>
              </a:lnSpc>
              <a:spcBef>
                <a:spcPct val="0"/>
              </a:spcBef>
            </a:pPr>
            <a:r>
              <a:rPr lang="en-US" sz="3999">
                <a:solidFill>
                  <a:srgbClr val="000000"/>
                </a:solidFill>
                <a:latin typeface="Arial"/>
                <a:ea typeface="Arial"/>
                <a:cs typeface="Arial"/>
                <a:sym typeface="Arial"/>
              </a:rPr>
              <a:t>Save the Children (2006 in Jones and Walker, 2011, p.46) – Children: </a:t>
            </a:r>
          </a:p>
        </p:txBody>
      </p:sp>
      <p:sp>
        <p:nvSpPr>
          <p:cNvPr id="9" name="TextBox 9"/>
          <p:cNvSpPr txBox="1"/>
          <p:nvPr/>
        </p:nvSpPr>
        <p:spPr>
          <a:xfrm>
            <a:off x="1028700" y="3326486"/>
            <a:ext cx="6854205" cy="1184910"/>
          </a:xfrm>
          <a:prstGeom prst="rect">
            <a:avLst/>
          </a:prstGeom>
        </p:spPr>
        <p:txBody>
          <a:bodyPr lIns="0" tIns="0" rIns="0" bIns="0" rtlCol="0" anchor="t">
            <a:spAutoFit/>
          </a:bodyPr>
          <a:lstStyle/>
          <a:p>
            <a:pPr algn="l">
              <a:lnSpc>
                <a:spcPts val="4319"/>
              </a:lnSpc>
              <a:spcBef>
                <a:spcPct val="0"/>
              </a:spcBef>
            </a:pPr>
            <a:r>
              <a:rPr lang="en-US" sz="3999">
                <a:solidFill>
                  <a:srgbClr val="000000"/>
                </a:solidFill>
                <a:latin typeface="Arial"/>
                <a:ea typeface="Arial"/>
                <a:cs typeface="Arial"/>
                <a:sym typeface="Arial"/>
              </a:rPr>
              <a:t>Achub y Plant (2006 yn Jones a Walker, 2011, t.46) - Plant:</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F2CC"/>
        </a:solidFill>
        <a:effectLst/>
      </p:bgPr>
    </p:bg>
    <p:spTree>
      <p:nvGrpSpPr>
        <p:cNvPr id="1" name=""/>
        <p:cNvGrpSpPr/>
        <p:nvPr/>
      </p:nvGrpSpPr>
      <p:grpSpPr>
        <a:xfrm>
          <a:off x="0" y="0"/>
          <a:ext cx="0" cy="0"/>
          <a:chOff x="0" y="0"/>
          <a:chExt cx="0" cy="0"/>
        </a:xfrm>
      </p:grpSpPr>
      <p:grpSp>
        <p:nvGrpSpPr>
          <p:cNvPr id="2" name="Group 2"/>
          <p:cNvGrpSpPr/>
          <p:nvPr/>
        </p:nvGrpSpPr>
        <p:grpSpPr>
          <a:xfrm>
            <a:off x="1257300" y="0"/>
            <a:ext cx="15773400" cy="3033141"/>
            <a:chOff x="0" y="0"/>
            <a:chExt cx="21031200" cy="4044188"/>
          </a:xfrm>
        </p:grpSpPr>
        <p:sp>
          <p:nvSpPr>
            <p:cNvPr id="3" name="Freeform 3"/>
            <p:cNvSpPr/>
            <p:nvPr/>
          </p:nvSpPr>
          <p:spPr>
            <a:xfrm>
              <a:off x="0" y="0"/>
              <a:ext cx="21031200" cy="4044188"/>
            </a:xfrm>
            <a:custGeom>
              <a:avLst/>
              <a:gdLst/>
              <a:ahLst/>
              <a:cxnLst/>
              <a:rect l="l" t="t" r="r" b="b"/>
              <a:pathLst>
                <a:path w="21031200" h="4044188">
                  <a:moveTo>
                    <a:pt x="0" y="0"/>
                  </a:moveTo>
                  <a:lnTo>
                    <a:pt x="21031200" y="0"/>
                  </a:lnTo>
                  <a:lnTo>
                    <a:pt x="21031200" y="4044188"/>
                  </a:lnTo>
                  <a:lnTo>
                    <a:pt x="0" y="4044188"/>
                  </a:lnTo>
                  <a:close/>
                </a:path>
              </a:pathLst>
            </a:custGeom>
            <a:solidFill>
              <a:srgbClr val="000000">
                <a:alpha val="0"/>
              </a:srgbClr>
            </a:solidFill>
          </p:spPr>
          <p:txBody>
            <a:bodyPr/>
            <a:lstStyle/>
            <a:p>
              <a:endParaRPr lang="en-GB"/>
            </a:p>
          </p:txBody>
        </p:sp>
        <p:sp>
          <p:nvSpPr>
            <p:cNvPr id="4" name="TextBox 4"/>
            <p:cNvSpPr txBox="1"/>
            <p:nvPr/>
          </p:nvSpPr>
          <p:spPr>
            <a:xfrm>
              <a:off x="0" y="-57150"/>
              <a:ext cx="21031200" cy="4101338"/>
            </a:xfrm>
            <a:prstGeom prst="rect">
              <a:avLst/>
            </a:prstGeom>
          </p:spPr>
          <p:txBody>
            <a:bodyPr lIns="0" tIns="0" rIns="0" bIns="0" rtlCol="0" anchor="ctr"/>
            <a:lstStyle/>
            <a:p>
              <a:pPr algn="ctr">
                <a:lnSpc>
                  <a:spcPts val="7128"/>
                </a:lnSpc>
              </a:pPr>
              <a:r>
                <a:rPr lang="en-US" sz="6600">
                  <a:solidFill>
                    <a:srgbClr val="000000"/>
                  </a:solidFill>
                  <a:latin typeface="Arial"/>
                  <a:ea typeface="Arial"/>
                  <a:cs typeface="Arial"/>
                  <a:sym typeface="Arial"/>
                </a:rPr>
                <a:t>Tasg Ymchwil</a:t>
              </a:r>
            </a:p>
            <a:p>
              <a:pPr algn="ctr">
                <a:lnSpc>
                  <a:spcPts val="7128"/>
                </a:lnSpc>
              </a:pPr>
              <a:r>
                <a:rPr lang="en-US" sz="6600">
                  <a:solidFill>
                    <a:srgbClr val="000000"/>
                  </a:solidFill>
                  <a:latin typeface="Arial"/>
                  <a:ea typeface="Arial"/>
                  <a:cs typeface="Arial"/>
                  <a:sym typeface="Arial"/>
                </a:rPr>
                <a:t>Research Task</a:t>
              </a:r>
            </a:p>
            <a:p>
              <a:pPr algn="ctr">
                <a:lnSpc>
                  <a:spcPts val="7128"/>
                </a:lnSpc>
              </a:pPr>
              <a:endParaRPr lang="en-US" sz="6600">
                <a:solidFill>
                  <a:srgbClr val="000000"/>
                </a:solidFill>
                <a:latin typeface="Arial"/>
                <a:ea typeface="Arial"/>
                <a:cs typeface="Arial"/>
                <a:sym typeface="Arial"/>
              </a:endParaRPr>
            </a:p>
          </p:txBody>
        </p:sp>
      </p:grpSp>
      <p:graphicFrame>
        <p:nvGraphicFramePr>
          <p:cNvPr id="5" name="Table 5"/>
          <p:cNvGraphicFramePr>
            <a:graphicFrameLocks noGrp="1"/>
          </p:cNvGraphicFramePr>
          <p:nvPr/>
        </p:nvGraphicFramePr>
        <p:xfrm>
          <a:off x="9606915" y="5328282"/>
          <a:ext cx="7772400" cy="4710113"/>
        </p:xfrm>
        <a:graphic>
          <a:graphicData uri="http://schemas.openxmlformats.org/drawingml/2006/table">
            <a:tbl>
              <a:tblPr/>
              <a:tblGrid>
                <a:gridCol w="2590800">
                  <a:extLst>
                    <a:ext uri="{9D8B030D-6E8A-4147-A177-3AD203B41FA5}">
                      <a16:colId xmlns:a16="http://schemas.microsoft.com/office/drawing/2014/main" val="20000"/>
                    </a:ext>
                  </a:extLst>
                </a:gridCol>
                <a:gridCol w="2590800">
                  <a:extLst>
                    <a:ext uri="{9D8B030D-6E8A-4147-A177-3AD203B41FA5}">
                      <a16:colId xmlns:a16="http://schemas.microsoft.com/office/drawing/2014/main" val="20001"/>
                    </a:ext>
                  </a:extLst>
                </a:gridCol>
                <a:gridCol w="2590800">
                  <a:extLst>
                    <a:ext uri="{9D8B030D-6E8A-4147-A177-3AD203B41FA5}">
                      <a16:colId xmlns:a16="http://schemas.microsoft.com/office/drawing/2014/main" val="20002"/>
                    </a:ext>
                  </a:extLst>
                </a:gridCol>
              </a:tblGrid>
              <a:tr h="696029">
                <a:tc>
                  <a:txBody>
                    <a:bodyPr/>
                    <a:lstStyle/>
                    <a:p>
                      <a:pPr algn="l">
                        <a:lnSpc>
                          <a:spcPts val="1679"/>
                        </a:lnSpc>
                        <a:defRPr/>
                      </a:pPr>
                      <a:endParaRPr lang="en-US" sz="1100"/>
                    </a:p>
                  </a:txBody>
                  <a:tcPr marT="91440" marB="91440" anchor="ctr">
                    <a:lnL w="4762" cap="flat" cmpd="sng" algn="ctr">
                      <a:solidFill>
                        <a:srgbClr val="000000"/>
                      </a:solidFill>
                      <a:prstDash val="solid"/>
                      <a:round/>
                      <a:headEnd type="none" w="med" len="med"/>
                      <a:tailEnd type="none" w="med" len="med"/>
                    </a:lnL>
                    <a:lnR w="4762" cap="flat" cmpd="sng" algn="ctr">
                      <a:solidFill>
                        <a:srgbClr val="000000"/>
                      </a:solidFill>
                      <a:prstDash val="solid"/>
                      <a:round/>
                      <a:headEnd type="none" w="med" len="med"/>
                      <a:tailEnd type="none" w="med" len="med"/>
                    </a:lnR>
                    <a:lnT w="4762" cap="flat" cmpd="sng" algn="ctr">
                      <a:solidFill>
                        <a:srgbClr val="000000"/>
                      </a:solidFill>
                      <a:prstDash val="solid"/>
                      <a:round/>
                      <a:headEnd type="none" w="med" len="med"/>
                      <a:tailEnd type="none" w="med" len="med"/>
                    </a:lnT>
                    <a:lnB w="4762" cap="flat" cmpd="sng" algn="ctr">
                      <a:solidFill>
                        <a:srgbClr val="000000"/>
                      </a:solidFill>
                      <a:prstDash val="solid"/>
                      <a:round/>
                      <a:headEnd type="none" w="med" len="med"/>
                      <a:tailEnd type="none" w="med" len="med"/>
                    </a:lnB>
                    <a:solidFill>
                      <a:srgbClr val="5B9BD5"/>
                    </a:solidFill>
                  </a:tcPr>
                </a:tc>
                <a:tc>
                  <a:txBody>
                    <a:bodyPr/>
                    <a:lstStyle/>
                    <a:p>
                      <a:pPr algn="ctr">
                        <a:lnSpc>
                          <a:spcPts val="3240"/>
                        </a:lnSpc>
                        <a:defRPr/>
                      </a:pPr>
                      <a:r>
                        <a:rPr lang="en-US" sz="2700" b="1">
                          <a:solidFill>
                            <a:srgbClr val="FFFFFF"/>
                          </a:solidFill>
                          <a:latin typeface="Arial Bold"/>
                          <a:ea typeface="Arial Bold"/>
                          <a:cs typeface="Arial Bold"/>
                          <a:sym typeface="Arial Bold"/>
                        </a:rPr>
                        <a:t>School </a:t>
                      </a:r>
                      <a:endParaRPr lang="en-US" sz="1100"/>
                    </a:p>
                  </a:txBody>
                  <a:tcPr marT="91440" marB="91440" anchor="ctr">
                    <a:lnL w="4762" cap="flat" cmpd="sng" algn="ctr">
                      <a:solidFill>
                        <a:srgbClr val="000000"/>
                      </a:solidFill>
                      <a:prstDash val="solid"/>
                      <a:round/>
                      <a:headEnd type="none" w="med" len="med"/>
                      <a:tailEnd type="none" w="med" len="med"/>
                    </a:lnL>
                    <a:lnR w="4762" cap="flat" cmpd="sng" algn="ctr">
                      <a:solidFill>
                        <a:srgbClr val="000000"/>
                      </a:solidFill>
                      <a:prstDash val="solid"/>
                      <a:round/>
                      <a:headEnd type="none" w="med" len="med"/>
                      <a:tailEnd type="none" w="med" len="med"/>
                    </a:lnR>
                    <a:lnT w="4762" cap="flat" cmpd="sng" algn="ctr">
                      <a:solidFill>
                        <a:srgbClr val="000000"/>
                      </a:solidFill>
                      <a:prstDash val="solid"/>
                      <a:round/>
                      <a:headEnd type="none" w="med" len="med"/>
                      <a:tailEnd type="none" w="med" len="med"/>
                    </a:lnT>
                    <a:lnB w="4762" cap="flat" cmpd="sng" algn="ctr">
                      <a:solidFill>
                        <a:srgbClr val="000000"/>
                      </a:solidFill>
                      <a:prstDash val="solid"/>
                      <a:round/>
                      <a:headEnd type="none" w="med" len="med"/>
                      <a:tailEnd type="none" w="med" len="med"/>
                    </a:lnB>
                    <a:solidFill>
                      <a:srgbClr val="5B9BD5"/>
                    </a:solidFill>
                  </a:tcPr>
                </a:tc>
                <a:tc>
                  <a:txBody>
                    <a:bodyPr/>
                    <a:lstStyle/>
                    <a:p>
                      <a:pPr algn="ctr">
                        <a:lnSpc>
                          <a:spcPts val="3240"/>
                        </a:lnSpc>
                        <a:defRPr/>
                      </a:pPr>
                      <a:r>
                        <a:rPr lang="en-US" sz="2700" b="1">
                          <a:solidFill>
                            <a:srgbClr val="FFFFFF"/>
                          </a:solidFill>
                          <a:latin typeface="Arial Bold"/>
                          <a:ea typeface="Arial Bold"/>
                          <a:cs typeface="Arial Bold"/>
                          <a:sym typeface="Arial Bold"/>
                        </a:rPr>
                        <a:t>Practitioner </a:t>
                      </a:r>
                      <a:endParaRPr lang="en-US" sz="1100"/>
                    </a:p>
                  </a:txBody>
                  <a:tcPr marT="91440" marB="91440" anchor="ctr">
                    <a:lnL w="4762" cap="flat" cmpd="sng" algn="ctr">
                      <a:solidFill>
                        <a:srgbClr val="000000"/>
                      </a:solidFill>
                      <a:prstDash val="solid"/>
                      <a:round/>
                      <a:headEnd type="none" w="med" len="med"/>
                      <a:tailEnd type="none" w="med" len="med"/>
                    </a:lnL>
                    <a:lnR w="4762" cap="flat" cmpd="sng" algn="ctr">
                      <a:solidFill>
                        <a:srgbClr val="000000"/>
                      </a:solidFill>
                      <a:prstDash val="solid"/>
                      <a:round/>
                      <a:headEnd type="none" w="med" len="med"/>
                      <a:tailEnd type="none" w="med" len="med"/>
                    </a:lnR>
                    <a:lnT w="4762" cap="flat" cmpd="sng" algn="ctr">
                      <a:solidFill>
                        <a:srgbClr val="000000"/>
                      </a:solidFill>
                      <a:prstDash val="solid"/>
                      <a:round/>
                      <a:headEnd type="none" w="med" len="med"/>
                      <a:tailEnd type="none" w="med" len="med"/>
                    </a:lnT>
                    <a:lnB w="4762" cap="flat" cmpd="sng" algn="ctr">
                      <a:solidFill>
                        <a:srgbClr val="000000"/>
                      </a:solidFill>
                      <a:prstDash val="solid"/>
                      <a:round/>
                      <a:headEnd type="none" w="med" len="med"/>
                      <a:tailEnd type="none" w="med" len="med"/>
                    </a:lnB>
                    <a:solidFill>
                      <a:srgbClr val="5B9BD5"/>
                    </a:solidFill>
                  </a:tcPr>
                </a:tc>
                <a:extLst>
                  <a:ext uri="{0D108BD9-81ED-4DB2-BD59-A6C34878D82A}">
                    <a16:rowId xmlns:a16="http://schemas.microsoft.com/office/drawing/2014/main" val="10000"/>
                  </a:ext>
                </a:extLst>
              </a:tr>
              <a:tr h="696029">
                <a:tc>
                  <a:txBody>
                    <a:bodyPr/>
                    <a:lstStyle/>
                    <a:p>
                      <a:pPr algn="ctr">
                        <a:lnSpc>
                          <a:spcPts val="3240"/>
                        </a:lnSpc>
                        <a:defRPr/>
                      </a:pPr>
                      <a:r>
                        <a:rPr lang="en-US" sz="2700">
                          <a:solidFill>
                            <a:srgbClr val="000000"/>
                          </a:solidFill>
                          <a:latin typeface="Arial"/>
                          <a:ea typeface="Arial"/>
                          <a:cs typeface="Arial"/>
                          <a:sym typeface="Arial"/>
                        </a:rPr>
                        <a:t>School policies</a:t>
                      </a:r>
                      <a:endParaRPr lang="en-US" sz="1100"/>
                    </a:p>
                  </a:txBody>
                  <a:tcPr marT="91440" marB="91440" anchor="ctr">
                    <a:lnL w="4762" cap="flat" cmpd="sng" algn="ctr">
                      <a:solidFill>
                        <a:srgbClr val="000000"/>
                      </a:solidFill>
                      <a:prstDash val="solid"/>
                      <a:round/>
                      <a:headEnd type="none" w="med" len="med"/>
                      <a:tailEnd type="none" w="med" len="med"/>
                    </a:lnL>
                    <a:lnR w="4762" cap="flat" cmpd="sng" algn="ctr">
                      <a:solidFill>
                        <a:srgbClr val="000000"/>
                      </a:solidFill>
                      <a:prstDash val="solid"/>
                      <a:round/>
                      <a:headEnd type="none" w="med" len="med"/>
                      <a:tailEnd type="none" w="med" len="med"/>
                    </a:lnR>
                    <a:lnT w="4762" cap="flat" cmpd="sng" algn="ctr">
                      <a:solidFill>
                        <a:srgbClr val="000000"/>
                      </a:solidFill>
                      <a:prstDash val="solid"/>
                      <a:round/>
                      <a:headEnd type="none" w="med" len="med"/>
                      <a:tailEnd type="none" w="med" len="med"/>
                    </a:lnT>
                    <a:lnB w="4762" cap="flat" cmpd="sng" algn="ctr">
                      <a:solidFill>
                        <a:srgbClr val="000000"/>
                      </a:solidFill>
                      <a:prstDash val="solid"/>
                      <a:round/>
                      <a:headEnd type="none" w="med" len="med"/>
                      <a:tailEnd type="none" w="med" len="med"/>
                    </a:lnB>
                    <a:solidFill>
                      <a:srgbClr val="D2DEEF"/>
                    </a:solidFill>
                  </a:tcPr>
                </a:tc>
                <a:tc>
                  <a:txBody>
                    <a:bodyPr/>
                    <a:lstStyle/>
                    <a:p>
                      <a:pPr algn="l">
                        <a:lnSpc>
                          <a:spcPts val="1679"/>
                        </a:lnSpc>
                        <a:defRPr/>
                      </a:pPr>
                      <a:endParaRPr lang="en-US" sz="1100"/>
                    </a:p>
                  </a:txBody>
                  <a:tcPr marT="91440" marB="91440" anchor="ctr">
                    <a:lnL w="4762" cap="flat" cmpd="sng" algn="ctr">
                      <a:solidFill>
                        <a:srgbClr val="000000"/>
                      </a:solidFill>
                      <a:prstDash val="solid"/>
                      <a:round/>
                      <a:headEnd type="none" w="med" len="med"/>
                      <a:tailEnd type="none" w="med" len="med"/>
                    </a:lnL>
                    <a:lnR w="4762" cap="flat" cmpd="sng" algn="ctr">
                      <a:solidFill>
                        <a:srgbClr val="000000"/>
                      </a:solidFill>
                      <a:prstDash val="solid"/>
                      <a:round/>
                      <a:headEnd type="none" w="med" len="med"/>
                      <a:tailEnd type="none" w="med" len="med"/>
                    </a:lnR>
                    <a:lnT w="4762" cap="flat" cmpd="sng" algn="ctr">
                      <a:solidFill>
                        <a:srgbClr val="000000"/>
                      </a:solidFill>
                      <a:prstDash val="solid"/>
                      <a:round/>
                      <a:headEnd type="none" w="med" len="med"/>
                      <a:tailEnd type="none" w="med" len="med"/>
                    </a:lnT>
                    <a:lnB w="4762" cap="flat" cmpd="sng" algn="ctr">
                      <a:solidFill>
                        <a:srgbClr val="000000"/>
                      </a:solidFill>
                      <a:prstDash val="solid"/>
                      <a:round/>
                      <a:headEnd type="none" w="med" len="med"/>
                      <a:tailEnd type="none" w="med" len="med"/>
                    </a:lnB>
                    <a:solidFill>
                      <a:srgbClr val="D2DEEF"/>
                    </a:solidFill>
                  </a:tcPr>
                </a:tc>
                <a:tc>
                  <a:txBody>
                    <a:bodyPr/>
                    <a:lstStyle/>
                    <a:p>
                      <a:pPr algn="l">
                        <a:lnSpc>
                          <a:spcPts val="1679"/>
                        </a:lnSpc>
                        <a:defRPr/>
                      </a:pPr>
                      <a:endParaRPr lang="en-US" sz="1100"/>
                    </a:p>
                  </a:txBody>
                  <a:tcPr marT="91440" marB="91440" anchor="ctr">
                    <a:lnL w="4762" cap="flat" cmpd="sng" algn="ctr">
                      <a:solidFill>
                        <a:srgbClr val="000000"/>
                      </a:solidFill>
                      <a:prstDash val="solid"/>
                      <a:round/>
                      <a:headEnd type="none" w="med" len="med"/>
                      <a:tailEnd type="none" w="med" len="med"/>
                    </a:lnL>
                    <a:lnR w="4762" cap="flat" cmpd="sng" algn="ctr">
                      <a:solidFill>
                        <a:srgbClr val="000000"/>
                      </a:solidFill>
                      <a:prstDash val="solid"/>
                      <a:round/>
                      <a:headEnd type="none" w="med" len="med"/>
                      <a:tailEnd type="none" w="med" len="med"/>
                    </a:lnR>
                    <a:lnT w="4762" cap="flat" cmpd="sng" algn="ctr">
                      <a:solidFill>
                        <a:srgbClr val="000000"/>
                      </a:solidFill>
                      <a:prstDash val="solid"/>
                      <a:round/>
                      <a:headEnd type="none" w="med" len="med"/>
                      <a:tailEnd type="none" w="med" len="med"/>
                    </a:lnT>
                    <a:lnB w="4762" cap="flat" cmpd="sng" algn="ctr">
                      <a:solidFill>
                        <a:srgbClr val="000000"/>
                      </a:solidFill>
                      <a:prstDash val="solid"/>
                      <a:round/>
                      <a:headEnd type="none" w="med" len="med"/>
                      <a:tailEnd type="none" w="med" len="med"/>
                    </a:lnB>
                    <a:solidFill>
                      <a:srgbClr val="D2DEEF"/>
                    </a:solidFill>
                  </a:tcPr>
                </a:tc>
                <a:extLst>
                  <a:ext uri="{0D108BD9-81ED-4DB2-BD59-A6C34878D82A}">
                    <a16:rowId xmlns:a16="http://schemas.microsoft.com/office/drawing/2014/main" val="10001"/>
                  </a:ext>
                </a:extLst>
              </a:tr>
              <a:tr h="696029">
                <a:tc>
                  <a:txBody>
                    <a:bodyPr/>
                    <a:lstStyle/>
                    <a:p>
                      <a:pPr algn="ctr">
                        <a:lnSpc>
                          <a:spcPts val="3240"/>
                        </a:lnSpc>
                        <a:defRPr/>
                      </a:pPr>
                      <a:r>
                        <a:rPr lang="en-US" sz="2700">
                          <a:solidFill>
                            <a:srgbClr val="000000"/>
                          </a:solidFill>
                          <a:latin typeface="Arial"/>
                          <a:ea typeface="Arial"/>
                          <a:cs typeface="Arial"/>
                          <a:sym typeface="Arial"/>
                        </a:rPr>
                        <a:t>Curriculum </a:t>
                      </a:r>
                      <a:endParaRPr lang="en-US" sz="1100"/>
                    </a:p>
                  </a:txBody>
                  <a:tcPr marT="91440" marB="91440" anchor="ctr">
                    <a:lnL w="4762" cap="flat" cmpd="sng" algn="ctr">
                      <a:solidFill>
                        <a:srgbClr val="000000"/>
                      </a:solidFill>
                      <a:prstDash val="solid"/>
                      <a:round/>
                      <a:headEnd type="none" w="med" len="med"/>
                      <a:tailEnd type="none" w="med" len="med"/>
                    </a:lnL>
                    <a:lnR w="4762" cap="flat" cmpd="sng" algn="ctr">
                      <a:solidFill>
                        <a:srgbClr val="000000"/>
                      </a:solidFill>
                      <a:prstDash val="solid"/>
                      <a:round/>
                      <a:headEnd type="none" w="med" len="med"/>
                      <a:tailEnd type="none" w="med" len="med"/>
                    </a:lnR>
                    <a:lnT w="4762" cap="flat" cmpd="sng" algn="ctr">
                      <a:solidFill>
                        <a:srgbClr val="000000"/>
                      </a:solidFill>
                      <a:prstDash val="solid"/>
                      <a:round/>
                      <a:headEnd type="none" w="med" len="med"/>
                      <a:tailEnd type="none" w="med" len="med"/>
                    </a:lnT>
                    <a:lnB w="4762" cap="flat" cmpd="sng" algn="ctr">
                      <a:solidFill>
                        <a:srgbClr val="000000"/>
                      </a:solidFill>
                      <a:prstDash val="solid"/>
                      <a:round/>
                      <a:headEnd type="none" w="med" len="med"/>
                      <a:tailEnd type="none" w="med" len="med"/>
                    </a:lnB>
                    <a:solidFill>
                      <a:srgbClr val="EAEFF7"/>
                    </a:solidFill>
                  </a:tcPr>
                </a:tc>
                <a:tc>
                  <a:txBody>
                    <a:bodyPr/>
                    <a:lstStyle/>
                    <a:p>
                      <a:pPr algn="l">
                        <a:lnSpc>
                          <a:spcPts val="1679"/>
                        </a:lnSpc>
                        <a:defRPr/>
                      </a:pPr>
                      <a:endParaRPr lang="en-US" sz="1100"/>
                    </a:p>
                  </a:txBody>
                  <a:tcPr marT="91440" marB="91440" anchor="ctr">
                    <a:lnL w="4762" cap="flat" cmpd="sng" algn="ctr">
                      <a:solidFill>
                        <a:srgbClr val="000000"/>
                      </a:solidFill>
                      <a:prstDash val="solid"/>
                      <a:round/>
                      <a:headEnd type="none" w="med" len="med"/>
                      <a:tailEnd type="none" w="med" len="med"/>
                    </a:lnL>
                    <a:lnR w="4762" cap="flat" cmpd="sng" algn="ctr">
                      <a:solidFill>
                        <a:srgbClr val="000000"/>
                      </a:solidFill>
                      <a:prstDash val="solid"/>
                      <a:round/>
                      <a:headEnd type="none" w="med" len="med"/>
                      <a:tailEnd type="none" w="med" len="med"/>
                    </a:lnR>
                    <a:lnT w="4762" cap="flat" cmpd="sng" algn="ctr">
                      <a:solidFill>
                        <a:srgbClr val="000000"/>
                      </a:solidFill>
                      <a:prstDash val="solid"/>
                      <a:round/>
                      <a:headEnd type="none" w="med" len="med"/>
                      <a:tailEnd type="none" w="med" len="med"/>
                    </a:lnT>
                    <a:lnB w="4762" cap="flat" cmpd="sng" algn="ctr">
                      <a:solidFill>
                        <a:srgbClr val="000000"/>
                      </a:solidFill>
                      <a:prstDash val="solid"/>
                      <a:round/>
                      <a:headEnd type="none" w="med" len="med"/>
                      <a:tailEnd type="none" w="med" len="med"/>
                    </a:lnB>
                    <a:solidFill>
                      <a:srgbClr val="EAEFF7"/>
                    </a:solidFill>
                  </a:tcPr>
                </a:tc>
                <a:tc>
                  <a:txBody>
                    <a:bodyPr/>
                    <a:lstStyle/>
                    <a:p>
                      <a:pPr algn="l">
                        <a:lnSpc>
                          <a:spcPts val="1679"/>
                        </a:lnSpc>
                        <a:defRPr/>
                      </a:pPr>
                      <a:endParaRPr lang="en-US" sz="1100"/>
                    </a:p>
                  </a:txBody>
                  <a:tcPr marT="91440" marB="91440" anchor="ctr">
                    <a:lnL w="4762" cap="flat" cmpd="sng" algn="ctr">
                      <a:solidFill>
                        <a:srgbClr val="000000"/>
                      </a:solidFill>
                      <a:prstDash val="solid"/>
                      <a:round/>
                      <a:headEnd type="none" w="med" len="med"/>
                      <a:tailEnd type="none" w="med" len="med"/>
                    </a:lnL>
                    <a:lnR w="4762" cap="flat" cmpd="sng" algn="ctr">
                      <a:solidFill>
                        <a:srgbClr val="000000"/>
                      </a:solidFill>
                      <a:prstDash val="solid"/>
                      <a:round/>
                      <a:headEnd type="none" w="med" len="med"/>
                      <a:tailEnd type="none" w="med" len="med"/>
                    </a:lnR>
                    <a:lnT w="4762" cap="flat" cmpd="sng" algn="ctr">
                      <a:solidFill>
                        <a:srgbClr val="000000"/>
                      </a:solidFill>
                      <a:prstDash val="solid"/>
                      <a:round/>
                      <a:headEnd type="none" w="med" len="med"/>
                      <a:tailEnd type="none" w="med" len="med"/>
                    </a:lnT>
                    <a:lnB w="4762" cap="flat" cmpd="sng" algn="ctr">
                      <a:solidFill>
                        <a:srgbClr val="000000"/>
                      </a:solidFill>
                      <a:prstDash val="solid"/>
                      <a:round/>
                      <a:headEnd type="none" w="med" len="med"/>
                      <a:tailEnd type="none" w="med" len="med"/>
                    </a:lnB>
                    <a:solidFill>
                      <a:srgbClr val="EAEFF7"/>
                    </a:solidFill>
                  </a:tcPr>
                </a:tc>
                <a:extLst>
                  <a:ext uri="{0D108BD9-81ED-4DB2-BD59-A6C34878D82A}">
                    <a16:rowId xmlns:a16="http://schemas.microsoft.com/office/drawing/2014/main" val="10002"/>
                  </a:ext>
                </a:extLst>
              </a:tr>
              <a:tr h="1106018">
                <a:tc>
                  <a:txBody>
                    <a:bodyPr/>
                    <a:lstStyle/>
                    <a:p>
                      <a:pPr algn="ctr">
                        <a:lnSpc>
                          <a:spcPts val="3240"/>
                        </a:lnSpc>
                        <a:defRPr/>
                      </a:pPr>
                      <a:r>
                        <a:rPr lang="en-US" sz="2700">
                          <a:solidFill>
                            <a:srgbClr val="000000"/>
                          </a:solidFill>
                          <a:latin typeface="Arial"/>
                          <a:ea typeface="Arial"/>
                          <a:cs typeface="Arial"/>
                          <a:sym typeface="Arial"/>
                        </a:rPr>
                        <a:t>Professional beliefs</a:t>
                      </a:r>
                      <a:endParaRPr lang="en-US" sz="1100"/>
                    </a:p>
                  </a:txBody>
                  <a:tcPr marT="91440" marB="91440" anchor="ctr">
                    <a:lnL w="4762" cap="flat" cmpd="sng" algn="ctr">
                      <a:solidFill>
                        <a:srgbClr val="000000"/>
                      </a:solidFill>
                      <a:prstDash val="solid"/>
                      <a:round/>
                      <a:headEnd type="none" w="med" len="med"/>
                      <a:tailEnd type="none" w="med" len="med"/>
                    </a:lnL>
                    <a:lnR w="4762" cap="flat" cmpd="sng" algn="ctr">
                      <a:solidFill>
                        <a:srgbClr val="000000"/>
                      </a:solidFill>
                      <a:prstDash val="solid"/>
                      <a:round/>
                      <a:headEnd type="none" w="med" len="med"/>
                      <a:tailEnd type="none" w="med" len="med"/>
                    </a:lnR>
                    <a:lnT w="4762" cap="flat" cmpd="sng" algn="ctr">
                      <a:solidFill>
                        <a:srgbClr val="000000"/>
                      </a:solidFill>
                      <a:prstDash val="solid"/>
                      <a:round/>
                      <a:headEnd type="none" w="med" len="med"/>
                      <a:tailEnd type="none" w="med" len="med"/>
                    </a:lnT>
                    <a:lnB w="4762" cap="flat" cmpd="sng" algn="ctr">
                      <a:solidFill>
                        <a:srgbClr val="000000"/>
                      </a:solidFill>
                      <a:prstDash val="solid"/>
                      <a:round/>
                      <a:headEnd type="none" w="med" len="med"/>
                      <a:tailEnd type="none" w="med" len="med"/>
                    </a:lnB>
                    <a:solidFill>
                      <a:srgbClr val="D2DEEF"/>
                    </a:solidFill>
                  </a:tcPr>
                </a:tc>
                <a:tc>
                  <a:txBody>
                    <a:bodyPr/>
                    <a:lstStyle/>
                    <a:p>
                      <a:pPr algn="l">
                        <a:lnSpc>
                          <a:spcPts val="1679"/>
                        </a:lnSpc>
                        <a:defRPr/>
                      </a:pPr>
                      <a:endParaRPr lang="en-US" sz="1100"/>
                    </a:p>
                  </a:txBody>
                  <a:tcPr marT="91440" marB="91440" anchor="ctr">
                    <a:lnL w="4762" cap="flat" cmpd="sng" algn="ctr">
                      <a:solidFill>
                        <a:srgbClr val="000000"/>
                      </a:solidFill>
                      <a:prstDash val="solid"/>
                      <a:round/>
                      <a:headEnd type="none" w="med" len="med"/>
                      <a:tailEnd type="none" w="med" len="med"/>
                    </a:lnL>
                    <a:lnR w="4762" cap="flat" cmpd="sng" algn="ctr">
                      <a:solidFill>
                        <a:srgbClr val="000000"/>
                      </a:solidFill>
                      <a:prstDash val="solid"/>
                      <a:round/>
                      <a:headEnd type="none" w="med" len="med"/>
                      <a:tailEnd type="none" w="med" len="med"/>
                    </a:lnR>
                    <a:lnT w="4762" cap="flat" cmpd="sng" algn="ctr">
                      <a:solidFill>
                        <a:srgbClr val="000000"/>
                      </a:solidFill>
                      <a:prstDash val="solid"/>
                      <a:round/>
                      <a:headEnd type="none" w="med" len="med"/>
                      <a:tailEnd type="none" w="med" len="med"/>
                    </a:lnT>
                    <a:lnB w="4762" cap="flat" cmpd="sng" algn="ctr">
                      <a:solidFill>
                        <a:srgbClr val="000000"/>
                      </a:solidFill>
                      <a:prstDash val="solid"/>
                      <a:round/>
                      <a:headEnd type="none" w="med" len="med"/>
                      <a:tailEnd type="none" w="med" len="med"/>
                    </a:lnB>
                    <a:solidFill>
                      <a:srgbClr val="D2DEEF"/>
                    </a:solidFill>
                  </a:tcPr>
                </a:tc>
                <a:tc>
                  <a:txBody>
                    <a:bodyPr/>
                    <a:lstStyle/>
                    <a:p>
                      <a:pPr algn="l">
                        <a:lnSpc>
                          <a:spcPts val="1679"/>
                        </a:lnSpc>
                        <a:defRPr/>
                      </a:pPr>
                      <a:endParaRPr lang="en-US" sz="1100"/>
                    </a:p>
                  </a:txBody>
                  <a:tcPr marT="91440" marB="91440" anchor="ctr">
                    <a:lnL w="4762" cap="flat" cmpd="sng" algn="ctr">
                      <a:solidFill>
                        <a:srgbClr val="000000"/>
                      </a:solidFill>
                      <a:prstDash val="solid"/>
                      <a:round/>
                      <a:headEnd type="none" w="med" len="med"/>
                      <a:tailEnd type="none" w="med" len="med"/>
                    </a:lnL>
                    <a:lnR w="4762" cap="flat" cmpd="sng" algn="ctr">
                      <a:solidFill>
                        <a:srgbClr val="000000"/>
                      </a:solidFill>
                      <a:prstDash val="solid"/>
                      <a:round/>
                      <a:headEnd type="none" w="med" len="med"/>
                      <a:tailEnd type="none" w="med" len="med"/>
                    </a:lnR>
                    <a:lnT w="4762" cap="flat" cmpd="sng" algn="ctr">
                      <a:solidFill>
                        <a:srgbClr val="000000"/>
                      </a:solidFill>
                      <a:prstDash val="solid"/>
                      <a:round/>
                      <a:headEnd type="none" w="med" len="med"/>
                      <a:tailEnd type="none" w="med" len="med"/>
                    </a:lnT>
                    <a:lnB w="4762" cap="flat" cmpd="sng" algn="ctr">
                      <a:solidFill>
                        <a:srgbClr val="000000"/>
                      </a:solidFill>
                      <a:prstDash val="solid"/>
                      <a:round/>
                      <a:headEnd type="none" w="med" len="med"/>
                      <a:tailEnd type="none" w="med" len="med"/>
                    </a:lnB>
                    <a:solidFill>
                      <a:srgbClr val="D2DEEF"/>
                    </a:solidFill>
                  </a:tcPr>
                </a:tc>
                <a:extLst>
                  <a:ext uri="{0D108BD9-81ED-4DB2-BD59-A6C34878D82A}">
                    <a16:rowId xmlns:a16="http://schemas.microsoft.com/office/drawing/2014/main" val="10003"/>
                  </a:ext>
                </a:extLst>
              </a:tr>
              <a:tr h="1516008">
                <a:tc>
                  <a:txBody>
                    <a:bodyPr/>
                    <a:lstStyle/>
                    <a:p>
                      <a:pPr algn="ctr">
                        <a:lnSpc>
                          <a:spcPts val="3240"/>
                        </a:lnSpc>
                        <a:defRPr/>
                      </a:pPr>
                      <a:r>
                        <a:rPr lang="en-US" sz="2700" i="1">
                          <a:solidFill>
                            <a:srgbClr val="000000"/>
                          </a:solidFill>
                          <a:latin typeface="Arial Italics"/>
                          <a:ea typeface="Arial Italics"/>
                          <a:cs typeface="Arial Italics"/>
                          <a:sym typeface="Arial Italics"/>
                        </a:rPr>
                        <a:t>Add your own ideas here… </a:t>
                      </a:r>
                      <a:endParaRPr lang="en-US" sz="1100"/>
                    </a:p>
                  </a:txBody>
                  <a:tcPr marT="91440" marB="91440" anchor="ctr">
                    <a:lnL w="4762" cap="flat" cmpd="sng" algn="ctr">
                      <a:solidFill>
                        <a:srgbClr val="000000"/>
                      </a:solidFill>
                      <a:prstDash val="solid"/>
                      <a:round/>
                      <a:headEnd type="none" w="med" len="med"/>
                      <a:tailEnd type="none" w="med" len="med"/>
                    </a:lnL>
                    <a:lnR w="4762" cap="flat" cmpd="sng" algn="ctr">
                      <a:solidFill>
                        <a:srgbClr val="000000"/>
                      </a:solidFill>
                      <a:prstDash val="solid"/>
                      <a:round/>
                      <a:headEnd type="none" w="med" len="med"/>
                      <a:tailEnd type="none" w="med" len="med"/>
                    </a:lnR>
                    <a:lnT w="4762" cap="flat" cmpd="sng" algn="ctr">
                      <a:solidFill>
                        <a:srgbClr val="000000"/>
                      </a:solidFill>
                      <a:prstDash val="solid"/>
                      <a:round/>
                      <a:headEnd type="none" w="med" len="med"/>
                      <a:tailEnd type="none" w="med" len="med"/>
                    </a:lnT>
                    <a:lnB w="4762" cap="flat" cmpd="sng" algn="ctr">
                      <a:solidFill>
                        <a:srgbClr val="000000"/>
                      </a:solidFill>
                      <a:prstDash val="solid"/>
                      <a:round/>
                      <a:headEnd type="none" w="med" len="med"/>
                      <a:tailEnd type="none" w="med" len="med"/>
                    </a:lnB>
                    <a:solidFill>
                      <a:srgbClr val="EAEFF7"/>
                    </a:solidFill>
                  </a:tcPr>
                </a:tc>
                <a:tc>
                  <a:txBody>
                    <a:bodyPr/>
                    <a:lstStyle/>
                    <a:p>
                      <a:pPr algn="l">
                        <a:lnSpc>
                          <a:spcPts val="1679"/>
                        </a:lnSpc>
                        <a:defRPr/>
                      </a:pPr>
                      <a:endParaRPr lang="en-US" sz="1100"/>
                    </a:p>
                  </a:txBody>
                  <a:tcPr marT="91440" marB="91440" anchor="ctr">
                    <a:lnL w="4762" cap="flat" cmpd="sng" algn="ctr">
                      <a:solidFill>
                        <a:srgbClr val="000000"/>
                      </a:solidFill>
                      <a:prstDash val="solid"/>
                      <a:round/>
                      <a:headEnd type="none" w="med" len="med"/>
                      <a:tailEnd type="none" w="med" len="med"/>
                    </a:lnL>
                    <a:lnR w="4762" cap="flat" cmpd="sng" algn="ctr">
                      <a:solidFill>
                        <a:srgbClr val="000000"/>
                      </a:solidFill>
                      <a:prstDash val="solid"/>
                      <a:round/>
                      <a:headEnd type="none" w="med" len="med"/>
                      <a:tailEnd type="none" w="med" len="med"/>
                    </a:lnR>
                    <a:lnT w="4762" cap="flat" cmpd="sng" algn="ctr">
                      <a:solidFill>
                        <a:srgbClr val="000000"/>
                      </a:solidFill>
                      <a:prstDash val="solid"/>
                      <a:round/>
                      <a:headEnd type="none" w="med" len="med"/>
                      <a:tailEnd type="none" w="med" len="med"/>
                    </a:lnT>
                    <a:lnB w="4762" cap="flat" cmpd="sng" algn="ctr">
                      <a:solidFill>
                        <a:srgbClr val="000000"/>
                      </a:solidFill>
                      <a:prstDash val="solid"/>
                      <a:round/>
                      <a:headEnd type="none" w="med" len="med"/>
                      <a:tailEnd type="none" w="med" len="med"/>
                    </a:lnB>
                    <a:solidFill>
                      <a:srgbClr val="EAEFF7"/>
                    </a:solidFill>
                  </a:tcPr>
                </a:tc>
                <a:tc>
                  <a:txBody>
                    <a:bodyPr/>
                    <a:lstStyle/>
                    <a:p>
                      <a:pPr algn="l">
                        <a:lnSpc>
                          <a:spcPts val="1679"/>
                        </a:lnSpc>
                        <a:defRPr/>
                      </a:pPr>
                      <a:endParaRPr lang="en-US" sz="1100"/>
                    </a:p>
                  </a:txBody>
                  <a:tcPr marT="91440" marB="91440" anchor="ctr">
                    <a:lnL w="4762" cap="flat" cmpd="sng" algn="ctr">
                      <a:solidFill>
                        <a:srgbClr val="000000"/>
                      </a:solidFill>
                      <a:prstDash val="solid"/>
                      <a:round/>
                      <a:headEnd type="none" w="med" len="med"/>
                      <a:tailEnd type="none" w="med" len="med"/>
                    </a:lnL>
                    <a:lnR w="4762" cap="flat" cmpd="sng" algn="ctr">
                      <a:solidFill>
                        <a:srgbClr val="000000"/>
                      </a:solidFill>
                      <a:prstDash val="solid"/>
                      <a:round/>
                      <a:headEnd type="none" w="med" len="med"/>
                      <a:tailEnd type="none" w="med" len="med"/>
                    </a:lnR>
                    <a:lnT w="4762" cap="flat" cmpd="sng" algn="ctr">
                      <a:solidFill>
                        <a:srgbClr val="000000"/>
                      </a:solidFill>
                      <a:prstDash val="solid"/>
                      <a:round/>
                      <a:headEnd type="none" w="med" len="med"/>
                      <a:tailEnd type="none" w="med" len="med"/>
                    </a:lnT>
                    <a:lnB w="4762" cap="flat" cmpd="sng" algn="ctr">
                      <a:solidFill>
                        <a:srgbClr val="000000"/>
                      </a:solidFill>
                      <a:prstDash val="solid"/>
                      <a:round/>
                      <a:headEnd type="none" w="med" len="med"/>
                      <a:tailEnd type="none" w="med" len="med"/>
                    </a:lnB>
                    <a:solidFill>
                      <a:srgbClr val="EAEFF7"/>
                    </a:solidFill>
                  </a:tcPr>
                </a:tc>
                <a:extLst>
                  <a:ext uri="{0D108BD9-81ED-4DB2-BD59-A6C34878D82A}">
                    <a16:rowId xmlns:a16="http://schemas.microsoft.com/office/drawing/2014/main" val="10004"/>
                  </a:ext>
                </a:extLst>
              </a:tr>
            </a:tbl>
          </a:graphicData>
        </a:graphic>
      </p:graphicFrame>
      <p:grpSp>
        <p:nvGrpSpPr>
          <p:cNvPr id="6" name="Group 6"/>
          <p:cNvGrpSpPr/>
          <p:nvPr/>
        </p:nvGrpSpPr>
        <p:grpSpPr>
          <a:xfrm>
            <a:off x="9606915" y="2839590"/>
            <a:ext cx="7772400" cy="2488692"/>
            <a:chOff x="0" y="0"/>
            <a:chExt cx="10363200" cy="3318256"/>
          </a:xfrm>
        </p:grpSpPr>
        <p:sp>
          <p:nvSpPr>
            <p:cNvPr id="7" name="Freeform 7"/>
            <p:cNvSpPr/>
            <p:nvPr/>
          </p:nvSpPr>
          <p:spPr>
            <a:xfrm>
              <a:off x="0" y="0"/>
              <a:ext cx="10363200" cy="3318256"/>
            </a:xfrm>
            <a:custGeom>
              <a:avLst/>
              <a:gdLst/>
              <a:ahLst/>
              <a:cxnLst/>
              <a:rect l="l" t="t" r="r" b="b"/>
              <a:pathLst>
                <a:path w="10363200" h="3318256">
                  <a:moveTo>
                    <a:pt x="0" y="0"/>
                  </a:moveTo>
                  <a:lnTo>
                    <a:pt x="10363200" y="0"/>
                  </a:lnTo>
                  <a:lnTo>
                    <a:pt x="10363200" y="3318256"/>
                  </a:lnTo>
                  <a:lnTo>
                    <a:pt x="0" y="3318256"/>
                  </a:lnTo>
                  <a:close/>
                </a:path>
              </a:pathLst>
            </a:custGeom>
            <a:solidFill>
              <a:srgbClr val="000000">
                <a:alpha val="0"/>
              </a:srgbClr>
            </a:solidFill>
          </p:spPr>
          <p:txBody>
            <a:bodyPr/>
            <a:lstStyle/>
            <a:p>
              <a:endParaRPr lang="en-GB"/>
            </a:p>
          </p:txBody>
        </p:sp>
        <p:sp>
          <p:nvSpPr>
            <p:cNvPr id="8" name="TextBox 8"/>
            <p:cNvSpPr txBox="1"/>
            <p:nvPr/>
          </p:nvSpPr>
          <p:spPr>
            <a:xfrm>
              <a:off x="0" y="-38100"/>
              <a:ext cx="10363200" cy="3356356"/>
            </a:xfrm>
            <a:prstGeom prst="rect">
              <a:avLst/>
            </a:prstGeom>
          </p:spPr>
          <p:txBody>
            <a:bodyPr lIns="0" tIns="0" rIns="0" bIns="0" rtlCol="0" anchor="t"/>
            <a:lstStyle/>
            <a:p>
              <a:pPr marL="760095" lvl="1" indent="-380048" algn="l">
                <a:lnSpc>
                  <a:spcPts val="4536"/>
                </a:lnSpc>
                <a:buFont typeface="Arial"/>
                <a:buChar char="•"/>
              </a:pPr>
              <a:r>
                <a:rPr lang="en-US" sz="4200">
                  <a:solidFill>
                    <a:srgbClr val="000000"/>
                  </a:solidFill>
                  <a:latin typeface="Arial"/>
                  <a:ea typeface="Arial"/>
                  <a:cs typeface="Arial"/>
                  <a:sym typeface="Arial"/>
                </a:rPr>
                <a:t>What is the role of schools and practitioners in the maintenance of children’s rights in education? </a:t>
              </a:r>
            </a:p>
          </p:txBody>
        </p:sp>
      </p:grpSp>
      <p:grpSp>
        <p:nvGrpSpPr>
          <p:cNvPr id="9" name="Group 9"/>
          <p:cNvGrpSpPr/>
          <p:nvPr/>
        </p:nvGrpSpPr>
        <p:grpSpPr>
          <a:xfrm>
            <a:off x="1137285" y="3033141"/>
            <a:ext cx="7772400" cy="1964671"/>
            <a:chOff x="0" y="0"/>
            <a:chExt cx="10363200" cy="2619562"/>
          </a:xfrm>
        </p:grpSpPr>
        <p:sp>
          <p:nvSpPr>
            <p:cNvPr id="10" name="Freeform 10"/>
            <p:cNvSpPr/>
            <p:nvPr/>
          </p:nvSpPr>
          <p:spPr>
            <a:xfrm>
              <a:off x="0" y="0"/>
              <a:ext cx="10363200" cy="2619562"/>
            </a:xfrm>
            <a:custGeom>
              <a:avLst/>
              <a:gdLst/>
              <a:ahLst/>
              <a:cxnLst/>
              <a:rect l="l" t="t" r="r" b="b"/>
              <a:pathLst>
                <a:path w="10363200" h="2619562">
                  <a:moveTo>
                    <a:pt x="0" y="0"/>
                  </a:moveTo>
                  <a:lnTo>
                    <a:pt x="10363200" y="0"/>
                  </a:lnTo>
                  <a:lnTo>
                    <a:pt x="10363200" y="2619562"/>
                  </a:lnTo>
                  <a:lnTo>
                    <a:pt x="0" y="2619562"/>
                  </a:lnTo>
                  <a:close/>
                </a:path>
              </a:pathLst>
            </a:custGeom>
            <a:solidFill>
              <a:srgbClr val="000000">
                <a:alpha val="0"/>
              </a:srgbClr>
            </a:solidFill>
          </p:spPr>
          <p:txBody>
            <a:bodyPr/>
            <a:lstStyle/>
            <a:p>
              <a:endParaRPr lang="en-GB"/>
            </a:p>
          </p:txBody>
        </p:sp>
        <p:sp>
          <p:nvSpPr>
            <p:cNvPr id="11" name="TextBox 11"/>
            <p:cNvSpPr txBox="1"/>
            <p:nvPr/>
          </p:nvSpPr>
          <p:spPr>
            <a:xfrm>
              <a:off x="0" y="-38100"/>
              <a:ext cx="10363200" cy="2657662"/>
            </a:xfrm>
            <a:prstGeom prst="rect">
              <a:avLst/>
            </a:prstGeom>
          </p:spPr>
          <p:txBody>
            <a:bodyPr lIns="0" tIns="0" rIns="0" bIns="0" rtlCol="0" anchor="t"/>
            <a:lstStyle/>
            <a:p>
              <a:pPr marL="760095" lvl="1" indent="-380048" algn="l">
                <a:lnSpc>
                  <a:spcPts val="4536"/>
                </a:lnSpc>
                <a:buFont typeface="Arial"/>
                <a:buChar char="•"/>
              </a:pPr>
              <a:r>
                <a:rPr lang="en-US" sz="4200">
                  <a:solidFill>
                    <a:srgbClr val="000000"/>
                  </a:solidFill>
                  <a:latin typeface="Arial"/>
                  <a:ea typeface="Arial"/>
                  <a:cs typeface="Arial"/>
                  <a:sym typeface="Arial"/>
                </a:rPr>
                <a:t>Beth yw rôl ysgolion ac ymarferwyr mewn sicrhau hawliau plant mewn addysg? </a:t>
              </a:r>
            </a:p>
          </p:txBody>
        </p:sp>
      </p:grpSp>
      <p:graphicFrame>
        <p:nvGraphicFramePr>
          <p:cNvPr id="12" name="Table 12"/>
          <p:cNvGraphicFramePr>
            <a:graphicFrameLocks noGrp="1"/>
          </p:cNvGraphicFramePr>
          <p:nvPr/>
        </p:nvGraphicFramePr>
        <p:xfrm>
          <a:off x="1137285" y="5328282"/>
          <a:ext cx="7772400" cy="4710112"/>
        </p:xfrm>
        <a:graphic>
          <a:graphicData uri="http://schemas.openxmlformats.org/drawingml/2006/table">
            <a:tbl>
              <a:tblPr/>
              <a:tblGrid>
                <a:gridCol w="2590800">
                  <a:extLst>
                    <a:ext uri="{9D8B030D-6E8A-4147-A177-3AD203B41FA5}">
                      <a16:colId xmlns:a16="http://schemas.microsoft.com/office/drawing/2014/main" val="20000"/>
                    </a:ext>
                  </a:extLst>
                </a:gridCol>
                <a:gridCol w="2590800">
                  <a:extLst>
                    <a:ext uri="{9D8B030D-6E8A-4147-A177-3AD203B41FA5}">
                      <a16:colId xmlns:a16="http://schemas.microsoft.com/office/drawing/2014/main" val="20001"/>
                    </a:ext>
                  </a:extLst>
                </a:gridCol>
                <a:gridCol w="2590800">
                  <a:extLst>
                    <a:ext uri="{9D8B030D-6E8A-4147-A177-3AD203B41FA5}">
                      <a16:colId xmlns:a16="http://schemas.microsoft.com/office/drawing/2014/main" val="20002"/>
                    </a:ext>
                  </a:extLst>
                </a:gridCol>
              </a:tblGrid>
              <a:tr h="696029">
                <a:tc>
                  <a:txBody>
                    <a:bodyPr/>
                    <a:lstStyle/>
                    <a:p>
                      <a:pPr algn="l">
                        <a:lnSpc>
                          <a:spcPts val="1679"/>
                        </a:lnSpc>
                        <a:defRPr/>
                      </a:pPr>
                      <a:endParaRPr lang="en-US" sz="1100"/>
                    </a:p>
                  </a:txBody>
                  <a:tcPr marT="91440" marB="91440" anchor="ctr">
                    <a:lnL w="4762" cap="flat" cmpd="sng" algn="ctr">
                      <a:solidFill>
                        <a:srgbClr val="000000"/>
                      </a:solidFill>
                      <a:prstDash val="solid"/>
                      <a:round/>
                      <a:headEnd type="none" w="med" len="med"/>
                      <a:tailEnd type="none" w="med" len="med"/>
                    </a:lnL>
                    <a:lnR w="4762" cap="flat" cmpd="sng" algn="ctr">
                      <a:solidFill>
                        <a:srgbClr val="000000"/>
                      </a:solidFill>
                      <a:prstDash val="solid"/>
                      <a:round/>
                      <a:headEnd type="none" w="med" len="med"/>
                      <a:tailEnd type="none" w="med" len="med"/>
                    </a:lnR>
                    <a:lnT w="4762" cap="flat" cmpd="sng" algn="ctr">
                      <a:solidFill>
                        <a:srgbClr val="000000"/>
                      </a:solidFill>
                      <a:prstDash val="solid"/>
                      <a:round/>
                      <a:headEnd type="none" w="med" len="med"/>
                      <a:tailEnd type="none" w="med" len="med"/>
                    </a:lnT>
                    <a:lnB w="4762" cap="flat" cmpd="sng" algn="ctr">
                      <a:solidFill>
                        <a:srgbClr val="000000"/>
                      </a:solidFill>
                      <a:prstDash val="solid"/>
                      <a:round/>
                      <a:headEnd type="none" w="med" len="med"/>
                      <a:tailEnd type="none" w="med" len="med"/>
                    </a:lnB>
                    <a:solidFill>
                      <a:srgbClr val="5B9BD5"/>
                    </a:solidFill>
                  </a:tcPr>
                </a:tc>
                <a:tc>
                  <a:txBody>
                    <a:bodyPr/>
                    <a:lstStyle/>
                    <a:p>
                      <a:pPr algn="ctr">
                        <a:lnSpc>
                          <a:spcPts val="3240"/>
                        </a:lnSpc>
                        <a:defRPr/>
                      </a:pPr>
                      <a:r>
                        <a:rPr lang="en-US" sz="2700" b="1">
                          <a:solidFill>
                            <a:srgbClr val="FFFFFF"/>
                          </a:solidFill>
                          <a:latin typeface="Arial Bold"/>
                          <a:ea typeface="Arial Bold"/>
                          <a:cs typeface="Arial Bold"/>
                          <a:sym typeface="Arial Bold"/>
                        </a:rPr>
                        <a:t>Ysgol </a:t>
                      </a:r>
                      <a:endParaRPr lang="en-US" sz="1100"/>
                    </a:p>
                  </a:txBody>
                  <a:tcPr marT="91440" marB="91440" anchor="ctr">
                    <a:lnL w="4762" cap="flat" cmpd="sng" algn="ctr">
                      <a:solidFill>
                        <a:srgbClr val="000000"/>
                      </a:solidFill>
                      <a:prstDash val="solid"/>
                      <a:round/>
                      <a:headEnd type="none" w="med" len="med"/>
                      <a:tailEnd type="none" w="med" len="med"/>
                    </a:lnL>
                    <a:lnR w="4762" cap="flat" cmpd="sng" algn="ctr">
                      <a:solidFill>
                        <a:srgbClr val="000000"/>
                      </a:solidFill>
                      <a:prstDash val="solid"/>
                      <a:round/>
                      <a:headEnd type="none" w="med" len="med"/>
                      <a:tailEnd type="none" w="med" len="med"/>
                    </a:lnR>
                    <a:lnT w="4762" cap="flat" cmpd="sng" algn="ctr">
                      <a:solidFill>
                        <a:srgbClr val="000000"/>
                      </a:solidFill>
                      <a:prstDash val="solid"/>
                      <a:round/>
                      <a:headEnd type="none" w="med" len="med"/>
                      <a:tailEnd type="none" w="med" len="med"/>
                    </a:lnT>
                    <a:lnB w="4762" cap="flat" cmpd="sng" algn="ctr">
                      <a:solidFill>
                        <a:srgbClr val="000000"/>
                      </a:solidFill>
                      <a:prstDash val="solid"/>
                      <a:round/>
                      <a:headEnd type="none" w="med" len="med"/>
                      <a:tailEnd type="none" w="med" len="med"/>
                    </a:lnB>
                    <a:solidFill>
                      <a:srgbClr val="5B9BD5"/>
                    </a:solidFill>
                  </a:tcPr>
                </a:tc>
                <a:tc>
                  <a:txBody>
                    <a:bodyPr/>
                    <a:lstStyle/>
                    <a:p>
                      <a:pPr algn="ctr">
                        <a:lnSpc>
                          <a:spcPts val="3240"/>
                        </a:lnSpc>
                        <a:defRPr/>
                      </a:pPr>
                      <a:r>
                        <a:rPr lang="en-US" sz="2700" b="1">
                          <a:solidFill>
                            <a:srgbClr val="FFFFFF"/>
                          </a:solidFill>
                          <a:latin typeface="Arial Bold"/>
                          <a:ea typeface="Arial Bold"/>
                          <a:cs typeface="Arial Bold"/>
                          <a:sym typeface="Arial Bold"/>
                        </a:rPr>
                        <a:t>Ymarferydd</a:t>
                      </a:r>
                      <a:endParaRPr lang="en-US" sz="1100"/>
                    </a:p>
                  </a:txBody>
                  <a:tcPr marT="91440" marB="91440" anchor="ctr">
                    <a:lnL w="4762" cap="flat" cmpd="sng" algn="ctr">
                      <a:solidFill>
                        <a:srgbClr val="000000"/>
                      </a:solidFill>
                      <a:prstDash val="solid"/>
                      <a:round/>
                      <a:headEnd type="none" w="med" len="med"/>
                      <a:tailEnd type="none" w="med" len="med"/>
                    </a:lnL>
                    <a:lnR w="4762" cap="flat" cmpd="sng" algn="ctr">
                      <a:solidFill>
                        <a:srgbClr val="000000"/>
                      </a:solidFill>
                      <a:prstDash val="solid"/>
                      <a:round/>
                      <a:headEnd type="none" w="med" len="med"/>
                      <a:tailEnd type="none" w="med" len="med"/>
                    </a:lnR>
                    <a:lnT w="4762" cap="flat" cmpd="sng" algn="ctr">
                      <a:solidFill>
                        <a:srgbClr val="000000"/>
                      </a:solidFill>
                      <a:prstDash val="solid"/>
                      <a:round/>
                      <a:headEnd type="none" w="med" len="med"/>
                      <a:tailEnd type="none" w="med" len="med"/>
                    </a:lnT>
                    <a:lnB w="4762" cap="flat" cmpd="sng" algn="ctr">
                      <a:solidFill>
                        <a:srgbClr val="000000"/>
                      </a:solidFill>
                      <a:prstDash val="solid"/>
                      <a:round/>
                      <a:headEnd type="none" w="med" len="med"/>
                      <a:tailEnd type="none" w="med" len="med"/>
                    </a:lnB>
                    <a:solidFill>
                      <a:srgbClr val="5B9BD5"/>
                    </a:solidFill>
                  </a:tcPr>
                </a:tc>
                <a:extLst>
                  <a:ext uri="{0D108BD9-81ED-4DB2-BD59-A6C34878D82A}">
                    <a16:rowId xmlns:a16="http://schemas.microsoft.com/office/drawing/2014/main" val="10000"/>
                  </a:ext>
                </a:extLst>
              </a:tr>
              <a:tr h="696029">
                <a:tc>
                  <a:txBody>
                    <a:bodyPr/>
                    <a:lstStyle/>
                    <a:p>
                      <a:pPr algn="ctr">
                        <a:lnSpc>
                          <a:spcPts val="3240"/>
                        </a:lnSpc>
                        <a:defRPr/>
                      </a:pPr>
                      <a:r>
                        <a:rPr lang="en-US" sz="2700">
                          <a:solidFill>
                            <a:srgbClr val="000000"/>
                          </a:solidFill>
                          <a:latin typeface="Arial"/>
                          <a:ea typeface="Arial"/>
                          <a:cs typeface="Arial"/>
                          <a:sym typeface="Arial"/>
                        </a:rPr>
                        <a:t>Polisiau </a:t>
                      </a:r>
                      <a:endParaRPr lang="en-US" sz="1100"/>
                    </a:p>
                  </a:txBody>
                  <a:tcPr marT="91440" marB="91440" anchor="ctr">
                    <a:lnL w="4762" cap="flat" cmpd="sng" algn="ctr">
                      <a:solidFill>
                        <a:srgbClr val="000000"/>
                      </a:solidFill>
                      <a:prstDash val="solid"/>
                      <a:round/>
                      <a:headEnd type="none" w="med" len="med"/>
                      <a:tailEnd type="none" w="med" len="med"/>
                    </a:lnL>
                    <a:lnR w="4762" cap="flat" cmpd="sng" algn="ctr">
                      <a:solidFill>
                        <a:srgbClr val="000000"/>
                      </a:solidFill>
                      <a:prstDash val="solid"/>
                      <a:round/>
                      <a:headEnd type="none" w="med" len="med"/>
                      <a:tailEnd type="none" w="med" len="med"/>
                    </a:lnR>
                    <a:lnT w="4762" cap="flat" cmpd="sng" algn="ctr">
                      <a:solidFill>
                        <a:srgbClr val="000000"/>
                      </a:solidFill>
                      <a:prstDash val="solid"/>
                      <a:round/>
                      <a:headEnd type="none" w="med" len="med"/>
                      <a:tailEnd type="none" w="med" len="med"/>
                    </a:lnT>
                    <a:lnB w="4762" cap="flat" cmpd="sng" algn="ctr">
                      <a:solidFill>
                        <a:srgbClr val="000000"/>
                      </a:solidFill>
                      <a:prstDash val="solid"/>
                      <a:round/>
                      <a:headEnd type="none" w="med" len="med"/>
                      <a:tailEnd type="none" w="med" len="med"/>
                    </a:lnB>
                    <a:solidFill>
                      <a:srgbClr val="D2DEEF"/>
                    </a:solidFill>
                  </a:tcPr>
                </a:tc>
                <a:tc>
                  <a:txBody>
                    <a:bodyPr/>
                    <a:lstStyle/>
                    <a:p>
                      <a:pPr algn="l">
                        <a:lnSpc>
                          <a:spcPts val="1679"/>
                        </a:lnSpc>
                        <a:defRPr/>
                      </a:pPr>
                      <a:endParaRPr lang="en-US" sz="1100"/>
                    </a:p>
                  </a:txBody>
                  <a:tcPr marT="91440" marB="91440" anchor="ctr">
                    <a:lnL w="4762" cap="flat" cmpd="sng" algn="ctr">
                      <a:solidFill>
                        <a:srgbClr val="000000"/>
                      </a:solidFill>
                      <a:prstDash val="solid"/>
                      <a:round/>
                      <a:headEnd type="none" w="med" len="med"/>
                      <a:tailEnd type="none" w="med" len="med"/>
                    </a:lnL>
                    <a:lnR w="4762" cap="flat" cmpd="sng" algn="ctr">
                      <a:solidFill>
                        <a:srgbClr val="000000"/>
                      </a:solidFill>
                      <a:prstDash val="solid"/>
                      <a:round/>
                      <a:headEnd type="none" w="med" len="med"/>
                      <a:tailEnd type="none" w="med" len="med"/>
                    </a:lnR>
                    <a:lnT w="4762" cap="flat" cmpd="sng" algn="ctr">
                      <a:solidFill>
                        <a:srgbClr val="000000"/>
                      </a:solidFill>
                      <a:prstDash val="solid"/>
                      <a:round/>
                      <a:headEnd type="none" w="med" len="med"/>
                      <a:tailEnd type="none" w="med" len="med"/>
                    </a:lnT>
                    <a:lnB w="4762" cap="flat" cmpd="sng" algn="ctr">
                      <a:solidFill>
                        <a:srgbClr val="000000"/>
                      </a:solidFill>
                      <a:prstDash val="solid"/>
                      <a:round/>
                      <a:headEnd type="none" w="med" len="med"/>
                      <a:tailEnd type="none" w="med" len="med"/>
                    </a:lnB>
                    <a:solidFill>
                      <a:srgbClr val="D2DEEF"/>
                    </a:solidFill>
                  </a:tcPr>
                </a:tc>
                <a:tc>
                  <a:txBody>
                    <a:bodyPr/>
                    <a:lstStyle/>
                    <a:p>
                      <a:pPr algn="l">
                        <a:lnSpc>
                          <a:spcPts val="1679"/>
                        </a:lnSpc>
                        <a:defRPr/>
                      </a:pPr>
                      <a:endParaRPr lang="en-US" sz="1100"/>
                    </a:p>
                  </a:txBody>
                  <a:tcPr marT="91440" marB="91440" anchor="ctr">
                    <a:lnL w="4762" cap="flat" cmpd="sng" algn="ctr">
                      <a:solidFill>
                        <a:srgbClr val="000000"/>
                      </a:solidFill>
                      <a:prstDash val="solid"/>
                      <a:round/>
                      <a:headEnd type="none" w="med" len="med"/>
                      <a:tailEnd type="none" w="med" len="med"/>
                    </a:lnL>
                    <a:lnR w="4762" cap="flat" cmpd="sng" algn="ctr">
                      <a:solidFill>
                        <a:srgbClr val="000000"/>
                      </a:solidFill>
                      <a:prstDash val="solid"/>
                      <a:round/>
                      <a:headEnd type="none" w="med" len="med"/>
                      <a:tailEnd type="none" w="med" len="med"/>
                    </a:lnR>
                    <a:lnT w="4762" cap="flat" cmpd="sng" algn="ctr">
                      <a:solidFill>
                        <a:srgbClr val="000000"/>
                      </a:solidFill>
                      <a:prstDash val="solid"/>
                      <a:round/>
                      <a:headEnd type="none" w="med" len="med"/>
                      <a:tailEnd type="none" w="med" len="med"/>
                    </a:lnT>
                    <a:lnB w="4762" cap="flat" cmpd="sng" algn="ctr">
                      <a:solidFill>
                        <a:srgbClr val="000000"/>
                      </a:solidFill>
                      <a:prstDash val="solid"/>
                      <a:round/>
                      <a:headEnd type="none" w="med" len="med"/>
                      <a:tailEnd type="none" w="med" len="med"/>
                    </a:lnB>
                    <a:solidFill>
                      <a:srgbClr val="D2DEEF"/>
                    </a:solidFill>
                  </a:tcPr>
                </a:tc>
                <a:extLst>
                  <a:ext uri="{0D108BD9-81ED-4DB2-BD59-A6C34878D82A}">
                    <a16:rowId xmlns:a16="http://schemas.microsoft.com/office/drawing/2014/main" val="10001"/>
                  </a:ext>
                </a:extLst>
              </a:tr>
              <a:tr h="696029">
                <a:tc>
                  <a:txBody>
                    <a:bodyPr/>
                    <a:lstStyle/>
                    <a:p>
                      <a:pPr algn="ctr">
                        <a:lnSpc>
                          <a:spcPts val="3240"/>
                        </a:lnSpc>
                        <a:defRPr/>
                      </a:pPr>
                      <a:r>
                        <a:rPr lang="en-US" sz="2700">
                          <a:solidFill>
                            <a:srgbClr val="000000"/>
                          </a:solidFill>
                          <a:latin typeface="Arial"/>
                          <a:ea typeface="Arial"/>
                          <a:cs typeface="Arial"/>
                          <a:sym typeface="Arial"/>
                        </a:rPr>
                        <a:t>Cwricwlwm</a:t>
                      </a:r>
                      <a:endParaRPr lang="en-US" sz="1100"/>
                    </a:p>
                  </a:txBody>
                  <a:tcPr marT="91440" marB="91440" anchor="ctr">
                    <a:lnL w="4762" cap="flat" cmpd="sng" algn="ctr">
                      <a:solidFill>
                        <a:srgbClr val="000000"/>
                      </a:solidFill>
                      <a:prstDash val="solid"/>
                      <a:round/>
                      <a:headEnd type="none" w="med" len="med"/>
                      <a:tailEnd type="none" w="med" len="med"/>
                    </a:lnL>
                    <a:lnR w="4762" cap="flat" cmpd="sng" algn="ctr">
                      <a:solidFill>
                        <a:srgbClr val="000000"/>
                      </a:solidFill>
                      <a:prstDash val="solid"/>
                      <a:round/>
                      <a:headEnd type="none" w="med" len="med"/>
                      <a:tailEnd type="none" w="med" len="med"/>
                    </a:lnR>
                    <a:lnT w="4762" cap="flat" cmpd="sng" algn="ctr">
                      <a:solidFill>
                        <a:srgbClr val="000000"/>
                      </a:solidFill>
                      <a:prstDash val="solid"/>
                      <a:round/>
                      <a:headEnd type="none" w="med" len="med"/>
                      <a:tailEnd type="none" w="med" len="med"/>
                    </a:lnT>
                    <a:lnB w="4762" cap="flat" cmpd="sng" algn="ctr">
                      <a:solidFill>
                        <a:srgbClr val="000000"/>
                      </a:solidFill>
                      <a:prstDash val="solid"/>
                      <a:round/>
                      <a:headEnd type="none" w="med" len="med"/>
                      <a:tailEnd type="none" w="med" len="med"/>
                    </a:lnB>
                    <a:solidFill>
                      <a:srgbClr val="EAEFF7"/>
                    </a:solidFill>
                  </a:tcPr>
                </a:tc>
                <a:tc>
                  <a:txBody>
                    <a:bodyPr/>
                    <a:lstStyle/>
                    <a:p>
                      <a:pPr algn="l">
                        <a:lnSpc>
                          <a:spcPts val="1679"/>
                        </a:lnSpc>
                        <a:defRPr/>
                      </a:pPr>
                      <a:endParaRPr lang="en-US" sz="1100"/>
                    </a:p>
                  </a:txBody>
                  <a:tcPr marT="91440" marB="91440" anchor="ctr">
                    <a:lnL w="4762" cap="flat" cmpd="sng" algn="ctr">
                      <a:solidFill>
                        <a:srgbClr val="000000"/>
                      </a:solidFill>
                      <a:prstDash val="solid"/>
                      <a:round/>
                      <a:headEnd type="none" w="med" len="med"/>
                      <a:tailEnd type="none" w="med" len="med"/>
                    </a:lnL>
                    <a:lnR w="4762" cap="flat" cmpd="sng" algn="ctr">
                      <a:solidFill>
                        <a:srgbClr val="000000"/>
                      </a:solidFill>
                      <a:prstDash val="solid"/>
                      <a:round/>
                      <a:headEnd type="none" w="med" len="med"/>
                      <a:tailEnd type="none" w="med" len="med"/>
                    </a:lnR>
                    <a:lnT w="4762" cap="flat" cmpd="sng" algn="ctr">
                      <a:solidFill>
                        <a:srgbClr val="000000"/>
                      </a:solidFill>
                      <a:prstDash val="solid"/>
                      <a:round/>
                      <a:headEnd type="none" w="med" len="med"/>
                      <a:tailEnd type="none" w="med" len="med"/>
                    </a:lnT>
                    <a:lnB w="4762" cap="flat" cmpd="sng" algn="ctr">
                      <a:solidFill>
                        <a:srgbClr val="000000"/>
                      </a:solidFill>
                      <a:prstDash val="solid"/>
                      <a:round/>
                      <a:headEnd type="none" w="med" len="med"/>
                      <a:tailEnd type="none" w="med" len="med"/>
                    </a:lnB>
                    <a:solidFill>
                      <a:srgbClr val="EAEFF7"/>
                    </a:solidFill>
                  </a:tcPr>
                </a:tc>
                <a:tc>
                  <a:txBody>
                    <a:bodyPr/>
                    <a:lstStyle/>
                    <a:p>
                      <a:pPr algn="l">
                        <a:lnSpc>
                          <a:spcPts val="1679"/>
                        </a:lnSpc>
                        <a:defRPr/>
                      </a:pPr>
                      <a:endParaRPr lang="en-US" sz="1100"/>
                    </a:p>
                  </a:txBody>
                  <a:tcPr marT="91440" marB="91440" anchor="ctr">
                    <a:lnL w="4762" cap="flat" cmpd="sng" algn="ctr">
                      <a:solidFill>
                        <a:srgbClr val="000000"/>
                      </a:solidFill>
                      <a:prstDash val="solid"/>
                      <a:round/>
                      <a:headEnd type="none" w="med" len="med"/>
                      <a:tailEnd type="none" w="med" len="med"/>
                    </a:lnL>
                    <a:lnR w="4762" cap="flat" cmpd="sng" algn="ctr">
                      <a:solidFill>
                        <a:srgbClr val="000000"/>
                      </a:solidFill>
                      <a:prstDash val="solid"/>
                      <a:round/>
                      <a:headEnd type="none" w="med" len="med"/>
                      <a:tailEnd type="none" w="med" len="med"/>
                    </a:lnR>
                    <a:lnT w="4762" cap="flat" cmpd="sng" algn="ctr">
                      <a:solidFill>
                        <a:srgbClr val="000000"/>
                      </a:solidFill>
                      <a:prstDash val="solid"/>
                      <a:round/>
                      <a:headEnd type="none" w="med" len="med"/>
                      <a:tailEnd type="none" w="med" len="med"/>
                    </a:lnT>
                    <a:lnB w="4762" cap="flat" cmpd="sng" algn="ctr">
                      <a:solidFill>
                        <a:srgbClr val="000000"/>
                      </a:solidFill>
                      <a:prstDash val="solid"/>
                      <a:round/>
                      <a:headEnd type="none" w="med" len="med"/>
                      <a:tailEnd type="none" w="med" len="med"/>
                    </a:lnB>
                    <a:solidFill>
                      <a:srgbClr val="EAEFF7"/>
                    </a:solidFill>
                  </a:tcPr>
                </a:tc>
                <a:extLst>
                  <a:ext uri="{0D108BD9-81ED-4DB2-BD59-A6C34878D82A}">
                    <a16:rowId xmlns:a16="http://schemas.microsoft.com/office/drawing/2014/main" val="10002"/>
                  </a:ext>
                </a:extLst>
              </a:tr>
              <a:tr h="1106018">
                <a:tc>
                  <a:txBody>
                    <a:bodyPr/>
                    <a:lstStyle/>
                    <a:p>
                      <a:pPr algn="ctr">
                        <a:lnSpc>
                          <a:spcPts val="3240"/>
                        </a:lnSpc>
                        <a:defRPr/>
                      </a:pPr>
                      <a:r>
                        <a:rPr lang="en-US" sz="2700">
                          <a:solidFill>
                            <a:srgbClr val="000000"/>
                          </a:solidFill>
                          <a:latin typeface="Arial"/>
                          <a:ea typeface="Arial"/>
                          <a:cs typeface="Arial"/>
                          <a:sym typeface="Arial"/>
                        </a:rPr>
                        <a:t>Credoau Proffesiynol</a:t>
                      </a:r>
                      <a:endParaRPr lang="en-US" sz="1100"/>
                    </a:p>
                  </a:txBody>
                  <a:tcPr marT="91440" marB="91440" anchor="ctr">
                    <a:lnL w="4762" cap="flat" cmpd="sng" algn="ctr">
                      <a:solidFill>
                        <a:srgbClr val="000000"/>
                      </a:solidFill>
                      <a:prstDash val="solid"/>
                      <a:round/>
                      <a:headEnd type="none" w="med" len="med"/>
                      <a:tailEnd type="none" w="med" len="med"/>
                    </a:lnL>
                    <a:lnR w="4762" cap="flat" cmpd="sng" algn="ctr">
                      <a:solidFill>
                        <a:srgbClr val="000000"/>
                      </a:solidFill>
                      <a:prstDash val="solid"/>
                      <a:round/>
                      <a:headEnd type="none" w="med" len="med"/>
                      <a:tailEnd type="none" w="med" len="med"/>
                    </a:lnR>
                    <a:lnT w="4762" cap="flat" cmpd="sng" algn="ctr">
                      <a:solidFill>
                        <a:srgbClr val="000000"/>
                      </a:solidFill>
                      <a:prstDash val="solid"/>
                      <a:round/>
                      <a:headEnd type="none" w="med" len="med"/>
                      <a:tailEnd type="none" w="med" len="med"/>
                    </a:lnT>
                    <a:lnB w="4762" cap="flat" cmpd="sng" algn="ctr">
                      <a:solidFill>
                        <a:srgbClr val="000000"/>
                      </a:solidFill>
                      <a:prstDash val="solid"/>
                      <a:round/>
                      <a:headEnd type="none" w="med" len="med"/>
                      <a:tailEnd type="none" w="med" len="med"/>
                    </a:lnB>
                    <a:solidFill>
                      <a:srgbClr val="D2DEEF"/>
                    </a:solidFill>
                  </a:tcPr>
                </a:tc>
                <a:tc>
                  <a:txBody>
                    <a:bodyPr/>
                    <a:lstStyle/>
                    <a:p>
                      <a:pPr algn="l">
                        <a:lnSpc>
                          <a:spcPts val="1679"/>
                        </a:lnSpc>
                        <a:defRPr/>
                      </a:pPr>
                      <a:endParaRPr lang="en-US" sz="1100"/>
                    </a:p>
                  </a:txBody>
                  <a:tcPr marT="91440" marB="91440" anchor="ctr">
                    <a:lnL w="4762" cap="flat" cmpd="sng" algn="ctr">
                      <a:solidFill>
                        <a:srgbClr val="000000"/>
                      </a:solidFill>
                      <a:prstDash val="solid"/>
                      <a:round/>
                      <a:headEnd type="none" w="med" len="med"/>
                      <a:tailEnd type="none" w="med" len="med"/>
                    </a:lnL>
                    <a:lnR w="4762" cap="flat" cmpd="sng" algn="ctr">
                      <a:solidFill>
                        <a:srgbClr val="000000"/>
                      </a:solidFill>
                      <a:prstDash val="solid"/>
                      <a:round/>
                      <a:headEnd type="none" w="med" len="med"/>
                      <a:tailEnd type="none" w="med" len="med"/>
                    </a:lnR>
                    <a:lnT w="4762" cap="flat" cmpd="sng" algn="ctr">
                      <a:solidFill>
                        <a:srgbClr val="000000"/>
                      </a:solidFill>
                      <a:prstDash val="solid"/>
                      <a:round/>
                      <a:headEnd type="none" w="med" len="med"/>
                      <a:tailEnd type="none" w="med" len="med"/>
                    </a:lnT>
                    <a:lnB w="4762" cap="flat" cmpd="sng" algn="ctr">
                      <a:solidFill>
                        <a:srgbClr val="000000"/>
                      </a:solidFill>
                      <a:prstDash val="solid"/>
                      <a:round/>
                      <a:headEnd type="none" w="med" len="med"/>
                      <a:tailEnd type="none" w="med" len="med"/>
                    </a:lnB>
                    <a:solidFill>
                      <a:srgbClr val="D2DEEF"/>
                    </a:solidFill>
                  </a:tcPr>
                </a:tc>
                <a:tc>
                  <a:txBody>
                    <a:bodyPr/>
                    <a:lstStyle/>
                    <a:p>
                      <a:pPr algn="l">
                        <a:lnSpc>
                          <a:spcPts val="1679"/>
                        </a:lnSpc>
                        <a:defRPr/>
                      </a:pPr>
                      <a:endParaRPr lang="en-US" sz="1100"/>
                    </a:p>
                  </a:txBody>
                  <a:tcPr marT="91440" marB="91440" anchor="ctr">
                    <a:lnL w="4762" cap="flat" cmpd="sng" algn="ctr">
                      <a:solidFill>
                        <a:srgbClr val="000000"/>
                      </a:solidFill>
                      <a:prstDash val="solid"/>
                      <a:round/>
                      <a:headEnd type="none" w="med" len="med"/>
                      <a:tailEnd type="none" w="med" len="med"/>
                    </a:lnL>
                    <a:lnR w="4762" cap="flat" cmpd="sng" algn="ctr">
                      <a:solidFill>
                        <a:srgbClr val="000000"/>
                      </a:solidFill>
                      <a:prstDash val="solid"/>
                      <a:round/>
                      <a:headEnd type="none" w="med" len="med"/>
                      <a:tailEnd type="none" w="med" len="med"/>
                    </a:lnR>
                    <a:lnT w="4762" cap="flat" cmpd="sng" algn="ctr">
                      <a:solidFill>
                        <a:srgbClr val="000000"/>
                      </a:solidFill>
                      <a:prstDash val="solid"/>
                      <a:round/>
                      <a:headEnd type="none" w="med" len="med"/>
                      <a:tailEnd type="none" w="med" len="med"/>
                    </a:lnT>
                    <a:lnB w="4762" cap="flat" cmpd="sng" algn="ctr">
                      <a:solidFill>
                        <a:srgbClr val="000000"/>
                      </a:solidFill>
                      <a:prstDash val="solid"/>
                      <a:round/>
                      <a:headEnd type="none" w="med" len="med"/>
                      <a:tailEnd type="none" w="med" len="med"/>
                    </a:lnB>
                    <a:solidFill>
                      <a:srgbClr val="D2DEEF"/>
                    </a:solidFill>
                  </a:tcPr>
                </a:tc>
                <a:extLst>
                  <a:ext uri="{0D108BD9-81ED-4DB2-BD59-A6C34878D82A}">
                    <a16:rowId xmlns:a16="http://schemas.microsoft.com/office/drawing/2014/main" val="10003"/>
                  </a:ext>
                </a:extLst>
              </a:tr>
              <a:tr h="1516008">
                <a:tc>
                  <a:txBody>
                    <a:bodyPr/>
                    <a:lstStyle/>
                    <a:p>
                      <a:pPr algn="ctr">
                        <a:lnSpc>
                          <a:spcPts val="3240"/>
                        </a:lnSpc>
                        <a:defRPr/>
                      </a:pPr>
                      <a:r>
                        <a:rPr lang="en-US" sz="2700" i="1">
                          <a:solidFill>
                            <a:srgbClr val="000000"/>
                          </a:solidFill>
                          <a:latin typeface="Arial Italics"/>
                          <a:ea typeface="Arial Italics"/>
                          <a:cs typeface="Arial Italics"/>
                          <a:sym typeface="Arial Italics"/>
                        </a:rPr>
                        <a:t>Ychwanegwch eich syniadau eich hun…</a:t>
                      </a:r>
                      <a:endParaRPr lang="en-US" sz="1100"/>
                    </a:p>
                  </a:txBody>
                  <a:tcPr marT="91440" marB="91440" anchor="ctr">
                    <a:lnL w="4762" cap="flat" cmpd="sng" algn="ctr">
                      <a:solidFill>
                        <a:srgbClr val="000000"/>
                      </a:solidFill>
                      <a:prstDash val="solid"/>
                      <a:round/>
                      <a:headEnd type="none" w="med" len="med"/>
                      <a:tailEnd type="none" w="med" len="med"/>
                    </a:lnL>
                    <a:lnR w="4762" cap="flat" cmpd="sng" algn="ctr">
                      <a:solidFill>
                        <a:srgbClr val="000000"/>
                      </a:solidFill>
                      <a:prstDash val="solid"/>
                      <a:round/>
                      <a:headEnd type="none" w="med" len="med"/>
                      <a:tailEnd type="none" w="med" len="med"/>
                    </a:lnR>
                    <a:lnT w="4762" cap="flat" cmpd="sng" algn="ctr">
                      <a:solidFill>
                        <a:srgbClr val="000000"/>
                      </a:solidFill>
                      <a:prstDash val="solid"/>
                      <a:round/>
                      <a:headEnd type="none" w="med" len="med"/>
                      <a:tailEnd type="none" w="med" len="med"/>
                    </a:lnT>
                    <a:lnB w="4762" cap="flat" cmpd="sng" algn="ctr">
                      <a:solidFill>
                        <a:srgbClr val="000000"/>
                      </a:solidFill>
                      <a:prstDash val="solid"/>
                      <a:round/>
                      <a:headEnd type="none" w="med" len="med"/>
                      <a:tailEnd type="none" w="med" len="med"/>
                    </a:lnB>
                    <a:solidFill>
                      <a:srgbClr val="EAEFF7"/>
                    </a:solidFill>
                  </a:tcPr>
                </a:tc>
                <a:tc>
                  <a:txBody>
                    <a:bodyPr/>
                    <a:lstStyle/>
                    <a:p>
                      <a:pPr algn="l">
                        <a:lnSpc>
                          <a:spcPts val="1679"/>
                        </a:lnSpc>
                        <a:defRPr/>
                      </a:pPr>
                      <a:endParaRPr lang="en-US" sz="1100"/>
                    </a:p>
                  </a:txBody>
                  <a:tcPr marT="91440" marB="91440" anchor="ctr">
                    <a:lnL w="4762" cap="flat" cmpd="sng" algn="ctr">
                      <a:solidFill>
                        <a:srgbClr val="000000"/>
                      </a:solidFill>
                      <a:prstDash val="solid"/>
                      <a:round/>
                      <a:headEnd type="none" w="med" len="med"/>
                      <a:tailEnd type="none" w="med" len="med"/>
                    </a:lnL>
                    <a:lnR w="4762" cap="flat" cmpd="sng" algn="ctr">
                      <a:solidFill>
                        <a:srgbClr val="000000"/>
                      </a:solidFill>
                      <a:prstDash val="solid"/>
                      <a:round/>
                      <a:headEnd type="none" w="med" len="med"/>
                      <a:tailEnd type="none" w="med" len="med"/>
                    </a:lnR>
                    <a:lnT w="4762" cap="flat" cmpd="sng" algn="ctr">
                      <a:solidFill>
                        <a:srgbClr val="000000"/>
                      </a:solidFill>
                      <a:prstDash val="solid"/>
                      <a:round/>
                      <a:headEnd type="none" w="med" len="med"/>
                      <a:tailEnd type="none" w="med" len="med"/>
                    </a:lnT>
                    <a:lnB w="4762" cap="flat" cmpd="sng" algn="ctr">
                      <a:solidFill>
                        <a:srgbClr val="000000"/>
                      </a:solidFill>
                      <a:prstDash val="solid"/>
                      <a:round/>
                      <a:headEnd type="none" w="med" len="med"/>
                      <a:tailEnd type="none" w="med" len="med"/>
                    </a:lnB>
                    <a:solidFill>
                      <a:srgbClr val="EAEFF7"/>
                    </a:solidFill>
                  </a:tcPr>
                </a:tc>
                <a:tc>
                  <a:txBody>
                    <a:bodyPr/>
                    <a:lstStyle/>
                    <a:p>
                      <a:pPr algn="l">
                        <a:lnSpc>
                          <a:spcPts val="1679"/>
                        </a:lnSpc>
                        <a:defRPr/>
                      </a:pPr>
                      <a:endParaRPr lang="en-US" sz="1100"/>
                    </a:p>
                  </a:txBody>
                  <a:tcPr marT="91440" marB="91440" anchor="ctr">
                    <a:lnL w="4762" cap="flat" cmpd="sng" algn="ctr">
                      <a:solidFill>
                        <a:srgbClr val="000000"/>
                      </a:solidFill>
                      <a:prstDash val="solid"/>
                      <a:round/>
                      <a:headEnd type="none" w="med" len="med"/>
                      <a:tailEnd type="none" w="med" len="med"/>
                    </a:lnL>
                    <a:lnR w="4762" cap="flat" cmpd="sng" algn="ctr">
                      <a:solidFill>
                        <a:srgbClr val="000000"/>
                      </a:solidFill>
                      <a:prstDash val="solid"/>
                      <a:round/>
                      <a:headEnd type="none" w="med" len="med"/>
                      <a:tailEnd type="none" w="med" len="med"/>
                    </a:lnR>
                    <a:lnT w="4762" cap="flat" cmpd="sng" algn="ctr">
                      <a:solidFill>
                        <a:srgbClr val="000000"/>
                      </a:solidFill>
                      <a:prstDash val="solid"/>
                      <a:round/>
                      <a:headEnd type="none" w="med" len="med"/>
                      <a:tailEnd type="none" w="med" len="med"/>
                    </a:lnT>
                    <a:lnB w="4762" cap="flat" cmpd="sng" algn="ctr">
                      <a:solidFill>
                        <a:srgbClr val="000000"/>
                      </a:solidFill>
                      <a:prstDash val="solid"/>
                      <a:round/>
                      <a:headEnd type="none" w="med" len="med"/>
                      <a:tailEnd type="none" w="med" len="med"/>
                    </a:lnB>
                    <a:solidFill>
                      <a:srgbClr val="EAEFF7"/>
                    </a:solidFill>
                  </a:tcPr>
                </a:tc>
                <a:extLst>
                  <a:ext uri="{0D108BD9-81ED-4DB2-BD59-A6C34878D82A}">
                    <a16:rowId xmlns:a16="http://schemas.microsoft.com/office/drawing/2014/main" val="10004"/>
                  </a:ext>
                </a:extLst>
              </a:tr>
            </a:tbl>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F2CC"/>
        </a:solidFill>
        <a:effectLst/>
      </p:bgPr>
    </p:bg>
    <p:spTree>
      <p:nvGrpSpPr>
        <p:cNvPr id="1" name=""/>
        <p:cNvGrpSpPr/>
        <p:nvPr/>
      </p:nvGrpSpPr>
      <p:grpSpPr>
        <a:xfrm>
          <a:off x="0" y="0"/>
          <a:ext cx="0" cy="0"/>
          <a:chOff x="0" y="0"/>
          <a:chExt cx="0" cy="0"/>
        </a:xfrm>
      </p:grpSpPr>
      <p:grpSp>
        <p:nvGrpSpPr>
          <p:cNvPr id="2" name="Group 2"/>
          <p:cNvGrpSpPr/>
          <p:nvPr/>
        </p:nvGrpSpPr>
        <p:grpSpPr>
          <a:xfrm>
            <a:off x="1257300" y="547686"/>
            <a:ext cx="15773400" cy="1988345"/>
            <a:chOff x="0" y="0"/>
            <a:chExt cx="21031200" cy="2651126"/>
          </a:xfrm>
        </p:grpSpPr>
        <p:sp>
          <p:nvSpPr>
            <p:cNvPr id="3" name="Freeform 3"/>
            <p:cNvSpPr/>
            <p:nvPr/>
          </p:nvSpPr>
          <p:spPr>
            <a:xfrm>
              <a:off x="0" y="0"/>
              <a:ext cx="21031200" cy="2651126"/>
            </a:xfrm>
            <a:custGeom>
              <a:avLst/>
              <a:gdLst/>
              <a:ahLst/>
              <a:cxnLst/>
              <a:rect l="l" t="t" r="r" b="b"/>
              <a:pathLst>
                <a:path w="21031200" h="2651126">
                  <a:moveTo>
                    <a:pt x="0" y="0"/>
                  </a:moveTo>
                  <a:lnTo>
                    <a:pt x="21031200" y="0"/>
                  </a:lnTo>
                  <a:lnTo>
                    <a:pt x="21031200" y="2651126"/>
                  </a:lnTo>
                  <a:lnTo>
                    <a:pt x="0" y="2651126"/>
                  </a:lnTo>
                  <a:close/>
                </a:path>
              </a:pathLst>
            </a:custGeom>
            <a:solidFill>
              <a:srgbClr val="000000">
                <a:alpha val="0"/>
              </a:srgbClr>
            </a:solidFill>
          </p:spPr>
          <p:txBody>
            <a:bodyPr/>
            <a:lstStyle/>
            <a:p>
              <a:endParaRPr lang="en-GB"/>
            </a:p>
          </p:txBody>
        </p:sp>
        <p:sp>
          <p:nvSpPr>
            <p:cNvPr id="4" name="TextBox 4"/>
            <p:cNvSpPr txBox="1"/>
            <p:nvPr/>
          </p:nvSpPr>
          <p:spPr>
            <a:xfrm>
              <a:off x="0" y="-47625"/>
              <a:ext cx="21031200" cy="2698751"/>
            </a:xfrm>
            <a:prstGeom prst="rect">
              <a:avLst/>
            </a:prstGeom>
          </p:spPr>
          <p:txBody>
            <a:bodyPr lIns="0" tIns="0" rIns="0" bIns="0" rtlCol="0" anchor="ctr"/>
            <a:lstStyle/>
            <a:p>
              <a:pPr algn="ctr">
                <a:lnSpc>
                  <a:spcPts val="6480"/>
                </a:lnSpc>
              </a:pPr>
              <a:r>
                <a:rPr lang="en-US" sz="6000">
                  <a:solidFill>
                    <a:srgbClr val="000000"/>
                  </a:solidFill>
                  <a:latin typeface="Arial"/>
                  <a:ea typeface="Arial"/>
                  <a:cs typeface="Arial"/>
                  <a:sym typeface="Arial"/>
                </a:rPr>
                <a:t>Ysgolion Sy’n Parchu Hawliau</a:t>
              </a:r>
            </a:p>
            <a:p>
              <a:pPr algn="ctr">
                <a:lnSpc>
                  <a:spcPts val="6480"/>
                </a:lnSpc>
              </a:pPr>
              <a:r>
                <a:rPr lang="en-US" sz="6000">
                  <a:solidFill>
                    <a:srgbClr val="000000"/>
                  </a:solidFill>
                  <a:latin typeface="Arial"/>
                  <a:ea typeface="Arial"/>
                  <a:cs typeface="Arial"/>
                  <a:sym typeface="Arial"/>
                </a:rPr>
                <a:t>Rights Respecting Schools</a:t>
              </a:r>
            </a:p>
          </p:txBody>
        </p:sp>
      </p:grpSp>
      <p:sp>
        <p:nvSpPr>
          <p:cNvPr id="5" name="Freeform 5" descr="A logo with people holding hands  Description automatically generated"/>
          <p:cNvSpPr/>
          <p:nvPr/>
        </p:nvSpPr>
        <p:spPr>
          <a:xfrm>
            <a:off x="14729740" y="6000"/>
            <a:ext cx="2966766" cy="3071716"/>
          </a:xfrm>
          <a:custGeom>
            <a:avLst/>
            <a:gdLst/>
            <a:ahLst/>
            <a:cxnLst/>
            <a:rect l="l" t="t" r="r" b="b"/>
            <a:pathLst>
              <a:path w="2966766" h="3071716">
                <a:moveTo>
                  <a:pt x="0" y="0"/>
                </a:moveTo>
                <a:lnTo>
                  <a:pt x="2966767" y="0"/>
                </a:lnTo>
                <a:lnTo>
                  <a:pt x="2966767" y="3071716"/>
                </a:lnTo>
                <a:lnTo>
                  <a:pt x="0" y="3071716"/>
                </a:lnTo>
                <a:lnTo>
                  <a:pt x="0" y="0"/>
                </a:lnTo>
                <a:close/>
              </a:path>
            </a:pathLst>
          </a:custGeom>
          <a:blipFill>
            <a:blip r:embed="rId3"/>
            <a:stretch>
              <a:fillRect/>
            </a:stretch>
          </a:blipFill>
        </p:spPr>
        <p:txBody>
          <a:bodyPr/>
          <a:lstStyle/>
          <a:p>
            <a:endParaRPr lang="en-GB"/>
          </a:p>
        </p:txBody>
      </p:sp>
      <p:sp>
        <p:nvSpPr>
          <p:cNvPr id="6" name="TextBox 6"/>
          <p:cNvSpPr txBox="1"/>
          <p:nvPr/>
        </p:nvSpPr>
        <p:spPr>
          <a:xfrm>
            <a:off x="2211205" y="3274171"/>
            <a:ext cx="6600920" cy="5426964"/>
          </a:xfrm>
          <a:prstGeom prst="rect">
            <a:avLst/>
          </a:prstGeom>
        </p:spPr>
        <p:txBody>
          <a:bodyPr lIns="0" tIns="0" rIns="0" bIns="0" rtlCol="0" anchor="t">
            <a:spAutoFit/>
          </a:bodyPr>
          <a:lstStyle/>
          <a:p>
            <a:pPr algn="l">
              <a:lnSpc>
                <a:spcPts val="3888"/>
              </a:lnSpc>
              <a:spcBef>
                <a:spcPct val="0"/>
              </a:spcBef>
            </a:pPr>
            <a:r>
              <a:rPr lang="en-US" sz="3600">
                <a:solidFill>
                  <a:srgbClr val="000000"/>
                </a:solidFill>
                <a:latin typeface="Arial"/>
                <a:ea typeface="Arial"/>
                <a:cs typeface="Arial"/>
                <a:sym typeface="Arial"/>
              </a:rPr>
              <a:t>Ysgolion Sy’n Parchu Hawliau</a:t>
            </a:r>
          </a:p>
          <a:p>
            <a:pPr algn="l">
              <a:lnSpc>
                <a:spcPts val="3888"/>
              </a:lnSpc>
              <a:spcBef>
                <a:spcPct val="0"/>
              </a:spcBef>
            </a:pPr>
            <a:endParaRPr lang="en-US" sz="3600">
              <a:solidFill>
                <a:srgbClr val="000000"/>
              </a:solidFill>
              <a:latin typeface="Arial"/>
              <a:ea typeface="Arial"/>
              <a:cs typeface="Arial"/>
              <a:sym typeface="Arial"/>
            </a:endParaRPr>
          </a:p>
          <a:p>
            <a:pPr algn="l">
              <a:lnSpc>
                <a:spcPts val="3888"/>
              </a:lnSpc>
              <a:spcBef>
                <a:spcPct val="0"/>
              </a:spcBef>
            </a:pPr>
            <a:r>
              <a:rPr lang="en-US" sz="3600">
                <a:solidFill>
                  <a:srgbClr val="000000"/>
                </a:solidFill>
                <a:latin typeface="Arial"/>
                <a:ea typeface="Arial"/>
                <a:cs typeface="Arial"/>
                <a:sym typeface="Arial"/>
              </a:rPr>
              <a:t>Mewn pârau, trafodwch sut mae ysgol sy’n parchu hawliau plant yn edrych. </a:t>
            </a:r>
          </a:p>
          <a:p>
            <a:pPr algn="l">
              <a:lnSpc>
                <a:spcPts val="3888"/>
              </a:lnSpc>
              <a:spcBef>
                <a:spcPct val="0"/>
              </a:spcBef>
            </a:pPr>
            <a:endParaRPr lang="en-US" sz="3600">
              <a:solidFill>
                <a:srgbClr val="000000"/>
              </a:solidFill>
              <a:latin typeface="Arial"/>
              <a:ea typeface="Arial"/>
              <a:cs typeface="Arial"/>
              <a:sym typeface="Arial"/>
            </a:endParaRPr>
          </a:p>
          <a:p>
            <a:pPr algn="l">
              <a:lnSpc>
                <a:spcPts val="3888"/>
              </a:lnSpc>
              <a:spcBef>
                <a:spcPct val="0"/>
              </a:spcBef>
            </a:pPr>
            <a:r>
              <a:rPr lang="en-US" sz="3600">
                <a:solidFill>
                  <a:srgbClr val="000000"/>
                </a:solidFill>
                <a:latin typeface="Arial"/>
                <a:ea typeface="Arial"/>
                <a:cs typeface="Arial"/>
                <a:sym typeface="Arial"/>
              </a:rPr>
              <a:t>UNICEF – Gwobr Ysgolion Sy’n Parchu Hawliau</a:t>
            </a:r>
          </a:p>
          <a:p>
            <a:pPr algn="l">
              <a:lnSpc>
                <a:spcPts val="3888"/>
              </a:lnSpc>
              <a:spcBef>
                <a:spcPct val="0"/>
              </a:spcBef>
            </a:pPr>
            <a:endParaRPr lang="en-US" sz="3600">
              <a:solidFill>
                <a:srgbClr val="000000"/>
              </a:solidFill>
              <a:latin typeface="Arial"/>
              <a:ea typeface="Arial"/>
              <a:cs typeface="Arial"/>
              <a:sym typeface="Arial"/>
            </a:endParaRPr>
          </a:p>
          <a:p>
            <a:pPr algn="l">
              <a:lnSpc>
                <a:spcPts val="3888"/>
              </a:lnSpc>
              <a:spcBef>
                <a:spcPct val="0"/>
              </a:spcBef>
            </a:pPr>
            <a:r>
              <a:rPr lang="en-US" sz="3600">
                <a:solidFill>
                  <a:srgbClr val="000000"/>
                </a:solidFill>
                <a:latin typeface="Arial"/>
                <a:ea typeface="Arial"/>
                <a:cs typeface="Arial"/>
                <a:sym typeface="Arial"/>
              </a:rPr>
              <a:t>Yn addysgu am, trwy ac am hawliau</a:t>
            </a:r>
          </a:p>
        </p:txBody>
      </p:sp>
      <p:sp>
        <p:nvSpPr>
          <p:cNvPr id="7" name="TextBox 7"/>
          <p:cNvSpPr txBox="1"/>
          <p:nvPr/>
        </p:nvSpPr>
        <p:spPr>
          <a:xfrm>
            <a:off x="9972700" y="3274171"/>
            <a:ext cx="6600920" cy="5426964"/>
          </a:xfrm>
          <a:prstGeom prst="rect">
            <a:avLst/>
          </a:prstGeom>
        </p:spPr>
        <p:txBody>
          <a:bodyPr lIns="0" tIns="0" rIns="0" bIns="0" rtlCol="0" anchor="t">
            <a:spAutoFit/>
          </a:bodyPr>
          <a:lstStyle/>
          <a:p>
            <a:pPr algn="l">
              <a:lnSpc>
                <a:spcPts val="3888"/>
              </a:lnSpc>
              <a:spcBef>
                <a:spcPct val="0"/>
              </a:spcBef>
            </a:pPr>
            <a:r>
              <a:rPr lang="en-US" sz="3600" u="sng">
                <a:solidFill>
                  <a:srgbClr val="0563C1"/>
                </a:solidFill>
                <a:latin typeface="Arial"/>
                <a:ea typeface="Arial"/>
                <a:cs typeface="Arial"/>
                <a:sym typeface="Arial"/>
                <a:hlinkClick r:id="rId4" tooltip="https://www.youtube.com/watch?v=AH8LIQsiM8o"/>
              </a:rPr>
              <a:t>Rights Respecting Schools</a:t>
            </a:r>
          </a:p>
          <a:p>
            <a:pPr algn="l">
              <a:lnSpc>
                <a:spcPts val="3888"/>
              </a:lnSpc>
              <a:spcBef>
                <a:spcPct val="0"/>
              </a:spcBef>
            </a:pPr>
            <a:endParaRPr lang="en-US" sz="3600" u="sng">
              <a:solidFill>
                <a:srgbClr val="0563C1"/>
              </a:solidFill>
              <a:latin typeface="Arial"/>
              <a:ea typeface="Arial"/>
              <a:cs typeface="Arial"/>
              <a:sym typeface="Arial"/>
              <a:hlinkClick r:id="rId4" tooltip="https://www.youtube.com/watch?v=AH8LIQsiM8o"/>
            </a:endParaRPr>
          </a:p>
          <a:p>
            <a:pPr algn="l">
              <a:lnSpc>
                <a:spcPts val="3888"/>
              </a:lnSpc>
              <a:spcBef>
                <a:spcPct val="0"/>
              </a:spcBef>
            </a:pPr>
            <a:r>
              <a:rPr lang="en-US" sz="3600">
                <a:solidFill>
                  <a:srgbClr val="000000"/>
                </a:solidFill>
                <a:latin typeface="Arial"/>
                <a:ea typeface="Arial"/>
                <a:cs typeface="Arial"/>
                <a:sym typeface="Arial"/>
              </a:rPr>
              <a:t>In pairs, discuss what a school which respects children’s rights looks like? </a:t>
            </a:r>
          </a:p>
          <a:p>
            <a:pPr algn="l">
              <a:lnSpc>
                <a:spcPts val="3888"/>
              </a:lnSpc>
              <a:spcBef>
                <a:spcPct val="0"/>
              </a:spcBef>
            </a:pPr>
            <a:endParaRPr lang="en-US" sz="3600">
              <a:solidFill>
                <a:srgbClr val="000000"/>
              </a:solidFill>
              <a:latin typeface="Arial"/>
              <a:ea typeface="Arial"/>
              <a:cs typeface="Arial"/>
              <a:sym typeface="Arial"/>
            </a:endParaRPr>
          </a:p>
          <a:p>
            <a:pPr algn="l">
              <a:lnSpc>
                <a:spcPts val="3888"/>
              </a:lnSpc>
              <a:spcBef>
                <a:spcPct val="0"/>
              </a:spcBef>
            </a:pPr>
            <a:r>
              <a:rPr lang="en-US" sz="3600" u="sng">
                <a:solidFill>
                  <a:srgbClr val="0563C1"/>
                </a:solidFill>
                <a:latin typeface="Arial"/>
                <a:ea typeface="Arial"/>
                <a:cs typeface="Arial"/>
                <a:sym typeface="Arial"/>
                <a:hlinkClick r:id="rId5" tooltip="https://www.unicef.org.uk/rights-respecting-schools/"/>
              </a:rPr>
              <a:t>UNICEF’s Rights Respecting Schools Award </a:t>
            </a:r>
          </a:p>
          <a:p>
            <a:pPr algn="l">
              <a:lnSpc>
                <a:spcPts val="3888"/>
              </a:lnSpc>
              <a:spcBef>
                <a:spcPct val="0"/>
              </a:spcBef>
            </a:pPr>
            <a:endParaRPr lang="en-US" sz="3600" u="sng">
              <a:solidFill>
                <a:srgbClr val="0563C1"/>
              </a:solidFill>
              <a:latin typeface="Arial"/>
              <a:ea typeface="Arial"/>
              <a:cs typeface="Arial"/>
              <a:sym typeface="Arial"/>
              <a:hlinkClick r:id="rId5" tooltip="https://www.unicef.org.uk/rights-respecting-schools/"/>
            </a:endParaRPr>
          </a:p>
          <a:p>
            <a:pPr algn="l">
              <a:lnSpc>
                <a:spcPts val="3888"/>
              </a:lnSpc>
              <a:spcBef>
                <a:spcPct val="0"/>
              </a:spcBef>
            </a:pPr>
            <a:r>
              <a:rPr lang="en-US" sz="3600">
                <a:solidFill>
                  <a:srgbClr val="000000"/>
                </a:solidFill>
                <a:latin typeface="Arial"/>
                <a:ea typeface="Arial"/>
                <a:cs typeface="Arial"/>
                <a:sym typeface="Arial"/>
              </a:rPr>
              <a:t>Teaching about, through and for rights </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FF2CC"/>
        </a:solidFill>
        <a:effectLst/>
      </p:bgPr>
    </p:bg>
    <p:spTree>
      <p:nvGrpSpPr>
        <p:cNvPr id="1" name=""/>
        <p:cNvGrpSpPr/>
        <p:nvPr/>
      </p:nvGrpSpPr>
      <p:grpSpPr>
        <a:xfrm>
          <a:off x="0" y="0"/>
          <a:ext cx="0" cy="0"/>
          <a:chOff x="0" y="0"/>
          <a:chExt cx="0" cy="0"/>
        </a:xfrm>
      </p:grpSpPr>
      <p:grpSp>
        <p:nvGrpSpPr>
          <p:cNvPr id="2" name="Group 2"/>
          <p:cNvGrpSpPr/>
          <p:nvPr/>
        </p:nvGrpSpPr>
        <p:grpSpPr>
          <a:xfrm>
            <a:off x="1257300" y="547687"/>
            <a:ext cx="15773400" cy="2128266"/>
            <a:chOff x="0" y="0"/>
            <a:chExt cx="21031200" cy="2837688"/>
          </a:xfrm>
        </p:grpSpPr>
        <p:sp>
          <p:nvSpPr>
            <p:cNvPr id="3" name="Freeform 3"/>
            <p:cNvSpPr/>
            <p:nvPr/>
          </p:nvSpPr>
          <p:spPr>
            <a:xfrm>
              <a:off x="0" y="0"/>
              <a:ext cx="21031200" cy="2837688"/>
            </a:xfrm>
            <a:custGeom>
              <a:avLst/>
              <a:gdLst/>
              <a:ahLst/>
              <a:cxnLst/>
              <a:rect l="l" t="t" r="r" b="b"/>
              <a:pathLst>
                <a:path w="21031200" h="2837688">
                  <a:moveTo>
                    <a:pt x="0" y="0"/>
                  </a:moveTo>
                  <a:lnTo>
                    <a:pt x="21031200" y="0"/>
                  </a:lnTo>
                  <a:lnTo>
                    <a:pt x="21031200" y="2837688"/>
                  </a:lnTo>
                  <a:lnTo>
                    <a:pt x="0" y="2837688"/>
                  </a:lnTo>
                  <a:close/>
                </a:path>
              </a:pathLst>
            </a:custGeom>
            <a:solidFill>
              <a:srgbClr val="000000">
                <a:alpha val="0"/>
              </a:srgbClr>
            </a:solidFill>
          </p:spPr>
          <p:txBody>
            <a:bodyPr/>
            <a:lstStyle/>
            <a:p>
              <a:endParaRPr lang="en-GB"/>
            </a:p>
          </p:txBody>
        </p:sp>
        <p:sp>
          <p:nvSpPr>
            <p:cNvPr id="4" name="TextBox 4"/>
            <p:cNvSpPr txBox="1"/>
            <p:nvPr/>
          </p:nvSpPr>
          <p:spPr>
            <a:xfrm>
              <a:off x="0" y="-57150"/>
              <a:ext cx="21031200" cy="2894838"/>
            </a:xfrm>
            <a:prstGeom prst="rect">
              <a:avLst/>
            </a:prstGeom>
          </p:spPr>
          <p:txBody>
            <a:bodyPr lIns="0" tIns="0" rIns="0" bIns="0" rtlCol="0" anchor="ctr"/>
            <a:lstStyle/>
            <a:p>
              <a:pPr algn="ctr">
                <a:lnSpc>
                  <a:spcPts val="7128"/>
                </a:lnSpc>
              </a:pPr>
              <a:r>
                <a:rPr lang="en-US" sz="6600">
                  <a:solidFill>
                    <a:srgbClr val="000000"/>
                  </a:solidFill>
                  <a:latin typeface="Arial"/>
                  <a:ea typeface="Arial"/>
                  <a:cs typeface="Arial"/>
                  <a:sym typeface="Arial"/>
                </a:rPr>
                <a:t>Cael Llais a Dewis</a:t>
              </a:r>
            </a:p>
            <a:p>
              <a:pPr algn="ctr">
                <a:lnSpc>
                  <a:spcPts val="7128"/>
                </a:lnSpc>
              </a:pPr>
              <a:r>
                <a:rPr lang="en-US" sz="6600">
                  <a:solidFill>
                    <a:srgbClr val="000000"/>
                  </a:solidFill>
                  <a:latin typeface="Arial"/>
                  <a:ea typeface="Arial"/>
                  <a:cs typeface="Arial"/>
                  <a:sym typeface="Arial"/>
                </a:rPr>
                <a:t>Having a Voice and Having a Choice </a:t>
              </a:r>
            </a:p>
          </p:txBody>
        </p:sp>
      </p:grpSp>
      <p:grpSp>
        <p:nvGrpSpPr>
          <p:cNvPr id="5" name="Group 5"/>
          <p:cNvGrpSpPr/>
          <p:nvPr/>
        </p:nvGrpSpPr>
        <p:grpSpPr>
          <a:xfrm>
            <a:off x="1138238" y="3769427"/>
            <a:ext cx="16011525" cy="4533666"/>
            <a:chOff x="0" y="0"/>
            <a:chExt cx="21348700" cy="6044888"/>
          </a:xfrm>
        </p:grpSpPr>
        <p:sp>
          <p:nvSpPr>
            <p:cNvPr id="6" name="Freeform 6"/>
            <p:cNvSpPr/>
            <p:nvPr/>
          </p:nvSpPr>
          <p:spPr>
            <a:xfrm>
              <a:off x="26099" y="8796"/>
              <a:ext cx="21296502" cy="6027295"/>
            </a:xfrm>
            <a:custGeom>
              <a:avLst/>
              <a:gdLst/>
              <a:ahLst/>
              <a:cxnLst/>
              <a:rect l="l" t="t" r="r" b="b"/>
              <a:pathLst>
                <a:path w="21296502" h="6027295">
                  <a:moveTo>
                    <a:pt x="0" y="0"/>
                  </a:moveTo>
                  <a:lnTo>
                    <a:pt x="21296502" y="0"/>
                  </a:lnTo>
                  <a:lnTo>
                    <a:pt x="21296502" y="6027295"/>
                  </a:lnTo>
                  <a:lnTo>
                    <a:pt x="0" y="6027295"/>
                  </a:lnTo>
                  <a:close/>
                </a:path>
              </a:pathLst>
            </a:custGeom>
            <a:solidFill>
              <a:srgbClr val="FFF2CC"/>
            </a:solidFill>
          </p:spPr>
          <p:txBody>
            <a:bodyPr/>
            <a:lstStyle/>
            <a:p>
              <a:endParaRPr lang="en-GB"/>
            </a:p>
          </p:txBody>
        </p:sp>
        <p:sp>
          <p:nvSpPr>
            <p:cNvPr id="7" name="Freeform 7"/>
            <p:cNvSpPr/>
            <p:nvPr/>
          </p:nvSpPr>
          <p:spPr>
            <a:xfrm>
              <a:off x="0" y="0"/>
              <a:ext cx="21348700" cy="6044887"/>
            </a:xfrm>
            <a:custGeom>
              <a:avLst/>
              <a:gdLst/>
              <a:ahLst/>
              <a:cxnLst/>
              <a:rect l="l" t="t" r="r" b="b"/>
              <a:pathLst>
                <a:path w="21348700" h="6044887">
                  <a:moveTo>
                    <a:pt x="26099" y="0"/>
                  </a:moveTo>
                  <a:lnTo>
                    <a:pt x="21322601" y="0"/>
                  </a:lnTo>
                  <a:cubicBezTo>
                    <a:pt x="21336955" y="0"/>
                    <a:pt x="21348700" y="3958"/>
                    <a:pt x="21348700" y="8796"/>
                  </a:cubicBezTo>
                  <a:lnTo>
                    <a:pt x="21348700" y="6036091"/>
                  </a:lnTo>
                  <a:cubicBezTo>
                    <a:pt x="21348700" y="6040929"/>
                    <a:pt x="21336955" y="6044887"/>
                    <a:pt x="21322601" y="6044887"/>
                  </a:cubicBezTo>
                  <a:lnTo>
                    <a:pt x="26099" y="6044887"/>
                  </a:lnTo>
                  <a:cubicBezTo>
                    <a:pt x="11744" y="6044887"/>
                    <a:pt x="0" y="6040929"/>
                    <a:pt x="0" y="6036091"/>
                  </a:cubicBezTo>
                  <a:lnTo>
                    <a:pt x="0" y="8796"/>
                  </a:lnTo>
                  <a:cubicBezTo>
                    <a:pt x="0" y="3958"/>
                    <a:pt x="11744" y="0"/>
                    <a:pt x="26099" y="0"/>
                  </a:cubicBezTo>
                  <a:moveTo>
                    <a:pt x="26099" y="17592"/>
                  </a:moveTo>
                  <a:lnTo>
                    <a:pt x="26099" y="8796"/>
                  </a:lnTo>
                  <a:lnTo>
                    <a:pt x="52197" y="8796"/>
                  </a:lnTo>
                  <a:lnTo>
                    <a:pt x="52197" y="6036091"/>
                  </a:lnTo>
                  <a:lnTo>
                    <a:pt x="26099" y="6036091"/>
                  </a:lnTo>
                  <a:lnTo>
                    <a:pt x="26099" y="6027295"/>
                  </a:lnTo>
                  <a:lnTo>
                    <a:pt x="21322601" y="6027295"/>
                  </a:lnTo>
                  <a:lnTo>
                    <a:pt x="21322601" y="6036091"/>
                  </a:lnTo>
                  <a:lnTo>
                    <a:pt x="21296503" y="6036091"/>
                  </a:lnTo>
                  <a:lnTo>
                    <a:pt x="21296503" y="8796"/>
                  </a:lnTo>
                  <a:lnTo>
                    <a:pt x="21322601" y="8796"/>
                  </a:lnTo>
                  <a:lnTo>
                    <a:pt x="21322601" y="17592"/>
                  </a:lnTo>
                  <a:lnTo>
                    <a:pt x="26099" y="17592"/>
                  </a:lnTo>
                  <a:close/>
                </a:path>
              </a:pathLst>
            </a:custGeom>
            <a:solidFill>
              <a:srgbClr val="FFF2CC"/>
            </a:solidFill>
          </p:spPr>
          <p:txBody>
            <a:bodyPr/>
            <a:lstStyle/>
            <a:p>
              <a:endParaRPr lang="en-GB"/>
            </a:p>
          </p:txBody>
        </p:sp>
        <p:sp>
          <p:nvSpPr>
            <p:cNvPr id="8" name="TextBox 8"/>
            <p:cNvSpPr txBox="1"/>
            <p:nvPr/>
          </p:nvSpPr>
          <p:spPr>
            <a:xfrm>
              <a:off x="0" y="47625"/>
              <a:ext cx="21348700" cy="5997263"/>
            </a:xfrm>
            <a:prstGeom prst="rect">
              <a:avLst/>
            </a:prstGeom>
          </p:spPr>
          <p:txBody>
            <a:bodyPr lIns="50800" tIns="50800" rIns="50800" bIns="50800" rtlCol="0" anchor="t"/>
            <a:lstStyle/>
            <a:p>
              <a:pPr marL="703088" lvl="1" indent="-351544" algn="l">
                <a:lnSpc>
                  <a:spcPts val="3356"/>
                </a:lnSpc>
                <a:buFont typeface="Arial"/>
                <a:buChar char="•"/>
              </a:pPr>
              <a:r>
                <a:rPr lang="en-US" sz="3885">
                  <a:solidFill>
                    <a:srgbClr val="000000"/>
                  </a:solidFill>
                  <a:latin typeface="Arial"/>
                  <a:ea typeface="Arial"/>
                  <a:cs typeface="Arial"/>
                  <a:sym typeface="Arial"/>
                </a:rPr>
                <a:t>Participation is involving children in a way which makes them ‘feel that they are competent to participate in decision making processes by communicating with them, asking questions, listening to them in order to encourage them to develop skills and a desire to argue for their standpoints’.</a:t>
              </a:r>
            </a:p>
            <a:p>
              <a:pPr marL="502206" lvl="1" indent="-251103" algn="r">
                <a:lnSpc>
                  <a:spcPts val="2397"/>
                </a:lnSpc>
              </a:pPr>
              <a:r>
                <a:rPr lang="en-US" sz="2775">
                  <a:solidFill>
                    <a:srgbClr val="000000"/>
                  </a:solidFill>
                  <a:latin typeface="Arial"/>
                  <a:ea typeface="Arial"/>
                  <a:cs typeface="Arial"/>
                  <a:sym typeface="Arial"/>
                </a:rPr>
                <a:t>Sheridan, 2007 in Kanyal, 2014, p.5</a:t>
              </a:r>
            </a:p>
            <a:p>
              <a:pPr marL="703088" lvl="1" indent="-351544" algn="r">
                <a:lnSpc>
                  <a:spcPts val="3356"/>
                </a:lnSpc>
              </a:pPr>
              <a:endParaRPr lang="en-US" sz="2775">
                <a:solidFill>
                  <a:srgbClr val="000000"/>
                </a:solidFill>
                <a:latin typeface="Arial"/>
                <a:ea typeface="Arial"/>
                <a:cs typeface="Arial"/>
                <a:sym typeface="Arial"/>
              </a:endParaRPr>
            </a:p>
            <a:p>
              <a:pPr algn="ctr">
                <a:lnSpc>
                  <a:spcPts val="3596"/>
                </a:lnSpc>
              </a:pPr>
              <a:r>
                <a:rPr lang="en-US" sz="4162" b="1" i="1">
                  <a:solidFill>
                    <a:srgbClr val="000000"/>
                  </a:solidFill>
                  <a:latin typeface="Arial Bold Italics"/>
                  <a:ea typeface="Arial Bold Italics"/>
                  <a:cs typeface="Arial Bold Italics"/>
                  <a:sym typeface="Arial Bold Italics"/>
                </a:rPr>
                <a:t>Pam fod cyfranogiad yn bwysig mewn ysgol?</a:t>
              </a:r>
            </a:p>
            <a:p>
              <a:pPr algn="ctr">
                <a:lnSpc>
                  <a:spcPts val="3596"/>
                </a:lnSpc>
              </a:pPr>
              <a:endParaRPr lang="en-US" sz="4162" b="1" i="1">
                <a:solidFill>
                  <a:srgbClr val="000000"/>
                </a:solidFill>
                <a:latin typeface="Arial Bold Italics"/>
                <a:ea typeface="Arial Bold Italics"/>
                <a:cs typeface="Arial Bold Italics"/>
                <a:sym typeface="Arial Bold Italics"/>
              </a:endParaRPr>
            </a:p>
            <a:p>
              <a:pPr algn="ctr">
                <a:lnSpc>
                  <a:spcPts val="3596"/>
                </a:lnSpc>
              </a:pPr>
              <a:r>
                <a:rPr lang="en-US" sz="4162" b="1" i="1">
                  <a:solidFill>
                    <a:srgbClr val="000000"/>
                  </a:solidFill>
                  <a:latin typeface="Arial Bold Italics"/>
                  <a:ea typeface="Arial Bold Italics"/>
                  <a:cs typeface="Arial Bold Italics"/>
                  <a:sym typeface="Arial Bold Italics"/>
                </a:rPr>
                <a:t>Why is participation important in a school setting? </a:t>
              </a:r>
            </a:p>
          </p:txBody>
        </p:sp>
      </p:gr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FF2CC"/>
        </a:solidFill>
        <a:effectLst/>
      </p:bgPr>
    </p:bg>
    <p:spTree>
      <p:nvGrpSpPr>
        <p:cNvPr id="1" name=""/>
        <p:cNvGrpSpPr/>
        <p:nvPr/>
      </p:nvGrpSpPr>
      <p:grpSpPr>
        <a:xfrm>
          <a:off x="0" y="0"/>
          <a:ext cx="0" cy="0"/>
          <a:chOff x="0" y="0"/>
          <a:chExt cx="0" cy="0"/>
        </a:xfrm>
      </p:grpSpPr>
      <p:grpSp>
        <p:nvGrpSpPr>
          <p:cNvPr id="2" name="Group 2"/>
          <p:cNvGrpSpPr/>
          <p:nvPr/>
        </p:nvGrpSpPr>
        <p:grpSpPr>
          <a:xfrm>
            <a:off x="1257300" y="547687"/>
            <a:ext cx="15773400" cy="2128266"/>
            <a:chOff x="0" y="0"/>
            <a:chExt cx="21031200" cy="2837688"/>
          </a:xfrm>
        </p:grpSpPr>
        <p:sp>
          <p:nvSpPr>
            <p:cNvPr id="3" name="Freeform 3"/>
            <p:cNvSpPr/>
            <p:nvPr/>
          </p:nvSpPr>
          <p:spPr>
            <a:xfrm>
              <a:off x="0" y="0"/>
              <a:ext cx="21031200" cy="2837688"/>
            </a:xfrm>
            <a:custGeom>
              <a:avLst/>
              <a:gdLst/>
              <a:ahLst/>
              <a:cxnLst/>
              <a:rect l="l" t="t" r="r" b="b"/>
              <a:pathLst>
                <a:path w="21031200" h="2837688">
                  <a:moveTo>
                    <a:pt x="0" y="0"/>
                  </a:moveTo>
                  <a:lnTo>
                    <a:pt x="21031200" y="0"/>
                  </a:lnTo>
                  <a:lnTo>
                    <a:pt x="21031200" y="2837688"/>
                  </a:lnTo>
                  <a:lnTo>
                    <a:pt x="0" y="2837688"/>
                  </a:lnTo>
                  <a:close/>
                </a:path>
              </a:pathLst>
            </a:custGeom>
            <a:solidFill>
              <a:srgbClr val="000000">
                <a:alpha val="0"/>
              </a:srgbClr>
            </a:solidFill>
          </p:spPr>
          <p:txBody>
            <a:bodyPr/>
            <a:lstStyle/>
            <a:p>
              <a:endParaRPr lang="en-GB"/>
            </a:p>
          </p:txBody>
        </p:sp>
        <p:sp>
          <p:nvSpPr>
            <p:cNvPr id="4" name="TextBox 4"/>
            <p:cNvSpPr txBox="1"/>
            <p:nvPr/>
          </p:nvSpPr>
          <p:spPr>
            <a:xfrm>
              <a:off x="0" y="-57150"/>
              <a:ext cx="21031200" cy="2894838"/>
            </a:xfrm>
            <a:prstGeom prst="rect">
              <a:avLst/>
            </a:prstGeom>
          </p:spPr>
          <p:txBody>
            <a:bodyPr lIns="0" tIns="0" rIns="0" bIns="0" rtlCol="0" anchor="ctr"/>
            <a:lstStyle/>
            <a:p>
              <a:pPr algn="ctr">
                <a:lnSpc>
                  <a:spcPts val="7128"/>
                </a:lnSpc>
              </a:pPr>
              <a:r>
                <a:rPr lang="en-US" sz="6600" i="1">
                  <a:solidFill>
                    <a:srgbClr val="000000"/>
                  </a:solidFill>
                  <a:latin typeface="Arial Italics"/>
                  <a:ea typeface="Arial Italics"/>
                  <a:cs typeface="Arial Italics"/>
                  <a:sym typeface="Arial Italics"/>
                </a:rPr>
                <a:t>Beth yw Cyfranogiad?</a:t>
              </a:r>
            </a:p>
            <a:p>
              <a:pPr algn="ctr">
                <a:lnSpc>
                  <a:spcPts val="7128"/>
                </a:lnSpc>
              </a:pPr>
              <a:r>
                <a:rPr lang="en-US" sz="6600">
                  <a:solidFill>
                    <a:srgbClr val="000000"/>
                  </a:solidFill>
                  <a:latin typeface="Arial"/>
                  <a:ea typeface="Arial"/>
                  <a:cs typeface="Arial"/>
                  <a:sym typeface="Arial"/>
                </a:rPr>
                <a:t>What is Participation?</a:t>
              </a:r>
            </a:p>
          </p:txBody>
        </p:sp>
      </p:grpSp>
      <p:grpSp>
        <p:nvGrpSpPr>
          <p:cNvPr id="5" name="Group 5"/>
          <p:cNvGrpSpPr/>
          <p:nvPr/>
        </p:nvGrpSpPr>
        <p:grpSpPr>
          <a:xfrm>
            <a:off x="1186296" y="6035703"/>
            <a:ext cx="7791450" cy="3091512"/>
            <a:chOff x="0" y="0"/>
            <a:chExt cx="10388600" cy="4122016"/>
          </a:xfrm>
        </p:grpSpPr>
        <p:sp>
          <p:nvSpPr>
            <p:cNvPr id="6" name="Freeform 6"/>
            <p:cNvSpPr/>
            <p:nvPr/>
          </p:nvSpPr>
          <p:spPr>
            <a:xfrm>
              <a:off x="12700" y="12700"/>
              <a:ext cx="10363200" cy="4096639"/>
            </a:xfrm>
            <a:custGeom>
              <a:avLst/>
              <a:gdLst/>
              <a:ahLst/>
              <a:cxnLst/>
              <a:rect l="l" t="t" r="r" b="b"/>
              <a:pathLst>
                <a:path w="10363200" h="4096639">
                  <a:moveTo>
                    <a:pt x="0" y="0"/>
                  </a:moveTo>
                  <a:lnTo>
                    <a:pt x="10363200" y="0"/>
                  </a:lnTo>
                  <a:lnTo>
                    <a:pt x="10363200" y="4096639"/>
                  </a:lnTo>
                  <a:lnTo>
                    <a:pt x="0" y="4096639"/>
                  </a:lnTo>
                  <a:close/>
                </a:path>
              </a:pathLst>
            </a:custGeom>
            <a:solidFill>
              <a:srgbClr val="FFFFFF"/>
            </a:solidFill>
          </p:spPr>
          <p:txBody>
            <a:bodyPr/>
            <a:lstStyle/>
            <a:p>
              <a:endParaRPr lang="en-GB"/>
            </a:p>
          </p:txBody>
        </p:sp>
        <p:sp>
          <p:nvSpPr>
            <p:cNvPr id="7" name="Freeform 7"/>
            <p:cNvSpPr/>
            <p:nvPr/>
          </p:nvSpPr>
          <p:spPr>
            <a:xfrm>
              <a:off x="0" y="0"/>
              <a:ext cx="10388600" cy="4122039"/>
            </a:xfrm>
            <a:custGeom>
              <a:avLst/>
              <a:gdLst/>
              <a:ahLst/>
              <a:cxnLst/>
              <a:rect l="l" t="t" r="r" b="b"/>
              <a:pathLst>
                <a:path w="10388600" h="4122039">
                  <a:moveTo>
                    <a:pt x="12700" y="0"/>
                  </a:moveTo>
                  <a:lnTo>
                    <a:pt x="10375900" y="0"/>
                  </a:lnTo>
                  <a:cubicBezTo>
                    <a:pt x="10382885" y="0"/>
                    <a:pt x="10388600" y="5715"/>
                    <a:pt x="10388600" y="12700"/>
                  </a:cubicBezTo>
                  <a:lnTo>
                    <a:pt x="10388600" y="4109339"/>
                  </a:lnTo>
                  <a:cubicBezTo>
                    <a:pt x="10388600" y="4116324"/>
                    <a:pt x="10382885" y="4122039"/>
                    <a:pt x="10375900" y="4122039"/>
                  </a:cubicBezTo>
                  <a:lnTo>
                    <a:pt x="12700" y="4122039"/>
                  </a:lnTo>
                  <a:cubicBezTo>
                    <a:pt x="5715" y="4122039"/>
                    <a:pt x="0" y="4116324"/>
                    <a:pt x="0" y="4109339"/>
                  </a:cubicBezTo>
                  <a:lnTo>
                    <a:pt x="0" y="12700"/>
                  </a:lnTo>
                  <a:cubicBezTo>
                    <a:pt x="0" y="5715"/>
                    <a:pt x="5715" y="0"/>
                    <a:pt x="12700" y="0"/>
                  </a:cubicBezTo>
                  <a:moveTo>
                    <a:pt x="12700" y="25400"/>
                  </a:moveTo>
                  <a:lnTo>
                    <a:pt x="12700" y="12700"/>
                  </a:lnTo>
                  <a:lnTo>
                    <a:pt x="25400" y="12700"/>
                  </a:lnTo>
                  <a:lnTo>
                    <a:pt x="25400" y="4109339"/>
                  </a:lnTo>
                  <a:lnTo>
                    <a:pt x="12700" y="4109339"/>
                  </a:lnTo>
                  <a:lnTo>
                    <a:pt x="12700" y="4096639"/>
                  </a:lnTo>
                  <a:lnTo>
                    <a:pt x="10375900" y="4096639"/>
                  </a:lnTo>
                  <a:lnTo>
                    <a:pt x="10375900" y="4109339"/>
                  </a:lnTo>
                  <a:lnTo>
                    <a:pt x="10363200" y="4109339"/>
                  </a:lnTo>
                  <a:lnTo>
                    <a:pt x="10363200" y="12700"/>
                  </a:lnTo>
                  <a:lnTo>
                    <a:pt x="10375900" y="12700"/>
                  </a:lnTo>
                  <a:lnTo>
                    <a:pt x="10375900" y="25400"/>
                  </a:lnTo>
                  <a:lnTo>
                    <a:pt x="12700" y="25400"/>
                  </a:lnTo>
                  <a:close/>
                </a:path>
              </a:pathLst>
            </a:custGeom>
            <a:solidFill>
              <a:srgbClr val="4472C4"/>
            </a:solidFill>
          </p:spPr>
          <p:txBody>
            <a:bodyPr/>
            <a:lstStyle/>
            <a:p>
              <a:endParaRPr lang="en-GB"/>
            </a:p>
          </p:txBody>
        </p:sp>
        <p:sp>
          <p:nvSpPr>
            <p:cNvPr id="8" name="TextBox 8"/>
            <p:cNvSpPr txBox="1"/>
            <p:nvPr/>
          </p:nvSpPr>
          <p:spPr>
            <a:xfrm>
              <a:off x="0" y="-28575"/>
              <a:ext cx="10388600" cy="4150591"/>
            </a:xfrm>
            <a:prstGeom prst="rect">
              <a:avLst/>
            </a:prstGeom>
          </p:spPr>
          <p:txBody>
            <a:bodyPr lIns="50800" tIns="50800" rIns="50800" bIns="50800" rtlCol="0" anchor="t"/>
            <a:lstStyle/>
            <a:p>
              <a:pPr marL="542925" lvl="1" indent="-271462" algn="l">
                <a:lnSpc>
                  <a:spcPts val="3240"/>
                </a:lnSpc>
                <a:buFont typeface="Arial"/>
                <a:buChar char="•"/>
              </a:pPr>
              <a:r>
                <a:rPr lang="en-US" sz="3000">
                  <a:solidFill>
                    <a:srgbClr val="000000"/>
                  </a:solidFill>
                  <a:latin typeface="Arial"/>
                  <a:ea typeface="Arial"/>
                  <a:cs typeface="Arial"/>
                  <a:sym typeface="Arial"/>
                </a:rPr>
                <a:t>“Participation is an essential and moral ingredient of any democratic society – enhancing quality of life; enabling empowerment; encouraging psycho-social wellbeing and providing a sense of wellbeing.” (Matthews, 2003 in Thomas, 2007, p.199)</a:t>
              </a:r>
            </a:p>
          </p:txBody>
        </p:sp>
      </p:grpSp>
      <p:grpSp>
        <p:nvGrpSpPr>
          <p:cNvPr id="9" name="Group 9"/>
          <p:cNvGrpSpPr/>
          <p:nvPr/>
        </p:nvGrpSpPr>
        <p:grpSpPr>
          <a:xfrm>
            <a:off x="9467850" y="6372531"/>
            <a:ext cx="7791450" cy="2417855"/>
            <a:chOff x="0" y="0"/>
            <a:chExt cx="10388600" cy="3223807"/>
          </a:xfrm>
        </p:grpSpPr>
        <p:sp>
          <p:nvSpPr>
            <p:cNvPr id="10" name="Freeform 10"/>
            <p:cNvSpPr/>
            <p:nvPr/>
          </p:nvSpPr>
          <p:spPr>
            <a:xfrm>
              <a:off x="12700" y="9933"/>
              <a:ext cx="10363200" cy="3203960"/>
            </a:xfrm>
            <a:custGeom>
              <a:avLst/>
              <a:gdLst/>
              <a:ahLst/>
              <a:cxnLst/>
              <a:rect l="l" t="t" r="r" b="b"/>
              <a:pathLst>
                <a:path w="10363200" h="3203960">
                  <a:moveTo>
                    <a:pt x="0" y="0"/>
                  </a:moveTo>
                  <a:lnTo>
                    <a:pt x="10363200" y="0"/>
                  </a:lnTo>
                  <a:lnTo>
                    <a:pt x="10363200" y="3203959"/>
                  </a:lnTo>
                  <a:lnTo>
                    <a:pt x="0" y="3203959"/>
                  </a:lnTo>
                  <a:close/>
                </a:path>
              </a:pathLst>
            </a:custGeom>
            <a:solidFill>
              <a:srgbClr val="FFFFFF"/>
            </a:solidFill>
          </p:spPr>
          <p:txBody>
            <a:bodyPr/>
            <a:lstStyle/>
            <a:p>
              <a:endParaRPr lang="en-GB"/>
            </a:p>
          </p:txBody>
        </p:sp>
        <p:sp>
          <p:nvSpPr>
            <p:cNvPr id="11" name="Freeform 11"/>
            <p:cNvSpPr/>
            <p:nvPr/>
          </p:nvSpPr>
          <p:spPr>
            <a:xfrm>
              <a:off x="0" y="0"/>
              <a:ext cx="10388600" cy="3223830"/>
            </a:xfrm>
            <a:custGeom>
              <a:avLst/>
              <a:gdLst/>
              <a:ahLst/>
              <a:cxnLst/>
              <a:rect l="l" t="t" r="r" b="b"/>
              <a:pathLst>
                <a:path w="10388600" h="3223830">
                  <a:moveTo>
                    <a:pt x="12700" y="0"/>
                  </a:moveTo>
                  <a:lnTo>
                    <a:pt x="10375900" y="0"/>
                  </a:lnTo>
                  <a:cubicBezTo>
                    <a:pt x="10382885" y="0"/>
                    <a:pt x="10388600" y="4470"/>
                    <a:pt x="10388600" y="9933"/>
                  </a:cubicBezTo>
                  <a:lnTo>
                    <a:pt x="10388600" y="3213892"/>
                  </a:lnTo>
                  <a:cubicBezTo>
                    <a:pt x="10388600" y="3219355"/>
                    <a:pt x="10382885" y="3223830"/>
                    <a:pt x="10375900" y="3223830"/>
                  </a:cubicBezTo>
                  <a:lnTo>
                    <a:pt x="12700" y="3223830"/>
                  </a:lnTo>
                  <a:cubicBezTo>
                    <a:pt x="5715" y="3223830"/>
                    <a:pt x="0" y="3219355"/>
                    <a:pt x="0" y="3213892"/>
                  </a:cubicBezTo>
                  <a:lnTo>
                    <a:pt x="0" y="9933"/>
                  </a:lnTo>
                  <a:cubicBezTo>
                    <a:pt x="0" y="4470"/>
                    <a:pt x="5715" y="0"/>
                    <a:pt x="12700" y="0"/>
                  </a:cubicBezTo>
                  <a:moveTo>
                    <a:pt x="12700" y="19865"/>
                  </a:moveTo>
                  <a:lnTo>
                    <a:pt x="12700" y="9933"/>
                  </a:lnTo>
                  <a:lnTo>
                    <a:pt x="25400" y="9933"/>
                  </a:lnTo>
                  <a:lnTo>
                    <a:pt x="25400" y="3213892"/>
                  </a:lnTo>
                  <a:lnTo>
                    <a:pt x="12700" y="3213892"/>
                  </a:lnTo>
                  <a:lnTo>
                    <a:pt x="12700" y="3203960"/>
                  </a:lnTo>
                  <a:lnTo>
                    <a:pt x="10375900" y="3203960"/>
                  </a:lnTo>
                  <a:lnTo>
                    <a:pt x="10375900" y="3213892"/>
                  </a:lnTo>
                  <a:lnTo>
                    <a:pt x="10363200" y="3213892"/>
                  </a:lnTo>
                  <a:lnTo>
                    <a:pt x="10363200" y="9933"/>
                  </a:lnTo>
                  <a:lnTo>
                    <a:pt x="10375900" y="9933"/>
                  </a:lnTo>
                  <a:lnTo>
                    <a:pt x="10375900" y="19865"/>
                  </a:lnTo>
                  <a:lnTo>
                    <a:pt x="12700" y="19865"/>
                  </a:lnTo>
                  <a:close/>
                </a:path>
              </a:pathLst>
            </a:custGeom>
            <a:solidFill>
              <a:srgbClr val="5B9BD5"/>
            </a:solidFill>
          </p:spPr>
          <p:txBody>
            <a:bodyPr/>
            <a:lstStyle/>
            <a:p>
              <a:endParaRPr lang="en-GB"/>
            </a:p>
          </p:txBody>
        </p:sp>
        <p:sp>
          <p:nvSpPr>
            <p:cNvPr id="12" name="TextBox 12"/>
            <p:cNvSpPr txBox="1"/>
            <p:nvPr/>
          </p:nvSpPr>
          <p:spPr>
            <a:xfrm>
              <a:off x="0" y="-28575"/>
              <a:ext cx="10388600" cy="3252382"/>
            </a:xfrm>
            <a:prstGeom prst="rect">
              <a:avLst/>
            </a:prstGeom>
          </p:spPr>
          <p:txBody>
            <a:bodyPr lIns="50800" tIns="50800" rIns="50800" bIns="50800" rtlCol="0" anchor="t"/>
            <a:lstStyle/>
            <a:p>
              <a:pPr marL="542544" lvl="1" indent="-271272" algn="l">
                <a:lnSpc>
                  <a:spcPts val="3240"/>
                </a:lnSpc>
                <a:buFont typeface="Arial"/>
                <a:buChar char="•"/>
              </a:pPr>
              <a:r>
                <a:rPr lang="en-US" sz="3000" i="1">
                  <a:solidFill>
                    <a:srgbClr val="000000"/>
                  </a:solidFill>
                  <a:latin typeface="Arial Italics"/>
                  <a:ea typeface="Arial Italics"/>
                  <a:cs typeface="Arial Italics"/>
                  <a:sym typeface="Arial Italics"/>
                </a:rPr>
                <a:t>“Participation can refer to generally taking part in an activity or specifically to taking part in decision making. It can also refer to a process or an outcome.” (Thomas, 2007, p.199)</a:t>
              </a:r>
            </a:p>
          </p:txBody>
        </p:sp>
      </p:grpSp>
      <p:grpSp>
        <p:nvGrpSpPr>
          <p:cNvPr id="13" name="Group 13"/>
          <p:cNvGrpSpPr/>
          <p:nvPr/>
        </p:nvGrpSpPr>
        <p:grpSpPr>
          <a:xfrm>
            <a:off x="2151784" y="3135458"/>
            <a:ext cx="13651923" cy="1293668"/>
            <a:chOff x="0" y="0"/>
            <a:chExt cx="18202564" cy="1724890"/>
          </a:xfrm>
        </p:grpSpPr>
        <p:sp>
          <p:nvSpPr>
            <p:cNvPr id="14" name="Freeform 14"/>
            <p:cNvSpPr/>
            <p:nvPr/>
          </p:nvSpPr>
          <p:spPr>
            <a:xfrm>
              <a:off x="12700" y="12700"/>
              <a:ext cx="18177129" cy="1699514"/>
            </a:xfrm>
            <a:custGeom>
              <a:avLst/>
              <a:gdLst/>
              <a:ahLst/>
              <a:cxnLst/>
              <a:rect l="l" t="t" r="r" b="b"/>
              <a:pathLst>
                <a:path w="18177129" h="1699514">
                  <a:moveTo>
                    <a:pt x="0" y="849757"/>
                  </a:moveTo>
                  <a:lnTo>
                    <a:pt x="861187" y="0"/>
                  </a:lnTo>
                  <a:lnTo>
                    <a:pt x="861187" y="424815"/>
                  </a:lnTo>
                  <a:lnTo>
                    <a:pt x="17315942" y="424815"/>
                  </a:lnTo>
                  <a:lnTo>
                    <a:pt x="17315942" y="0"/>
                  </a:lnTo>
                  <a:lnTo>
                    <a:pt x="18177129" y="849757"/>
                  </a:lnTo>
                  <a:lnTo>
                    <a:pt x="17315942" y="1699514"/>
                  </a:lnTo>
                  <a:lnTo>
                    <a:pt x="17315942" y="1274572"/>
                  </a:lnTo>
                  <a:lnTo>
                    <a:pt x="861187" y="1274572"/>
                  </a:lnTo>
                  <a:lnTo>
                    <a:pt x="861187" y="1699387"/>
                  </a:lnTo>
                  <a:close/>
                </a:path>
              </a:pathLst>
            </a:custGeom>
            <a:solidFill>
              <a:srgbClr val="5B9BD5"/>
            </a:solidFill>
          </p:spPr>
          <p:txBody>
            <a:bodyPr/>
            <a:lstStyle/>
            <a:p>
              <a:endParaRPr lang="en-GB"/>
            </a:p>
          </p:txBody>
        </p:sp>
        <p:sp>
          <p:nvSpPr>
            <p:cNvPr id="15" name="Freeform 15"/>
            <p:cNvSpPr/>
            <p:nvPr/>
          </p:nvSpPr>
          <p:spPr>
            <a:xfrm>
              <a:off x="0" y="-1016"/>
              <a:ext cx="18202529" cy="1726946"/>
            </a:xfrm>
            <a:custGeom>
              <a:avLst/>
              <a:gdLst/>
              <a:ahLst/>
              <a:cxnLst/>
              <a:rect l="l" t="t" r="r" b="b"/>
              <a:pathLst>
                <a:path w="18202529" h="1726946">
                  <a:moveTo>
                    <a:pt x="3810" y="854456"/>
                  </a:moveTo>
                  <a:lnTo>
                    <a:pt x="864997" y="4699"/>
                  </a:lnTo>
                  <a:cubicBezTo>
                    <a:pt x="868680" y="1143"/>
                    <a:pt x="874141" y="0"/>
                    <a:pt x="878840" y="2032"/>
                  </a:cubicBezTo>
                  <a:cubicBezTo>
                    <a:pt x="883539" y="4064"/>
                    <a:pt x="886587" y="8636"/>
                    <a:pt x="886587" y="13716"/>
                  </a:cubicBezTo>
                  <a:lnTo>
                    <a:pt x="886587" y="438531"/>
                  </a:lnTo>
                  <a:lnTo>
                    <a:pt x="873887" y="438531"/>
                  </a:lnTo>
                  <a:lnTo>
                    <a:pt x="873887" y="425831"/>
                  </a:lnTo>
                  <a:lnTo>
                    <a:pt x="17328642" y="425831"/>
                  </a:lnTo>
                  <a:lnTo>
                    <a:pt x="17328642" y="438531"/>
                  </a:lnTo>
                  <a:lnTo>
                    <a:pt x="17315942" y="438531"/>
                  </a:lnTo>
                  <a:lnTo>
                    <a:pt x="17315942" y="13716"/>
                  </a:lnTo>
                  <a:cubicBezTo>
                    <a:pt x="17315942" y="8636"/>
                    <a:pt x="17318989" y="3937"/>
                    <a:pt x="17323688" y="2032"/>
                  </a:cubicBezTo>
                  <a:cubicBezTo>
                    <a:pt x="17328387" y="127"/>
                    <a:pt x="17333849" y="1143"/>
                    <a:pt x="17337531" y="4699"/>
                  </a:cubicBezTo>
                  <a:lnTo>
                    <a:pt x="18198719" y="854456"/>
                  </a:lnTo>
                  <a:cubicBezTo>
                    <a:pt x="18201131" y="856869"/>
                    <a:pt x="18202529" y="860044"/>
                    <a:pt x="18202529" y="863473"/>
                  </a:cubicBezTo>
                  <a:cubicBezTo>
                    <a:pt x="18202529" y="866902"/>
                    <a:pt x="18201131" y="870077"/>
                    <a:pt x="18198719" y="872490"/>
                  </a:cubicBezTo>
                  <a:lnTo>
                    <a:pt x="17337531" y="1722247"/>
                  </a:lnTo>
                  <a:cubicBezTo>
                    <a:pt x="17333849" y="1725803"/>
                    <a:pt x="17328387" y="1726946"/>
                    <a:pt x="17323688" y="1724914"/>
                  </a:cubicBezTo>
                  <a:cubicBezTo>
                    <a:pt x="17318989" y="1722882"/>
                    <a:pt x="17315942" y="1718310"/>
                    <a:pt x="17315942" y="1713230"/>
                  </a:cubicBezTo>
                  <a:lnTo>
                    <a:pt x="17315942" y="1288288"/>
                  </a:lnTo>
                  <a:lnTo>
                    <a:pt x="17328642" y="1288288"/>
                  </a:lnTo>
                  <a:lnTo>
                    <a:pt x="17328642" y="1300988"/>
                  </a:lnTo>
                  <a:lnTo>
                    <a:pt x="873887" y="1300988"/>
                  </a:lnTo>
                  <a:lnTo>
                    <a:pt x="873887" y="1288288"/>
                  </a:lnTo>
                  <a:lnTo>
                    <a:pt x="886587" y="1288288"/>
                  </a:lnTo>
                  <a:lnTo>
                    <a:pt x="886587" y="1713103"/>
                  </a:lnTo>
                  <a:cubicBezTo>
                    <a:pt x="886587" y="1718183"/>
                    <a:pt x="883539" y="1722882"/>
                    <a:pt x="878840" y="1724787"/>
                  </a:cubicBezTo>
                  <a:cubicBezTo>
                    <a:pt x="874141" y="1726692"/>
                    <a:pt x="868680" y="1725676"/>
                    <a:pt x="864997" y="1722120"/>
                  </a:cubicBezTo>
                  <a:lnTo>
                    <a:pt x="3810" y="872490"/>
                  </a:lnTo>
                  <a:cubicBezTo>
                    <a:pt x="1397" y="870077"/>
                    <a:pt x="0" y="866902"/>
                    <a:pt x="0" y="863473"/>
                  </a:cubicBezTo>
                  <a:cubicBezTo>
                    <a:pt x="0" y="860044"/>
                    <a:pt x="1397" y="856869"/>
                    <a:pt x="3810" y="854456"/>
                  </a:cubicBezTo>
                  <a:moveTo>
                    <a:pt x="21590" y="872490"/>
                  </a:moveTo>
                  <a:lnTo>
                    <a:pt x="12700" y="863473"/>
                  </a:lnTo>
                  <a:lnTo>
                    <a:pt x="21590" y="854456"/>
                  </a:lnTo>
                  <a:lnTo>
                    <a:pt x="882777" y="1704213"/>
                  </a:lnTo>
                  <a:lnTo>
                    <a:pt x="873887" y="1713230"/>
                  </a:lnTo>
                  <a:lnTo>
                    <a:pt x="861187" y="1713230"/>
                  </a:lnTo>
                  <a:lnTo>
                    <a:pt x="861187" y="1288288"/>
                  </a:lnTo>
                  <a:cubicBezTo>
                    <a:pt x="861187" y="1281303"/>
                    <a:pt x="866902" y="1275588"/>
                    <a:pt x="873887" y="1275588"/>
                  </a:cubicBezTo>
                  <a:lnTo>
                    <a:pt x="17328642" y="1275588"/>
                  </a:lnTo>
                  <a:cubicBezTo>
                    <a:pt x="17335627" y="1275588"/>
                    <a:pt x="17341342" y="1281303"/>
                    <a:pt x="17341342" y="1288288"/>
                  </a:cubicBezTo>
                  <a:lnTo>
                    <a:pt x="17341342" y="1713103"/>
                  </a:lnTo>
                  <a:lnTo>
                    <a:pt x="17328642" y="1713103"/>
                  </a:lnTo>
                  <a:lnTo>
                    <a:pt x="17319752" y="1704086"/>
                  </a:lnTo>
                  <a:lnTo>
                    <a:pt x="18180938" y="854329"/>
                  </a:lnTo>
                  <a:lnTo>
                    <a:pt x="18189829" y="863346"/>
                  </a:lnTo>
                  <a:lnTo>
                    <a:pt x="18180938" y="872363"/>
                  </a:lnTo>
                  <a:lnTo>
                    <a:pt x="17319752" y="22606"/>
                  </a:lnTo>
                  <a:lnTo>
                    <a:pt x="17328642" y="13589"/>
                  </a:lnTo>
                  <a:lnTo>
                    <a:pt x="17341342" y="13589"/>
                  </a:lnTo>
                  <a:lnTo>
                    <a:pt x="17341342" y="438531"/>
                  </a:lnTo>
                  <a:cubicBezTo>
                    <a:pt x="17341342" y="445516"/>
                    <a:pt x="17335627" y="451231"/>
                    <a:pt x="17328642" y="451231"/>
                  </a:cubicBezTo>
                  <a:lnTo>
                    <a:pt x="873887" y="451231"/>
                  </a:lnTo>
                  <a:cubicBezTo>
                    <a:pt x="866902" y="451231"/>
                    <a:pt x="861187" y="445516"/>
                    <a:pt x="861187" y="438531"/>
                  </a:cubicBezTo>
                  <a:lnTo>
                    <a:pt x="861187" y="13716"/>
                  </a:lnTo>
                  <a:lnTo>
                    <a:pt x="873887" y="13716"/>
                  </a:lnTo>
                  <a:lnTo>
                    <a:pt x="882777" y="22733"/>
                  </a:lnTo>
                  <a:lnTo>
                    <a:pt x="21590" y="872490"/>
                  </a:lnTo>
                  <a:close/>
                </a:path>
              </a:pathLst>
            </a:custGeom>
            <a:solidFill>
              <a:srgbClr val="41719C"/>
            </a:solidFill>
          </p:spPr>
          <p:txBody>
            <a:bodyPr/>
            <a:lstStyle/>
            <a:p>
              <a:endParaRPr lang="en-GB"/>
            </a:p>
          </p:txBody>
        </p:sp>
      </p:grpSp>
      <p:grpSp>
        <p:nvGrpSpPr>
          <p:cNvPr id="16" name="Group 16"/>
          <p:cNvGrpSpPr/>
          <p:nvPr/>
        </p:nvGrpSpPr>
        <p:grpSpPr>
          <a:xfrm>
            <a:off x="1257300" y="4793673"/>
            <a:ext cx="3134591" cy="784830"/>
            <a:chOff x="0" y="0"/>
            <a:chExt cx="4179454" cy="1046440"/>
          </a:xfrm>
        </p:grpSpPr>
        <p:sp>
          <p:nvSpPr>
            <p:cNvPr id="17" name="Freeform 17"/>
            <p:cNvSpPr/>
            <p:nvPr/>
          </p:nvSpPr>
          <p:spPr>
            <a:xfrm>
              <a:off x="0" y="0"/>
              <a:ext cx="4179454" cy="1046440"/>
            </a:xfrm>
            <a:custGeom>
              <a:avLst/>
              <a:gdLst/>
              <a:ahLst/>
              <a:cxnLst/>
              <a:rect l="l" t="t" r="r" b="b"/>
              <a:pathLst>
                <a:path w="4179454" h="1046440">
                  <a:moveTo>
                    <a:pt x="0" y="0"/>
                  </a:moveTo>
                  <a:lnTo>
                    <a:pt x="4179454" y="0"/>
                  </a:lnTo>
                  <a:lnTo>
                    <a:pt x="4179454" y="1046440"/>
                  </a:lnTo>
                  <a:lnTo>
                    <a:pt x="0" y="1046440"/>
                  </a:lnTo>
                  <a:close/>
                </a:path>
              </a:pathLst>
            </a:custGeom>
            <a:solidFill>
              <a:srgbClr val="000000">
                <a:alpha val="0"/>
              </a:srgbClr>
            </a:solidFill>
          </p:spPr>
          <p:txBody>
            <a:bodyPr/>
            <a:lstStyle/>
            <a:p>
              <a:endParaRPr lang="en-GB"/>
            </a:p>
          </p:txBody>
        </p:sp>
        <p:sp>
          <p:nvSpPr>
            <p:cNvPr id="18" name="TextBox 18"/>
            <p:cNvSpPr txBox="1"/>
            <p:nvPr/>
          </p:nvSpPr>
          <p:spPr>
            <a:xfrm>
              <a:off x="0" y="-85725"/>
              <a:ext cx="4179454" cy="1132165"/>
            </a:xfrm>
            <a:prstGeom prst="rect">
              <a:avLst/>
            </a:prstGeom>
          </p:spPr>
          <p:txBody>
            <a:bodyPr lIns="0" tIns="0" rIns="0" bIns="0" rtlCol="0" anchor="t"/>
            <a:lstStyle/>
            <a:p>
              <a:pPr algn="l">
                <a:lnSpc>
                  <a:spcPts val="5040"/>
                </a:lnSpc>
              </a:pPr>
              <a:r>
                <a:rPr lang="en-US" sz="4200">
                  <a:solidFill>
                    <a:srgbClr val="000000"/>
                  </a:solidFill>
                  <a:latin typeface="Arial"/>
                  <a:ea typeface="Arial"/>
                  <a:cs typeface="Arial"/>
                  <a:sym typeface="Arial"/>
                </a:rPr>
                <a:t>Consultation </a:t>
              </a:r>
            </a:p>
          </p:txBody>
        </p:sp>
      </p:grpSp>
      <p:grpSp>
        <p:nvGrpSpPr>
          <p:cNvPr id="19" name="Group 19"/>
          <p:cNvGrpSpPr/>
          <p:nvPr/>
        </p:nvGrpSpPr>
        <p:grpSpPr>
          <a:xfrm>
            <a:off x="14019068" y="4793673"/>
            <a:ext cx="3134590" cy="784830"/>
            <a:chOff x="0" y="0"/>
            <a:chExt cx="4179454" cy="1046440"/>
          </a:xfrm>
        </p:grpSpPr>
        <p:sp>
          <p:nvSpPr>
            <p:cNvPr id="20" name="Freeform 20"/>
            <p:cNvSpPr/>
            <p:nvPr/>
          </p:nvSpPr>
          <p:spPr>
            <a:xfrm>
              <a:off x="0" y="0"/>
              <a:ext cx="4179454" cy="1046440"/>
            </a:xfrm>
            <a:custGeom>
              <a:avLst/>
              <a:gdLst/>
              <a:ahLst/>
              <a:cxnLst/>
              <a:rect l="l" t="t" r="r" b="b"/>
              <a:pathLst>
                <a:path w="4179454" h="1046440">
                  <a:moveTo>
                    <a:pt x="0" y="0"/>
                  </a:moveTo>
                  <a:lnTo>
                    <a:pt x="4179454" y="0"/>
                  </a:lnTo>
                  <a:lnTo>
                    <a:pt x="4179454" y="1046440"/>
                  </a:lnTo>
                  <a:lnTo>
                    <a:pt x="0" y="1046440"/>
                  </a:lnTo>
                  <a:close/>
                </a:path>
              </a:pathLst>
            </a:custGeom>
            <a:solidFill>
              <a:srgbClr val="000000">
                <a:alpha val="0"/>
              </a:srgbClr>
            </a:solidFill>
          </p:spPr>
          <p:txBody>
            <a:bodyPr/>
            <a:lstStyle/>
            <a:p>
              <a:endParaRPr lang="en-GB"/>
            </a:p>
          </p:txBody>
        </p:sp>
        <p:sp>
          <p:nvSpPr>
            <p:cNvPr id="21" name="TextBox 21"/>
            <p:cNvSpPr txBox="1"/>
            <p:nvPr/>
          </p:nvSpPr>
          <p:spPr>
            <a:xfrm>
              <a:off x="0" y="-85725"/>
              <a:ext cx="4179454" cy="1132165"/>
            </a:xfrm>
            <a:prstGeom prst="rect">
              <a:avLst/>
            </a:prstGeom>
          </p:spPr>
          <p:txBody>
            <a:bodyPr lIns="0" tIns="0" rIns="0" bIns="0" rtlCol="0" anchor="t"/>
            <a:lstStyle/>
            <a:p>
              <a:pPr algn="l">
                <a:lnSpc>
                  <a:spcPts val="5040"/>
                </a:lnSpc>
              </a:pPr>
              <a:r>
                <a:rPr lang="en-US" sz="4200">
                  <a:solidFill>
                    <a:srgbClr val="000000"/>
                  </a:solidFill>
                  <a:latin typeface="Arial"/>
                  <a:ea typeface="Arial"/>
                  <a:cs typeface="Arial"/>
                  <a:sym typeface="Arial"/>
                </a:rPr>
                <a:t>Participation  </a:t>
              </a:r>
            </a:p>
          </p:txBody>
        </p:sp>
      </p:gr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FF2CC"/>
        </a:solidFill>
        <a:effectLst/>
      </p:bgPr>
    </p:bg>
    <p:spTree>
      <p:nvGrpSpPr>
        <p:cNvPr id="1" name=""/>
        <p:cNvGrpSpPr/>
        <p:nvPr/>
      </p:nvGrpSpPr>
      <p:grpSpPr>
        <a:xfrm>
          <a:off x="0" y="0"/>
          <a:ext cx="0" cy="0"/>
          <a:chOff x="0" y="0"/>
          <a:chExt cx="0" cy="0"/>
        </a:xfrm>
      </p:grpSpPr>
      <p:grpSp>
        <p:nvGrpSpPr>
          <p:cNvPr id="2" name="Group 2"/>
          <p:cNvGrpSpPr/>
          <p:nvPr/>
        </p:nvGrpSpPr>
        <p:grpSpPr>
          <a:xfrm>
            <a:off x="1257300" y="547687"/>
            <a:ext cx="15773400" cy="2128266"/>
            <a:chOff x="0" y="0"/>
            <a:chExt cx="21031200" cy="2837688"/>
          </a:xfrm>
        </p:grpSpPr>
        <p:sp>
          <p:nvSpPr>
            <p:cNvPr id="3" name="Freeform 3"/>
            <p:cNvSpPr/>
            <p:nvPr/>
          </p:nvSpPr>
          <p:spPr>
            <a:xfrm>
              <a:off x="0" y="0"/>
              <a:ext cx="21031200" cy="2837688"/>
            </a:xfrm>
            <a:custGeom>
              <a:avLst/>
              <a:gdLst/>
              <a:ahLst/>
              <a:cxnLst/>
              <a:rect l="l" t="t" r="r" b="b"/>
              <a:pathLst>
                <a:path w="21031200" h="2837688">
                  <a:moveTo>
                    <a:pt x="0" y="0"/>
                  </a:moveTo>
                  <a:lnTo>
                    <a:pt x="21031200" y="0"/>
                  </a:lnTo>
                  <a:lnTo>
                    <a:pt x="21031200" y="2837688"/>
                  </a:lnTo>
                  <a:lnTo>
                    <a:pt x="0" y="2837688"/>
                  </a:lnTo>
                  <a:close/>
                </a:path>
              </a:pathLst>
            </a:custGeom>
            <a:solidFill>
              <a:srgbClr val="000000">
                <a:alpha val="0"/>
              </a:srgbClr>
            </a:solidFill>
          </p:spPr>
          <p:txBody>
            <a:bodyPr/>
            <a:lstStyle/>
            <a:p>
              <a:endParaRPr lang="en-GB"/>
            </a:p>
          </p:txBody>
        </p:sp>
        <p:sp>
          <p:nvSpPr>
            <p:cNvPr id="4" name="TextBox 4"/>
            <p:cNvSpPr txBox="1"/>
            <p:nvPr/>
          </p:nvSpPr>
          <p:spPr>
            <a:xfrm>
              <a:off x="0" y="-57150"/>
              <a:ext cx="21031200" cy="2894838"/>
            </a:xfrm>
            <a:prstGeom prst="rect">
              <a:avLst/>
            </a:prstGeom>
          </p:spPr>
          <p:txBody>
            <a:bodyPr lIns="0" tIns="0" rIns="0" bIns="0" rtlCol="0" anchor="ctr"/>
            <a:lstStyle/>
            <a:p>
              <a:pPr algn="ctr">
                <a:lnSpc>
                  <a:spcPts val="7128"/>
                </a:lnSpc>
              </a:pPr>
              <a:r>
                <a:rPr lang="en-US" sz="6600">
                  <a:solidFill>
                    <a:srgbClr val="000000"/>
                  </a:solidFill>
                  <a:latin typeface="Arial"/>
                  <a:ea typeface="Arial"/>
                  <a:cs typeface="Arial"/>
                  <a:sym typeface="Arial"/>
                </a:rPr>
                <a:t>Hawliau Plant a Chyfranogiad</a:t>
              </a:r>
            </a:p>
            <a:p>
              <a:pPr algn="ctr">
                <a:lnSpc>
                  <a:spcPts val="7128"/>
                </a:lnSpc>
              </a:pPr>
              <a:r>
                <a:rPr lang="en-US" sz="6600">
                  <a:solidFill>
                    <a:srgbClr val="000000"/>
                  </a:solidFill>
                  <a:latin typeface="Arial"/>
                  <a:ea typeface="Arial"/>
                  <a:cs typeface="Arial"/>
                  <a:sym typeface="Arial"/>
                </a:rPr>
                <a:t>Children’s Rights and Participation </a:t>
              </a:r>
            </a:p>
          </p:txBody>
        </p:sp>
      </p:grpSp>
      <p:grpSp>
        <p:nvGrpSpPr>
          <p:cNvPr id="5" name="Group 5"/>
          <p:cNvGrpSpPr/>
          <p:nvPr/>
        </p:nvGrpSpPr>
        <p:grpSpPr>
          <a:xfrm>
            <a:off x="1038225" y="2712243"/>
            <a:ext cx="8010525" cy="7069932"/>
            <a:chOff x="-292100" y="0"/>
            <a:chExt cx="10680700" cy="9426576"/>
          </a:xfrm>
        </p:grpSpPr>
        <p:sp>
          <p:nvSpPr>
            <p:cNvPr id="6" name="Freeform 6"/>
            <p:cNvSpPr/>
            <p:nvPr/>
          </p:nvSpPr>
          <p:spPr>
            <a:xfrm>
              <a:off x="12700" y="12700"/>
              <a:ext cx="10363200" cy="8702675"/>
            </a:xfrm>
            <a:custGeom>
              <a:avLst/>
              <a:gdLst/>
              <a:ahLst/>
              <a:cxnLst/>
              <a:rect l="l" t="t" r="r" b="b"/>
              <a:pathLst>
                <a:path w="10363200" h="8702675">
                  <a:moveTo>
                    <a:pt x="0" y="0"/>
                  </a:moveTo>
                  <a:lnTo>
                    <a:pt x="10363200" y="0"/>
                  </a:lnTo>
                  <a:lnTo>
                    <a:pt x="10363200" y="8702675"/>
                  </a:lnTo>
                  <a:lnTo>
                    <a:pt x="0" y="8702675"/>
                  </a:lnTo>
                  <a:close/>
                </a:path>
              </a:pathLst>
            </a:custGeom>
            <a:solidFill>
              <a:srgbClr val="FFF2CC"/>
            </a:solidFill>
          </p:spPr>
          <p:txBody>
            <a:bodyPr/>
            <a:lstStyle/>
            <a:p>
              <a:endParaRPr lang="en-GB"/>
            </a:p>
          </p:txBody>
        </p:sp>
        <p:sp>
          <p:nvSpPr>
            <p:cNvPr id="7" name="Freeform 7"/>
            <p:cNvSpPr/>
            <p:nvPr/>
          </p:nvSpPr>
          <p:spPr>
            <a:xfrm>
              <a:off x="0" y="0"/>
              <a:ext cx="10388600" cy="8728075"/>
            </a:xfrm>
            <a:custGeom>
              <a:avLst/>
              <a:gdLst/>
              <a:ahLst/>
              <a:cxnLst/>
              <a:rect l="l" t="t" r="r" b="b"/>
              <a:pathLst>
                <a:path w="10388600" h="8728075">
                  <a:moveTo>
                    <a:pt x="12700" y="0"/>
                  </a:moveTo>
                  <a:lnTo>
                    <a:pt x="10375900" y="0"/>
                  </a:lnTo>
                  <a:cubicBezTo>
                    <a:pt x="10382885" y="0"/>
                    <a:pt x="10388600" y="5715"/>
                    <a:pt x="10388600" y="12700"/>
                  </a:cubicBezTo>
                  <a:lnTo>
                    <a:pt x="10388600" y="8715375"/>
                  </a:lnTo>
                  <a:cubicBezTo>
                    <a:pt x="10388600" y="8722360"/>
                    <a:pt x="10382885" y="8728075"/>
                    <a:pt x="10375900" y="8728075"/>
                  </a:cubicBezTo>
                  <a:lnTo>
                    <a:pt x="12700" y="8728075"/>
                  </a:lnTo>
                  <a:cubicBezTo>
                    <a:pt x="5715" y="8728075"/>
                    <a:pt x="0" y="8722360"/>
                    <a:pt x="0" y="8715375"/>
                  </a:cubicBezTo>
                  <a:lnTo>
                    <a:pt x="0" y="12700"/>
                  </a:lnTo>
                  <a:cubicBezTo>
                    <a:pt x="0" y="5715"/>
                    <a:pt x="5715" y="0"/>
                    <a:pt x="12700" y="0"/>
                  </a:cubicBezTo>
                  <a:moveTo>
                    <a:pt x="12700" y="25400"/>
                  </a:moveTo>
                  <a:lnTo>
                    <a:pt x="12700" y="12700"/>
                  </a:lnTo>
                  <a:lnTo>
                    <a:pt x="25400" y="12700"/>
                  </a:lnTo>
                  <a:lnTo>
                    <a:pt x="25400" y="8715375"/>
                  </a:lnTo>
                  <a:lnTo>
                    <a:pt x="12700" y="8715375"/>
                  </a:lnTo>
                  <a:lnTo>
                    <a:pt x="12700" y="8702675"/>
                  </a:lnTo>
                  <a:lnTo>
                    <a:pt x="10375900" y="8702675"/>
                  </a:lnTo>
                  <a:lnTo>
                    <a:pt x="10375900" y="8715375"/>
                  </a:lnTo>
                  <a:lnTo>
                    <a:pt x="10363200" y="8715375"/>
                  </a:lnTo>
                  <a:lnTo>
                    <a:pt x="10363200" y="12700"/>
                  </a:lnTo>
                  <a:lnTo>
                    <a:pt x="10375900" y="12700"/>
                  </a:lnTo>
                  <a:lnTo>
                    <a:pt x="10375900" y="25400"/>
                  </a:lnTo>
                  <a:lnTo>
                    <a:pt x="12700" y="25400"/>
                  </a:lnTo>
                  <a:close/>
                </a:path>
              </a:pathLst>
            </a:custGeom>
            <a:solidFill>
              <a:srgbClr val="FFF2CC"/>
            </a:solidFill>
          </p:spPr>
          <p:txBody>
            <a:bodyPr/>
            <a:lstStyle/>
            <a:p>
              <a:endParaRPr lang="en-GB"/>
            </a:p>
          </p:txBody>
        </p:sp>
        <p:sp>
          <p:nvSpPr>
            <p:cNvPr id="8" name="TextBox 8"/>
            <p:cNvSpPr txBox="1"/>
            <p:nvPr/>
          </p:nvSpPr>
          <p:spPr>
            <a:xfrm>
              <a:off x="-292100" y="736600"/>
              <a:ext cx="10388600" cy="8689976"/>
            </a:xfrm>
            <a:prstGeom prst="rect">
              <a:avLst/>
            </a:prstGeom>
          </p:spPr>
          <p:txBody>
            <a:bodyPr lIns="50800" tIns="50800" rIns="50800" bIns="50800" rtlCol="0" anchor="t"/>
            <a:lstStyle/>
            <a:p>
              <a:pPr marL="646081" lvl="1" indent="-323040" algn="l">
                <a:lnSpc>
                  <a:spcPts val="3084"/>
                </a:lnSpc>
                <a:buFont typeface="Arial"/>
                <a:buChar char="•"/>
              </a:pPr>
              <a:r>
                <a:rPr lang="en-US" sz="3000" dirty="0" err="1">
                  <a:solidFill>
                    <a:srgbClr val="000000"/>
                  </a:solidFill>
                  <a:latin typeface="Arial"/>
                  <a:ea typeface="Arial"/>
                  <a:cs typeface="Arial"/>
                  <a:sym typeface="Arial"/>
                </a:rPr>
                <a:t>Ystyriwch</a:t>
              </a:r>
              <a:r>
                <a:rPr lang="en-US" sz="3000" dirty="0">
                  <a:solidFill>
                    <a:srgbClr val="000000"/>
                  </a:solidFill>
                  <a:latin typeface="Arial"/>
                  <a:ea typeface="Arial"/>
                  <a:cs typeface="Arial"/>
                  <a:sym typeface="Arial"/>
                </a:rPr>
                <a:t> </a:t>
              </a:r>
              <a:r>
                <a:rPr lang="en-US" sz="3000" dirty="0" err="1">
                  <a:solidFill>
                    <a:srgbClr val="000000"/>
                  </a:solidFill>
                  <a:latin typeface="Arial"/>
                  <a:ea typeface="Arial"/>
                  <a:cs typeface="Arial"/>
                  <a:sym typeface="Arial"/>
                </a:rPr>
                <a:t>symudiadau</a:t>
              </a:r>
              <a:r>
                <a:rPr lang="en-US" sz="3000" dirty="0">
                  <a:solidFill>
                    <a:srgbClr val="000000"/>
                  </a:solidFill>
                  <a:latin typeface="Arial"/>
                  <a:ea typeface="Arial"/>
                  <a:cs typeface="Arial"/>
                  <a:sym typeface="Arial"/>
                </a:rPr>
                <a:t> </a:t>
              </a:r>
              <a:r>
                <a:rPr lang="en-US" sz="3000" dirty="0" err="1">
                  <a:solidFill>
                    <a:srgbClr val="000000"/>
                  </a:solidFill>
                  <a:latin typeface="Arial"/>
                  <a:ea typeface="Arial"/>
                  <a:cs typeface="Arial"/>
                  <a:sym typeface="Arial"/>
                </a:rPr>
                <a:t>hawliau</a:t>
              </a:r>
              <a:r>
                <a:rPr lang="en-US" sz="3000" dirty="0">
                  <a:solidFill>
                    <a:srgbClr val="000000"/>
                  </a:solidFill>
                  <a:latin typeface="Arial"/>
                  <a:ea typeface="Arial"/>
                  <a:cs typeface="Arial"/>
                  <a:sym typeface="Arial"/>
                </a:rPr>
                <a:t> </a:t>
              </a:r>
              <a:r>
                <a:rPr lang="en-US" sz="3000" dirty="0" err="1">
                  <a:solidFill>
                    <a:srgbClr val="000000"/>
                  </a:solidFill>
                  <a:latin typeface="Arial"/>
                  <a:ea typeface="Arial"/>
                  <a:cs typeface="Arial"/>
                  <a:sym typeface="Arial"/>
                </a:rPr>
                <a:t>eraill</a:t>
              </a:r>
              <a:r>
                <a:rPr lang="en-US" sz="3000" dirty="0">
                  <a:solidFill>
                    <a:srgbClr val="000000"/>
                  </a:solidFill>
                  <a:latin typeface="Arial"/>
                  <a:ea typeface="Arial"/>
                  <a:cs typeface="Arial"/>
                  <a:sym typeface="Arial"/>
                </a:rPr>
                <a:t> ... </a:t>
              </a:r>
              <a:r>
                <a:rPr lang="en-US" sz="3000" dirty="0" err="1">
                  <a:solidFill>
                    <a:srgbClr val="000000"/>
                  </a:solidFill>
                  <a:latin typeface="Arial"/>
                  <a:ea typeface="Arial"/>
                  <a:cs typeface="Arial"/>
                  <a:sym typeface="Arial"/>
                </a:rPr>
                <a:t>pwy</a:t>
              </a:r>
              <a:r>
                <a:rPr lang="en-US" sz="3000" dirty="0">
                  <a:solidFill>
                    <a:srgbClr val="000000"/>
                  </a:solidFill>
                  <a:latin typeface="Arial"/>
                  <a:ea typeface="Arial"/>
                  <a:cs typeface="Arial"/>
                  <a:sym typeface="Arial"/>
                </a:rPr>
                <a:t> </a:t>
              </a:r>
              <a:r>
                <a:rPr lang="en-US" sz="3000" dirty="0" err="1">
                  <a:solidFill>
                    <a:srgbClr val="000000"/>
                  </a:solidFill>
                  <a:latin typeface="Arial"/>
                  <a:ea typeface="Arial"/>
                  <a:cs typeface="Arial"/>
                  <a:sym typeface="Arial"/>
                </a:rPr>
                <a:t>oedd</a:t>
              </a:r>
              <a:r>
                <a:rPr lang="en-US" sz="3000" dirty="0">
                  <a:solidFill>
                    <a:srgbClr val="000000"/>
                  </a:solidFill>
                  <a:latin typeface="Arial"/>
                  <a:ea typeface="Arial"/>
                  <a:cs typeface="Arial"/>
                  <a:sym typeface="Arial"/>
                </a:rPr>
                <a:t> y </a:t>
              </a:r>
              <a:r>
                <a:rPr lang="en-US" sz="3000" dirty="0" err="1">
                  <a:solidFill>
                    <a:srgbClr val="000000"/>
                  </a:solidFill>
                  <a:latin typeface="Arial"/>
                  <a:ea typeface="Arial"/>
                  <a:cs typeface="Arial"/>
                  <a:sym typeface="Arial"/>
                </a:rPr>
                <a:t>prif</a:t>
              </a:r>
              <a:r>
                <a:rPr lang="en-US" sz="3000" dirty="0">
                  <a:solidFill>
                    <a:srgbClr val="000000"/>
                  </a:solidFill>
                  <a:latin typeface="Arial"/>
                  <a:ea typeface="Arial"/>
                  <a:cs typeface="Arial"/>
                  <a:sym typeface="Arial"/>
                </a:rPr>
                <a:t> </a:t>
              </a:r>
              <a:r>
                <a:rPr lang="en-US" sz="3000" dirty="0" err="1">
                  <a:solidFill>
                    <a:srgbClr val="000000"/>
                  </a:solidFill>
                  <a:latin typeface="Arial"/>
                  <a:ea typeface="Arial"/>
                  <a:cs typeface="Arial"/>
                  <a:sym typeface="Arial"/>
                </a:rPr>
                <a:t>actorion</a:t>
              </a:r>
              <a:r>
                <a:rPr lang="en-US" sz="3000" dirty="0">
                  <a:solidFill>
                    <a:srgbClr val="000000"/>
                  </a:solidFill>
                  <a:latin typeface="Arial"/>
                  <a:ea typeface="Arial"/>
                  <a:cs typeface="Arial"/>
                  <a:sym typeface="Arial"/>
                </a:rPr>
                <a:t> </a:t>
              </a:r>
              <a:r>
                <a:rPr lang="en-US" sz="3000" dirty="0" err="1">
                  <a:solidFill>
                    <a:srgbClr val="000000"/>
                  </a:solidFill>
                  <a:latin typeface="Arial"/>
                  <a:ea typeface="Arial"/>
                  <a:cs typeface="Arial"/>
                  <a:sym typeface="Arial"/>
                </a:rPr>
                <a:t>wrth</a:t>
              </a:r>
              <a:r>
                <a:rPr lang="en-US" sz="3000" dirty="0">
                  <a:solidFill>
                    <a:srgbClr val="000000"/>
                  </a:solidFill>
                  <a:latin typeface="Arial"/>
                  <a:ea typeface="Arial"/>
                  <a:cs typeface="Arial"/>
                  <a:sym typeface="Arial"/>
                </a:rPr>
                <a:t> </a:t>
              </a:r>
              <a:r>
                <a:rPr lang="en-US" sz="3000" dirty="0" err="1">
                  <a:solidFill>
                    <a:srgbClr val="000000"/>
                  </a:solidFill>
                  <a:latin typeface="Arial"/>
                  <a:ea typeface="Arial"/>
                  <a:cs typeface="Arial"/>
                  <a:sym typeface="Arial"/>
                </a:rPr>
                <a:t>geisio</a:t>
              </a:r>
              <a:r>
                <a:rPr lang="en-US" sz="3000" dirty="0">
                  <a:solidFill>
                    <a:srgbClr val="000000"/>
                  </a:solidFill>
                  <a:latin typeface="Arial"/>
                  <a:ea typeface="Arial"/>
                  <a:cs typeface="Arial"/>
                  <a:sym typeface="Arial"/>
                </a:rPr>
                <a:t> </a:t>
              </a:r>
              <a:r>
                <a:rPr lang="en-US" sz="3000" dirty="0" err="1">
                  <a:solidFill>
                    <a:srgbClr val="000000"/>
                  </a:solidFill>
                  <a:latin typeface="Arial"/>
                  <a:ea typeface="Arial"/>
                  <a:cs typeface="Arial"/>
                  <a:sym typeface="Arial"/>
                </a:rPr>
                <a:t>gwireddu'r</a:t>
              </a:r>
              <a:r>
                <a:rPr lang="en-US" sz="3000" dirty="0">
                  <a:solidFill>
                    <a:srgbClr val="000000"/>
                  </a:solidFill>
                  <a:latin typeface="Arial"/>
                  <a:ea typeface="Arial"/>
                  <a:cs typeface="Arial"/>
                  <a:sym typeface="Arial"/>
                </a:rPr>
                <a:t> </a:t>
              </a:r>
              <a:r>
                <a:rPr lang="en-US" sz="3000" dirty="0" err="1">
                  <a:solidFill>
                    <a:srgbClr val="000000"/>
                  </a:solidFill>
                  <a:latin typeface="Arial"/>
                  <a:ea typeface="Arial"/>
                  <a:cs typeface="Arial"/>
                  <a:sym typeface="Arial"/>
                </a:rPr>
                <a:t>hawliau</a:t>
              </a:r>
              <a:r>
                <a:rPr lang="en-US" sz="3000" dirty="0">
                  <a:solidFill>
                    <a:srgbClr val="000000"/>
                  </a:solidFill>
                  <a:latin typeface="Arial"/>
                  <a:ea typeface="Arial"/>
                  <a:cs typeface="Arial"/>
                  <a:sym typeface="Arial"/>
                </a:rPr>
                <a:t> </a:t>
              </a:r>
              <a:r>
                <a:rPr lang="en-US" sz="3000" dirty="0" err="1">
                  <a:solidFill>
                    <a:srgbClr val="000000"/>
                  </a:solidFill>
                  <a:latin typeface="Arial"/>
                  <a:ea typeface="Arial"/>
                  <a:cs typeface="Arial"/>
                  <a:sym typeface="Arial"/>
                </a:rPr>
                <a:t>yma</a:t>
              </a:r>
              <a:r>
                <a:rPr lang="en-US" sz="3000" dirty="0">
                  <a:solidFill>
                    <a:srgbClr val="000000"/>
                  </a:solidFill>
                  <a:latin typeface="Arial"/>
                  <a:ea typeface="Arial"/>
                  <a:cs typeface="Arial"/>
                  <a:sym typeface="Arial"/>
                </a:rPr>
                <a:t>?</a:t>
              </a:r>
            </a:p>
            <a:p>
              <a:pPr marL="646081" lvl="1" indent="-323040" algn="l">
                <a:lnSpc>
                  <a:spcPts val="3084"/>
                </a:lnSpc>
              </a:pPr>
              <a:endParaRPr lang="en-US" sz="3000" dirty="0">
                <a:solidFill>
                  <a:srgbClr val="000000"/>
                </a:solidFill>
                <a:latin typeface="Arial"/>
                <a:ea typeface="Arial"/>
                <a:cs typeface="Arial"/>
                <a:sym typeface="Arial"/>
              </a:endParaRPr>
            </a:p>
            <a:p>
              <a:pPr marL="646081" lvl="1" indent="-323040" algn="l">
                <a:lnSpc>
                  <a:spcPts val="3084"/>
                </a:lnSpc>
                <a:buFont typeface="Arial"/>
                <a:buChar char="•"/>
              </a:pPr>
              <a:r>
                <a:rPr lang="en-US" sz="3000" dirty="0" err="1">
                  <a:solidFill>
                    <a:srgbClr val="000000"/>
                  </a:solidFill>
                  <a:latin typeface="Arial"/>
                  <a:ea typeface="Arial"/>
                  <a:cs typeface="Arial"/>
                  <a:sym typeface="Arial"/>
                </a:rPr>
                <a:t>Grymuso</a:t>
              </a:r>
              <a:r>
                <a:rPr lang="en-US" sz="3000" dirty="0">
                  <a:solidFill>
                    <a:srgbClr val="000000"/>
                  </a:solidFill>
                  <a:latin typeface="Arial"/>
                  <a:ea typeface="Arial"/>
                  <a:cs typeface="Arial"/>
                  <a:sym typeface="Arial"/>
                </a:rPr>
                <a:t> - </a:t>
              </a:r>
              <a:r>
                <a:rPr lang="en-US" sz="3000" dirty="0" err="1">
                  <a:solidFill>
                    <a:srgbClr val="000000"/>
                  </a:solidFill>
                  <a:latin typeface="Arial"/>
                  <a:ea typeface="Arial"/>
                  <a:cs typeface="Arial"/>
                  <a:sym typeface="Arial"/>
                </a:rPr>
                <a:t>nid</a:t>
              </a:r>
              <a:r>
                <a:rPr lang="en-US" sz="3000" dirty="0">
                  <a:solidFill>
                    <a:srgbClr val="000000"/>
                  </a:solidFill>
                  <a:latin typeface="Arial"/>
                  <a:ea typeface="Arial"/>
                  <a:cs typeface="Arial"/>
                  <a:sym typeface="Arial"/>
                </a:rPr>
                <a:t> </a:t>
              </a:r>
              <a:r>
                <a:rPr lang="en-US" sz="3000" dirty="0" err="1">
                  <a:solidFill>
                    <a:srgbClr val="000000"/>
                  </a:solidFill>
                  <a:latin typeface="Arial"/>
                  <a:ea typeface="Arial"/>
                  <a:cs typeface="Arial"/>
                  <a:sym typeface="Arial"/>
                </a:rPr>
                <a:t>yw’n</a:t>
              </a:r>
              <a:r>
                <a:rPr lang="en-US" sz="3000" dirty="0">
                  <a:solidFill>
                    <a:srgbClr val="000000"/>
                  </a:solidFill>
                  <a:latin typeface="Arial"/>
                  <a:ea typeface="Arial"/>
                  <a:cs typeface="Arial"/>
                  <a:sym typeface="Arial"/>
                </a:rPr>
                <a:t> </a:t>
              </a:r>
              <a:r>
                <a:rPr lang="en-US" sz="3000" dirty="0" err="1">
                  <a:solidFill>
                    <a:srgbClr val="000000"/>
                  </a:solidFill>
                  <a:latin typeface="Arial"/>
                  <a:ea typeface="Arial"/>
                  <a:cs typeface="Arial"/>
                  <a:sym typeface="Arial"/>
                </a:rPr>
                <a:t>ddigon</a:t>
              </a:r>
              <a:r>
                <a:rPr lang="en-US" sz="3000" dirty="0">
                  <a:solidFill>
                    <a:srgbClr val="000000"/>
                  </a:solidFill>
                  <a:latin typeface="Arial"/>
                  <a:ea typeface="Arial"/>
                  <a:cs typeface="Arial"/>
                  <a:sym typeface="Arial"/>
                </a:rPr>
                <a:t> </a:t>
              </a:r>
              <a:r>
                <a:rPr lang="en-US" sz="3000" dirty="0" err="1">
                  <a:solidFill>
                    <a:srgbClr val="000000"/>
                  </a:solidFill>
                  <a:latin typeface="Arial"/>
                  <a:ea typeface="Arial"/>
                  <a:cs typeface="Arial"/>
                  <a:sym typeface="Arial"/>
                </a:rPr>
                <a:t>i</a:t>
              </a:r>
              <a:r>
                <a:rPr lang="en-US" sz="3000" dirty="0">
                  <a:solidFill>
                    <a:srgbClr val="000000"/>
                  </a:solidFill>
                  <a:latin typeface="Arial"/>
                  <a:ea typeface="Arial"/>
                  <a:cs typeface="Arial"/>
                  <a:sym typeface="Arial"/>
                </a:rPr>
                <a:t> </a:t>
              </a:r>
              <a:r>
                <a:rPr lang="en-US" sz="3000" dirty="0" err="1">
                  <a:solidFill>
                    <a:srgbClr val="000000"/>
                  </a:solidFill>
                  <a:latin typeface="Arial"/>
                  <a:ea typeface="Arial"/>
                  <a:cs typeface="Arial"/>
                  <a:sym typeface="Arial"/>
                </a:rPr>
                <a:t>blant</a:t>
              </a:r>
              <a:r>
                <a:rPr lang="en-US" sz="3000" dirty="0">
                  <a:solidFill>
                    <a:srgbClr val="000000"/>
                  </a:solidFill>
                  <a:latin typeface="Arial"/>
                  <a:ea typeface="Arial"/>
                  <a:cs typeface="Arial"/>
                  <a:sym typeface="Arial"/>
                </a:rPr>
                <a:t> </a:t>
              </a:r>
              <a:r>
                <a:rPr lang="en-US" sz="3000" dirty="0" err="1">
                  <a:solidFill>
                    <a:srgbClr val="000000"/>
                  </a:solidFill>
                  <a:latin typeface="Arial"/>
                  <a:ea typeface="Arial"/>
                  <a:cs typeface="Arial"/>
                  <a:sym typeface="Arial"/>
                </a:rPr>
                <a:t>fod</a:t>
              </a:r>
              <a:r>
                <a:rPr lang="en-US" sz="3000" dirty="0">
                  <a:solidFill>
                    <a:srgbClr val="000000"/>
                  </a:solidFill>
                  <a:latin typeface="Arial"/>
                  <a:ea typeface="Arial"/>
                  <a:cs typeface="Arial"/>
                  <a:sym typeface="Arial"/>
                </a:rPr>
                <a:t> </a:t>
              </a:r>
              <a:r>
                <a:rPr lang="en-US" sz="3000" dirty="0" err="1">
                  <a:solidFill>
                    <a:srgbClr val="000000"/>
                  </a:solidFill>
                  <a:latin typeface="Arial"/>
                  <a:ea typeface="Arial"/>
                  <a:cs typeface="Arial"/>
                  <a:sym typeface="Arial"/>
                </a:rPr>
                <a:t>yn</a:t>
              </a:r>
              <a:r>
                <a:rPr lang="en-US" sz="3000" dirty="0">
                  <a:solidFill>
                    <a:srgbClr val="000000"/>
                  </a:solidFill>
                  <a:latin typeface="Arial"/>
                  <a:ea typeface="Arial"/>
                  <a:cs typeface="Arial"/>
                  <a:sym typeface="Arial"/>
                </a:rPr>
                <a:t> </a:t>
              </a:r>
              <a:r>
                <a:rPr lang="en-US" sz="3000" dirty="0" err="1">
                  <a:solidFill>
                    <a:srgbClr val="000000"/>
                  </a:solidFill>
                  <a:latin typeface="Arial"/>
                  <a:ea typeface="Arial"/>
                  <a:cs typeface="Arial"/>
                  <a:sym typeface="Arial"/>
                </a:rPr>
                <a:t>ymwybodol</a:t>
              </a:r>
              <a:r>
                <a:rPr lang="en-US" sz="3000" dirty="0">
                  <a:solidFill>
                    <a:srgbClr val="000000"/>
                  </a:solidFill>
                  <a:latin typeface="Arial"/>
                  <a:ea typeface="Arial"/>
                  <a:cs typeface="Arial"/>
                  <a:sym typeface="Arial"/>
                </a:rPr>
                <a:t> o </a:t>
              </a:r>
              <a:r>
                <a:rPr lang="en-US" sz="3000" dirty="0" err="1">
                  <a:solidFill>
                    <a:srgbClr val="000000"/>
                  </a:solidFill>
                  <a:latin typeface="Arial"/>
                  <a:ea typeface="Arial"/>
                  <a:cs typeface="Arial"/>
                  <a:sym typeface="Arial"/>
                </a:rPr>
                <a:t>hawliau</a:t>
              </a:r>
              <a:r>
                <a:rPr lang="en-US" sz="3000" dirty="0">
                  <a:solidFill>
                    <a:srgbClr val="000000"/>
                  </a:solidFill>
                  <a:latin typeface="Arial"/>
                  <a:ea typeface="Arial"/>
                  <a:cs typeface="Arial"/>
                  <a:sym typeface="Arial"/>
                </a:rPr>
                <a:t>. </a:t>
              </a:r>
              <a:r>
                <a:rPr lang="en-US" sz="3000" dirty="0" err="1">
                  <a:solidFill>
                    <a:srgbClr val="000000"/>
                  </a:solidFill>
                  <a:latin typeface="Arial"/>
                  <a:ea typeface="Arial"/>
                  <a:cs typeface="Arial"/>
                  <a:sym typeface="Arial"/>
                </a:rPr>
                <a:t>Rhaid</a:t>
              </a:r>
              <a:r>
                <a:rPr lang="en-US" sz="3000" dirty="0">
                  <a:solidFill>
                    <a:srgbClr val="000000"/>
                  </a:solidFill>
                  <a:latin typeface="Arial"/>
                  <a:ea typeface="Arial"/>
                  <a:cs typeface="Arial"/>
                  <a:sym typeface="Arial"/>
                </a:rPr>
                <a:t> </a:t>
              </a:r>
              <a:r>
                <a:rPr lang="en-US" sz="3000" dirty="0" err="1">
                  <a:solidFill>
                    <a:srgbClr val="000000"/>
                  </a:solidFill>
                  <a:latin typeface="Arial"/>
                  <a:ea typeface="Arial"/>
                  <a:cs typeface="Arial"/>
                  <a:sym typeface="Arial"/>
                </a:rPr>
                <a:t>iddynt</a:t>
              </a:r>
              <a:r>
                <a:rPr lang="en-US" sz="3000" dirty="0">
                  <a:solidFill>
                    <a:srgbClr val="000000"/>
                  </a:solidFill>
                  <a:latin typeface="Arial"/>
                  <a:ea typeface="Arial"/>
                  <a:cs typeface="Arial"/>
                  <a:sym typeface="Arial"/>
                </a:rPr>
                <a:t> </a:t>
              </a:r>
              <a:r>
                <a:rPr lang="en-US" sz="3000" dirty="0" err="1">
                  <a:solidFill>
                    <a:srgbClr val="000000"/>
                  </a:solidFill>
                  <a:latin typeface="Arial"/>
                  <a:ea typeface="Arial"/>
                  <a:cs typeface="Arial"/>
                  <a:sym typeface="Arial"/>
                </a:rPr>
                <a:t>fod</a:t>
              </a:r>
              <a:r>
                <a:rPr lang="en-US" sz="3000" dirty="0">
                  <a:solidFill>
                    <a:srgbClr val="000000"/>
                  </a:solidFill>
                  <a:latin typeface="Arial"/>
                  <a:ea typeface="Arial"/>
                  <a:cs typeface="Arial"/>
                  <a:sym typeface="Arial"/>
                </a:rPr>
                <a:t> </a:t>
              </a:r>
              <a:r>
                <a:rPr lang="en-US" sz="3000" dirty="0" err="1">
                  <a:solidFill>
                    <a:srgbClr val="000000"/>
                  </a:solidFill>
                  <a:latin typeface="Arial"/>
                  <a:ea typeface="Arial"/>
                  <a:cs typeface="Arial"/>
                  <a:sym typeface="Arial"/>
                </a:rPr>
                <a:t>yn</a:t>
              </a:r>
              <a:r>
                <a:rPr lang="en-US" sz="3000" dirty="0">
                  <a:solidFill>
                    <a:srgbClr val="000000"/>
                  </a:solidFill>
                  <a:latin typeface="Arial"/>
                  <a:ea typeface="Arial"/>
                  <a:cs typeface="Arial"/>
                  <a:sym typeface="Arial"/>
                </a:rPr>
                <a:t> </a:t>
              </a:r>
              <a:r>
                <a:rPr lang="en-US" sz="3000" dirty="0" err="1">
                  <a:solidFill>
                    <a:srgbClr val="000000"/>
                  </a:solidFill>
                  <a:latin typeface="Arial"/>
                  <a:ea typeface="Arial"/>
                  <a:cs typeface="Arial"/>
                  <a:sym typeface="Arial"/>
                </a:rPr>
                <a:t>weithgar</a:t>
              </a:r>
              <a:r>
                <a:rPr lang="en-US" sz="3000" dirty="0">
                  <a:solidFill>
                    <a:srgbClr val="000000"/>
                  </a:solidFill>
                  <a:latin typeface="Arial"/>
                  <a:ea typeface="Arial"/>
                  <a:cs typeface="Arial"/>
                  <a:sym typeface="Arial"/>
                </a:rPr>
                <a:t> </a:t>
              </a:r>
              <a:r>
                <a:rPr lang="en-US" sz="3000" dirty="0" err="1">
                  <a:solidFill>
                    <a:srgbClr val="000000"/>
                  </a:solidFill>
                  <a:latin typeface="Arial"/>
                  <a:ea typeface="Arial"/>
                  <a:cs typeface="Arial"/>
                  <a:sym typeface="Arial"/>
                </a:rPr>
                <a:t>wrth</a:t>
              </a:r>
              <a:r>
                <a:rPr lang="en-US" sz="3000" dirty="0">
                  <a:solidFill>
                    <a:srgbClr val="000000"/>
                  </a:solidFill>
                  <a:latin typeface="Arial"/>
                  <a:ea typeface="Arial"/>
                  <a:cs typeface="Arial"/>
                  <a:sym typeface="Arial"/>
                </a:rPr>
                <a:t> </a:t>
              </a:r>
              <a:r>
                <a:rPr lang="en-US" sz="3000" dirty="0" err="1">
                  <a:solidFill>
                    <a:srgbClr val="000000"/>
                  </a:solidFill>
                  <a:latin typeface="Arial"/>
                  <a:ea typeface="Arial"/>
                  <a:cs typeface="Arial"/>
                  <a:sym typeface="Arial"/>
                </a:rPr>
                <a:t>hawlio</a:t>
              </a:r>
              <a:r>
                <a:rPr lang="en-US" sz="3000" dirty="0">
                  <a:solidFill>
                    <a:srgbClr val="000000"/>
                  </a:solidFill>
                  <a:latin typeface="Arial"/>
                  <a:ea typeface="Arial"/>
                  <a:cs typeface="Arial"/>
                  <a:sym typeface="Arial"/>
                </a:rPr>
                <a:t> </a:t>
              </a:r>
              <a:r>
                <a:rPr lang="en-US" sz="3000" dirty="0" err="1">
                  <a:solidFill>
                    <a:srgbClr val="000000"/>
                  </a:solidFill>
                  <a:latin typeface="Arial"/>
                  <a:ea typeface="Arial"/>
                  <a:cs typeface="Arial"/>
                  <a:sym typeface="Arial"/>
                </a:rPr>
                <a:t>hawliau</a:t>
              </a:r>
              <a:r>
                <a:rPr lang="en-US" sz="3000" dirty="0">
                  <a:solidFill>
                    <a:srgbClr val="000000"/>
                  </a:solidFill>
                  <a:latin typeface="Arial"/>
                  <a:ea typeface="Arial"/>
                  <a:cs typeface="Arial"/>
                  <a:sym typeface="Arial"/>
                </a:rPr>
                <a:t>.</a:t>
              </a:r>
            </a:p>
            <a:p>
              <a:pPr marL="646081" lvl="1" indent="-323040" algn="l">
                <a:lnSpc>
                  <a:spcPts val="3084"/>
                </a:lnSpc>
              </a:pPr>
              <a:endParaRPr lang="en-US" sz="3000" dirty="0">
                <a:solidFill>
                  <a:srgbClr val="000000"/>
                </a:solidFill>
                <a:latin typeface="Arial"/>
                <a:ea typeface="Arial"/>
                <a:cs typeface="Arial"/>
                <a:sym typeface="Arial"/>
              </a:endParaRPr>
            </a:p>
            <a:p>
              <a:pPr marL="646081" lvl="1" indent="-323040" algn="l">
                <a:lnSpc>
                  <a:spcPts val="3084"/>
                </a:lnSpc>
                <a:buFont typeface="Arial"/>
                <a:buChar char="•"/>
              </a:pPr>
              <a:r>
                <a:rPr lang="en-US" sz="3000" dirty="0">
                  <a:solidFill>
                    <a:srgbClr val="000000"/>
                  </a:solidFill>
                  <a:latin typeface="Arial"/>
                  <a:ea typeface="Arial"/>
                  <a:cs typeface="Arial"/>
                  <a:sym typeface="Arial"/>
                </a:rPr>
                <a:t>Mae </a:t>
              </a:r>
              <a:r>
                <a:rPr lang="en-US" sz="3000" dirty="0" err="1">
                  <a:solidFill>
                    <a:srgbClr val="000000"/>
                  </a:solidFill>
                  <a:latin typeface="Arial"/>
                  <a:ea typeface="Arial"/>
                  <a:cs typeface="Arial"/>
                  <a:sym typeface="Arial"/>
                </a:rPr>
                <a:t>dysgu</a:t>
              </a:r>
              <a:r>
                <a:rPr lang="en-US" sz="3000" dirty="0">
                  <a:solidFill>
                    <a:srgbClr val="000000"/>
                  </a:solidFill>
                  <a:latin typeface="Arial"/>
                  <a:ea typeface="Arial"/>
                  <a:cs typeface="Arial"/>
                  <a:sym typeface="Arial"/>
                </a:rPr>
                <a:t> </a:t>
              </a:r>
              <a:r>
                <a:rPr lang="en-US" sz="3000" dirty="0" err="1">
                  <a:solidFill>
                    <a:srgbClr val="000000"/>
                  </a:solidFill>
                  <a:latin typeface="Arial"/>
                  <a:ea typeface="Arial"/>
                  <a:cs typeface="Arial"/>
                  <a:sym typeface="Arial"/>
                </a:rPr>
                <a:t>datblygu</a:t>
              </a:r>
              <a:r>
                <a:rPr lang="en-US" sz="3000" dirty="0">
                  <a:solidFill>
                    <a:srgbClr val="000000"/>
                  </a:solidFill>
                  <a:latin typeface="Arial"/>
                  <a:ea typeface="Arial"/>
                  <a:cs typeface="Arial"/>
                  <a:sym typeface="Arial"/>
                </a:rPr>
                <a:t> </a:t>
              </a:r>
              <a:r>
                <a:rPr lang="en-US" sz="3000" dirty="0" err="1">
                  <a:solidFill>
                    <a:srgbClr val="000000"/>
                  </a:solidFill>
                  <a:latin typeface="Arial"/>
                  <a:ea typeface="Arial"/>
                  <a:cs typeface="Arial"/>
                  <a:sym typeface="Arial"/>
                </a:rPr>
                <a:t>eu</a:t>
              </a:r>
              <a:r>
                <a:rPr lang="en-US" sz="3000" dirty="0">
                  <a:solidFill>
                    <a:srgbClr val="000000"/>
                  </a:solidFill>
                  <a:latin typeface="Arial"/>
                  <a:ea typeface="Arial"/>
                  <a:cs typeface="Arial"/>
                  <a:sym typeface="Arial"/>
                </a:rPr>
                <a:t> barn </a:t>
              </a:r>
              <a:r>
                <a:rPr lang="en-US" sz="3000" dirty="0" err="1">
                  <a:solidFill>
                    <a:srgbClr val="000000"/>
                  </a:solidFill>
                  <a:latin typeface="Arial"/>
                  <a:ea typeface="Arial"/>
                  <a:cs typeface="Arial"/>
                  <a:sym typeface="Arial"/>
                </a:rPr>
                <a:t>a'u</a:t>
              </a:r>
              <a:r>
                <a:rPr lang="en-US" sz="3000" dirty="0">
                  <a:solidFill>
                    <a:srgbClr val="000000"/>
                  </a:solidFill>
                  <a:latin typeface="Arial"/>
                  <a:ea typeface="Arial"/>
                  <a:cs typeface="Arial"/>
                  <a:sym typeface="Arial"/>
                </a:rPr>
                <a:t> </a:t>
              </a:r>
              <a:r>
                <a:rPr lang="en-US" sz="3000" dirty="0" err="1">
                  <a:solidFill>
                    <a:srgbClr val="000000"/>
                  </a:solidFill>
                  <a:latin typeface="Arial"/>
                  <a:ea typeface="Arial"/>
                  <a:cs typeface="Arial"/>
                  <a:sym typeface="Arial"/>
                </a:rPr>
                <a:t>syniadau</a:t>
              </a:r>
              <a:r>
                <a:rPr lang="en-US" sz="3000" dirty="0">
                  <a:solidFill>
                    <a:srgbClr val="000000"/>
                  </a:solidFill>
                  <a:latin typeface="Arial"/>
                  <a:ea typeface="Arial"/>
                  <a:cs typeface="Arial"/>
                  <a:sym typeface="Arial"/>
                </a:rPr>
                <a:t> </a:t>
              </a:r>
              <a:r>
                <a:rPr lang="en-US" sz="3000" dirty="0" err="1">
                  <a:solidFill>
                    <a:srgbClr val="000000"/>
                  </a:solidFill>
                  <a:latin typeface="Arial"/>
                  <a:ea typeface="Arial"/>
                  <a:cs typeface="Arial"/>
                  <a:sym typeface="Arial"/>
                </a:rPr>
                <a:t>eu</a:t>
              </a:r>
              <a:r>
                <a:rPr lang="en-US" sz="3000" dirty="0">
                  <a:solidFill>
                    <a:srgbClr val="000000"/>
                  </a:solidFill>
                  <a:latin typeface="Arial"/>
                  <a:ea typeface="Arial"/>
                  <a:cs typeface="Arial"/>
                  <a:sym typeface="Arial"/>
                </a:rPr>
                <a:t> </a:t>
              </a:r>
              <a:r>
                <a:rPr lang="en-US" sz="3000" dirty="0" err="1">
                  <a:solidFill>
                    <a:srgbClr val="000000"/>
                  </a:solidFill>
                  <a:latin typeface="Arial"/>
                  <a:ea typeface="Arial"/>
                  <a:cs typeface="Arial"/>
                  <a:sym typeface="Arial"/>
                </a:rPr>
                <a:t>hunain</a:t>
              </a:r>
              <a:r>
                <a:rPr lang="en-US" sz="3000" dirty="0">
                  <a:solidFill>
                    <a:srgbClr val="000000"/>
                  </a:solidFill>
                  <a:latin typeface="Arial"/>
                  <a:ea typeface="Arial"/>
                  <a:cs typeface="Arial"/>
                  <a:sym typeface="Arial"/>
                </a:rPr>
                <a:t>, ac </a:t>
              </a:r>
              <a:r>
                <a:rPr lang="en-US" sz="3000" dirty="0" err="1">
                  <a:solidFill>
                    <a:srgbClr val="000000"/>
                  </a:solidFill>
                  <a:latin typeface="Arial"/>
                  <a:ea typeface="Arial"/>
                  <a:cs typeface="Arial"/>
                  <a:sym typeface="Arial"/>
                </a:rPr>
                <a:t>mae</a:t>
              </a:r>
              <a:r>
                <a:rPr lang="en-US" sz="3000" dirty="0">
                  <a:solidFill>
                    <a:srgbClr val="000000"/>
                  </a:solidFill>
                  <a:latin typeface="Arial"/>
                  <a:ea typeface="Arial"/>
                  <a:cs typeface="Arial"/>
                  <a:sym typeface="Arial"/>
                </a:rPr>
                <a:t> </a:t>
              </a:r>
              <a:r>
                <a:rPr lang="en-US" sz="3000" dirty="0" err="1">
                  <a:solidFill>
                    <a:srgbClr val="000000"/>
                  </a:solidFill>
                  <a:latin typeface="Arial"/>
                  <a:ea typeface="Arial"/>
                  <a:cs typeface="Arial"/>
                  <a:sym typeface="Arial"/>
                </a:rPr>
                <a:t>cysylltu</a:t>
              </a:r>
              <a:r>
                <a:rPr lang="en-US" sz="3000" dirty="0">
                  <a:solidFill>
                    <a:srgbClr val="000000"/>
                  </a:solidFill>
                  <a:latin typeface="Arial"/>
                  <a:ea typeface="Arial"/>
                  <a:cs typeface="Arial"/>
                  <a:sym typeface="Arial"/>
                </a:rPr>
                <a:t> </a:t>
              </a:r>
              <a:r>
                <a:rPr lang="en-US" sz="3000" dirty="0" err="1">
                  <a:solidFill>
                    <a:srgbClr val="000000"/>
                  </a:solidFill>
                  <a:latin typeface="Arial"/>
                  <a:ea typeface="Arial"/>
                  <a:cs typeface="Arial"/>
                  <a:sym typeface="Arial"/>
                </a:rPr>
                <a:t>eu</a:t>
              </a:r>
              <a:r>
                <a:rPr lang="en-US" sz="3000" dirty="0">
                  <a:solidFill>
                    <a:srgbClr val="000000"/>
                  </a:solidFill>
                  <a:latin typeface="Arial"/>
                  <a:ea typeface="Arial"/>
                  <a:cs typeface="Arial"/>
                  <a:sym typeface="Arial"/>
                </a:rPr>
                <a:t> </a:t>
              </a:r>
              <a:r>
                <a:rPr lang="en-US" sz="3000" dirty="0" err="1">
                  <a:solidFill>
                    <a:srgbClr val="000000"/>
                  </a:solidFill>
                  <a:latin typeface="Arial"/>
                  <a:ea typeface="Arial"/>
                  <a:cs typeface="Arial"/>
                  <a:sym typeface="Arial"/>
                </a:rPr>
                <a:t>gwybodaeth</a:t>
              </a:r>
              <a:r>
                <a:rPr lang="en-US" sz="3000" dirty="0">
                  <a:solidFill>
                    <a:srgbClr val="000000"/>
                  </a:solidFill>
                  <a:latin typeface="Arial"/>
                  <a:ea typeface="Arial"/>
                  <a:cs typeface="Arial"/>
                  <a:sym typeface="Arial"/>
                </a:rPr>
                <a:t> </a:t>
              </a:r>
              <a:r>
                <a:rPr lang="en-US" sz="3000" dirty="0" err="1">
                  <a:solidFill>
                    <a:srgbClr val="000000"/>
                  </a:solidFill>
                  <a:latin typeface="Arial"/>
                  <a:ea typeface="Arial"/>
                  <a:cs typeface="Arial"/>
                  <a:sym typeface="Arial"/>
                </a:rPr>
                <a:t>i</a:t>
              </a:r>
              <a:r>
                <a:rPr lang="en-US" sz="3000" dirty="0">
                  <a:solidFill>
                    <a:srgbClr val="000000"/>
                  </a:solidFill>
                  <a:latin typeface="Arial"/>
                  <a:ea typeface="Arial"/>
                  <a:cs typeface="Arial"/>
                  <a:sym typeface="Arial"/>
                </a:rPr>
                <a:t> </a:t>
              </a:r>
              <a:r>
                <a:rPr lang="en-US" sz="3000" dirty="0" err="1">
                  <a:solidFill>
                    <a:srgbClr val="000000"/>
                  </a:solidFill>
                  <a:latin typeface="Arial"/>
                  <a:ea typeface="Arial"/>
                  <a:cs typeface="Arial"/>
                  <a:sym typeface="Arial"/>
                </a:rPr>
                <a:t>weithredu</a:t>
              </a:r>
              <a:r>
                <a:rPr lang="en-US" sz="3000" dirty="0">
                  <a:solidFill>
                    <a:srgbClr val="000000"/>
                  </a:solidFill>
                  <a:latin typeface="Arial"/>
                  <a:ea typeface="Arial"/>
                  <a:cs typeface="Arial"/>
                  <a:sym typeface="Arial"/>
                </a:rPr>
                <a:t>, </a:t>
              </a:r>
              <a:r>
                <a:rPr lang="en-US" sz="3000" dirty="0" err="1">
                  <a:solidFill>
                    <a:srgbClr val="000000"/>
                  </a:solidFill>
                  <a:latin typeface="Arial"/>
                  <a:ea typeface="Arial"/>
                  <a:cs typeface="Arial"/>
                  <a:sym typeface="Arial"/>
                </a:rPr>
                <a:t>yn</a:t>
              </a:r>
              <a:r>
                <a:rPr lang="en-US" sz="3000" dirty="0">
                  <a:solidFill>
                    <a:srgbClr val="000000"/>
                  </a:solidFill>
                  <a:latin typeface="Arial"/>
                  <a:ea typeface="Arial"/>
                  <a:cs typeface="Arial"/>
                  <a:sym typeface="Arial"/>
                </a:rPr>
                <a:t> </a:t>
              </a:r>
              <a:r>
                <a:rPr lang="en-US" sz="3000" dirty="0" err="1">
                  <a:solidFill>
                    <a:srgbClr val="000000"/>
                  </a:solidFill>
                  <a:latin typeface="Arial"/>
                  <a:ea typeface="Arial"/>
                  <a:cs typeface="Arial"/>
                  <a:sym typeface="Arial"/>
                </a:rPr>
                <a:t>rhan</a:t>
              </a:r>
              <a:r>
                <a:rPr lang="en-US" sz="3000" dirty="0">
                  <a:solidFill>
                    <a:srgbClr val="000000"/>
                  </a:solidFill>
                  <a:latin typeface="Arial"/>
                  <a:ea typeface="Arial"/>
                  <a:cs typeface="Arial"/>
                  <a:sym typeface="Arial"/>
                </a:rPr>
                <a:t> o </a:t>
              </a:r>
              <a:r>
                <a:rPr lang="en-US" sz="3000" dirty="0" err="1">
                  <a:solidFill>
                    <a:srgbClr val="000000"/>
                  </a:solidFill>
                  <a:latin typeface="Arial"/>
                  <a:ea typeface="Arial"/>
                  <a:cs typeface="Arial"/>
                  <a:sym typeface="Arial"/>
                </a:rPr>
                <a:t>gynorthwyo</a:t>
              </a:r>
              <a:r>
                <a:rPr lang="en-US" sz="3000" dirty="0">
                  <a:solidFill>
                    <a:srgbClr val="000000"/>
                  </a:solidFill>
                  <a:latin typeface="Arial"/>
                  <a:ea typeface="Arial"/>
                  <a:cs typeface="Arial"/>
                  <a:sym typeface="Arial"/>
                </a:rPr>
                <a:t> </a:t>
              </a:r>
              <a:r>
                <a:rPr lang="en-US" sz="3000" dirty="0" err="1">
                  <a:solidFill>
                    <a:srgbClr val="000000"/>
                  </a:solidFill>
                  <a:latin typeface="Arial"/>
                  <a:ea typeface="Arial"/>
                  <a:cs typeface="Arial"/>
                  <a:sym typeface="Arial"/>
                </a:rPr>
                <a:t>galluoedd</a:t>
              </a:r>
              <a:r>
                <a:rPr lang="en-US" sz="3000" dirty="0">
                  <a:solidFill>
                    <a:srgbClr val="000000"/>
                  </a:solidFill>
                  <a:latin typeface="Arial"/>
                  <a:ea typeface="Arial"/>
                  <a:cs typeface="Arial"/>
                  <a:sym typeface="Arial"/>
                </a:rPr>
                <a:t> </a:t>
              </a:r>
              <a:r>
                <a:rPr lang="en-US" sz="3000" dirty="0" err="1">
                  <a:solidFill>
                    <a:srgbClr val="000000"/>
                  </a:solidFill>
                  <a:latin typeface="Arial"/>
                  <a:ea typeface="Arial"/>
                  <a:cs typeface="Arial"/>
                  <a:sym typeface="Arial"/>
                </a:rPr>
                <a:t>sy'n</a:t>
              </a:r>
              <a:r>
                <a:rPr lang="en-US" sz="3000" dirty="0">
                  <a:solidFill>
                    <a:srgbClr val="000000"/>
                  </a:solidFill>
                  <a:latin typeface="Arial"/>
                  <a:ea typeface="Arial"/>
                  <a:cs typeface="Arial"/>
                  <a:sym typeface="Arial"/>
                </a:rPr>
                <a:t> </a:t>
              </a:r>
              <a:r>
                <a:rPr lang="en-US" sz="3000" dirty="0" err="1">
                  <a:solidFill>
                    <a:srgbClr val="000000"/>
                  </a:solidFill>
                  <a:latin typeface="Arial"/>
                  <a:ea typeface="Arial"/>
                  <a:cs typeface="Arial"/>
                  <a:sym typeface="Arial"/>
                </a:rPr>
                <a:t>datblygu</a:t>
              </a:r>
              <a:r>
                <a:rPr lang="en-US" sz="3000" dirty="0">
                  <a:solidFill>
                    <a:srgbClr val="000000"/>
                  </a:solidFill>
                  <a:latin typeface="Arial"/>
                  <a:ea typeface="Arial"/>
                  <a:cs typeface="Arial"/>
                  <a:sym typeface="Arial"/>
                </a:rPr>
                <a:t> plant.</a:t>
              </a:r>
            </a:p>
          </p:txBody>
        </p:sp>
      </p:grpSp>
      <p:grpSp>
        <p:nvGrpSpPr>
          <p:cNvPr id="9" name="Group 9"/>
          <p:cNvGrpSpPr/>
          <p:nvPr/>
        </p:nvGrpSpPr>
        <p:grpSpPr>
          <a:xfrm>
            <a:off x="9467850" y="2712243"/>
            <a:ext cx="7791450" cy="7027070"/>
            <a:chOff x="0" y="0"/>
            <a:chExt cx="10388600" cy="9369427"/>
          </a:xfrm>
        </p:grpSpPr>
        <p:sp>
          <p:nvSpPr>
            <p:cNvPr id="10" name="Freeform 10"/>
            <p:cNvSpPr/>
            <p:nvPr/>
          </p:nvSpPr>
          <p:spPr>
            <a:xfrm>
              <a:off x="12700" y="12700"/>
              <a:ext cx="10363200" cy="8702675"/>
            </a:xfrm>
            <a:custGeom>
              <a:avLst/>
              <a:gdLst/>
              <a:ahLst/>
              <a:cxnLst/>
              <a:rect l="l" t="t" r="r" b="b"/>
              <a:pathLst>
                <a:path w="10363200" h="8702675">
                  <a:moveTo>
                    <a:pt x="0" y="0"/>
                  </a:moveTo>
                  <a:lnTo>
                    <a:pt x="10363200" y="0"/>
                  </a:lnTo>
                  <a:lnTo>
                    <a:pt x="10363200" y="8702675"/>
                  </a:lnTo>
                  <a:lnTo>
                    <a:pt x="0" y="8702675"/>
                  </a:lnTo>
                  <a:close/>
                </a:path>
              </a:pathLst>
            </a:custGeom>
            <a:solidFill>
              <a:srgbClr val="FFF2CC"/>
            </a:solidFill>
          </p:spPr>
          <p:txBody>
            <a:bodyPr/>
            <a:lstStyle/>
            <a:p>
              <a:endParaRPr lang="en-GB"/>
            </a:p>
          </p:txBody>
        </p:sp>
        <p:sp>
          <p:nvSpPr>
            <p:cNvPr id="11" name="Freeform 11"/>
            <p:cNvSpPr/>
            <p:nvPr/>
          </p:nvSpPr>
          <p:spPr>
            <a:xfrm>
              <a:off x="0" y="0"/>
              <a:ext cx="10388600" cy="8728075"/>
            </a:xfrm>
            <a:custGeom>
              <a:avLst/>
              <a:gdLst/>
              <a:ahLst/>
              <a:cxnLst/>
              <a:rect l="l" t="t" r="r" b="b"/>
              <a:pathLst>
                <a:path w="10388600" h="8728075">
                  <a:moveTo>
                    <a:pt x="12700" y="0"/>
                  </a:moveTo>
                  <a:lnTo>
                    <a:pt x="10375900" y="0"/>
                  </a:lnTo>
                  <a:cubicBezTo>
                    <a:pt x="10382885" y="0"/>
                    <a:pt x="10388600" y="5715"/>
                    <a:pt x="10388600" y="12700"/>
                  </a:cubicBezTo>
                  <a:lnTo>
                    <a:pt x="10388600" y="8715375"/>
                  </a:lnTo>
                  <a:cubicBezTo>
                    <a:pt x="10388600" y="8722360"/>
                    <a:pt x="10382885" y="8728075"/>
                    <a:pt x="10375900" y="8728075"/>
                  </a:cubicBezTo>
                  <a:lnTo>
                    <a:pt x="12700" y="8728075"/>
                  </a:lnTo>
                  <a:cubicBezTo>
                    <a:pt x="5715" y="8728075"/>
                    <a:pt x="0" y="8722360"/>
                    <a:pt x="0" y="8715375"/>
                  </a:cubicBezTo>
                  <a:lnTo>
                    <a:pt x="0" y="12700"/>
                  </a:lnTo>
                  <a:cubicBezTo>
                    <a:pt x="0" y="5715"/>
                    <a:pt x="5715" y="0"/>
                    <a:pt x="12700" y="0"/>
                  </a:cubicBezTo>
                  <a:moveTo>
                    <a:pt x="12700" y="25400"/>
                  </a:moveTo>
                  <a:lnTo>
                    <a:pt x="12700" y="12700"/>
                  </a:lnTo>
                  <a:lnTo>
                    <a:pt x="25400" y="12700"/>
                  </a:lnTo>
                  <a:lnTo>
                    <a:pt x="25400" y="8715375"/>
                  </a:lnTo>
                  <a:lnTo>
                    <a:pt x="12700" y="8715375"/>
                  </a:lnTo>
                  <a:lnTo>
                    <a:pt x="12700" y="8702675"/>
                  </a:lnTo>
                  <a:lnTo>
                    <a:pt x="10375900" y="8702675"/>
                  </a:lnTo>
                  <a:lnTo>
                    <a:pt x="10375900" y="8715375"/>
                  </a:lnTo>
                  <a:lnTo>
                    <a:pt x="10363200" y="8715375"/>
                  </a:lnTo>
                  <a:lnTo>
                    <a:pt x="10363200" y="12700"/>
                  </a:lnTo>
                  <a:lnTo>
                    <a:pt x="10375900" y="12700"/>
                  </a:lnTo>
                  <a:lnTo>
                    <a:pt x="10375900" y="25400"/>
                  </a:lnTo>
                  <a:lnTo>
                    <a:pt x="12700" y="25400"/>
                  </a:lnTo>
                  <a:close/>
                </a:path>
              </a:pathLst>
            </a:custGeom>
            <a:solidFill>
              <a:srgbClr val="FFF2CC"/>
            </a:solidFill>
          </p:spPr>
          <p:txBody>
            <a:bodyPr/>
            <a:lstStyle/>
            <a:p>
              <a:endParaRPr lang="en-GB"/>
            </a:p>
          </p:txBody>
        </p:sp>
        <p:sp>
          <p:nvSpPr>
            <p:cNvPr id="12" name="TextBox 12"/>
            <p:cNvSpPr txBox="1"/>
            <p:nvPr/>
          </p:nvSpPr>
          <p:spPr>
            <a:xfrm>
              <a:off x="0" y="612776"/>
              <a:ext cx="10388600" cy="8756651"/>
            </a:xfrm>
            <a:prstGeom prst="rect">
              <a:avLst/>
            </a:prstGeom>
          </p:spPr>
          <p:txBody>
            <a:bodyPr lIns="50800" tIns="50800" rIns="50800" bIns="50800" rtlCol="0" anchor="t"/>
            <a:lstStyle/>
            <a:p>
              <a:pPr marL="597217" lvl="1" indent="-298609" algn="l">
                <a:lnSpc>
                  <a:spcPts val="3564"/>
                </a:lnSpc>
                <a:buFont typeface="Arial"/>
                <a:buChar char="•"/>
              </a:pPr>
              <a:r>
                <a:rPr lang="en-US" sz="3000" i="1" dirty="0">
                  <a:solidFill>
                    <a:srgbClr val="000000"/>
                  </a:solidFill>
                  <a:latin typeface="Arial Italics"/>
                  <a:ea typeface="Arial Italics"/>
                  <a:cs typeface="Arial Italics"/>
                  <a:sym typeface="Arial Italics"/>
                </a:rPr>
                <a:t>Consider other rights movements… who were the main actors in seeking the </a:t>
              </a:r>
              <a:r>
                <a:rPr lang="en-US" sz="3000" i="1" dirty="0" err="1">
                  <a:solidFill>
                    <a:srgbClr val="000000"/>
                  </a:solidFill>
                  <a:latin typeface="Arial Italics"/>
                  <a:ea typeface="Arial Italics"/>
                  <a:cs typeface="Arial Italics"/>
                  <a:sym typeface="Arial Italics"/>
                </a:rPr>
                <a:t>realisation</a:t>
              </a:r>
              <a:r>
                <a:rPr lang="en-US" sz="3000" i="1" dirty="0">
                  <a:solidFill>
                    <a:srgbClr val="000000"/>
                  </a:solidFill>
                  <a:latin typeface="Arial Italics"/>
                  <a:ea typeface="Arial Italics"/>
                  <a:cs typeface="Arial Italics"/>
                  <a:sym typeface="Arial Italics"/>
                </a:rPr>
                <a:t> of the rights fought for?</a:t>
              </a:r>
            </a:p>
            <a:p>
              <a:pPr marL="597217" lvl="1" indent="-298609" algn="l">
                <a:lnSpc>
                  <a:spcPts val="3564"/>
                </a:lnSpc>
              </a:pPr>
              <a:endParaRPr lang="en-US" sz="3000" i="1" dirty="0">
                <a:solidFill>
                  <a:srgbClr val="000000"/>
                </a:solidFill>
                <a:latin typeface="Arial Italics"/>
                <a:ea typeface="Arial Italics"/>
                <a:cs typeface="Arial Italics"/>
                <a:sym typeface="Arial Italics"/>
              </a:endParaRPr>
            </a:p>
            <a:p>
              <a:pPr marL="597217" lvl="1" indent="-298609" algn="l">
                <a:lnSpc>
                  <a:spcPts val="3564"/>
                </a:lnSpc>
                <a:buFont typeface="Arial"/>
                <a:buChar char="•"/>
              </a:pPr>
              <a:r>
                <a:rPr lang="en-US" sz="3000" i="1" dirty="0">
                  <a:solidFill>
                    <a:srgbClr val="000000"/>
                  </a:solidFill>
                  <a:latin typeface="Arial Italics"/>
                  <a:ea typeface="Arial Italics"/>
                  <a:cs typeface="Arial Italics"/>
                  <a:sym typeface="Arial Italics"/>
                </a:rPr>
                <a:t>Empowerment – not enough for children to be aware of their rights. They must be active in claiming rights.</a:t>
              </a:r>
            </a:p>
            <a:p>
              <a:pPr marL="597217" lvl="1" indent="-298609" algn="l">
                <a:lnSpc>
                  <a:spcPts val="3564"/>
                </a:lnSpc>
              </a:pPr>
              <a:endParaRPr lang="en-US" sz="3000" i="1" dirty="0">
                <a:solidFill>
                  <a:srgbClr val="000000"/>
                </a:solidFill>
                <a:latin typeface="Arial Italics"/>
                <a:ea typeface="Arial Italics"/>
                <a:cs typeface="Arial Italics"/>
                <a:sym typeface="Arial Italics"/>
              </a:endParaRPr>
            </a:p>
            <a:p>
              <a:pPr marL="597217" lvl="1" indent="-298609" algn="l">
                <a:lnSpc>
                  <a:spcPts val="3564"/>
                </a:lnSpc>
                <a:buFont typeface="Arial"/>
                <a:buChar char="•"/>
              </a:pPr>
              <a:r>
                <a:rPr lang="en-US" sz="3000" i="1" dirty="0">
                  <a:solidFill>
                    <a:srgbClr val="000000"/>
                  </a:solidFill>
                  <a:latin typeface="Arial Italics"/>
                  <a:ea typeface="Arial Italics"/>
                  <a:cs typeface="Arial Italics"/>
                  <a:sym typeface="Arial Italics"/>
                </a:rPr>
                <a:t>Learning to develop their own opinions and ideas, and connecting their knowledge to action, is part of supporting children’s </a:t>
              </a:r>
              <a:r>
                <a:rPr lang="en-US" sz="3000" b="1" i="1" dirty="0">
                  <a:solidFill>
                    <a:srgbClr val="000000"/>
                  </a:solidFill>
                  <a:latin typeface="Arial Bold Italics"/>
                  <a:ea typeface="Arial Bold Italics"/>
                  <a:cs typeface="Arial Bold Italics"/>
                  <a:sym typeface="Arial Bold Italics"/>
                </a:rPr>
                <a:t>evolving capacities</a:t>
              </a:r>
              <a:r>
                <a:rPr lang="en-US" sz="3000" i="1" dirty="0">
                  <a:solidFill>
                    <a:srgbClr val="000000"/>
                  </a:solidFill>
                  <a:latin typeface="Arial Italics"/>
                  <a:ea typeface="Arial Italics"/>
                  <a:cs typeface="Arial Italics"/>
                  <a:sym typeface="Arial Italics"/>
                </a:rPr>
                <a:t>. </a:t>
              </a:r>
            </a:p>
          </p:txBody>
        </p:sp>
      </p:gr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FF2CC"/>
        </a:solidFill>
        <a:effectLst/>
      </p:bgPr>
    </p:bg>
    <p:spTree>
      <p:nvGrpSpPr>
        <p:cNvPr id="1" name=""/>
        <p:cNvGrpSpPr/>
        <p:nvPr/>
      </p:nvGrpSpPr>
      <p:grpSpPr>
        <a:xfrm>
          <a:off x="0" y="0"/>
          <a:ext cx="0" cy="0"/>
          <a:chOff x="0" y="0"/>
          <a:chExt cx="0" cy="0"/>
        </a:xfrm>
      </p:grpSpPr>
      <p:grpSp>
        <p:nvGrpSpPr>
          <p:cNvPr id="2" name="Group 2"/>
          <p:cNvGrpSpPr/>
          <p:nvPr/>
        </p:nvGrpSpPr>
        <p:grpSpPr>
          <a:xfrm>
            <a:off x="1257300" y="547688"/>
            <a:ext cx="15773400" cy="1988345"/>
            <a:chOff x="0" y="0"/>
            <a:chExt cx="21031200" cy="2651126"/>
          </a:xfrm>
        </p:grpSpPr>
        <p:sp>
          <p:nvSpPr>
            <p:cNvPr id="3" name="Freeform 3"/>
            <p:cNvSpPr/>
            <p:nvPr/>
          </p:nvSpPr>
          <p:spPr>
            <a:xfrm>
              <a:off x="0" y="0"/>
              <a:ext cx="21031200" cy="2651126"/>
            </a:xfrm>
            <a:custGeom>
              <a:avLst/>
              <a:gdLst/>
              <a:ahLst/>
              <a:cxnLst/>
              <a:rect l="l" t="t" r="r" b="b"/>
              <a:pathLst>
                <a:path w="21031200" h="2651126">
                  <a:moveTo>
                    <a:pt x="0" y="0"/>
                  </a:moveTo>
                  <a:lnTo>
                    <a:pt x="21031200" y="0"/>
                  </a:lnTo>
                  <a:lnTo>
                    <a:pt x="21031200" y="2651126"/>
                  </a:lnTo>
                  <a:lnTo>
                    <a:pt x="0" y="2651126"/>
                  </a:lnTo>
                  <a:close/>
                </a:path>
              </a:pathLst>
            </a:custGeom>
            <a:solidFill>
              <a:srgbClr val="000000">
                <a:alpha val="0"/>
              </a:srgbClr>
            </a:solidFill>
          </p:spPr>
          <p:txBody>
            <a:bodyPr/>
            <a:lstStyle/>
            <a:p>
              <a:endParaRPr lang="en-GB"/>
            </a:p>
          </p:txBody>
        </p:sp>
        <p:sp>
          <p:nvSpPr>
            <p:cNvPr id="4" name="TextBox 4"/>
            <p:cNvSpPr txBox="1"/>
            <p:nvPr/>
          </p:nvSpPr>
          <p:spPr>
            <a:xfrm>
              <a:off x="0" y="-47625"/>
              <a:ext cx="21031200" cy="2698751"/>
            </a:xfrm>
            <a:prstGeom prst="rect">
              <a:avLst/>
            </a:prstGeom>
          </p:spPr>
          <p:txBody>
            <a:bodyPr lIns="0" tIns="0" rIns="0" bIns="0" rtlCol="0" anchor="ctr"/>
            <a:lstStyle/>
            <a:p>
              <a:pPr algn="ctr">
                <a:lnSpc>
                  <a:spcPts val="6199"/>
                </a:lnSpc>
              </a:pPr>
              <a:r>
                <a:rPr lang="en-US" sz="5740">
                  <a:solidFill>
                    <a:srgbClr val="000000"/>
                  </a:solidFill>
                  <a:latin typeface="Arial"/>
                  <a:ea typeface="Arial"/>
                  <a:cs typeface="Arial"/>
                  <a:sym typeface="Arial"/>
                </a:rPr>
                <a:t>Mae angen i blant ddysgu sut mae gwneud hyn</a:t>
              </a:r>
            </a:p>
            <a:p>
              <a:pPr algn="ctr">
                <a:lnSpc>
                  <a:spcPts val="6199"/>
                </a:lnSpc>
              </a:pPr>
              <a:r>
                <a:rPr lang="en-US" sz="5740">
                  <a:solidFill>
                    <a:srgbClr val="000000"/>
                  </a:solidFill>
                  <a:latin typeface="Arial"/>
                  <a:ea typeface="Arial"/>
                  <a:cs typeface="Arial"/>
                  <a:sym typeface="Arial"/>
                </a:rPr>
                <a:t>Children need to learn how to do this</a:t>
              </a:r>
            </a:p>
          </p:txBody>
        </p:sp>
      </p:grpSp>
      <p:grpSp>
        <p:nvGrpSpPr>
          <p:cNvPr id="5" name="Group 5"/>
          <p:cNvGrpSpPr/>
          <p:nvPr/>
        </p:nvGrpSpPr>
        <p:grpSpPr>
          <a:xfrm>
            <a:off x="457200" y="2712243"/>
            <a:ext cx="8362950" cy="6546057"/>
            <a:chOff x="-762000" y="0"/>
            <a:chExt cx="11150600" cy="8728076"/>
          </a:xfrm>
        </p:grpSpPr>
        <p:sp>
          <p:nvSpPr>
            <p:cNvPr id="6" name="Freeform 6"/>
            <p:cNvSpPr/>
            <p:nvPr/>
          </p:nvSpPr>
          <p:spPr>
            <a:xfrm>
              <a:off x="12700" y="12700"/>
              <a:ext cx="10363200" cy="8702675"/>
            </a:xfrm>
            <a:custGeom>
              <a:avLst/>
              <a:gdLst/>
              <a:ahLst/>
              <a:cxnLst/>
              <a:rect l="l" t="t" r="r" b="b"/>
              <a:pathLst>
                <a:path w="10363200" h="8702675">
                  <a:moveTo>
                    <a:pt x="0" y="0"/>
                  </a:moveTo>
                  <a:lnTo>
                    <a:pt x="10363200" y="0"/>
                  </a:lnTo>
                  <a:lnTo>
                    <a:pt x="10363200" y="8702675"/>
                  </a:lnTo>
                  <a:lnTo>
                    <a:pt x="0" y="8702675"/>
                  </a:lnTo>
                  <a:close/>
                </a:path>
              </a:pathLst>
            </a:custGeom>
            <a:solidFill>
              <a:srgbClr val="FFF2CC"/>
            </a:solidFill>
          </p:spPr>
          <p:txBody>
            <a:bodyPr/>
            <a:lstStyle/>
            <a:p>
              <a:endParaRPr lang="en-GB"/>
            </a:p>
          </p:txBody>
        </p:sp>
        <p:sp>
          <p:nvSpPr>
            <p:cNvPr id="7" name="Freeform 7"/>
            <p:cNvSpPr/>
            <p:nvPr/>
          </p:nvSpPr>
          <p:spPr>
            <a:xfrm>
              <a:off x="0" y="0"/>
              <a:ext cx="10388600" cy="8728075"/>
            </a:xfrm>
            <a:custGeom>
              <a:avLst/>
              <a:gdLst/>
              <a:ahLst/>
              <a:cxnLst/>
              <a:rect l="l" t="t" r="r" b="b"/>
              <a:pathLst>
                <a:path w="10388600" h="8728075">
                  <a:moveTo>
                    <a:pt x="12700" y="0"/>
                  </a:moveTo>
                  <a:lnTo>
                    <a:pt x="10375900" y="0"/>
                  </a:lnTo>
                  <a:cubicBezTo>
                    <a:pt x="10382885" y="0"/>
                    <a:pt x="10388600" y="5715"/>
                    <a:pt x="10388600" y="12700"/>
                  </a:cubicBezTo>
                  <a:lnTo>
                    <a:pt x="10388600" y="8715375"/>
                  </a:lnTo>
                  <a:cubicBezTo>
                    <a:pt x="10388600" y="8722360"/>
                    <a:pt x="10382885" y="8728075"/>
                    <a:pt x="10375900" y="8728075"/>
                  </a:cubicBezTo>
                  <a:lnTo>
                    <a:pt x="12700" y="8728075"/>
                  </a:lnTo>
                  <a:cubicBezTo>
                    <a:pt x="5715" y="8728075"/>
                    <a:pt x="0" y="8722360"/>
                    <a:pt x="0" y="8715375"/>
                  </a:cubicBezTo>
                  <a:lnTo>
                    <a:pt x="0" y="12700"/>
                  </a:lnTo>
                  <a:cubicBezTo>
                    <a:pt x="0" y="5715"/>
                    <a:pt x="5715" y="0"/>
                    <a:pt x="12700" y="0"/>
                  </a:cubicBezTo>
                  <a:moveTo>
                    <a:pt x="12700" y="25400"/>
                  </a:moveTo>
                  <a:lnTo>
                    <a:pt x="12700" y="12700"/>
                  </a:lnTo>
                  <a:lnTo>
                    <a:pt x="25400" y="12700"/>
                  </a:lnTo>
                  <a:lnTo>
                    <a:pt x="25400" y="8715375"/>
                  </a:lnTo>
                  <a:lnTo>
                    <a:pt x="12700" y="8715375"/>
                  </a:lnTo>
                  <a:lnTo>
                    <a:pt x="12700" y="8702675"/>
                  </a:lnTo>
                  <a:lnTo>
                    <a:pt x="10375900" y="8702675"/>
                  </a:lnTo>
                  <a:lnTo>
                    <a:pt x="10375900" y="8715375"/>
                  </a:lnTo>
                  <a:lnTo>
                    <a:pt x="10363200" y="8715375"/>
                  </a:lnTo>
                  <a:lnTo>
                    <a:pt x="10363200" y="12700"/>
                  </a:lnTo>
                  <a:lnTo>
                    <a:pt x="10375900" y="12700"/>
                  </a:lnTo>
                  <a:lnTo>
                    <a:pt x="10375900" y="25400"/>
                  </a:lnTo>
                  <a:lnTo>
                    <a:pt x="12700" y="25400"/>
                  </a:lnTo>
                  <a:close/>
                </a:path>
              </a:pathLst>
            </a:custGeom>
            <a:solidFill>
              <a:srgbClr val="FFF2CC"/>
            </a:solidFill>
          </p:spPr>
          <p:txBody>
            <a:bodyPr/>
            <a:lstStyle/>
            <a:p>
              <a:endParaRPr lang="en-GB"/>
            </a:p>
          </p:txBody>
        </p:sp>
        <p:sp>
          <p:nvSpPr>
            <p:cNvPr id="8" name="TextBox 8"/>
            <p:cNvSpPr txBox="1"/>
            <p:nvPr/>
          </p:nvSpPr>
          <p:spPr>
            <a:xfrm>
              <a:off x="-762000" y="47625"/>
              <a:ext cx="10058400" cy="8680451"/>
            </a:xfrm>
            <a:prstGeom prst="rect">
              <a:avLst/>
            </a:prstGeom>
          </p:spPr>
          <p:txBody>
            <a:bodyPr lIns="50800" tIns="50800" rIns="50800" bIns="50800" rtlCol="0" anchor="t"/>
            <a:lstStyle/>
            <a:p>
              <a:pPr marL="703088" lvl="1" indent="-351544" algn="l">
                <a:lnSpc>
                  <a:spcPts val="3356"/>
                </a:lnSpc>
                <a:buFont typeface="Arial"/>
                <a:buChar char="•"/>
              </a:pPr>
              <a:r>
                <a:rPr lang="en-US" sz="3000" dirty="0" err="1">
                  <a:solidFill>
                    <a:srgbClr val="000000"/>
                  </a:solidFill>
                  <a:latin typeface="Arial"/>
                  <a:ea typeface="Arial"/>
                  <a:cs typeface="Arial"/>
                  <a:sym typeface="Arial"/>
                </a:rPr>
                <a:t>Nid</a:t>
              </a:r>
              <a:r>
                <a:rPr lang="en-US" sz="3000" dirty="0">
                  <a:solidFill>
                    <a:srgbClr val="000000"/>
                  </a:solidFill>
                  <a:latin typeface="Arial"/>
                  <a:ea typeface="Arial"/>
                  <a:cs typeface="Arial"/>
                  <a:sym typeface="Arial"/>
                </a:rPr>
                <a:t> </a:t>
              </a:r>
              <a:r>
                <a:rPr lang="en-US" sz="3000" dirty="0" err="1">
                  <a:solidFill>
                    <a:srgbClr val="000000"/>
                  </a:solidFill>
                  <a:latin typeface="Arial"/>
                  <a:ea typeface="Arial"/>
                  <a:cs typeface="Arial"/>
                  <a:sym typeface="Arial"/>
                </a:rPr>
                <a:t>yw</a:t>
              </a:r>
              <a:r>
                <a:rPr lang="en-US" sz="3000" dirty="0">
                  <a:solidFill>
                    <a:srgbClr val="000000"/>
                  </a:solidFill>
                  <a:latin typeface="Arial"/>
                  <a:ea typeface="Arial"/>
                  <a:cs typeface="Arial"/>
                  <a:sym typeface="Arial"/>
                </a:rPr>
                <a:t> </a:t>
              </a:r>
              <a:r>
                <a:rPr lang="en-US" sz="3000" dirty="0" err="1">
                  <a:solidFill>
                    <a:srgbClr val="000000"/>
                  </a:solidFill>
                  <a:latin typeface="Arial"/>
                  <a:ea typeface="Arial"/>
                  <a:cs typeface="Arial"/>
                  <a:sym typeface="Arial"/>
                </a:rPr>
                <a:t>gwybodaeth</a:t>
              </a:r>
              <a:r>
                <a:rPr lang="en-US" sz="3000" dirty="0">
                  <a:solidFill>
                    <a:srgbClr val="000000"/>
                  </a:solidFill>
                  <a:latin typeface="Arial"/>
                  <a:ea typeface="Arial"/>
                  <a:cs typeface="Arial"/>
                  <a:sym typeface="Arial"/>
                </a:rPr>
                <a:t> </a:t>
              </a:r>
              <a:r>
                <a:rPr lang="en-US" sz="3000" dirty="0" err="1">
                  <a:solidFill>
                    <a:srgbClr val="000000"/>
                  </a:solidFill>
                  <a:latin typeface="Arial"/>
                  <a:ea typeface="Arial"/>
                  <a:cs typeface="Arial"/>
                  <a:sym typeface="Arial"/>
                </a:rPr>
                <a:t>ar</a:t>
              </a:r>
              <a:r>
                <a:rPr lang="en-US" sz="3000" dirty="0">
                  <a:solidFill>
                    <a:srgbClr val="000000"/>
                  </a:solidFill>
                  <a:latin typeface="Arial"/>
                  <a:ea typeface="Arial"/>
                  <a:cs typeface="Arial"/>
                  <a:sym typeface="Arial"/>
                </a:rPr>
                <a:t> </a:t>
              </a:r>
              <a:r>
                <a:rPr lang="en-US" sz="3000" dirty="0" err="1">
                  <a:solidFill>
                    <a:srgbClr val="000000"/>
                  </a:solidFill>
                  <a:latin typeface="Arial"/>
                  <a:ea typeface="Arial"/>
                  <a:cs typeface="Arial"/>
                  <a:sym typeface="Arial"/>
                </a:rPr>
                <a:t>ei</a:t>
              </a:r>
              <a:r>
                <a:rPr lang="en-US" sz="3000" dirty="0">
                  <a:solidFill>
                    <a:srgbClr val="000000"/>
                  </a:solidFill>
                  <a:latin typeface="Arial"/>
                  <a:ea typeface="Arial"/>
                  <a:cs typeface="Arial"/>
                  <a:sym typeface="Arial"/>
                </a:rPr>
                <a:t> ben </a:t>
              </a:r>
              <a:r>
                <a:rPr lang="en-US" sz="3000" dirty="0" err="1">
                  <a:solidFill>
                    <a:srgbClr val="000000"/>
                  </a:solidFill>
                  <a:latin typeface="Arial"/>
                  <a:ea typeface="Arial"/>
                  <a:cs typeface="Arial"/>
                  <a:sym typeface="Arial"/>
                </a:rPr>
                <a:t>ei</a:t>
              </a:r>
              <a:r>
                <a:rPr lang="en-US" sz="3000" dirty="0">
                  <a:solidFill>
                    <a:srgbClr val="000000"/>
                  </a:solidFill>
                  <a:latin typeface="Arial"/>
                  <a:ea typeface="Arial"/>
                  <a:cs typeface="Arial"/>
                  <a:sym typeface="Arial"/>
                </a:rPr>
                <a:t> </a:t>
              </a:r>
              <a:r>
                <a:rPr lang="en-US" sz="3000" dirty="0" err="1">
                  <a:solidFill>
                    <a:srgbClr val="000000"/>
                  </a:solidFill>
                  <a:latin typeface="Arial"/>
                  <a:ea typeface="Arial"/>
                  <a:cs typeface="Arial"/>
                  <a:sym typeface="Arial"/>
                </a:rPr>
                <a:t>hun</a:t>
              </a:r>
              <a:r>
                <a:rPr lang="en-US" sz="3000" dirty="0">
                  <a:solidFill>
                    <a:srgbClr val="000000"/>
                  </a:solidFill>
                  <a:latin typeface="Arial"/>
                  <a:ea typeface="Arial"/>
                  <a:cs typeface="Arial"/>
                  <a:sym typeface="Arial"/>
                </a:rPr>
                <a:t> </a:t>
              </a:r>
              <a:r>
                <a:rPr lang="en-US" sz="3000" dirty="0" err="1">
                  <a:solidFill>
                    <a:srgbClr val="000000"/>
                  </a:solidFill>
                  <a:latin typeface="Arial"/>
                  <a:ea typeface="Arial"/>
                  <a:cs typeface="Arial"/>
                  <a:sym typeface="Arial"/>
                </a:rPr>
                <a:t>yn</a:t>
              </a:r>
              <a:r>
                <a:rPr lang="en-US" sz="3000" dirty="0">
                  <a:solidFill>
                    <a:srgbClr val="000000"/>
                  </a:solidFill>
                  <a:latin typeface="Arial"/>
                  <a:ea typeface="Arial"/>
                  <a:cs typeface="Arial"/>
                  <a:sym typeface="Arial"/>
                </a:rPr>
                <a:t> </a:t>
              </a:r>
              <a:r>
                <a:rPr lang="en-US" sz="3000" dirty="0" err="1">
                  <a:solidFill>
                    <a:srgbClr val="000000"/>
                  </a:solidFill>
                  <a:latin typeface="Arial"/>
                  <a:ea typeface="Arial"/>
                  <a:cs typeface="Arial"/>
                  <a:sym typeface="Arial"/>
                </a:rPr>
                <a:t>ddigon</a:t>
              </a:r>
              <a:r>
                <a:rPr lang="en-US" sz="3000" dirty="0">
                  <a:solidFill>
                    <a:srgbClr val="000000"/>
                  </a:solidFill>
                  <a:latin typeface="Arial"/>
                  <a:ea typeface="Arial"/>
                  <a:cs typeface="Arial"/>
                  <a:sym typeface="Arial"/>
                </a:rPr>
                <a:t>.</a:t>
              </a:r>
            </a:p>
            <a:p>
              <a:pPr algn="l">
                <a:lnSpc>
                  <a:spcPts val="3356"/>
                </a:lnSpc>
              </a:pPr>
              <a:endParaRPr lang="en-US" sz="3000" dirty="0">
                <a:solidFill>
                  <a:srgbClr val="000000"/>
                </a:solidFill>
                <a:latin typeface="Arial"/>
                <a:ea typeface="Arial"/>
                <a:cs typeface="Arial"/>
                <a:sym typeface="Arial"/>
              </a:endParaRPr>
            </a:p>
            <a:p>
              <a:pPr marL="703088" lvl="1" indent="-351544" algn="l">
                <a:lnSpc>
                  <a:spcPts val="3356"/>
                </a:lnSpc>
                <a:buFont typeface="Arial"/>
                <a:buChar char="•"/>
              </a:pPr>
              <a:r>
                <a:rPr lang="en-US" sz="3000" dirty="0">
                  <a:solidFill>
                    <a:srgbClr val="000000"/>
                  </a:solidFill>
                  <a:latin typeface="Arial"/>
                  <a:ea typeface="Arial"/>
                  <a:cs typeface="Arial"/>
                  <a:sym typeface="Arial"/>
                </a:rPr>
                <a:t>Mae </a:t>
              </a:r>
              <a:r>
                <a:rPr lang="en-US" sz="3000" dirty="0" err="1">
                  <a:solidFill>
                    <a:srgbClr val="000000"/>
                  </a:solidFill>
                  <a:latin typeface="Arial"/>
                  <a:ea typeface="Arial"/>
                  <a:cs typeface="Arial"/>
                  <a:sym typeface="Arial"/>
                </a:rPr>
                <a:t>angen</a:t>
              </a:r>
              <a:r>
                <a:rPr lang="en-US" sz="3000" dirty="0">
                  <a:solidFill>
                    <a:srgbClr val="000000"/>
                  </a:solidFill>
                  <a:latin typeface="Arial"/>
                  <a:ea typeface="Arial"/>
                  <a:cs typeface="Arial"/>
                  <a:sym typeface="Arial"/>
                </a:rPr>
                <a:t> </a:t>
              </a:r>
              <a:r>
                <a:rPr lang="en-US" sz="3000" dirty="0" err="1">
                  <a:solidFill>
                    <a:srgbClr val="000000"/>
                  </a:solidFill>
                  <a:latin typeface="Arial"/>
                  <a:ea typeface="Arial"/>
                  <a:cs typeface="Arial"/>
                  <a:sym typeface="Arial"/>
                </a:rPr>
                <a:t>i</a:t>
              </a:r>
              <a:r>
                <a:rPr lang="en-US" sz="3000" dirty="0">
                  <a:solidFill>
                    <a:srgbClr val="000000"/>
                  </a:solidFill>
                  <a:latin typeface="Arial"/>
                  <a:ea typeface="Arial"/>
                  <a:cs typeface="Arial"/>
                  <a:sym typeface="Arial"/>
                </a:rPr>
                <a:t> </a:t>
              </a:r>
              <a:r>
                <a:rPr lang="en-US" sz="3000" dirty="0" err="1">
                  <a:solidFill>
                    <a:srgbClr val="000000"/>
                  </a:solidFill>
                  <a:latin typeface="Arial"/>
                  <a:ea typeface="Arial"/>
                  <a:cs typeface="Arial"/>
                  <a:sym typeface="Arial"/>
                </a:rPr>
                <a:t>wybodaeth</a:t>
              </a:r>
              <a:r>
                <a:rPr lang="en-US" sz="3000" dirty="0">
                  <a:solidFill>
                    <a:srgbClr val="000000"/>
                  </a:solidFill>
                  <a:latin typeface="Arial"/>
                  <a:ea typeface="Arial"/>
                  <a:cs typeface="Arial"/>
                  <a:sym typeface="Arial"/>
                </a:rPr>
                <a:t> </a:t>
              </a:r>
              <a:r>
                <a:rPr lang="en-US" sz="3000" dirty="0" err="1">
                  <a:solidFill>
                    <a:srgbClr val="000000"/>
                  </a:solidFill>
                  <a:latin typeface="Arial"/>
                  <a:ea typeface="Arial"/>
                  <a:cs typeface="Arial"/>
                  <a:sym typeface="Arial"/>
                </a:rPr>
                <a:t>fod</a:t>
              </a:r>
              <a:r>
                <a:rPr lang="en-US" sz="3000" dirty="0">
                  <a:solidFill>
                    <a:srgbClr val="000000"/>
                  </a:solidFill>
                  <a:latin typeface="Arial"/>
                  <a:ea typeface="Arial"/>
                  <a:cs typeface="Arial"/>
                  <a:sym typeface="Arial"/>
                </a:rPr>
                <a:t> </a:t>
              </a:r>
              <a:r>
                <a:rPr lang="en-US" sz="3000" dirty="0" err="1">
                  <a:solidFill>
                    <a:srgbClr val="000000"/>
                  </a:solidFill>
                  <a:latin typeface="Arial"/>
                  <a:ea typeface="Arial"/>
                  <a:cs typeface="Arial"/>
                  <a:sym typeface="Arial"/>
                </a:rPr>
                <a:t>yn</a:t>
              </a:r>
              <a:r>
                <a:rPr lang="en-US" sz="3000" dirty="0">
                  <a:solidFill>
                    <a:srgbClr val="000000"/>
                  </a:solidFill>
                  <a:latin typeface="Arial"/>
                  <a:ea typeface="Arial"/>
                  <a:cs typeface="Arial"/>
                  <a:sym typeface="Arial"/>
                </a:rPr>
                <a:t> </a:t>
              </a:r>
              <a:r>
                <a:rPr lang="en-US" sz="3000" dirty="0" err="1">
                  <a:solidFill>
                    <a:srgbClr val="000000"/>
                  </a:solidFill>
                  <a:latin typeface="Arial"/>
                  <a:ea typeface="Arial"/>
                  <a:cs typeface="Arial"/>
                  <a:sym typeface="Arial"/>
                </a:rPr>
                <a:t>hygyrch</a:t>
              </a:r>
              <a:r>
                <a:rPr lang="en-US" sz="3000" dirty="0">
                  <a:solidFill>
                    <a:srgbClr val="000000"/>
                  </a:solidFill>
                  <a:latin typeface="Arial"/>
                  <a:ea typeface="Arial"/>
                  <a:cs typeface="Arial"/>
                  <a:sym typeface="Arial"/>
                </a:rPr>
                <a:t> a </a:t>
              </a:r>
              <a:r>
                <a:rPr lang="en-US" sz="3000" dirty="0" err="1">
                  <a:solidFill>
                    <a:srgbClr val="000000"/>
                  </a:solidFill>
                  <a:latin typeface="Arial"/>
                  <a:ea typeface="Arial"/>
                  <a:cs typeface="Arial"/>
                  <a:sym typeface="Arial"/>
                </a:rPr>
                <a:t>chefnogi</a:t>
              </a:r>
              <a:r>
                <a:rPr lang="en-US" sz="3000" dirty="0">
                  <a:solidFill>
                    <a:srgbClr val="000000"/>
                  </a:solidFill>
                  <a:latin typeface="Arial"/>
                  <a:ea typeface="Arial"/>
                  <a:cs typeface="Arial"/>
                  <a:sym typeface="Arial"/>
                </a:rPr>
                <a:t> plant </a:t>
              </a:r>
              <a:r>
                <a:rPr lang="en-US" sz="3000" dirty="0" err="1">
                  <a:solidFill>
                    <a:srgbClr val="000000"/>
                  </a:solidFill>
                  <a:latin typeface="Arial"/>
                  <a:ea typeface="Arial"/>
                  <a:cs typeface="Arial"/>
                  <a:sym typeface="Arial"/>
                </a:rPr>
                <a:t>i</a:t>
              </a:r>
              <a:r>
                <a:rPr lang="en-US" sz="3000" dirty="0">
                  <a:solidFill>
                    <a:srgbClr val="000000"/>
                  </a:solidFill>
                  <a:latin typeface="Arial"/>
                  <a:ea typeface="Arial"/>
                  <a:cs typeface="Arial"/>
                  <a:sym typeface="Arial"/>
                </a:rPr>
                <a:t> </a:t>
              </a:r>
              <a:r>
                <a:rPr lang="en-US" sz="3000" dirty="0" err="1">
                  <a:solidFill>
                    <a:srgbClr val="000000"/>
                  </a:solidFill>
                  <a:latin typeface="Arial"/>
                  <a:ea typeface="Arial"/>
                  <a:cs typeface="Arial"/>
                  <a:sym typeface="Arial"/>
                </a:rPr>
                <a:t>gysylltu</a:t>
              </a:r>
              <a:r>
                <a:rPr lang="en-US" sz="3000" dirty="0">
                  <a:solidFill>
                    <a:srgbClr val="000000"/>
                  </a:solidFill>
                  <a:latin typeface="Arial"/>
                  <a:ea typeface="Arial"/>
                  <a:cs typeface="Arial"/>
                  <a:sym typeface="Arial"/>
                </a:rPr>
                <a:t> </a:t>
              </a:r>
              <a:r>
                <a:rPr lang="en-US" sz="3000" dirty="0" err="1">
                  <a:solidFill>
                    <a:srgbClr val="000000"/>
                  </a:solidFill>
                  <a:latin typeface="Arial"/>
                  <a:ea typeface="Arial"/>
                  <a:cs typeface="Arial"/>
                  <a:sym typeface="Arial"/>
                </a:rPr>
                <a:t>hawliau</a:t>
              </a:r>
              <a:r>
                <a:rPr lang="en-US" sz="3000" dirty="0">
                  <a:solidFill>
                    <a:srgbClr val="000000"/>
                  </a:solidFill>
                  <a:latin typeface="Arial"/>
                  <a:ea typeface="Arial"/>
                  <a:cs typeface="Arial"/>
                  <a:sym typeface="Arial"/>
                </a:rPr>
                <a:t> a </a:t>
              </a:r>
              <a:r>
                <a:rPr lang="en-US" sz="3000" dirty="0" err="1">
                  <a:solidFill>
                    <a:srgbClr val="000000"/>
                  </a:solidFill>
                  <a:latin typeface="Arial"/>
                  <a:ea typeface="Arial"/>
                  <a:cs typeface="Arial"/>
                  <a:sym typeface="Arial"/>
                </a:rPr>
                <a:t>gweithredoedd</a:t>
              </a:r>
              <a:r>
                <a:rPr lang="en-US" sz="3000" dirty="0">
                  <a:solidFill>
                    <a:srgbClr val="000000"/>
                  </a:solidFill>
                  <a:latin typeface="Arial"/>
                  <a:ea typeface="Arial"/>
                  <a:cs typeface="Arial"/>
                  <a:sym typeface="Arial"/>
                </a:rPr>
                <a:t>.</a:t>
              </a:r>
            </a:p>
            <a:p>
              <a:pPr marL="602647" lvl="1" indent="-301323" algn="l">
                <a:lnSpc>
                  <a:spcPts val="2877"/>
                </a:lnSpc>
              </a:pPr>
              <a:endParaRPr lang="en-US" sz="3000" dirty="0">
                <a:solidFill>
                  <a:srgbClr val="000000"/>
                </a:solidFill>
                <a:latin typeface="Arial"/>
                <a:ea typeface="Arial"/>
                <a:cs typeface="Arial"/>
                <a:sym typeface="Arial"/>
              </a:endParaRPr>
            </a:p>
            <a:p>
              <a:pPr marL="703088" lvl="1" indent="-351544" algn="l">
                <a:lnSpc>
                  <a:spcPts val="3356"/>
                </a:lnSpc>
                <a:buFont typeface="Arial"/>
                <a:buChar char="•"/>
              </a:pPr>
              <a:r>
                <a:rPr lang="en-US" sz="3000" b="1" dirty="0">
                  <a:solidFill>
                    <a:srgbClr val="000000"/>
                  </a:solidFill>
                  <a:latin typeface="Arial Bold"/>
                  <a:ea typeface="Arial Bold"/>
                  <a:cs typeface="Arial Bold"/>
                  <a:sym typeface="Arial Bold"/>
                </a:rPr>
                <a:t>Fel </a:t>
              </a:r>
              <a:r>
                <a:rPr lang="en-US" sz="3000" b="1" dirty="0" err="1">
                  <a:solidFill>
                    <a:srgbClr val="000000"/>
                  </a:solidFill>
                  <a:latin typeface="Arial Bold"/>
                  <a:ea typeface="Arial Bold"/>
                  <a:cs typeface="Arial Bold"/>
                  <a:sym typeface="Arial Bold"/>
                </a:rPr>
                <a:t>arall</a:t>
              </a:r>
              <a:r>
                <a:rPr lang="en-US" sz="3000" b="1" dirty="0">
                  <a:solidFill>
                    <a:srgbClr val="000000"/>
                  </a:solidFill>
                  <a:latin typeface="Arial Bold"/>
                  <a:ea typeface="Arial Bold"/>
                  <a:cs typeface="Arial Bold"/>
                  <a:sym typeface="Arial Bold"/>
                </a:rPr>
                <a:t> ...</a:t>
              </a:r>
            </a:p>
            <a:p>
              <a:pPr marL="703088" lvl="1" indent="-351544" algn="l">
                <a:lnSpc>
                  <a:spcPts val="3356"/>
                </a:lnSpc>
                <a:buFont typeface="Arial"/>
                <a:buChar char="•"/>
              </a:pPr>
              <a:endParaRPr lang="en-US" sz="3000" b="1" dirty="0">
                <a:solidFill>
                  <a:srgbClr val="000000"/>
                </a:solidFill>
                <a:latin typeface="Arial Bold"/>
                <a:ea typeface="Arial Bold"/>
                <a:cs typeface="Arial Bold"/>
                <a:sym typeface="Arial Bold"/>
              </a:endParaRPr>
            </a:p>
            <a:p>
              <a:pPr marL="1288447" lvl="2" indent="-429482" algn="l">
                <a:lnSpc>
                  <a:spcPts val="2877"/>
                </a:lnSpc>
                <a:buFont typeface="Arial"/>
                <a:buChar char="⚬"/>
              </a:pPr>
              <a:r>
                <a:rPr lang="en-US" sz="3000" dirty="0">
                  <a:solidFill>
                    <a:srgbClr val="000000"/>
                  </a:solidFill>
                  <a:latin typeface="Arial"/>
                  <a:ea typeface="Arial"/>
                  <a:cs typeface="Arial"/>
                  <a:sym typeface="Arial"/>
                </a:rPr>
                <a:t>Gall plant </a:t>
              </a:r>
              <a:r>
                <a:rPr lang="en-US" sz="3000" dirty="0" err="1">
                  <a:solidFill>
                    <a:srgbClr val="000000"/>
                  </a:solidFill>
                  <a:latin typeface="Arial"/>
                  <a:ea typeface="Arial"/>
                  <a:cs typeface="Arial"/>
                  <a:sym typeface="Arial"/>
                </a:rPr>
                <a:t>ddod</a:t>
              </a:r>
              <a:r>
                <a:rPr lang="en-US" sz="3000" dirty="0">
                  <a:solidFill>
                    <a:srgbClr val="000000"/>
                  </a:solidFill>
                  <a:latin typeface="Arial"/>
                  <a:ea typeface="Arial"/>
                  <a:cs typeface="Arial"/>
                  <a:sym typeface="Arial"/>
                </a:rPr>
                <a:t> o </a:t>
              </a:r>
              <a:r>
                <a:rPr lang="en-US" sz="3000" dirty="0" err="1">
                  <a:solidFill>
                    <a:srgbClr val="000000"/>
                  </a:solidFill>
                  <a:latin typeface="Arial"/>
                  <a:ea typeface="Arial"/>
                  <a:cs typeface="Arial"/>
                  <a:sym typeface="Arial"/>
                </a:rPr>
                <a:t>hyd</a:t>
              </a:r>
              <a:r>
                <a:rPr lang="en-US" sz="3000" dirty="0">
                  <a:solidFill>
                    <a:srgbClr val="000000"/>
                  </a:solidFill>
                  <a:latin typeface="Arial"/>
                  <a:ea typeface="Arial"/>
                  <a:cs typeface="Arial"/>
                  <a:sym typeface="Arial"/>
                </a:rPr>
                <a:t> </a:t>
              </a:r>
              <a:r>
                <a:rPr lang="en-US" sz="3000" dirty="0" err="1">
                  <a:solidFill>
                    <a:srgbClr val="000000"/>
                  </a:solidFill>
                  <a:latin typeface="Arial"/>
                  <a:ea typeface="Arial"/>
                  <a:cs typeface="Arial"/>
                  <a:sym typeface="Arial"/>
                </a:rPr>
                <a:t>i</a:t>
              </a:r>
              <a:r>
                <a:rPr lang="en-US" sz="3000" dirty="0">
                  <a:solidFill>
                    <a:srgbClr val="000000"/>
                  </a:solidFill>
                  <a:latin typeface="Arial"/>
                  <a:ea typeface="Arial"/>
                  <a:cs typeface="Arial"/>
                  <a:sym typeface="Arial"/>
                </a:rPr>
                <a:t> </a:t>
              </a:r>
              <a:r>
                <a:rPr lang="en-US" sz="3000" dirty="0" err="1">
                  <a:solidFill>
                    <a:srgbClr val="000000"/>
                  </a:solidFill>
                  <a:latin typeface="Arial"/>
                  <a:ea typeface="Arial"/>
                  <a:cs typeface="Arial"/>
                  <a:sym typeface="Arial"/>
                </a:rPr>
                <a:t>ddisgwyliadau</a:t>
              </a:r>
              <a:r>
                <a:rPr lang="en-US" sz="3000" dirty="0">
                  <a:solidFill>
                    <a:srgbClr val="000000"/>
                  </a:solidFill>
                  <a:latin typeface="Arial"/>
                  <a:ea typeface="Arial"/>
                  <a:cs typeface="Arial"/>
                  <a:sym typeface="Arial"/>
                </a:rPr>
                <a:t> </a:t>
              </a:r>
              <a:r>
                <a:rPr lang="en-US" sz="3000" dirty="0" err="1">
                  <a:solidFill>
                    <a:srgbClr val="000000"/>
                  </a:solidFill>
                  <a:latin typeface="Arial"/>
                  <a:ea typeface="Arial"/>
                  <a:cs typeface="Arial"/>
                  <a:sym typeface="Arial"/>
                </a:rPr>
                <a:t>cyfranogiad</a:t>
              </a:r>
              <a:r>
                <a:rPr lang="en-US" sz="3000" dirty="0">
                  <a:solidFill>
                    <a:srgbClr val="000000"/>
                  </a:solidFill>
                  <a:latin typeface="Arial"/>
                  <a:ea typeface="Arial"/>
                  <a:cs typeface="Arial"/>
                  <a:sym typeface="Arial"/>
                </a:rPr>
                <a:t> </a:t>
              </a:r>
              <a:r>
                <a:rPr lang="en-US" sz="3000" dirty="0" err="1">
                  <a:solidFill>
                    <a:srgbClr val="000000"/>
                  </a:solidFill>
                  <a:latin typeface="Arial"/>
                  <a:ea typeface="Arial"/>
                  <a:cs typeface="Arial"/>
                  <a:sym typeface="Arial"/>
                </a:rPr>
                <a:t>yn</a:t>
              </a:r>
              <a:r>
                <a:rPr lang="en-US" sz="3000" dirty="0">
                  <a:solidFill>
                    <a:srgbClr val="000000"/>
                  </a:solidFill>
                  <a:latin typeface="Arial"/>
                  <a:ea typeface="Arial"/>
                  <a:cs typeface="Arial"/>
                  <a:sym typeface="Arial"/>
                </a:rPr>
                <a:t> </a:t>
              </a:r>
              <a:r>
                <a:rPr lang="en-US" sz="3000" dirty="0" err="1">
                  <a:solidFill>
                    <a:srgbClr val="000000"/>
                  </a:solidFill>
                  <a:latin typeface="Arial"/>
                  <a:ea typeface="Arial"/>
                  <a:cs typeface="Arial"/>
                  <a:sym typeface="Arial"/>
                </a:rPr>
                <a:t>anghyfforddus</a:t>
              </a:r>
              <a:r>
                <a:rPr lang="en-US" sz="3000" dirty="0">
                  <a:solidFill>
                    <a:srgbClr val="000000"/>
                  </a:solidFill>
                  <a:latin typeface="Arial"/>
                  <a:ea typeface="Arial"/>
                  <a:cs typeface="Arial"/>
                  <a:sym typeface="Arial"/>
                </a:rPr>
                <a:t>; </a:t>
              </a:r>
              <a:r>
                <a:rPr lang="en-US" sz="3000" dirty="0" err="1">
                  <a:solidFill>
                    <a:srgbClr val="000000"/>
                  </a:solidFill>
                  <a:latin typeface="Arial"/>
                  <a:ea typeface="Arial"/>
                  <a:cs typeface="Arial"/>
                  <a:sym typeface="Arial"/>
                </a:rPr>
                <a:t>yn</a:t>
              </a:r>
              <a:r>
                <a:rPr lang="en-US" sz="3000" dirty="0">
                  <a:solidFill>
                    <a:srgbClr val="000000"/>
                  </a:solidFill>
                  <a:latin typeface="Arial"/>
                  <a:ea typeface="Arial"/>
                  <a:cs typeface="Arial"/>
                  <a:sym typeface="Arial"/>
                </a:rPr>
                <a:t> </a:t>
              </a:r>
              <a:r>
                <a:rPr lang="en-US" sz="3000" dirty="0" err="1">
                  <a:solidFill>
                    <a:srgbClr val="000000"/>
                  </a:solidFill>
                  <a:latin typeface="Arial"/>
                  <a:ea typeface="Arial"/>
                  <a:cs typeface="Arial"/>
                  <a:sym typeface="Arial"/>
                </a:rPr>
                <a:t>teimlo'n</a:t>
              </a:r>
              <a:r>
                <a:rPr lang="en-US" sz="3000" dirty="0">
                  <a:solidFill>
                    <a:srgbClr val="000000"/>
                  </a:solidFill>
                  <a:latin typeface="Arial"/>
                  <a:ea typeface="Arial"/>
                  <a:cs typeface="Arial"/>
                  <a:sym typeface="Arial"/>
                </a:rPr>
                <a:t> </a:t>
              </a:r>
              <a:r>
                <a:rPr lang="en-US" sz="3000" dirty="0" err="1">
                  <a:solidFill>
                    <a:srgbClr val="000000"/>
                  </a:solidFill>
                  <a:latin typeface="Arial"/>
                  <a:ea typeface="Arial"/>
                  <a:cs typeface="Arial"/>
                  <a:sym typeface="Arial"/>
                </a:rPr>
                <a:t>sâl</a:t>
              </a:r>
              <a:r>
                <a:rPr lang="en-US" sz="3000" dirty="0">
                  <a:solidFill>
                    <a:srgbClr val="000000"/>
                  </a:solidFill>
                  <a:latin typeface="Arial"/>
                  <a:ea typeface="Arial"/>
                  <a:cs typeface="Arial"/>
                  <a:sym typeface="Arial"/>
                </a:rPr>
                <a:t> am </a:t>
              </a:r>
              <a:r>
                <a:rPr lang="en-US" sz="3000" dirty="0" err="1">
                  <a:solidFill>
                    <a:srgbClr val="000000"/>
                  </a:solidFill>
                  <a:latin typeface="Arial"/>
                  <a:ea typeface="Arial"/>
                  <a:cs typeface="Arial"/>
                  <a:sym typeface="Arial"/>
                </a:rPr>
                <a:t>sut</a:t>
              </a:r>
              <a:r>
                <a:rPr lang="en-US" sz="3000" dirty="0">
                  <a:solidFill>
                    <a:srgbClr val="000000"/>
                  </a:solidFill>
                  <a:latin typeface="Arial"/>
                  <a:ea typeface="Arial"/>
                  <a:cs typeface="Arial"/>
                  <a:sym typeface="Arial"/>
                </a:rPr>
                <a:t> </a:t>
              </a:r>
              <a:r>
                <a:rPr lang="en-US" sz="3000" dirty="0" err="1">
                  <a:solidFill>
                    <a:srgbClr val="000000"/>
                  </a:solidFill>
                  <a:latin typeface="Arial"/>
                  <a:ea typeface="Arial"/>
                  <a:cs typeface="Arial"/>
                  <a:sym typeface="Arial"/>
                </a:rPr>
                <a:t>i</a:t>
              </a:r>
              <a:r>
                <a:rPr lang="en-US" sz="3000" dirty="0">
                  <a:solidFill>
                    <a:srgbClr val="000000"/>
                  </a:solidFill>
                  <a:latin typeface="Arial"/>
                  <a:ea typeface="Arial"/>
                  <a:cs typeface="Arial"/>
                  <a:sym typeface="Arial"/>
                </a:rPr>
                <a:t> </a:t>
              </a:r>
              <a:r>
                <a:rPr lang="en-US" sz="3000" dirty="0" err="1">
                  <a:solidFill>
                    <a:srgbClr val="000000"/>
                  </a:solidFill>
                  <a:latin typeface="Arial"/>
                  <a:ea typeface="Arial"/>
                  <a:cs typeface="Arial"/>
                  <a:sym typeface="Arial"/>
                </a:rPr>
                <a:t>gymryd</a:t>
              </a:r>
              <a:r>
                <a:rPr lang="en-US" sz="3000" dirty="0">
                  <a:solidFill>
                    <a:srgbClr val="000000"/>
                  </a:solidFill>
                  <a:latin typeface="Arial"/>
                  <a:ea typeface="Arial"/>
                  <a:cs typeface="Arial"/>
                  <a:sym typeface="Arial"/>
                </a:rPr>
                <a:t> </a:t>
              </a:r>
              <a:r>
                <a:rPr lang="en-US" sz="3000" dirty="0" err="1">
                  <a:solidFill>
                    <a:srgbClr val="000000"/>
                  </a:solidFill>
                  <a:latin typeface="Arial"/>
                  <a:ea typeface="Arial"/>
                  <a:cs typeface="Arial"/>
                  <a:sym typeface="Arial"/>
                </a:rPr>
                <a:t>rhan</a:t>
              </a:r>
              <a:r>
                <a:rPr lang="en-US" sz="3000" dirty="0">
                  <a:solidFill>
                    <a:srgbClr val="000000"/>
                  </a:solidFill>
                  <a:latin typeface="Arial"/>
                  <a:ea typeface="Arial"/>
                  <a:cs typeface="Arial"/>
                  <a:sym typeface="Arial"/>
                </a:rPr>
                <a:t>; </a:t>
              </a:r>
              <a:r>
                <a:rPr lang="en-US" sz="3000" dirty="0" err="1">
                  <a:solidFill>
                    <a:srgbClr val="000000"/>
                  </a:solidFill>
                  <a:latin typeface="Arial"/>
                  <a:ea typeface="Arial"/>
                  <a:cs typeface="Arial"/>
                  <a:sym typeface="Arial"/>
                </a:rPr>
                <a:t>yn</a:t>
              </a:r>
              <a:r>
                <a:rPr lang="en-US" sz="3000" dirty="0">
                  <a:solidFill>
                    <a:srgbClr val="000000"/>
                  </a:solidFill>
                  <a:latin typeface="Arial"/>
                  <a:ea typeface="Arial"/>
                  <a:cs typeface="Arial"/>
                  <a:sym typeface="Arial"/>
                </a:rPr>
                <a:t> </a:t>
              </a:r>
              <a:r>
                <a:rPr lang="en-US" sz="3000" dirty="0" err="1">
                  <a:solidFill>
                    <a:srgbClr val="000000"/>
                  </a:solidFill>
                  <a:latin typeface="Arial"/>
                  <a:ea typeface="Arial"/>
                  <a:cs typeface="Arial"/>
                  <a:sym typeface="Arial"/>
                </a:rPr>
                <a:t>teimlo</a:t>
              </a:r>
              <a:r>
                <a:rPr lang="en-US" sz="3000" dirty="0">
                  <a:solidFill>
                    <a:srgbClr val="000000"/>
                  </a:solidFill>
                  <a:latin typeface="Arial"/>
                  <a:ea typeface="Arial"/>
                  <a:cs typeface="Arial"/>
                  <a:sym typeface="Arial"/>
                </a:rPr>
                <a:t> bod </a:t>
              </a:r>
              <a:r>
                <a:rPr lang="en-US" sz="3000" dirty="0" err="1">
                  <a:solidFill>
                    <a:srgbClr val="000000"/>
                  </a:solidFill>
                  <a:latin typeface="Arial"/>
                  <a:ea typeface="Arial"/>
                  <a:cs typeface="Arial"/>
                  <a:sym typeface="Arial"/>
                </a:rPr>
                <a:t>eu</a:t>
              </a:r>
              <a:r>
                <a:rPr lang="en-US" sz="3000" dirty="0">
                  <a:solidFill>
                    <a:srgbClr val="000000"/>
                  </a:solidFill>
                  <a:latin typeface="Arial"/>
                  <a:ea typeface="Arial"/>
                  <a:cs typeface="Arial"/>
                  <a:sym typeface="Arial"/>
                </a:rPr>
                <a:t> barn </a:t>
              </a:r>
              <a:r>
                <a:rPr lang="en-US" sz="3000" dirty="0" err="1">
                  <a:solidFill>
                    <a:srgbClr val="000000"/>
                  </a:solidFill>
                  <a:latin typeface="Arial"/>
                  <a:ea typeface="Arial"/>
                  <a:cs typeface="Arial"/>
                  <a:sym typeface="Arial"/>
                </a:rPr>
                <a:t>yn</a:t>
              </a:r>
              <a:r>
                <a:rPr lang="en-US" sz="3000" dirty="0">
                  <a:solidFill>
                    <a:srgbClr val="000000"/>
                  </a:solidFill>
                  <a:latin typeface="Arial"/>
                  <a:ea typeface="Arial"/>
                  <a:cs typeface="Arial"/>
                  <a:sym typeface="Arial"/>
                </a:rPr>
                <a:t> </a:t>
              </a:r>
              <a:r>
                <a:rPr lang="en-US" sz="3000" dirty="0" err="1">
                  <a:solidFill>
                    <a:srgbClr val="000000"/>
                  </a:solidFill>
                  <a:latin typeface="Arial"/>
                  <a:ea typeface="Arial"/>
                  <a:cs typeface="Arial"/>
                  <a:sym typeface="Arial"/>
                </a:rPr>
                <a:t>cael</a:t>
              </a:r>
              <a:r>
                <a:rPr lang="en-US" sz="3000" dirty="0">
                  <a:solidFill>
                    <a:srgbClr val="000000"/>
                  </a:solidFill>
                  <a:latin typeface="Arial"/>
                  <a:ea typeface="Arial"/>
                  <a:cs typeface="Arial"/>
                  <a:sym typeface="Arial"/>
                </a:rPr>
                <a:t> </a:t>
              </a:r>
              <a:r>
                <a:rPr lang="en-US" sz="3000" dirty="0" err="1">
                  <a:solidFill>
                    <a:srgbClr val="000000"/>
                  </a:solidFill>
                  <a:latin typeface="Arial"/>
                  <a:ea typeface="Arial"/>
                  <a:cs typeface="Arial"/>
                  <a:sym typeface="Arial"/>
                </a:rPr>
                <a:t>ei</a:t>
              </a:r>
              <a:r>
                <a:rPr lang="en-US" sz="3000" dirty="0">
                  <a:solidFill>
                    <a:srgbClr val="000000"/>
                  </a:solidFill>
                  <a:latin typeface="Arial"/>
                  <a:ea typeface="Arial"/>
                  <a:cs typeface="Arial"/>
                  <a:sym typeface="Arial"/>
                </a:rPr>
                <a:t> </a:t>
              </a:r>
              <a:r>
                <a:rPr lang="en-US" sz="3000" dirty="0" err="1">
                  <a:solidFill>
                    <a:srgbClr val="000000"/>
                  </a:solidFill>
                  <a:latin typeface="Arial"/>
                  <a:ea typeface="Arial"/>
                  <a:cs typeface="Arial"/>
                  <a:sym typeface="Arial"/>
                </a:rPr>
                <a:t>wrando</a:t>
              </a:r>
              <a:r>
                <a:rPr lang="en-US" sz="3000" dirty="0">
                  <a:solidFill>
                    <a:srgbClr val="000000"/>
                  </a:solidFill>
                  <a:latin typeface="Arial"/>
                  <a:ea typeface="Arial"/>
                  <a:cs typeface="Arial"/>
                  <a:sym typeface="Arial"/>
                </a:rPr>
                <a:t> </a:t>
              </a:r>
              <a:r>
                <a:rPr lang="en-US" sz="3000" dirty="0" err="1">
                  <a:solidFill>
                    <a:srgbClr val="000000"/>
                  </a:solidFill>
                  <a:latin typeface="Arial"/>
                  <a:ea typeface="Arial"/>
                  <a:cs typeface="Arial"/>
                  <a:sym typeface="Arial"/>
                </a:rPr>
                <a:t>ond</a:t>
              </a:r>
              <a:r>
                <a:rPr lang="en-US" sz="3000" dirty="0">
                  <a:solidFill>
                    <a:srgbClr val="000000"/>
                  </a:solidFill>
                  <a:latin typeface="Arial"/>
                  <a:ea typeface="Arial"/>
                  <a:cs typeface="Arial"/>
                  <a:sym typeface="Arial"/>
                </a:rPr>
                <a:t> </a:t>
              </a:r>
              <a:r>
                <a:rPr lang="en-US" sz="3000" dirty="0" err="1">
                  <a:solidFill>
                    <a:srgbClr val="000000"/>
                  </a:solidFill>
                  <a:latin typeface="Arial"/>
                  <a:ea typeface="Arial"/>
                  <a:cs typeface="Arial"/>
                  <a:sym typeface="Arial"/>
                </a:rPr>
                <a:t>nid</a:t>
              </a:r>
              <a:r>
                <a:rPr lang="en-US" sz="3000" dirty="0">
                  <a:solidFill>
                    <a:srgbClr val="000000"/>
                  </a:solidFill>
                  <a:latin typeface="Arial"/>
                  <a:ea typeface="Arial"/>
                  <a:cs typeface="Arial"/>
                  <a:sym typeface="Arial"/>
                </a:rPr>
                <a:t> </a:t>
              </a:r>
              <a:r>
                <a:rPr lang="en-US" sz="3000" dirty="0" err="1">
                  <a:solidFill>
                    <a:srgbClr val="000000"/>
                  </a:solidFill>
                  <a:latin typeface="Arial"/>
                  <a:ea typeface="Arial"/>
                  <a:cs typeface="Arial"/>
                  <a:sym typeface="Arial"/>
                </a:rPr>
                <a:t>yw</a:t>
              </a:r>
              <a:r>
                <a:rPr lang="en-US" sz="3000" dirty="0">
                  <a:solidFill>
                    <a:srgbClr val="000000"/>
                  </a:solidFill>
                  <a:latin typeface="Arial"/>
                  <a:ea typeface="Arial"/>
                  <a:cs typeface="Arial"/>
                  <a:sym typeface="Arial"/>
                </a:rPr>
                <a:t> </a:t>
              </a:r>
              <a:r>
                <a:rPr lang="en-US" sz="3000" dirty="0" err="1">
                  <a:solidFill>
                    <a:srgbClr val="000000"/>
                  </a:solidFill>
                  <a:latin typeface="Arial"/>
                  <a:ea typeface="Arial"/>
                  <a:cs typeface="Arial"/>
                  <a:sym typeface="Arial"/>
                </a:rPr>
                <a:t>oedolion</a:t>
              </a:r>
              <a:r>
                <a:rPr lang="en-US" sz="3000" dirty="0">
                  <a:solidFill>
                    <a:srgbClr val="000000"/>
                  </a:solidFill>
                  <a:latin typeface="Arial"/>
                  <a:ea typeface="Arial"/>
                  <a:cs typeface="Arial"/>
                  <a:sym typeface="Arial"/>
                </a:rPr>
                <a:t> </a:t>
              </a:r>
              <a:r>
                <a:rPr lang="en-US" sz="3000" dirty="0" err="1">
                  <a:solidFill>
                    <a:srgbClr val="000000"/>
                  </a:solidFill>
                  <a:latin typeface="Arial"/>
                  <a:ea typeface="Arial"/>
                  <a:cs typeface="Arial"/>
                  <a:sym typeface="Arial"/>
                </a:rPr>
                <a:t>yn</a:t>
              </a:r>
              <a:r>
                <a:rPr lang="en-US" sz="3000" dirty="0">
                  <a:solidFill>
                    <a:srgbClr val="000000"/>
                  </a:solidFill>
                  <a:latin typeface="Arial"/>
                  <a:ea typeface="Arial"/>
                  <a:cs typeface="Arial"/>
                  <a:sym typeface="Arial"/>
                </a:rPr>
                <a:t> </a:t>
              </a:r>
              <a:r>
                <a:rPr lang="en-US" sz="3000" dirty="0" err="1">
                  <a:solidFill>
                    <a:srgbClr val="000000"/>
                  </a:solidFill>
                  <a:latin typeface="Arial"/>
                  <a:ea typeface="Arial"/>
                  <a:cs typeface="Arial"/>
                  <a:sym typeface="Arial"/>
                </a:rPr>
                <a:t>gweithredu</a:t>
              </a:r>
              <a:r>
                <a:rPr lang="en-US" sz="3000" dirty="0">
                  <a:solidFill>
                    <a:srgbClr val="000000"/>
                  </a:solidFill>
                  <a:latin typeface="Arial"/>
                  <a:ea typeface="Arial"/>
                  <a:cs typeface="Arial"/>
                  <a:sym typeface="Arial"/>
                </a:rPr>
                <a:t> </a:t>
              </a:r>
              <a:r>
                <a:rPr lang="en-US" sz="3000" dirty="0" err="1">
                  <a:solidFill>
                    <a:srgbClr val="000000"/>
                  </a:solidFill>
                  <a:latin typeface="Arial"/>
                  <a:ea typeface="Arial"/>
                  <a:cs typeface="Arial"/>
                  <a:sym typeface="Arial"/>
                </a:rPr>
                <a:t>arnynt</a:t>
              </a:r>
              <a:endParaRPr lang="en-US" sz="3000" dirty="0">
                <a:solidFill>
                  <a:srgbClr val="000000"/>
                </a:solidFill>
                <a:latin typeface="Arial"/>
                <a:ea typeface="Arial"/>
                <a:cs typeface="Arial"/>
                <a:sym typeface="Arial"/>
              </a:endParaRPr>
            </a:p>
          </p:txBody>
        </p:sp>
      </p:grpSp>
      <p:grpSp>
        <p:nvGrpSpPr>
          <p:cNvPr id="9" name="Group 9"/>
          <p:cNvGrpSpPr/>
          <p:nvPr/>
        </p:nvGrpSpPr>
        <p:grpSpPr>
          <a:xfrm>
            <a:off x="9467850" y="2712243"/>
            <a:ext cx="7981950" cy="6546057"/>
            <a:chOff x="0" y="0"/>
            <a:chExt cx="10642600" cy="8728076"/>
          </a:xfrm>
        </p:grpSpPr>
        <p:sp>
          <p:nvSpPr>
            <p:cNvPr id="10" name="Freeform 10"/>
            <p:cNvSpPr/>
            <p:nvPr/>
          </p:nvSpPr>
          <p:spPr>
            <a:xfrm>
              <a:off x="12700" y="12700"/>
              <a:ext cx="10363200" cy="8702675"/>
            </a:xfrm>
            <a:custGeom>
              <a:avLst/>
              <a:gdLst/>
              <a:ahLst/>
              <a:cxnLst/>
              <a:rect l="l" t="t" r="r" b="b"/>
              <a:pathLst>
                <a:path w="10363200" h="8702675">
                  <a:moveTo>
                    <a:pt x="0" y="0"/>
                  </a:moveTo>
                  <a:lnTo>
                    <a:pt x="10363200" y="0"/>
                  </a:lnTo>
                  <a:lnTo>
                    <a:pt x="10363200" y="8702675"/>
                  </a:lnTo>
                  <a:lnTo>
                    <a:pt x="0" y="8702675"/>
                  </a:lnTo>
                  <a:close/>
                </a:path>
              </a:pathLst>
            </a:custGeom>
            <a:solidFill>
              <a:srgbClr val="FFF2CC"/>
            </a:solidFill>
          </p:spPr>
          <p:txBody>
            <a:bodyPr/>
            <a:lstStyle/>
            <a:p>
              <a:endParaRPr lang="en-GB"/>
            </a:p>
          </p:txBody>
        </p:sp>
        <p:sp>
          <p:nvSpPr>
            <p:cNvPr id="11" name="Freeform 11"/>
            <p:cNvSpPr/>
            <p:nvPr/>
          </p:nvSpPr>
          <p:spPr>
            <a:xfrm>
              <a:off x="0" y="0"/>
              <a:ext cx="10388600" cy="8728075"/>
            </a:xfrm>
            <a:custGeom>
              <a:avLst/>
              <a:gdLst/>
              <a:ahLst/>
              <a:cxnLst/>
              <a:rect l="l" t="t" r="r" b="b"/>
              <a:pathLst>
                <a:path w="10388600" h="8728075">
                  <a:moveTo>
                    <a:pt x="12700" y="0"/>
                  </a:moveTo>
                  <a:lnTo>
                    <a:pt x="10375900" y="0"/>
                  </a:lnTo>
                  <a:cubicBezTo>
                    <a:pt x="10382885" y="0"/>
                    <a:pt x="10388600" y="5715"/>
                    <a:pt x="10388600" y="12700"/>
                  </a:cubicBezTo>
                  <a:lnTo>
                    <a:pt x="10388600" y="8715375"/>
                  </a:lnTo>
                  <a:cubicBezTo>
                    <a:pt x="10388600" y="8722360"/>
                    <a:pt x="10382885" y="8728075"/>
                    <a:pt x="10375900" y="8728075"/>
                  </a:cubicBezTo>
                  <a:lnTo>
                    <a:pt x="12700" y="8728075"/>
                  </a:lnTo>
                  <a:cubicBezTo>
                    <a:pt x="5715" y="8728075"/>
                    <a:pt x="0" y="8722360"/>
                    <a:pt x="0" y="8715375"/>
                  </a:cubicBezTo>
                  <a:lnTo>
                    <a:pt x="0" y="12700"/>
                  </a:lnTo>
                  <a:cubicBezTo>
                    <a:pt x="0" y="5715"/>
                    <a:pt x="5715" y="0"/>
                    <a:pt x="12700" y="0"/>
                  </a:cubicBezTo>
                  <a:moveTo>
                    <a:pt x="12700" y="25400"/>
                  </a:moveTo>
                  <a:lnTo>
                    <a:pt x="12700" y="12700"/>
                  </a:lnTo>
                  <a:lnTo>
                    <a:pt x="25400" y="12700"/>
                  </a:lnTo>
                  <a:lnTo>
                    <a:pt x="25400" y="8715375"/>
                  </a:lnTo>
                  <a:lnTo>
                    <a:pt x="12700" y="8715375"/>
                  </a:lnTo>
                  <a:lnTo>
                    <a:pt x="12700" y="8702675"/>
                  </a:lnTo>
                  <a:lnTo>
                    <a:pt x="10375900" y="8702675"/>
                  </a:lnTo>
                  <a:lnTo>
                    <a:pt x="10375900" y="8715375"/>
                  </a:lnTo>
                  <a:lnTo>
                    <a:pt x="10363200" y="8715375"/>
                  </a:lnTo>
                  <a:lnTo>
                    <a:pt x="10363200" y="12700"/>
                  </a:lnTo>
                  <a:lnTo>
                    <a:pt x="10375900" y="12700"/>
                  </a:lnTo>
                  <a:lnTo>
                    <a:pt x="10375900" y="25400"/>
                  </a:lnTo>
                  <a:lnTo>
                    <a:pt x="12700" y="25400"/>
                  </a:lnTo>
                  <a:close/>
                </a:path>
              </a:pathLst>
            </a:custGeom>
            <a:solidFill>
              <a:srgbClr val="FFF2CC"/>
            </a:solidFill>
          </p:spPr>
          <p:txBody>
            <a:bodyPr/>
            <a:lstStyle/>
            <a:p>
              <a:endParaRPr lang="en-GB"/>
            </a:p>
          </p:txBody>
        </p:sp>
        <p:sp>
          <p:nvSpPr>
            <p:cNvPr id="12" name="TextBox 12"/>
            <p:cNvSpPr txBox="1"/>
            <p:nvPr/>
          </p:nvSpPr>
          <p:spPr>
            <a:xfrm>
              <a:off x="0" y="47625"/>
              <a:ext cx="10642600" cy="8680451"/>
            </a:xfrm>
            <a:prstGeom prst="rect">
              <a:avLst/>
            </a:prstGeom>
          </p:spPr>
          <p:txBody>
            <a:bodyPr lIns="50800" tIns="50800" rIns="50800" bIns="50800" rtlCol="0" anchor="t"/>
            <a:lstStyle/>
            <a:p>
              <a:pPr marL="703088" lvl="1" indent="-351544" algn="l">
                <a:lnSpc>
                  <a:spcPts val="3356"/>
                </a:lnSpc>
                <a:buFont typeface="Arial"/>
                <a:buChar char="•"/>
              </a:pPr>
              <a:r>
                <a:rPr lang="en-US" sz="3000" i="1" dirty="0">
                  <a:solidFill>
                    <a:srgbClr val="000000"/>
                  </a:solidFill>
                  <a:latin typeface="Arial Italics"/>
                  <a:ea typeface="Arial Italics"/>
                  <a:cs typeface="Arial Italics"/>
                  <a:sym typeface="Arial Italics"/>
                </a:rPr>
                <a:t>Information on its own is not enough.</a:t>
              </a:r>
            </a:p>
            <a:p>
              <a:pPr algn="l">
                <a:lnSpc>
                  <a:spcPts val="3356"/>
                </a:lnSpc>
              </a:pPr>
              <a:r>
                <a:rPr lang="en-US" sz="3000" i="1" dirty="0">
                  <a:solidFill>
                    <a:srgbClr val="000000"/>
                  </a:solidFill>
                  <a:latin typeface="Arial Italics"/>
                  <a:ea typeface="Arial Italics"/>
                  <a:cs typeface="Arial Italics"/>
                  <a:sym typeface="Arial Italics"/>
                </a:rPr>
                <a:t> </a:t>
              </a:r>
            </a:p>
            <a:p>
              <a:pPr marL="703088" lvl="1" indent="-351544" algn="l">
                <a:lnSpc>
                  <a:spcPts val="3356"/>
                </a:lnSpc>
                <a:buFont typeface="Arial"/>
                <a:buChar char="•"/>
              </a:pPr>
              <a:r>
                <a:rPr lang="en-US" sz="3000" i="1" dirty="0">
                  <a:solidFill>
                    <a:srgbClr val="000000"/>
                  </a:solidFill>
                  <a:latin typeface="Arial Italics"/>
                  <a:ea typeface="Arial Italics"/>
                  <a:cs typeface="Arial Italics"/>
                  <a:sym typeface="Arial Italics"/>
                </a:rPr>
                <a:t>Information needs to be accessible and support children to connect </a:t>
              </a:r>
              <a:r>
                <a:rPr lang="en-US" sz="3000" b="1" i="1" dirty="0">
                  <a:solidFill>
                    <a:srgbClr val="000000"/>
                  </a:solidFill>
                  <a:latin typeface="Arial Bold Italics"/>
                  <a:ea typeface="Arial Bold Italics"/>
                  <a:cs typeface="Arial Bold Italics"/>
                  <a:sym typeface="Arial Bold Italics"/>
                </a:rPr>
                <a:t>rights</a:t>
              </a:r>
              <a:r>
                <a:rPr lang="en-US" sz="3000" i="1" dirty="0">
                  <a:solidFill>
                    <a:srgbClr val="000000"/>
                  </a:solidFill>
                  <a:latin typeface="Arial Italics"/>
                  <a:ea typeface="Arial Italics"/>
                  <a:cs typeface="Arial Italics"/>
                  <a:sym typeface="Arial Italics"/>
                </a:rPr>
                <a:t> and </a:t>
              </a:r>
              <a:r>
                <a:rPr lang="en-US" sz="3000" b="1" i="1" dirty="0">
                  <a:solidFill>
                    <a:srgbClr val="000000"/>
                  </a:solidFill>
                  <a:latin typeface="Arial Bold Italics"/>
                  <a:ea typeface="Arial Bold Italics"/>
                  <a:cs typeface="Arial Bold Italics"/>
                  <a:sym typeface="Arial Bold Italics"/>
                </a:rPr>
                <a:t>actions</a:t>
              </a:r>
              <a:r>
                <a:rPr lang="en-US" sz="3000" i="1" dirty="0">
                  <a:solidFill>
                    <a:srgbClr val="000000"/>
                  </a:solidFill>
                  <a:latin typeface="Arial Italics"/>
                  <a:ea typeface="Arial Italics"/>
                  <a:cs typeface="Arial Italics"/>
                  <a:sym typeface="Arial Italics"/>
                </a:rPr>
                <a:t>. </a:t>
              </a:r>
            </a:p>
            <a:p>
              <a:pPr marL="602647" lvl="1" indent="-301323" algn="l">
                <a:lnSpc>
                  <a:spcPts val="2877"/>
                </a:lnSpc>
              </a:pPr>
              <a:endParaRPr lang="en-US" sz="3000" i="1" dirty="0">
                <a:solidFill>
                  <a:srgbClr val="000000"/>
                </a:solidFill>
                <a:latin typeface="Arial Italics"/>
                <a:ea typeface="Arial Italics"/>
                <a:cs typeface="Arial Italics"/>
                <a:sym typeface="Arial Italics"/>
              </a:endParaRPr>
            </a:p>
            <a:p>
              <a:pPr marL="703088" lvl="1" indent="-351544" algn="l">
                <a:lnSpc>
                  <a:spcPts val="3356"/>
                </a:lnSpc>
                <a:buFont typeface="Arial"/>
                <a:buChar char="•"/>
              </a:pPr>
              <a:r>
                <a:rPr lang="en-US" sz="3000" b="1" i="1" dirty="0">
                  <a:solidFill>
                    <a:srgbClr val="000000"/>
                  </a:solidFill>
                  <a:latin typeface="Arial Bold Italics"/>
                  <a:ea typeface="Arial Bold Italics"/>
                  <a:cs typeface="Arial Bold Italics"/>
                  <a:sym typeface="Arial Bold Italics"/>
                </a:rPr>
                <a:t>Otherwise…</a:t>
              </a:r>
            </a:p>
            <a:p>
              <a:pPr marL="703088" lvl="1" indent="-351544" algn="l">
                <a:lnSpc>
                  <a:spcPts val="3356"/>
                </a:lnSpc>
                <a:buFont typeface="Arial"/>
                <a:buChar char="•"/>
              </a:pPr>
              <a:endParaRPr lang="en-US" sz="3000" b="1" i="1" dirty="0">
                <a:solidFill>
                  <a:srgbClr val="000000"/>
                </a:solidFill>
                <a:latin typeface="Arial Bold Italics"/>
                <a:ea typeface="Arial Bold Italics"/>
                <a:cs typeface="Arial Bold Italics"/>
                <a:sym typeface="Arial Bold Italics"/>
              </a:endParaRPr>
            </a:p>
            <a:p>
              <a:pPr marL="1288447" lvl="2" indent="-429482" algn="l">
                <a:lnSpc>
                  <a:spcPts val="2877"/>
                </a:lnSpc>
                <a:buFont typeface="Arial"/>
                <a:buChar char="⚬"/>
              </a:pPr>
              <a:r>
                <a:rPr lang="en-US" sz="3000" i="1" dirty="0">
                  <a:solidFill>
                    <a:srgbClr val="000000"/>
                  </a:solidFill>
                  <a:latin typeface="Arial Italics"/>
                  <a:ea typeface="Arial Italics"/>
                  <a:cs typeface="Arial Italics"/>
                  <a:sym typeface="Arial Italics"/>
                </a:rPr>
                <a:t>Children can find expectations of participation uncomfortable; feel ill prepared about how to participate; feel that their views are listened to but not acted upon by adults</a:t>
              </a:r>
              <a:r>
                <a:rPr lang="en-US" sz="3330" i="1" dirty="0">
                  <a:solidFill>
                    <a:srgbClr val="000000"/>
                  </a:solidFill>
                  <a:latin typeface="Arial Italics"/>
                  <a:ea typeface="Arial Italics"/>
                  <a:cs typeface="Arial Italics"/>
                  <a:sym typeface="Arial Italics"/>
                </a:rPr>
                <a:t> </a:t>
              </a:r>
            </a:p>
            <a:p>
              <a:pPr marL="751594" lvl="2" indent="-250531" algn="r">
                <a:lnSpc>
                  <a:spcPts val="1678"/>
                </a:lnSpc>
              </a:pPr>
              <a:r>
                <a:rPr lang="en-US" sz="1942" dirty="0">
                  <a:solidFill>
                    <a:srgbClr val="000000"/>
                  </a:solidFill>
                  <a:latin typeface="Arial"/>
                  <a:ea typeface="Arial"/>
                  <a:cs typeface="Arial"/>
                  <a:sym typeface="Arial"/>
                </a:rPr>
                <a:t>(Thomas and O’Kane, 2009 in Thomas and Walker, 2011)</a:t>
              </a:r>
            </a:p>
            <a:p>
              <a:pPr marL="751594" lvl="2" indent="-250531" algn="l">
                <a:lnSpc>
                  <a:spcPts val="1678"/>
                </a:lnSpc>
              </a:pPr>
              <a:r>
                <a:rPr lang="en-US" sz="1942" dirty="0">
                  <a:solidFill>
                    <a:srgbClr val="000000"/>
                  </a:solidFill>
                  <a:latin typeface="Arial"/>
                  <a:ea typeface="Arial"/>
                  <a:cs typeface="Arial"/>
                  <a:sym typeface="Arial"/>
                </a:rPr>
                <a:t> </a:t>
              </a:r>
            </a:p>
          </p:txBody>
        </p:sp>
      </p:gr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FF2CC"/>
        </a:solidFill>
        <a:effectLst/>
      </p:bgPr>
    </p:bg>
    <p:spTree>
      <p:nvGrpSpPr>
        <p:cNvPr id="1" name=""/>
        <p:cNvGrpSpPr/>
        <p:nvPr/>
      </p:nvGrpSpPr>
      <p:grpSpPr>
        <a:xfrm>
          <a:off x="0" y="0"/>
          <a:ext cx="0" cy="0"/>
          <a:chOff x="0" y="0"/>
          <a:chExt cx="0" cy="0"/>
        </a:xfrm>
      </p:grpSpPr>
      <p:grpSp>
        <p:nvGrpSpPr>
          <p:cNvPr id="2" name="Group 2"/>
          <p:cNvGrpSpPr/>
          <p:nvPr/>
        </p:nvGrpSpPr>
        <p:grpSpPr>
          <a:xfrm>
            <a:off x="1257300" y="380958"/>
            <a:ext cx="15773400" cy="2128266"/>
            <a:chOff x="0" y="0"/>
            <a:chExt cx="21031200" cy="2837688"/>
          </a:xfrm>
        </p:grpSpPr>
        <p:sp>
          <p:nvSpPr>
            <p:cNvPr id="3" name="Freeform 3"/>
            <p:cNvSpPr/>
            <p:nvPr/>
          </p:nvSpPr>
          <p:spPr>
            <a:xfrm>
              <a:off x="0" y="0"/>
              <a:ext cx="21031200" cy="2837688"/>
            </a:xfrm>
            <a:custGeom>
              <a:avLst/>
              <a:gdLst/>
              <a:ahLst/>
              <a:cxnLst/>
              <a:rect l="l" t="t" r="r" b="b"/>
              <a:pathLst>
                <a:path w="21031200" h="2837688">
                  <a:moveTo>
                    <a:pt x="0" y="0"/>
                  </a:moveTo>
                  <a:lnTo>
                    <a:pt x="21031200" y="0"/>
                  </a:lnTo>
                  <a:lnTo>
                    <a:pt x="21031200" y="2837688"/>
                  </a:lnTo>
                  <a:lnTo>
                    <a:pt x="0" y="2837688"/>
                  </a:lnTo>
                  <a:close/>
                </a:path>
              </a:pathLst>
            </a:custGeom>
            <a:solidFill>
              <a:srgbClr val="000000">
                <a:alpha val="0"/>
              </a:srgbClr>
            </a:solidFill>
          </p:spPr>
          <p:txBody>
            <a:bodyPr/>
            <a:lstStyle/>
            <a:p>
              <a:endParaRPr lang="en-GB"/>
            </a:p>
          </p:txBody>
        </p:sp>
        <p:sp>
          <p:nvSpPr>
            <p:cNvPr id="4" name="TextBox 4"/>
            <p:cNvSpPr txBox="1"/>
            <p:nvPr/>
          </p:nvSpPr>
          <p:spPr>
            <a:xfrm>
              <a:off x="0" y="-57150"/>
              <a:ext cx="21031200" cy="2894838"/>
            </a:xfrm>
            <a:prstGeom prst="rect">
              <a:avLst/>
            </a:prstGeom>
          </p:spPr>
          <p:txBody>
            <a:bodyPr lIns="0" tIns="0" rIns="0" bIns="0" rtlCol="0" anchor="ctr"/>
            <a:lstStyle/>
            <a:p>
              <a:pPr algn="ctr">
                <a:lnSpc>
                  <a:spcPts val="7128"/>
                </a:lnSpc>
              </a:pPr>
              <a:r>
                <a:rPr lang="en-US" sz="6600">
                  <a:solidFill>
                    <a:srgbClr val="000000"/>
                  </a:solidFill>
                  <a:latin typeface="Arial"/>
                  <a:ea typeface="Arial"/>
                  <a:cs typeface="Arial"/>
                  <a:sym typeface="Arial"/>
                </a:rPr>
                <a:t>O blaid ac yn erbyn Cyfranogiad</a:t>
              </a:r>
            </a:p>
            <a:p>
              <a:pPr algn="ctr">
                <a:lnSpc>
                  <a:spcPts val="7128"/>
                </a:lnSpc>
              </a:pPr>
              <a:r>
                <a:rPr lang="en-US" sz="6600">
                  <a:solidFill>
                    <a:srgbClr val="000000"/>
                  </a:solidFill>
                  <a:latin typeface="Arial"/>
                  <a:ea typeface="Arial"/>
                  <a:cs typeface="Arial"/>
                  <a:sym typeface="Arial"/>
                </a:rPr>
                <a:t>For and Against Participation </a:t>
              </a:r>
            </a:p>
          </p:txBody>
        </p:sp>
      </p:grpSp>
      <p:grpSp>
        <p:nvGrpSpPr>
          <p:cNvPr id="5" name="Group 5"/>
          <p:cNvGrpSpPr/>
          <p:nvPr/>
        </p:nvGrpSpPr>
        <p:grpSpPr>
          <a:xfrm>
            <a:off x="2381062" y="3545845"/>
            <a:ext cx="6197732" cy="5250923"/>
            <a:chOff x="0" y="0"/>
            <a:chExt cx="8263643" cy="7001231"/>
          </a:xfrm>
        </p:grpSpPr>
        <p:sp>
          <p:nvSpPr>
            <p:cNvPr id="6" name="Freeform 6"/>
            <p:cNvSpPr/>
            <p:nvPr/>
          </p:nvSpPr>
          <p:spPr>
            <a:xfrm>
              <a:off x="0" y="0"/>
              <a:ext cx="8263643" cy="7001231"/>
            </a:xfrm>
            <a:custGeom>
              <a:avLst/>
              <a:gdLst/>
              <a:ahLst/>
              <a:cxnLst/>
              <a:rect l="l" t="t" r="r" b="b"/>
              <a:pathLst>
                <a:path w="8263643" h="7001231">
                  <a:moveTo>
                    <a:pt x="0" y="0"/>
                  </a:moveTo>
                  <a:lnTo>
                    <a:pt x="8263643" y="0"/>
                  </a:lnTo>
                  <a:lnTo>
                    <a:pt x="8263643" y="7001231"/>
                  </a:lnTo>
                  <a:lnTo>
                    <a:pt x="0" y="7001231"/>
                  </a:lnTo>
                  <a:close/>
                </a:path>
              </a:pathLst>
            </a:custGeom>
            <a:solidFill>
              <a:srgbClr val="000000">
                <a:alpha val="0"/>
              </a:srgbClr>
            </a:solidFill>
          </p:spPr>
          <p:txBody>
            <a:bodyPr/>
            <a:lstStyle/>
            <a:p>
              <a:endParaRPr lang="en-GB"/>
            </a:p>
          </p:txBody>
        </p:sp>
        <p:sp>
          <p:nvSpPr>
            <p:cNvPr id="7" name="TextBox 7"/>
            <p:cNvSpPr txBox="1"/>
            <p:nvPr/>
          </p:nvSpPr>
          <p:spPr>
            <a:xfrm>
              <a:off x="0" y="-28575"/>
              <a:ext cx="8263643" cy="7029806"/>
            </a:xfrm>
            <a:prstGeom prst="rect">
              <a:avLst/>
            </a:prstGeom>
          </p:spPr>
          <p:txBody>
            <a:bodyPr lIns="0" tIns="0" rIns="0" bIns="0" rtlCol="0" anchor="t"/>
            <a:lstStyle/>
            <a:p>
              <a:pPr marL="703088" lvl="1" indent="-351544" algn="l">
                <a:lnSpc>
                  <a:spcPts val="4195"/>
                </a:lnSpc>
                <a:buFont typeface="Arial"/>
                <a:buChar char="•"/>
              </a:pPr>
              <a:r>
                <a:rPr lang="en-US" sz="3885">
                  <a:solidFill>
                    <a:srgbClr val="000000"/>
                  </a:solidFill>
                  <a:latin typeface="Arial"/>
                  <a:ea typeface="Arial"/>
                  <a:cs typeface="Arial"/>
                  <a:sym typeface="Arial"/>
                </a:rPr>
                <a:t>Mewn parau:</a:t>
              </a:r>
            </a:p>
            <a:p>
              <a:pPr algn="l">
                <a:lnSpc>
                  <a:spcPts val="4195"/>
                </a:lnSpc>
              </a:pPr>
              <a:endParaRPr lang="en-US" sz="3885">
                <a:solidFill>
                  <a:srgbClr val="000000"/>
                </a:solidFill>
                <a:latin typeface="Arial"/>
                <a:ea typeface="Arial"/>
                <a:cs typeface="Arial"/>
                <a:sym typeface="Arial"/>
              </a:endParaRPr>
            </a:p>
            <a:p>
              <a:pPr marL="1288447" lvl="2" indent="-429482" algn="l">
                <a:lnSpc>
                  <a:spcPts val="3596"/>
                </a:lnSpc>
                <a:buFont typeface="Arial"/>
                <a:buChar char="⚬"/>
              </a:pPr>
              <a:r>
                <a:rPr lang="en-US" sz="3330">
                  <a:solidFill>
                    <a:srgbClr val="000000"/>
                  </a:solidFill>
                  <a:latin typeface="Arial"/>
                  <a:ea typeface="Arial"/>
                  <a:cs typeface="Arial"/>
                  <a:sym typeface="Arial"/>
                </a:rPr>
                <a:t> Ysgrifennwch restr o resymau y gellir eu defnyddio o blaid cymryd rhan.</a:t>
              </a:r>
            </a:p>
            <a:p>
              <a:pPr algn="l">
                <a:lnSpc>
                  <a:spcPts val="3596"/>
                </a:lnSpc>
              </a:pPr>
              <a:endParaRPr lang="en-US" sz="3330">
                <a:solidFill>
                  <a:srgbClr val="000000"/>
                </a:solidFill>
                <a:latin typeface="Arial"/>
                <a:ea typeface="Arial"/>
                <a:cs typeface="Arial"/>
                <a:sym typeface="Arial"/>
              </a:endParaRPr>
            </a:p>
            <a:p>
              <a:pPr marL="1288447" lvl="2" indent="-429482" algn="l">
                <a:lnSpc>
                  <a:spcPts val="3596"/>
                </a:lnSpc>
                <a:buFont typeface="Arial"/>
                <a:buChar char="⚬"/>
              </a:pPr>
              <a:r>
                <a:rPr lang="en-US" sz="3330">
                  <a:solidFill>
                    <a:srgbClr val="000000"/>
                  </a:solidFill>
                  <a:latin typeface="Arial"/>
                  <a:ea typeface="Arial"/>
                  <a:cs typeface="Arial"/>
                  <a:sym typeface="Arial"/>
                </a:rPr>
                <a:t>Ysgrifennwch restr o resymau y gellir eu defnyddio yn erbyn cyfranogiad.</a:t>
              </a:r>
            </a:p>
          </p:txBody>
        </p:sp>
      </p:grpSp>
      <p:grpSp>
        <p:nvGrpSpPr>
          <p:cNvPr id="8" name="Group 8"/>
          <p:cNvGrpSpPr/>
          <p:nvPr/>
        </p:nvGrpSpPr>
        <p:grpSpPr>
          <a:xfrm>
            <a:off x="10351305" y="3769682"/>
            <a:ext cx="6327411" cy="4803248"/>
            <a:chOff x="0" y="0"/>
            <a:chExt cx="8436548" cy="6404331"/>
          </a:xfrm>
        </p:grpSpPr>
        <p:sp>
          <p:nvSpPr>
            <p:cNvPr id="9" name="Freeform 9"/>
            <p:cNvSpPr/>
            <p:nvPr/>
          </p:nvSpPr>
          <p:spPr>
            <a:xfrm>
              <a:off x="0" y="0"/>
              <a:ext cx="8436548" cy="6404331"/>
            </a:xfrm>
            <a:custGeom>
              <a:avLst/>
              <a:gdLst/>
              <a:ahLst/>
              <a:cxnLst/>
              <a:rect l="l" t="t" r="r" b="b"/>
              <a:pathLst>
                <a:path w="8436548" h="6404331">
                  <a:moveTo>
                    <a:pt x="0" y="0"/>
                  </a:moveTo>
                  <a:lnTo>
                    <a:pt x="8436548" y="0"/>
                  </a:lnTo>
                  <a:lnTo>
                    <a:pt x="8436548" y="6404331"/>
                  </a:lnTo>
                  <a:lnTo>
                    <a:pt x="0" y="6404331"/>
                  </a:lnTo>
                  <a:close/>
                </a:path>
              </a:pathLst>
            </a:custGeom>
            <a:solidFill>
              <a:srgbClr val="000000">
                <a:alpha val="0"/>
              </a:srgbClr>
            </a:solidFill>
          </p:spPr>
          <p:txBody>
            <a:bodyPr/>
            <a:lstStyle/>
            <a:p>
              <a:endParaRPr lang="en-GB"/>
            </a:p>
          </p:txBody>
        </p:sp>
        <p:sp>
          <p:nvSpPr>
            <p:cNvPr id="10" name="TextBox 10"/>
            <p:cNvSpPr txBox="1"/>
            <p:nvPr/>
          </p:nvSpPr>
          <p:spPr>
            <a:xfrm>
              <a:off x="0" y="-28575"/>
              <a:ext cx="8436548" cy="6432906"/>
            </a:xfrm>
            <a:prstGeom prst="rect">
              <a:avLst/>
            </a:prstGeom>
          </p:spPr>
          <p:txBody>
            <a:bodyPr lIns="0" tIns="0" rIns="0" bIns="0" rtlCol="0" anchor="t"/>
            <a:lstStyle/>
            <a:p>
              <a:pPr marL="703088" lvl="1" indent="-351544" algn="l">
                <a:lnSpc>
                  <a:spcPts val="4195"/>
                </a:lnSpc>
                <a:buFont typeface="Arial"/>
                <a:buChar char="•"/>
              </a:pPr>
              <a:r>
                <a:rPr lang="en-US" sz="3885" i="1">
                  <a:solidFill>
                    <a:srgbClr val="000000"/>
                  </a:solidFill>
                  <a:latin typeface="Arial Italics"/>
                  <a:ea typeface="Arial Italics"/>
                  <a:cs typeface="Arial Italics"/>
                  <a:sym typeface="Arial Italics"/>
                </a:rPr>
                <a:t>In pairs:</a:t>
              </a:r>
            </a:p>
            <a:p>
              <a:pPr algn="l">
                <a:lnSpc>
                  <a:spcPts val="4195"/>
                </a:lnSpc>
              </a:pPr>
              <a:endParaRPr lang="en-US" sz="3885" i="1">
                <a:solidFill>
                  <a:srgbClr val="000000"/>
                </a:solidFill>
                <a:latin typeface="Arial Italics"/>
                <a:ea typeface="Arial Italics"/>
                <a:cs typeface="Arial Italics"/>
                <a:sym typeface="Arial Italics"/>
              </a:endParaRPr>
            </a:p>
            <a:p>
              <a:pPr marL="1288184" lvl="2" indent="-429395" algn="l">
                <a:lnSpc>
                  <a:spcPts val="3596"/>
                </a:lnSpc>
                <a:buFont typeface="Arial"/>
                <a:buChar char="⚬"/>
              </a:pPr>
              <a:r>
                <a:rPr lang="en-US" sz="3329" i="1">
                  <a:solidFill>
                    <a:srgbClr val="000000"/>
                  </a:solidFill>
                  <a:latin typeface="Arial Italics"/>
                  <a:ea typeface="Arial Italics"/>
                  <a:cs typeface="Arial Italics"/>
                  <a:sym typeface="Arial Italics"/>
                </a:rPr>
                <a:t> write a list of reasons which may be used in favour of participation.</a:t>
              </a:r>
            </a:p>
            <a:p>
              <a:pPr algn="l">
                <a:lnSpc>
                  <a:spcPts val="3596"/>
                </a:lnSpc>
              </a:pPr>
              <a:r>
                <a:rPr lang="en-US" sz="3330" i="1">
                  <a:solidFill>
                    <a:srgbClr val="000000"/>
                  </a:solidFill>
                  <a:latin typeface="Arial Italics"/>
                  <a:ea typeface="Arial Italics"/>
                  <a:cs typeface="Arial Italics"/>
                  <a:sym typeface="Arial Italics"/>
                </a:rPr>
                <a:t> </a:t>
              </a:r>
            </a:p>
            <a:p>
              <a:pPr marL="1288447" lvl="2" indent="-429482" algn="l">
                <a:lnSpc>
                  <a:spcPts val="3596"/>
                </a:lnSpc>
                <a:buFont typeface="Arial"/>
                <a:buChar char="⚬"/>
              </a:pPr>
              <a:r>
                <a:rPr lang="en-US" sz="3330" i="1">
                  <a:solidFill>
                    <a:srgbClr val="000000"/>
                  </a:solidFill>
                  <a:latin typeface="Arial Italics"/>
                  <a:ea typeface="Arial Italics"/>
                  <a:cs typeface="Arial Italics"/>
                  <a:sym typeface="Arial Italics"/>
                </a:rPr>
                <a:t>Write a list of reasons which may be used against participation. </a:t>
              </a:r>
            </a:p>
            <a:p>
              <a:pPr marL="1288447" lvl="2" indent="-429482" algn="l">
                <a:lnSpc>
                  <a:spcPts val="3596"/>
                </a:lnSpc>
              </a:pPr>
              <a:endParaRPr lang="en-US" sz="3330" i="1">
                <a:solidFill>
                  <a:srgbClr val="000000"/>
                </a:solidFill>
                <a:latin typeface="Arial Italics"/>
                <a:ea typeface="Arial Italics"/>
                <a:cs typeface="Arial Italics"/>
                <a:sym typeface="Arial Italics"/>
              </a:endParaRPr>
            </a:p>
          </p:txBody>
        </p:sp>
      </p:gr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FF2CC"/>
        </a:solidFill>
        <a:effectLst/>
      </p:bgPr>
    </p:bg>
    <p:spTree>
      <p:nvGrpSpPr>
        <p:cNvPr id="1" name=""/>
        <p:cNvGrpSpPr/>
        <p:nvPr/>
      </p:nvGrpSpPr>
      <p:grpSpPr>
        <a:xfrm>
          <a:off x="0" y="0"/>
          <a:ext cx="0" cy="0"/>
          <a:chOff x="0" y="0"/>
          <a:chExt cx="0" cy="0"/>
        </a:xfrm>
      </p:grpSpPr>
      <p:grpSp>
        <p:nvGrpSpPr>
          <p:cNvPr id="2" name="Group 2"/>
          <p:cNvGrpSpPr/>
          <p:nvPr/>
        </p:nvGrpSpPr>
        <p:grpSpPr>
          <a:xfrm>
            <a:off x="1257300" y="547687"/>
            <a:ext cx="15773400" cy="2128266"/>
            <a:chOff x="0" y="0"/>
            <a:chExt cx="21031200" cy="2837688"/>
          </a:xfrm>
        </p:grpSpPr>
        <p:sp>
          <p:nvSpPr>
            <p:cNvPr id="3" name="Freeform 3"/>
            <p:cNvSpPr/>
            <p:nvPr/>
          </p:nvSpPr>
          <p:spPr>
            <a:xfrm>
              <a:off x="0" y="0"/>
              <a:ext cx="21031200" cy="2837688"/>
            </a:xfrm>
            <a:custGeom>
              <a:avLst/>
              <a:gdLst/>
              <a:ahLst/>
              <a:cxnLst/>
              <a:rect l="l" t="t" r="r" b="b"/>
              <a:pathLst>
                <a:path w="21031200" h="2837688">
                  <a:moveTo>
                    <a:pt x="0" y="0"/>
                  </a:moveTo>
                  <a:lnTo>
                    <a:pt x="21031200" y="0"/>
                  </a:lnTo>
                  <a:lnTo>
                    <a:pt x="21031200" y="2837688"/>
                  </a:lnTo>
                  <a:lnTo>
                    <a:pt x="0" y="2837688"/>
                  </a:lnTo>
                  <a:close/>
                </a:path>
              </a:pathLst>
            </a:custGeom>
            <a:solidFill>
              <a:srgbClr val="000000">
                <a:alpha val="0"/>
              </a:srgbClr>
            </a:solidFill>
          </p:spPr>
          <p:txBody>
            <a:bodyPr/>
            <a:lstStyle/>
            <a:p>
              <a:endParaRPr lang="en-GB"/>
            </a:p>
          </p:txBody>
        </p:sp>
        <p:sp>
          <p:nvSpPr>
            <p:cNvPr id="4" name="TextBox 4"/>
            <p:cNvSpPr txBox="1"/>
            <p:nvPr/>
          </p:nvSpPr>
          <p:spPr>
            <a:xfrm>
              <a:off x="0" y="-57150"/>
              <a:ext cx="21031200" cy="2894838"/>
            </a:xfrm>
            <a:prstGeom prst="rect">
              <a:avLst/>
            </a:prstGeom>
          </p:spPr>
          <p:txBody>
            <a:bodyPr lIns="0" tIns="0" rIns="0" bIns="0" rtlCol="0" anchor="ctr"/>
            <a:lstStyle/>
            <a:p>
              <a:pPr algn="ctr">
                <a:lnSpc>
                  <a:spcPts val="7128"/>
                </a:lnSpc>
              </a:pPr>
              <a:r>
                <a:rPr lang="en-US" sz="6600">
                  <a:solidFill>
                    <a:srgbClr val="000000"/>
                  </a:solidFill>
                  <a:latin typeface="Arial"/>
                  <a:ea typeface="Arial"/>
                  <a:cs typeface="Arial"/>
                  <a:sym typeface="Arial"/>
                </a:rPr>
                <a:t>O Blaid Cyfranogiad</a:t>
              </a:r>
            </a:p>
            <a:p>
              <a:pPr algn="ctr">
                <a:lnSpc>
                  <a:spcPts val="7128"/>
                </a:lnSpc>
              </a:pPr>
              <a:r>
                <a:rPr lang="en-US" sz="6600">
                  <a:solidFill>
                    <a:srgbClr val="000000"/>
                  </a:solidFill>
                  <a:latin typeface="Arial"/>
                  <a:ea typeface="Arial"/>
                  <a:cs typeface="Arial"/>
                  <a:sym typeface="Arial"/>
                </a:rPr>
                <a:t>In Support of Participation</a:t>
              </a:r>
            </a:p>
          </p:txBody>
        </p:sp>
      </p:grpSp>
      <p:grpSp>
        <p:nvGrpSpPr>
          <p:cNvPr id="5" name="Group 5"/>
          <p:cNvGrpSpPr/>
          <p:nvPr/>
        </p:nvGrpSpPr>
        <p:grpSpPr>
          <a:xfrm>
            <a:off x="1806771" y="2843021"/>
            <a:ext cx="5753645" cy="6415279"/>
            <a:chOff x="0" y="0"/>
            <a:chExt cx="7671526" cy="8553705"/>
          </a:xfrm>
        </p:grpSpPr>
        <p:sp>
          <p:nvSpPr>
            <p:cNvPr id="6" name="Freeform 6"/>
            <p:cNvSpPr/>
            <p:nvPr/>
          </p:nvSpPr>
          <p:spPr>
            <a:xfrm>
              <a:off x="9378" y="11495"/>
              <a:ext cx="7652769" cy="8530716"/>
            </a:xfrm>
            <a:custGeom>
              <a:avLst/>
              <a:gdLst/>
              <a:ahLst/>
              <a:cxnLst/>
              <a:rect l="l" t="t" r="r" b="b"/>
              <a:pathLst>
                <a:path w="7652769" h="8530716">
                  <a:moveTo>
                    <a:pt x="0" y="0"/>
                  </a:moveTo>
                  <a:lnTo>
                    <a:pt x="7652770" y="0"/>
                  </a:lnTo>
                  <a:lnTo>
                    <a:pt x="7652770" y="8530716"/>
                  </a:lnTo>
                  <a:lnTo>
                    <a:pt x="0" y="8530716"/>
                  </a:lnTo>
                  <a:close/>
                </a:path>
              </a:pathLst>
            </a:custGeom>
            <a:solidFill>
              <a:srgbClr val="FFF2CC"/>
            </a:solidFill>
          </p:spPr>
          <p:txBody>
            <a:bodyPr/>
            <a:lstStyle/>
            <a:p>
              <a:endParaRPr lang="en-GB"/>
            </a:p>
          </p:txBody>
        </p:sp>
        <p:sp>
          <p:nvSpPr>
            <p:cNvPr id="7" name="Freeform 7"/>
            <p:cNvSpPr/>
            <p:nvPr/>
          </p:nvSpPr>
          <p:spPr>
            <a:xfrm>
              <a:off x="0" y="0"/>
              <a:ext cx="7671526" cy="8553707"/>
            </a:xfrm>
            <a:custGeom>
              <a:avLst/>
              <a:gdLst/>
              <a:ahLst/>
              <a:cxnLst/>
              <a:rect l="l" t="t" r="r" b="b"/>
              <a:pathLst>
                <a:path w="7671526" h="8553707">
                  <a:moveTo>
                    <a:pt x="9378" y="0"/>
                  </a:moveTo>
                  <a:lnTo>
                    <a:pt x="7662148" y="0"/>
                  </a:lnTo>
                  <a:cubicBezTo>
                    <a:pt x="7667306" y="0"/>
                    <a:pt x="7671526" y="5173"/>
                    <a:pt x="7671526" y="11495"/>
                  </a:cubicBezTo>
                  <a:lnTo>
                    <a:pt x="7671526" y="8542211"/>
                  </a:lnTo>
                  <a:cubicBezTo>
                    <a:pt x="7671526" y="8548534"/>
                    <a:pt x="7667306" y="8553707"/>
                    <a:pt x="7662148" y="8553707"/>
                  </a:cubicBezTo>
                  <a:lnTo>
                    <a:pt x="9378" y="8553707"/>
                  </a:lnTo>
                  <a:cubicBezTo>
                    <a:pt x="4220" y="8553707"/>
                    <a:pt x="0" y="8548534"/>
                    <a:pt x="0" y="8542211"/>
                  </a:cubicBezTo>
                  <a:lnTo>
                    <a:pt x="0" y="11495"/>
                  </a:lnTo>
                  <a:cubicBezTo>
                    <a:pt x="0" y="5173"/>
                    <a:pt x="4220" y="0"/>
                    <a:pt x="9378" y="0"/>
                  </a:cubicBezTo>
                  <a:moveTo>
                    <a:pt x="9378" y="22991"/>
                  </a:moveTo>
                  <a:lnTo>
                    <a:pt x="9378" y="11495"/>
                  </a:lnTo>
                  <a:lnTo>
                    <a:pt x="18757" y="11495"/>
                  </a:lnTo>
                  <a:lnTo>
                    <a:pt x="18757" y="8542211"/>
                  </a:lnTo>
                  <a:lnTo>
                    <a:pt x="9378" y="8542211"/>
                  </a:lnTo>
                  <a:lnTo>
                    <a:pt x="9378" y="8530716"/>
                  </a:lnTo>
                  <a:lnTo>
                    <a:pt x="7662148" y="8530716"/>
                  </a:lnTo>
                  <a:lnTo>
                    <a:pt x="7662148" y="8542211"/>
                  </a:lnTo>
                  <a:lnTo>
                    <a:pt x="7652769" y="8542211"/>
                  </a:lnTo>
                  <a:lnTo>
                    <a:pt x="7652769" y="11495"/>
                  </a:lnTo>
                  <a:lnTo>
                    <a:pt x="7662148" y="11495"/>
                  </a:lnTo>
                  <a:lnTo>
                    <a:pt x="7662148" y="22991"/>
                  </a:lnTo>
                  <a:lnTo>
                    <a:pt x="9378" y="22991"/>
                  </a:lnTo>
                  <a:close/>
                </a:path>
              </a:pathLst>
            </a:custGeom>
            <a:solidFill>
              <a:srgbClr val="FFF2CC"/>
            </a:solidFill>
          </p:spPr>
          <p:txBody>
            <a:bodyPr/>
            <a:lstStyle/>
            <a:p>
              <a:endParaRPr lang="en-GB"/>
            </a:p>
          </p:txBody>
        </p:sp>
        <p:sp>
          <p:nvSpPr>
            <p:cNvPr id="8" name="TextBox 8"/>
            <p:cNvSpPr txBox="1"/>
            <p:nvPr/>
          </p:nvSpPr>
          <p:spPr>
            <a:xfrm>
              <a:off x="0" y="0"/>
              <a:ext cx="7671526" cy="8553705"/>
            </a:xfrm>
            <a:prstGeom prst="rect">
              <a:avLst/>
            </a:prstGeom>
          </p:spPr>
          <p:txBody>
            <a:bodyPr lIns="50800" tIns="50800" rIns="50800" bIns="50800" rtlCol="0" anchor="t"/>
            <a:lstStyle/>
            <a:p>
              <a:pPr marL="514353" lvl="1" indent="-257176" algn="l">
                <a:lnSpc>
                  <a:spcPts val="2916"/>
                </a:lnSpc>
                <a:buFont typeface="Arial"/>
                <a:buChar char="•"/>
              </a:pPr>
              <a:r>
                <a:rPr lang="en-US" sz="3000" dirty="0" err="1">
                  <a:solidFill>
                    <a:srgbClr val="000000"/>
                  </a:solidFill>
                  <a:latin typeface="Arial"/>
                  <a:ea typeface="Arial"/>
                  <a:cs typeface="Arial"/>
                  <a:sym typeface="Arial"/>
                </a:rPr>
                <a:t>Hawl</a:t>
              </a:r>
              <a:r>
                <a:rPr lang="en-US" sz="3000" dirty="0">
                  <a:solidFill>
                    <a:srgbClr val="000000"/>
                  </a:solidFill>
                  <a:latin typeface="Arial"/>
                  <a:ea typeface="Arial"/>
                  <a:cs typeface="Arial"/>
                  <a:sym typeface="Arial"/>
                </a:rPr>
                <a:t> </a:t>
              </a:r>
              <a:r>
                <a:rPr lang="en-US" sz="3000" dirty="0" err="1">
                  <a:solidFill>
                    <a:srgbClr val="000000"/>
                  </a:solidFill>
                  <a:latin typeface="Arial"/>
                  <a:ea typeface="Arial"/>
                  <a:cs typeface="Arial"/>
                  <a:sym typeface="Arial"/>
                </a:rPr>
                <a:t>dynol</a:t>
              </a:r>
              <a:r>
                <a:rPr lang="en-US" sz="3000" dirty="0">
                  <a:solidFill>
                    <a:srgbClr val="000000"/>
                  </a:solidFill>
                  <a:latin typeface="Arial"/>
                  <a:ea typeface="Arial"/>
                  <a:cs typeface="Arial"/>
                  <a:sym typeface="Arial"/>
                </a:rPr>
                <a:t> </a:t>
              </a:r>
              <a:r>
                <a:rPr lang="en-US" sz="3000" dirty="0" err="1">
                  <a:solidFill>
                    <a:srgbClr val="000000"/>
                  </a:solidFill>
                  <a:latin typeface="Arial"/>
                  <a:ea typeface="Arial"/>
                  <a:cs typeface="Arial"/>
                  <a:sym typeface="Arial"/>
                </a:rPr>
                <a:t>sylfaenol</a:t>
              </a:r>
              <a:endParaRPr lang="en-US" sz="3000" dirty="0">
                <a:solidFill>
                  <a:srgbClr val="000000"/>
                </a:solidFill>
                <a:latin typeface="Arial"/>
                <a:ea typeface="Arial"/>
                <a:cs typeface="Arial"/>
                <a:sym typeface="Arial"/>
              </a:endParaRPr>
            </a:p>
            <a:p>
              <a:pPr algn="l">
                <a:lnSpc>
                  <a:spcPts val="2916"/>
                </a:lnSpc>
              </a:pPr>
              <a:endParaRPr lang="en-US" sz="3000" dirty="0">
                <a:solidFill>
                  <a:srgbClr val="000000"/>
                </a:solidFill>
                <a:latin typeface="Arial"/>
                <a:ea typeface="Arial"/>
                <a:cs typeface="Arial"/>
                <a:sym typeface="Arial"/>
              </a:endParaRPr>
            </a:p>
            <a:p>
              <a:pPr marL="514353" lvl="1" indent="-257176" algn="l">
                <a:lnSpc>
                  <a:spcPts val="2916"/>
                </a:lnSpc>
                <a:buFont typeface="Arial"/>
                <a:buChar char="•"/>
              </a:pPr>
              <a:r>
                <a:rPr lang="en-US" sz="3000" dirty="0" err="1">
                  <a:solidFill>
                    <a:srgbClr val="000000"/>
                  </a:solidFill>
                  <a:latin typeface="Arial"/>
                  <a:ea typeface="Arial"/>
                  <a:cs typeface="Arial"/>
                  <a:sym typeface="Arial"/>
                </a:rPr>
                <a:t>Clywed</a:t>
              </a:r>
              <a:r>
                <a:rPr lang="en-US" sz="3000" dirty="0">
                  <a:solidFill>
                    <a:srgbClr val="000000"/>
                  </a:solidFill>
                  <a:latin typeface="Arial"/>
                  <a:ea typeface="Arial"/>
                  <a:cs typeface="Arial"/>
                  <a:sym typeface="Arial"/>
                </a:rPr>
                <a:t> </a:t>
              </a:r>
              <a:r>
                <a:rPr lang="en-US" sz="3000" dirty="0" err="1">
                  <a:solidFill>
                    <a:srgbClr val="000000"/>
                  </a:solidFill>
                  <a:latin typeface="Arial"/>
                  <a:ea typeface="Arial"/>
                  <a:cs typeface="Arial"/>
                  <a:sym typeface="Arial"/>
                </a:rPr>
                <a:t>trafferthion</a:t>
              </a:r>
              <a:r>
                <a:rPr lang="en-US" sz="3000" dirty="0">
                  <a:solidFill>
                    <a:srgbClr val="000000"/>
                  </a:solidFill>
                  <a:latin typeface="Arial"/>
                  <a:ea typeface="Arial"/>
                  <a:cs typeface="Arial"/>
                  <a:sym typeface="Arial"/>
                </a:rPr>
                <a:t> o </a:t>
              </a:r>
              <a:r>
                <a:rPr lang="en-US" sz="3000" dirty="0" err="1">
                  <a:solidFill>
                    <a:srgbClr val="000000"/>
                  </a:solidFill>
                  <a:latin typeface="Arial"/>
                  <a:ea typeface="Arial"/>
                  <a:cs typeface="Arial"/>
                  <a:sym typeface="Arial"/>
                </a:rPr>
                <a:t>bersbectif</a:t>
              </a:r>
              <a:r>
                <a:rPr lang="en-US" sz="3000" dirty="0">
                  <a:solidFill>
                    <a:srgbClr val="000000"/>
                  </a:solidFill>
                  <a:latin typeface="Arial"/>
                  <a:ea typeface="Arial"/>
                  <a:cs typeface="Arial"/>
                  <a:sym typeface="Arial"/>
                </a:rPr>
                <a:t> y </a:t>
              </a:r>
              <a:r>
                <a:rPr lang="en-US" sz="3000" dirty="0" err="1">
                  <a:solidFill>
                    <a:srgbClr val="000000"/>
                  </a:solidFill>
                  <a:latin typeface="Arial"/>
                  <a:ea typeface="Arial"/>
                  <a:cs typeface="Arial"/>
                  <a:sym typeface="Arial"/>
                </a:rPr>
                <a:t>plentyn</a:t>
              </a:r>
              <a:endParaRPr lang="en-US" sz="3000" dirty="0">
                <a:solidFill>
                  <a:srgbClr val="000000"/>
                </a:solidFill>
                <a:latin typeface="Arial"/>
                <a:ea typeface="Arial"/>
                <a:cs typeface="Arial"/>
                <a:sym typeface="Arial"/>
              </a:endParaRPr>
            </a:p>
            <a:p>
              <a:pPr algn="l">
                <a:lnSpc>
                  <a:spcPts val="2916"/>
                </a:lnSpc>
              </a:pPr>
              <a:endParaRPr lang="en-US" sz="3000" dirty="0">
                <a:solidFill>
                  <a:srgbClr val="000000"/>
                </a:solidFill>
                <a:latin typeface="Arial"/>
                <a:ea typeface="Arial"/>
                <a:cs typeface="Arial"/>
                <a:sym typeface="Arial"/>
              </a:endParaRPr>
            </a:p>
            <a:p>
              <a:pPr marL="514353" lvl="1" indent="-257176" algn="l">
                <a:lnSpc>
                  <a:spcPts val="2916"/>
                </a:lnSpc>
                <a:buFont typeface="Arial"/>
                <a:buChar char="•"/>
              </a:pPr>
              <a:r>
                <a:rPr lang="en-US" sz="3000" dirty="0">
                  <a:solidFill>
                    <a:srgbClr val="000000"/>
                  </a:solidFill>
                  <a:latin typeface="Arial"/>
                  <a:ea typeface="Arial"/>
                  <a:cs typeface="Arial"/>
                  <a:sym typeface="Arial"/>
                </a:rPr>
                <a:t>Yn </a:t>
              </a:r>
              <a:r>
                <a:rPr lang="en-US" sz="3000" dirty="0" err="1">
                  <a:solidFill>
                    <a:srgbClr val="000000"/>
                  </a:solidFill>
                  <a:latin typeface="Arial"/>
                  <a:ea typeface="Arial"/>
                  <a:cs typeface="Arial"/>
                  <a:sym typeface="Arial"/>
                </a:rPr>
                <a:t>codi</a:t>
              </a:r>
              <a:r>
                <a:rPr lang="en-US" sz="3000" dirty="0">
                  <a:solidFill>
                    <a:srgbClr val="000000"/>
                  </a:solidFill>
                  <a:latin typeface="Arial"/>
                  <a:ea typeface="Arial"/>
                  <a:cs typeface="Arial"/>
                  <a:sym typeface="Arial"/>
                </a:rPr>
                <a:t> </a:t>
              </a:r>
              <a:r>
                <a:rPr lang="en-US" sz="3000" dirty="0" err="1">
                  <a:solidFill>
                    <a:srgbClr val="000000"/>
                  </a:solidFill>
                  <a:latin typeface="Arial"/>
                  <a:ea typeface="Arial"/>
                  <a:cs typeface="Arial"/>
                  <a:sym typeface="Arial"/>
                </a:rPr>
                <a:t>hunan-barch</a:t>
              </a:r>
              <a:endParaRPr lang="en-US" sz="3000" dirty="0">
                <a:solidFill>
                  <a:srgbClr val="000000"/>
                </a:solidFill>
                <a:latin typeface="Arial"/>
                <a:ea typeface="Arial"/>
                <a:cs typeface="Arial"/>
                <a:sym typeface="Arial"/>
              </a:endParaRPr>
            </a:p>
            <a:p>
              <a:pPr algn="l">
                <a:lnSpc>
                  <a:spcPts val="2916"/>
                </a:lnSpc>
              </a:pPr>
              <a:endParaRPr lang="en-US" sz="3000" dirty="0">
                <a:solidFill>
                  <a:srgbClr val="000000"/>
                </a:solidFill>
                <a:latin typeface="Arial"/>
                <a:ea typeface="Arial"/>
                <a:cs typeface="Arial"/>
                <a:sym typeface="Arial"/>
              </a:endParaRPr>
            </a:p>
            <a:p>
              <a:pPr marL="514353" lvl="1" indent="-257176" algn="l">
                <a:lnSpc>
                  <a:spcPts val="2916"/>
                </a:lnSpc>
                <a:buFont typeface="Arial"/>
                <a:buChar char="•"/>
              </a:pPr>
              <a:r>
                <a:rPr lang="en-US" sz="3000" dirty="0" err="1">
                  <a:solidFill>
                    <a:srgbClr val="000000"/>
                  </a:solidFill>
                  <a:latin typeface="Arial"/>
                  <a:ea typeface="Arial"/>
                  <a:cs typeface="Arial"/>
                  <a:sym typeface="Arial"/>
                </a:rPr>
                <a:t>Mentrau</a:t>
              </a:r>
              <a:r>
                <a:rPr lang="en-US" sz="3000" dirty="0">
                  <a:solidFill>
                    <a:srgbClr val="000000"/>
                  </a:solidFill>
                  <a:latin typeface="Arial"/>
                  <a:ea typeface="Arial"/>
                  <a:cs typeface="Arial"/>
                  <a:sym typeface="Arial"/>
                </a:rPr>
                <a:t> </a:t>
              </a:r>
              <a:r>
                <a:rPr lang="en-US" sz="3000" dirty="0" err="1">
                  <a:solidFill>
                    <a:srgbClr val="000000"/>
                  </a:solidFill>
                  <a:latin typeface="Arial"/>
                  <a:ea typeface="Arial"/>
                  <a:cs typeface="Arial"/>
                  <a:sym typeface="Arial"/>
                </a:rPr>
                <a:t>yn</a:t>
              </a:r>
              <a:r>
                <a:rPr lang="en-US" sz="3000" dirty="0">
                  <a:solidFill>
                    <a:srgbClr val="000000"/>
                  </a:solidFill>
                  <a:latin typeface="Arial"/>
                  <a:ea typeface="Arial"/>
                  <a:cs typeface="Arial"/>
                  <a:sym typeface="Arial"/>
                </a:rPr>
                <a:t> </a:t>
              </a:r>
              <a:r>
                <a:rPr lang="en-US" sz="3000" dirty="0" err="1">
                  <a:solidFill>
                    <a:srgbClr val="000000"/>
                  </a:solidFill>
                  <a:latin typeface="Arial"/>
                  <a:ea typeface="Arial"/>
                  <a:cs typeface="Arial"/>
                  <a:sym typeface="Arial"/>
                </a:rPr>
                <a:t>ymateb</a:t>
              </a:r>
              <a:r>
                <a:rPr lang="en-US" sz="3000" dirty="0">
                  <a:solidFill>
                    <a:srgbClr val="000000"/>
                  </a:solidFill>
                  <a:latin typeface="Arial"/>
                  <a:ea typeface="Arial"/>
                  <a:cs typeface="Arial"/>
                  <a:sym typeface="Arial"/>
                </a:rPr>
                <a:t> </a:t>
              </a:r>
              <a:r>
                <a:rPr lang="en-US" sz="3000" dirty="0" err="1">
                  <a:solidFill>
                    <a:srgbClr val="000000"/>
                  </a:solidFill>
                  <a:latin typeface="Arial"/>
                  <a:ea typeface="Arial"/>
                  <a:cs typeface="Arial"/>
                  <a:sym typeface="Arial"/>
                </a:rPr>
                <a:t>yn</a:t>
              </a:r>
              <a:r>
                <a:rPr lang="en-US" sz="3000" dirty="0">
                  <a:solidFill>
                    <a:srgbClr val="000000"/>
                  </a:solidFill>
                  <a:latin typeface="Arial"/>
                  <a:ea typeface="Arial"/>
                  <a:cs typeface="Arial"/>
                  <a:sym typeface="Arial"/>
                </a:rPr>
                <a:t> well </a:t>
              </a:r>
              <a:r>
                <a:rPr lang="en-US" sz="3000" dirty="0" err="1">
                  <a:solidFill>
                    <a:srgbClr val="000000"/>
                  </a:solidFill>
                  <a:latin typeface="Arial"/>
                  <a:ea typeface="Arial"/>
                  <a:cs typeface="Arial"/>
                  <a:sym typeface="Arial"/>
                </a:rPr>
                <a:t>i</a:t>
              </a:r>
              <a:r>
                <a:rPr lang="en-US" sz="3000" dirty="0">
                  <a:solidFill>
                    <a:srgbClr val="000000"/>
                  </a:solidFill>
                  <a:latin typeface="Arial"/>
                  <a:ea typeface="Arial"/>
                  <a:cs typeface="Arial"/>
                  <a:sym typeface="Arial"/>
                </a:rPr>
                <a:t> </a:t>
              </a:r>
              <a:r>
                <a:rPr lang="en-US" sz="3000" dirty="0" err="1">
                  <a:solidFill>
                    <a:srgbClr val="000000"/>
                  </a:solidFill>
                  <a:latin typeface="Arial"/>
                  <a:ea typeface="Arial"/>
                  <a:cs typeface="Arial"/>
                  <a:sym typeface="Arial"/>
                </a:rPr>
                <a:t>anghenion</a:t>
              </a:r>
              <a:endParaRPr lang="en-US" sz="3000" dirty="0">
                <a:solidFill>
                  <a:srgbClr val="000000"/>
                </a:solidFill>
                <a:latin typeface="Arial"/>
                <a:ea typeface="Arial"/>
                <a:cs typeface="Arial"/>
                <a:sym typeface="Arial"/>
              </a:endParaRPr>
            </a:p>
            <a:p>
              <a:pPr algn="l">
                <a:lnSpc>
                  <a:spcPts val="2916"/>
                </a:lnSpc>
              </a:pPr>
              <a:endParaRPr lang="en-US" sz="3000" dirty="0">
                <a:solidFill>
                  <a:srgbClr val="000000"/>
                </a:solidFill>
                <a:latin typeface="Arial"/>
                <a:ea typeface="Arial"/>
                <a:cs typeface="Arial"/>
                <a:sym typeface="Arial"/>
              </a:endParaRPr>
            </a:p>
            <a:p>
              <a:pPr marL="514353" lvl="1" indent="-257176" algn="l">
                <a:lnSpc>
                  <a:spcPts val="2916"/>
                </a:lnSpc>
                <a:buFont typeface="Arial"/>
                <a:buChar char="•"/>
              </a:pPr>
              <a:r>
                <a:rPr lang="en-US" sz="3000" dirty="0">
                  <a:solidFill>
                    <a:srgbClr val="000000"/>
                  </a:solidFill>
                  <a:latin typeface="Arial"/>
                  <a:ea typeface="Arial"/>
                  <a:cs typeface="Arial"/>
                  <a:sym typeface="Arial"/>
                </a:rPr>
                <a:t>Yn </a:t>
              </a:r>
              <a:r>
                <a:rPr lang="en-US" sz="3000" dirty="0" err="1">
                  <a:solidFill>
                    <a:srgbClr val="000000"/>
                  </a:solidFill>
                  <a:latin typeface="Arial"/>
                  <a:ea typeface="Arial"/>
                  <a:cs typeface="Arial"/>
                  <a:sym typeface="Arial"/>
                </a:rPr>
                <a:t>lleihau'r</a:t>
              </a:r>
              <a:r>
                <a:rPr lang="en-US" sz="3000" dirty="0">
                  <a:solidFill>
                    <a:srgbClr val="000000"/>
                  </a:solidFill>
                  <a:latin typeface="Arial"/>
                  <a:ea typeface="Arial"/>
                  <a:cs typeface="Arial"/>
                  <a:sym typeface="Arial"/>
                </a:rPr>
                <a:t> </a:t>
              </a:r>
              <a:r>
                <a:rPr lang="en-US" sz="3000" dirty="0" err="1">
                  <a:solidFill>
                    <a:srgbClr val="000000"/>
                  </a:solidFill>
                  <a:latin typeface="Arial"/>
                  <a:ea typeface="Arial"/>
                  <a:cs typeface="Arial"/>
                  <a:sym typeface="Arial"/>
                </a:rPr>
                <a:t>cyfleoedd</a:t>
              </a:r>
              <a:r>
                <a:rPr lang="en-US" sz="3000" dirty="0">
                  <a:solidFill>
                    <a:srgbClr val="000000"/>
                  </a:solidFill>
                  <a:latin typeface="Arial"/>
                  <a:ea typeface="Arial"/>
                  <a:cs typeface="Arial"/>
                  <a:sym typeface="Arial"/>
                </a:rPr>
                <a:t> </a:t>
              </a:r>
              <a:r>
                <a:rPr lang="en-US" sz="3000" dirty="0" err="1">
                  <a:solidFill>
                    <a:srgbClr val="000000"/>
                  </a:solidFill>
                  <a:latin typeface="Arial"/>
                  <a:ea typeface="Arial"/>
                  <a:cs typeface="Arial"/>
                  <a:sym typeface="Arial"/>
                </a:rPr>
                <a:t>i</a:t>
              </a:r>
              <a:r>
                <a:rPr lang="en-US" sz="3000" dirty="0">
                  <a:solidFill>
                    <a:srgbClr val="000000"/>
                  </a:solidFill>
                  <a:latin typeface="Arial"/>
                  <a:ea typeface="Arial"/>
                  <a:cs typeface="Arial"/>
                  <a:sym typeface="Arial"/>
                </a:rPr>
                <a:t> </a:t>
              </a:r>
              <a:r>
                <a:rPr lang="en-US" sz="3000" dirty="0" err="1">
                  <a:solidFill>
                    <a:srgbClr val="000000"/>
                  </a:solidFill>
                  <a:latin typeface="Arial"/>
                  <a:ea typeface="Arial"/>
                  <a:cs typeface="Arial"/>
                  <a:sym typeface="Arial"/>
                </a:rPr>
                <a:t>oedolion</a:t>
              </a:r>
              <a:r>
                <a:rPr lang="en-US" sz="3000" dirty="0">
                  <a:solidFill>
                    <a:srgbClr val="000000"/>
                  </a:solidFill>
                  <a:latin typeface="Arial"/>
                  <a:ea typeface="Arial"/>
                  <a:cs typeface="Arial"/>
                  <a:sym typeface="Arial"/>
                </a:rPr>
                <a:t>  </a:t>
              </a:r>
              <a:r>
                <a:rPr lang="en-US" sz="3000" dirty="0" err="1">
                  <a:solidFill>
                    <a:srgbClr val="000000"/>
                  </a:solidFill>
                  <a:latin typeface="Arial"/>
                  <a:ea typeface="Arial"/>
                  <a:cs typeface="Arial"/>
                  <a:sym typeface="Arial"/>
                </a:rPr>
                <a:t>gamddefnyddio</a:t>
              </a:r>
              <a:r>
                <a:rPr lang="en-US" sz="3000" dirty="0">
                  <a:solidFill>
                    <a:srgbClr val="000000"/>
                  </a:solidFill>
                  <a:latin typeface="Arial"/>
                  <a:ea typeface="Arial"/>
                  <a:cs typeface="Arial"/>
                  <a:sym typeface="Arial"/>
                </a:rPr>
                <a:t> </a:t>
              </a:r>
              <a:r>
                <a:rPr lang="en-US" sz="3000" dirty="0" err="1">
                  <a:solidFill>
                    <a:srgbClr val="000000"/>
                  </a:solidFill>
                  <a:latin typeface="Arial"/>
                  <a:ea typeface="Arial"/>
                  <a:cs typeface="Arial"/>
                  <a:sym typeface="Arial"/>
                </a:rPr>
                <a:t>pwer</a:t>
              </a:r>
              <a:r>
                <a:rPr lang="en-US" sz="3000" dirty="0">
                  <a:solidFill>
                    <a:srgbClr val="000000"/>
                  </a:solidFill>
                  <a:latin typeface="Arial"/>
                  <a:ea typeface="Arial"/>
                  <a:cs typeface="Arial"/>
                  <a:sym typeface="Arial"/>
                </a:rPr>
                <a:t> </a:t>
              </a:r>
              <a:r>
                <a:rPr lang="en-US" sz="3000" dirty="0" err="1">
                  <a:solidFill>
                    <a:srgbClr val="000000"/>
                  </a:solidFill>
                  <a:latin typeface="Arial"/>
                  <a:ea typeface="Arial"/>
                  <a:cs typeface="Arial"/>
                  <a:sym typeface="Arial"/>
                </a:rPr>
                <a:t>dros</a:t>
              </a:r>
              <a:r>
                <a:rPr lang="en-US" sz="3000" dirty="0">
                  <a:solidFill>
                    <a:srgbClr val="000000"/>
                  </a:solidFill>
                  <a:latin typeface="Arial"/>
                  <a:ea typeface="Arial"/>
                  <a:cs typeface="Arial"/>
                  <a:sym typeface="Arial"/>
                </a:rPr>
                <a:t> </a:t>
              </a:r>
              <a:r>
                <a:rPr lang="en-US" sz="3000" dirty="0" err="1">
                  <a:solidFill>
                    <a:srgbClr val="000000"/>
                  </a:solidFill>
                  <a:latin typeface="Arial"/>
                  <a:ea typeface="Arial"/>
                  <a:cs typeface="Arial"/>
                  <a:sym typeface="Arial"/>
                </a:rPr>
                <a:t>blant</a:t>
              </a:r>
              <a:endParaRPr lang="en-US" sz="3000" dirty="0">
                <a:solidFill>
                  <a:srgbClr val="000000"/>
                </a:solidFill>
                <a:latin typeface="Arial"/>
                <a:ea typeface="Arial"/>
                <a:cs typeface="Arial"/>
                <a:sym typeface="Arial"/>
              </a:endParaRPr>
            </a:p>
            <a:p>
              <a:pPr algn="l">
                <a:lnSpc>
                  <a:spcPts val="2916"/>
                </a:lnSpc>
              </a:pPr>
              <a:endParaRPr lang="en-US" sz="3000" dirty="0">
                <a:solidFill>
                  <a:srgbClr val="000000"/>
                </a:solidFill>
                <a:latin typeface="Arial"/>
                <a:ea typeface="Arial"/>
                <a:cs typeface="Arial"/>
                <a:sym typeface="Arial"/>
              </a:endParaRPr>
            </a:p>
            <a:p>
              <a:pPr marL="514353" lvl="1" indent="-257176" algn="l">
                <a:lnSpc>
                  <a:spcPts val="2916"/>
                </a:lnSpc>
                <a:buFont typeface="Arial"/>
                <a:buChar char="•"/>
              </a:pPr>
              <a:r>
                <a:rPr lang="en-US" sz="3000" dirty="0" err="1">
                  <a:solidFill>
                    <a:srgbClr val="000000"/>
                  </a:solidFill>
                  <a:latin typeface="Arial"/>
                  <a:ea typeface="Arial"/>
                  <a:cs typeface="Arial"/>
                  <a:sym typeface="Arial"/>
                </a:rPr>
                <a:t>Adnabyddiaeth</a:t>
              </a:r>
              <a:r>
                <a:rPr lang="en-US" sz="3000" dirty="0">
                  <a:solidFill>
                    <a:srgbClr val="000000"/>
                  </a:solidFill>
                  <a:latin typeface="Arial"/>
                  <a:ea typeface="Arial"/>
                  <a:cs typeface="Arial"/>
                  <a:sym typeface="Arial"/>
                </a:rPr>
                <a:t> o </a:t>
              </a:r>
              <a:r>
                <a:rPr lang="en-US" sz="3000" dirty="0" err="1">
                  <a:solidFill>
                    <a:srgbClr val="000000"/>
                  </a:solidFill>
                  <a:latin typeface="Arial"/>
                  <a:ea typeface="Arial"/>
                  <a:cs typeface="Arial"/>
                  <a:sym typeface="Arial"/>
                </a:rPr>
                <a:t>safbwynt</a:t>
              </a:r>
              <a:r>
                <a:rPr lang="en-US" sz="3000" dirty="0">
                  <a:solidFill>
                    <a:srgbClr val="000000"/>
                  </a:solidFill>
                  <a:latin typeface="Arial"/>
                  <a:ea typeface="Arial"/>
                  <a:cs typeface="Arial"/>
                  <a:sym typeface="Arial"/>
                </a:rPr>
                <a:t> plant </a:t>
              </a:r>
              <a:r>
                <a:rPr lang="en-US" sz="3000" dirty="0" err="1">
                  <a:solidFill>
                    <a:srgbClr val="000000"/>
                  </a:solidFill>
                  <a:latin typeface="Arial"/>
                  <a:ea typeface="Arial"/>
                  <a:cs typeface="Arial"/>
                  <a:sym typeface="Arial"/>
                </a:rPr>
                <a:t>sydd</a:t>
              </a:r>
              <a:r>
                <a:rPr lang="en-US" sz="3000" dirty="0">
                  <a:solidFill>
                    <a:srgbClr val="000000"/>
                  </a:solidFill>
                  <a:latin typeface="Arial"/>
                  <a:ea typeface="Arial"/>
                  <a:cs typeface="Arial"/>
                  <a:sym typeface="Arial"/>
                </a:rPr>
                <a:t> </a:t>
              </a:r>
              <a:r>
                <a:rPr lang="en-US" sz="3000" dirty="0" err="1">
                  <a:solidFill>
                    <a:srgbClr val="000000"/>
                  </a:solidFill>
                  <a:latin typeface="Arial"/>
                  <a:ea typeface="Arial"/>
                  <a:cs typeface="Arial"/>
                  <a:sym typeface="Arial"/>
                </a:rPr>
                <a:t>yn</a:t>
              </a:r>
              <a:r>
                <a:rPr lang="en-US" sz="3000" dirty="0">
                  <a:solidFill>
                    <a:srgbClr val="000000"/>
                  </a:solidFill>
                  <a:latin typeface="Arial"/>
                  <a:ea typeface="Arial"/>
                  <a:cs typeface="Arial"/>
                  <a:sym typeface="Arial"/>
                </a:rPr>
                <a:t> </a:t>
              </a:r>
              <a:r>
                <a:rPr lang="en-US" sz="3000" dirty="0" err="1">
                  <a:solidFill>
                    <a:srgbClr val="000000"/>
                  </a:solidFill>
                  <a:latin typeface="Arial"/>
                  <a:ea typeface="Arial"/>
                  <a:cs typeface="Arial"/>
                  <a:sym typeface="Arial"/>
                </a:rPr>
                <a:t>aml</a:t>
              </a:r>
              <a:r>
                <a:rPr lang="en-US" sz="3000" dirty="0">
                  <a:solidFill>
                    <a:srgbClr val="000000"/>
                  </a:solidFill>
                  <a:latin typeface="Arial"/>
                  <a:ea typeface="Arial"/>
                  <a:cs typeface="Arial"/>
                  <a:sym typeface="Arial"/>
                </a:rPr>
                <a:t> </a:t>
              </a:r>
              <a:r>
                <a:rPr lang="en-US" sz="3000" dirty="0" err="1">
                  <a:solidFill>
                    <a:srgbClr val="000000"/>
                  </a:solidFill>
                  <a:latin typeface="Arial"/>
                  <a:ea typeface="Arial"/>
                  <a:cs typeface="Arial"/>
                  <a:sym typeface="Arial"/>
                </a:rPr>
                <a:t>yn</a:t>
              </a:r>
              <a:r>
                <a:rPr lang="en-US" sz="3000" dirty="0">
                  <a:solidFill>
                    <a:srgbClr val="000000"/>
                  </a:solidFill>
                  <a:latin typeface="Arial"/>
                  <a:ea typeface="Arial"/>
                  <a:cs typeface="Arial"/>
                  <a:sym typeface="Arial"/>
                </a:rPr>
                <a:t> </a:t>
              </a:r>
              <a:r>
                <a:rPr lang="en-US" sz="3000" dirty="0" err="1">
                  <a:solidFill>
                    <a:srgbClr val="000000"/>
                  </a:solidFill>
                  <a:latin typeface="Arial"/>
                  <a:ea typeface="Arial"/>
                  <a:cs typeface="Arial"/>
                  <a:sym typeface="Arial"/>
                </a:rPr>
                <a:t>cael</a:t>
              </a:r>
              <a:r>
                <a:rPr lang="en-US" sz="3000" dirty="0">
                  <a:solidFill>
                    <a:srgbClr val="000000"/>
                  </a:solidFill>
                  <a:latin typeface="Arial"/>
                  <a:ea typeface="Arial"/>
                  <a:cs typeface="Arial"/>
                  <a:sym typeface="Arial"/>
                </a:rPr>
                <a:t> </a:t>
              </a:r>
              <a:r>
                <a:rPr lang="en-US" sz="3000" dirty="0" err="1">
                  <a:solidFill>
                    <a:srgbClr val="000000"/>
                  </a:solidFill>
                  <a:latin typeface="Arial"/>
                  <a:ea typeface="Arial"/>
                  <a:cs typeface="Arial"/>
                  <a:sym typeface="Arial"/>
                </a:rPr>
                <a:t>eu</a:t>
              </a:r>
              <a:r>
                <a:rPr lang="en-US" sz="3000" dirty="0">
                  <a:solidFill>
                    <a:srgbClr val="000000"/>
                  </a:solidFill>
                  <a:latin typeface="Arial"/>
                  <a:ea typeface="Arial"/>
                  <a:cs typeface="Arial"/>
                  <a:sym typeface="Arial"/>
                </a:rPr>
                <a:t> </a:t>
              </a:r>
              <a:r>
                <a:rPr lang="en-US" sz="3000" dirty="0" err="1">
                  <a:solidFill>
                    <a:srgbClr val="000000"/>
                  </a:solidFill>
                  <a:latin typeface="Arial"/>
                  <a:ea typeface="Arial"/>
                  <a:cs typeface="Arial"/>
                  <a:sym typeface="Arial"/>
                </a:rPr>
                <a:t>anwybyddu</a:t>
              </a:r>
              <a:r>
                <a:rPr lang="en-US" sz="3000" dirty="0">
                  <a:solidFill>
                    <a:srgbClr val="000000"/>
                  </a:solidFill>
                  <a:latin typeface="Arial"/>
                  <a:ea typeface="Arial"/>
                  <a:cs typeface="Arial"/>
                  <a:sym typeface="Arial"/>
                </a:rPr>
                <a:t> </a:t>
              </a:r>
              <a:r>
                <a:rPr lang="en-US" sz="3000" dirty="0" err="1">
                  <a:solidFill>
                    <a:srgbClr val="000000"/>
                  </a:solidFill>
                  <a:latin typeface="Arial"/>
                  <a:ea typeface="Arial"/>
                  <a:cs typeface="Arial"/>
                  <a:sym typeface="Arial"/>
                </a:rPr>
                <a:t>mewn</a:t>
              </a:r>
              <a:r>
                <a:rPr lang="en-US" sz="3000" dirty="0">
                  <a:solidFill>
                    <a:srgbClr val="000000"/>
                  </a:solidFill>
                  <a:latin typeface="Arial"/>
                  <a:ea typeface="Arial"/>
                  <a:cs typeface="Arial"/>
                  <a:sym typeface="Arial"/>
                </a:rPr>
                <a:t> </a:t>
              </a:r>
              <a:r>
                <a:rPr lang="en-US" sz="3000" dirty="0" err="1">
                  <a:solidFill>
                    <a:srgbClr val="000000"/>
                  </a:solidFill>
                  <a:latin typeface="Arial"/>
                  <a:ea typeface="Arial"/>
                  <a:cs typeface="Arial"/>
                  <a:sym typeface="Arial"/>
                </a:rPr>
                <a:t>polisi</a:t>
              </a:r>
              <a:endParaRPr lang="en-US" sz="3000" dirty="0">
                <a:solidFill>
                  <a:srgbClr val="000000"/>
                </a:solidFill>
                <a:latin typeface="Arial"/>
                <a:ea typeface="Arial"/>
                <a:cs typeface="Arial"/>
                <a:sym typeface="Arial"/>
              </a:endParaRPr>
            </a:p>
          </p:txBody>
        </p:sp>
      </p:grpSp>
      <p:grpSp>
        <p:nvGrpSpPr>
          <p:cNvPr id="9" name="Group 9"/>
          <p:cNvGrpSpPr/>
          <p:nvPr/>
        </p:nvGrpSpPr>
        <p:grpSpPr>
          <a:xfrm>
            <a:off x="10116243" y="2743924"/>
            <a:ext cx="7143057" cy="6774181"/>
            <a:chOff x="0" y="0"/>
            <a:chExt cx="9524077" cy="9032241"/>
          </a:xfrm>
        </p:grpSpPr>
        <p:sp>
          <p:nvSpPr>
            <p:cNvPr id="10" name="Freeform 10"/>
            <p:cNvSpPr/>
            <p:nvPr/>
          </p:nvSpPr>
          <p:spPr>
            <a:xfrm>
              <a:off x="11643" y="12138"/>
              <a:ext cx="9500790" cy="9007964"/>
            </a:xfrm>
            <a:custGeom>
              <a:avLst/>
              <a:gdLst/>
              <a:ahLst/>
              <a:cxnLst/>
              <a:rect l="l" t="t" r="r" b="b"/>
              <a:pathLst>
                <a:path w="9500790" h="9007964">
                  <a:moveTo>
                    <a:pt x="0" y="0"/>
                  </a:moveTo>
                  <a:lnTo>
                    <a:pt x="9500790" y="0"/>
                  </a:lnTo>
                  <a:lnTo>
                    <a:pt x="9500790" y="9007964"/>
                  </a:lnTo>
                  <a:lnTo>
                    <a:pt x="0" y="9007964"/>
                  </a:lnTo>
                  <a:close/>
                </a:path>
              </a:pathLst>
            </a:custGeom>
            <a:solidFill>
              <a:srgbClr val="FFF2CC"/>
            </a:solidFill>
          </p:spPr>
          <p:txBody>
            <a:bodyPr/>
            <a:lstStyle/>
            <a:p>
              <a:endParaRPr lang="en-GB"/>
            </a:p>
          </p:txBody>
        </p:sp>
        <p:sp>
          <p:nvSpPr>
            <p:cNvPr id="11" name="Freeform 11"/>
            <p:cNvSpPr/>
            <p:nvPr/>
          </p:nvSpPr>
          <p:spPr>
            <a:xfrm>
              <a:off x="0" y="0"/>
              <a:ext cx="9524077" cy="9032241"/>
            </a:xfrm>
            <a:custGeom>
              <a:avLst/>
              <a:gdLst/>
              <a:ahLst/>
              <a:cxnLst/>
              <a:rect l="l" t="t" r="r" b="b"/>
              <a:pathLst>
                <a:path w="9524077" h="9032241">
                  <a:moveTo>
                    <a:pt x="11643" y="0"/>
                  </a:moveTo>
                  <a:lnTo>
                    <a:pt x="9512433" y="0"/>
                  </a:lnTo>
                  <a:cubicBezTo>
                    <a:pt x="9518837" y="0"/>
                    <a:pt x="9524077" y="5462"/>
                    <a:pt x="9524077" y="12138"/>
                  </a:cubicBezTo>
                  <a:lnTo>
                    <a:pt x="9524077" y="9020102"/>
                  </a:lnTo>
                  <a:cubicBezTo>
                    <a:pt x="9524077" y="9026778"/>
                    <a:pt x="9518837" y="9032241"/>
                    <a:pt x="9512433" y="9032241"/>
                  </a:cubicBezTo>
                  <a:lnTo>
                    <a:pt x="11643" y="9032241"/>
                  </a:lnTo>
                  <a:cubicBezTo>
                    <a:pt x="5239" y="9032241"/>
                    <a:pt x="0" y="9026778"/>
                    <a:pt x="0" y="9020102"/>
                  </a:cubicBezTo>
                  <a:lnTo>
                    <a:pt x="0" y="12138"/>
                  </a:lnTo>
                  <a:cubicBezTo>
                    <a:pt x="0" y="5462"/>
                    <a:pt x="5239" y="0"/>
                    <a:pt x="11643" y="0"/>
                  </a:cubicBezTo>
                  <a:moveTo>
                    <a:pt x="11643" y="24277"/>
                  </a:moveTo>
                  <a:lnTo>
                    <a:pt x="11643" y="12138"/>
                  </a:lnTo>
                  <a:lnTo>
                    <a:pt x="23286" y="12138"/>
                  </a:lnTo>
                  <a:lnTo>
                    <a:pt x="23286" y="9020102"/>
                  </a:lnTo>
                  <a:lnTo>
                    <a:pt x="11643" y="9020102"/>
                  </a:lnTo>
                  <a:lnTo>
                    <a:pt x="11643" y="9007963"/>
                  </a:lnTo>
                  <a:lnTo>
                    <a:pt x="9512433" y="9007963"/>
                  </a:lnTo>
                  <a:lnTo>
                    <a:pt x="9512433" y="9020102"/>
                  </a:lnTo>
                  <a:lnTo>
                    <a:pt x="9500791" y="9020102"/>
                  </a:lnTo>
                  <a:lnTo>
                    <a:pt x="9500791" y="12138"/>
                  </a:lnTo>
                  <a:lnTo>
                    <a:pt x="9512433" y="12138"/>
                  </a:lnTo>
                  <a:lnTo>
                    <a:pt x="9512433" y="24277"/>
                  </a:lnTo>
                  <a:lnTo>
                    <a:pt x="11643" y="24277"/>
                  </a:lnTo>
                  <a:close/>
                </a:path>
              </a:pathLst>
            </a:custGeom>
            <a:solidFill>
              <a:srgbClr val="FFF2CC"/>
            </a:solidFill>
          </p:spPr>
          <p:txBody>
            <a:bodyPr/>
            <a:lstStyle/>
            <a:p>
              <a:endParaRPr lang="en-GB"/>
            </a:p>
          </p:txBody>
        </p:sp>
        <p:sp>
          <p:nvSpPr>
            <p:cNvPr id="12" name="TextBox 12"/>
            <p:cNvSpPr txBox="1"/>
            <p:nvPr/>
          </p:nvSpPr>
          <p:spPr>
            <a:xfrm>
              <a:off x="0" y="-28575"/>
              <a:ext cx="9524077" cy="9060816"/>
            </a:xfrm>
            <a:prstGeom prst="rect">
              <a:avLst/>
            </a:prstGeom>
          </p:spPr>
          <p:txBody>
            <a:bodyPr lIns="50800" tIns="50800" rIns="50800" bIns="50800" rtlCol="0" anchor="t"/>
            <a:lstStyle/>
            <a:p>
              <a:pPr marL="509590" lvl="1" indent="-254795" algn="l">
                <a:lnSpc>
                  <a:spcPts val="3240"/>
                </a:lnSpc>
                <a:buFont typeface="Arial"/>
                <a:buChar char="•"/>
              </a:pPr>
              <a:r>
                <a:rPr lang="en-US" sz="3000" i="1">
                  <a:solidFill>
                    <a:srgbClr val="000000"/>
                  </a:solidFill>
                  <a:latin typeface="Arial Italics"/>
                  <a:ea typeface="Arial Italics"/>
                  <a:cs typeface="Arial Italics"/>
                  <a:sym typeface="Arial Italics"/>
                </a:rPr>
                <a:t>Basic human right</a:t>
              </a:r>
            </a:p>
            <a:p>
              <a:pPr algn="l">
                <a:lnSpc>
                  <a:spcPts val="3240"/>
                </a:lnSpc>
              </a:pPr>
              <a:endParaRPr lang="en-US" sz="3000" i="1">
                <a:solidFill>
                  <a:srgbClr val="000000"/>
                </a:solidFill>
                <a:latin typeface="Arial Italics"/>
                <a:ea typeface="Arial Italics"/>
                <a:cs typeface="Arial Italics"/>
                <a:sym typeface="Arial Italics"/>
              </a:endParaRPr>
            </a:p>
            <a:p>
              <a:pPr marL="509590" lvl="1" indent="-254795" algn="l">
                <a:lnSpc>
                  <a:spcPts val="3240"/>
                </a:lnSpc>
                <a:buFont typeface="Arial"/>
                <a:buChar char="•"/>
              </a:pPr>
              <a:r>
                <a:rPr lang="en-US" sz="3000" i="1">
                  <a:solidFill>
                    <a:srgbClr val="000000"/>
                  </a:solidFill>
                  <a:latin typeface="Arial Italics"/>
                  <a:ea typeface="Arial Italics"/>
                  <a:cs typeface="Arial Italics"/>
                  <a:sym typeface="Arial Italics"/>
                </a:rPr>
                <a:t>Hear issues from a child’s perspective</a:t>
              </a:r>
            </a:p>
            <a:p>
              <a:pPr algn="l">
                <a:lnSpc>
                  <a:spcPts val="3240"/>
                </a:lnSpc>
              </a:pPr>
              <a:endParaRPr lang="en-US" sz="3000" i="1">
                <a:solidFill>
                  <a:srgbClr val="000000"/>
                </a:solidFill>
                <a:latin typeface="Arial Italics"/>
                <a:ea typeface="Arial Italics"/>
                <a:cs typeface="Arial Italics"/>
                <a:sym typeface="Arial Italics"/>
              </a:endParaRPr>
            </a:p>
            <a:p>
              <a:pPr marL="509590" lvl="1" indent="-254795" algn="l">
                <a:lnSpc>
                  <a:spcPts val="3240"/>
                </a:lnSpc>
                <a:buFont typeface="Arial"/>
                <a:buChar char="•"/>
              </a:pPr>
              <a:r>
                <a:rPr lang="en-US" sz="3000" i="1">
                  <a:solidFill>
                    <a:srgbClr val="000000"/>
                  </a:solidFill>
                  <a:latin typeface="Arial Italics"/>
                  <a:ea typeface="Arial Italics"/>
                  <a:cs typeface="Arial Italics"/>
                  <a:sym typeface="Arial Italics"/>
                </a:rPr>
                <a:t>Raises self-esteem</a:t>
              </a:r>
            </a:p>
            <a:p>
              <a:pPr algn="l">
                <a:lnSpc>
                  <a:spcPts val="3240"/>
                </a:lnSpc>
              </a:pPr>
              <a:endParaRPr lang="en-US" sz="3000" i="1">
                <a:solidFill>
                  <a:srgbClr val="000000"/>
                </a:solidFill>
                <a:latin typeface="Arial Italics"/>
                <a:ea typeface="Arial Italics"/>
                <a:cs typeface="Arial Italics"/>
                <a:sym typeface="Arial Italics"/>
              </a:endParaRPr>
            </a:p>
            <a:p>
              <a:pPr marL="509590" lvl="1" indent="-254795" algn="l">
                <a:lnSpc>
                  <a:spcPts val="3240"/>
                </a:lnSpc>
                <a:buFont typeface="Arial"/>
                <a:buChar char="•"/>
              </a:pPr>
              <a:r>
                <a:rPr lang="en-US" sz="3000" i="1">
                  <a:solidFill>
                    <a:srgbClr val="000000"/>
                  </a:solidFill>
                  <a:latin typeface="Arial Italics"/>
                  <a:ea typeface="Arial Italics"/>
                  <a:cs typeface="Arial Italics"/>
                  <a:sym typeface="Arial Italics"/>
                </a:rPr>
                <a:t>Initiatives are more responsive to needs</a:t>
              </a:r>
            </a:p>
            <a:p>
              <a:pPr algn="l">
                <a:lnSpc>
                  <a:spcPts val="3240"/>
                </a:lnSpc>
              </a:pPr>
              <a:endParaRPr lang="en-US" sz="3000" i="1">
                <a:solidFill>
                  <a:srgbClr val="000000"/>
                </a:solidFill>
                <a:latin typeface="Arial Italics"/>
                <a:ea typeface="Arial Italics"/>
                <a:cs typeface="Arial Italics"/>
                <a:sym typeface="Arial Italics"/>
              </a:endParaRPr>
            </a:p>
            <a:p>
              <a:pPr marL="509590" lvl="1" indent="-254795" algn="l">
                <a:lnSpc>
                  <a:spcPts val="3240"/>
                </a:lnSpc>
                <a:buFont typeface="Arial"/>
                <a:buChar char="•"/>
              </a:pPr>
              <a:r>
                <a:rPr lang="en-US" sz="3000" i="1">
                  <a:solidFill>
                    <a:srgbClr val="000000"/>
                  </a:solidFill>
                  <a:latin typeface="Arial Italics"/>
                  <a:ea typeface="Arial Italics"/>
                  <a:cs typeface="Arial Italics"/>
                  <a:sym typeface="Arial Italics"/>
                </a:rPr>
                <a:t>Minimises chances of adults abusing power over children</a:t>
              </a:r>
            </a:p>
            <a:p>
              <a:pPr algn="l">
                <a:lnSpc>
                  <a:spcPts val="3240"/>
                </a:lnSpc>
              </a:pPr>
              <a:endParaRPr lang="en-US" sz="3000" i="1">
                <a:solidFill>
                  <a:srgbClr val="000000"/>
                </a:solidFill>
                <a:latin typeface="Arial Italics"/>
                <a:ea typeface="Arial Italics"/>
                <a:cs typeface="Arial Italics"/>
                <a:sym typeface="Arial Italics"/>
              </a:endParaRPr>
            </a:p>
            <a:p>
              <a:pPr marL="509400" lvl="1" indent="-254700" algn="l">
                <a:lnSpc>
                  <a:spcPts val="3240"/>
                </a:lnSpc>
                <a:buFont typeface="Arial"/>
                <a:buChar char="•"/>
              </a:pPr>
              <a:r>
                <a:rPr lang="en-US" sz="3000" i="1">
                  <a:solidFill>
                    <a:srgbClr val="000000"/>
                  </a:solidFill>
                  <a:latin typeface="Arial Italics"/>
                  <a:ea typeface="Arial Italics"/>
                  <a:cs typeface="Arial Italics"/>
                  <a:sym typeface="Arial Italics"/>
                </a:rPr>
                <a:t>Recognition of children’s interest which are often disregarded in policy.</a:t>
              </a:r>
              <a:r>
                <a:rPr lang="en-US" sz="3000">
                  <a:solidFill>
                    <a:srgbClr val="000000"/>
                  </a:solidFill>
                  <a:latin typeface="Arial"/>
                  <a:ea typeface="Arial"/>
                  <a:cs typeface="Arial"/>
                  <a:sym typeface="Arial"/>
                </a:rPr>
                <a:t> </a:t>
              </a:r>
            </a:p>
            <a:p>
              <a:pPr algn="l">
                <a:lnSpc>
                  <a:spcPts val="3240"/>
                </a:lnSpc>
              </a:pPr>
              <a:endParaRPr lang="en-US" sz="3000">
                <a:solidFill>
                  <a:srgbClr val="000000"/>
                </a:solidFill>
                <a:latin typeface="Arial"/>
                <a:ea typeface="Arial"/>
                <a:cs typeface="Arial"/>
                <a:sym typeface="Arial"/>
              </a:endParaRPr>
            </a:p>
            <a:p>
              <a:pPr marL="509400" lvl="1" indent="-254700" algn="r">
                <a:lnSpc>
                  <a:spcPts val="3240"/>
                </a:lnSpc>
              </a:pPr>
              <a:r>
                <a:rPr lang="en-US" sz="3000">
                  <a:solidFill>
                    <a:srgbClr val="000000"/>
                  </a:solidFill>
                  <a:latin typeface="Arial"/>
                  <a:ea typeface="Arial"/>
                  <a:cs typeface="Arial"/>
                  <a:sym typeface="Arial"/>
                </a:rPr>
                <a:t>Lansdown, 2001 in Kanyal, 2014</a:t>
              </a:r>
            </a:p>
          </p:txBody>
        </p:sp>
      </p:gr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FF2CC"/>
        </a:solidFill>
        <a:effectLst/>
      </p:bgPr>
    </p:bg>
    <p:spTree>
      <p:nvGrpSpPr>
        <p:cNvPr id="1" name=""/>
        <p:cNvGrpSpPr/>
        <p:nvPr/>
      </p:nvGrpSpPr>
      <p:grpSpPr>
        <a:xfrm>
          <a:off x="0" y="0"/>
          <a:ext cx="0" cy="0"/>
          <a:chOff x="0" y="0"/>
          <a:chExt cx="0" cy="0"/>
        </a:xfrm>
      </p:grpSpPr>
      <p:grpSp>
        <p:nvGrpSpPr>
          <p:cNvPr id="2" name="Group 2"/>
          <p:cNvGrpSpPr/>
          <p:nvPr/>
        </p:nvGrpSpPr>
        <p:grpSpPr>
          <a:xfrm>
            <a:off x="1277592" y="419100"/>
            <a:ext cx="15773400" cy="2128266"/>
            <a:chOff x="0" y="0"/>
            <a:chExt cx="21031200" cy="2837688"/>
          </a:xfrm>
        </p:grpSpPr>
        <p:sp>
          <p:nvSpPr>
            <p:cNvPr id="3" name="Freeform 3"/>
            <p:cNvSpPr/>
            <p:nvPr/>
          </p:nvSpPr>
          <p:spPr>
            <a:xfrm>
              <a:off x="0" y="0"/>
              <a:ext cx="21031200" cy="2837688"/>
            </a:xfrm>
            <a:custGeom>
              <a:avLst/>
              <a:gdLst/>
              <a:ahLst/>
              <a:cxnLst/>
              <a:rect l="l" t="t" r="r" b="b"/>
              <a:pathLst>
                <a:path w="21031200" h="2837688">
                  <a:moveTo>
                    <a:pt x="0" y="0"/>
                  </a:moveTo>
                  <a:lnTo>
                    <a:pt x="21031200" y="0"/>
                  </a:lnTo>
                  <a:lnTo>
                    <a:pt x="21031200" y="2837688"/>
                  </a:lnTo>
                  <a:lnTo>
                    <a:pt x="0" y="2837688"/>
                  </a:lnTo>
                  <a:close/>
                </a:path>
              </a:pathLst>
            </a:custGeom>
            <a:solidFill>
              <a:srgbClr val="000000">
                <a:alpha val="0"/>
              </a:srgbClr>
            </a:solidFill>
          </p:spPr>
          <p:txBody>
            <a:bodyPr/>
            <a:lstStyle/>
            <a:p>
              <a:endParaRPr lang="en-GB"/>
            </a:p>
          </p:txBody>
        </p:sp>
        <p:sp>
          <p:nvSpPr>
            <p:cNvPr id="4" name="TextBox 4"/>
            <p:cNvSpPr txBox="1"/>
            <p:nvPr/>
          </p:nvSpPr>
          <p:spPr>
            <a:xfrm>
              <a:off x="0" y="-57150"/>
              <a:ext cx="21031200" cy="2894838"/>
            </a:xfrm>
            <a:prstGeom prst="rect">
              <a:avLst/>
            </a:prstGeom>
          </p:spPr>
          <p:txBody>
            <a:bodyPr lIns="0" tIns="0" rIns="0" bIns="0" rtlCol="0" anchor="ctr"/>
            <a:lstStyle/>
            <a:p>
              <a:pPr algn="ctr">
                <a:lnSpc>
                  <a:spcPts val="7128"/>
                </a:lnSpc>
              </a:pPr>
              <a:r>
                <a:rPr lang="en-US" sz="6600">
                  <a:solidFill>
                    <a:srgbClr val="000000"/>
                  </a:solidFill>
                  <a:latin typeface="Arial"/>
                  <a:ea typeface="Arial"/>
                  <a:cs typeface="Arial"/>
                  <a:sym typeface="Arial"/>
                </a:rPr>
                <a:t>Buddion Cyfranogiad</a:t>
              </a:r>
            </a:p>
            <a:p>
              <a:pPr algn="ctr">
                <a:lnSpc>
                  <a:spcPts val="7128"/>
                </a:lnSpc>
              </a:pPr>
              <a:r>
                <a:rPr lang="en-US" sz="6600">
                  <a:solidFill>
                    <a:srgbClr val="000000"/>
                  </a:solidFill>
                  <a:latin typeface="Arial"/>
                  <a:ea typeface="Arial"/>
                  <a:cs typeface="Arial"/>
                  <a:sym typeface="Arial"/>
                </a:rPr>
                <a:t>Benefits of Participation </a:t>
              </a:r>
            </a:p>
          </p:txBody>
        </p:sp>
      </p:grpSp>
      <p:grpSp>
        <p:nvGrpSpPr>
          <p:cNvPr id="5" name="Group 5"/>
          <p:cNvGrpSpPr/>
          <p:nvPr/>
        </p:nvGrpSpPr>
        <p:grpSpPr>
          <a:xfrm>
            <a:off x="381000" y="2728912"/>
            <a:ext cx="8658225" cy="7138988"/>
            <a:chOff x="-1155700" y="0"/>
            <a:chExt cx="11544300" cy="9518651"/>
          </a:xfrm>
        </p:grpSpPr>
        <p:sp>
          <p:nvSpPr>
            <p:cNvPr id="6" name="Freeform 6"/>
            <p:cNvSpPr/>
            <p:nvPr/>
          </p:nvSpPr>
          <p:spPr>
            <a:xfrm>
              <a:off x="12700" y="12700"/>
              <a:ext cx="10363200" cy="8702675"/>
            </a:xfrm>
            <a:custGeom>
              <a:avLst/>
              <a:gdLst/>
              <a:ahLst/>
              <a:cxnLst/>
              <a:rect l="l" t="t" r="r" b="b"/>
              <a:pathLst>
                <a:path w="10363200" h="8702675">
                  <a:moveTo>
                    <a:pt x="0" y="0"/>
                  </a:moveTo>
                  <a:lnTo>
                    <a:pt x="10363200" y="0"/>
                  </a:lnTo>
                  <a:lnTo>
                    <a:pt x="10363200" y="8702675"/>
                  </a:lnTo>
                  <a:lnTo>
                    <a:pt x="0" y="8702675"/>
                  </a:lnTo>
                  <a:close/>
                </a:path>
              </a:pathLst>
            </a:custGeom>
            <a:solidFill>
              <a:srgbClr val="FFF2CC"/>
            </a:solidFill>
          </p:spPr>
          <p:txBody>
            <a:bodyPr/>
            <a:lstStyle/>
            <a:p>
              <a:endParaRPr lang="en-GB"/>
            </a:p>
          </p:txBody>
        </p:sp>
        <p:sp>
          <p:nvSpPr>
            <p:cNvPr id="7" name="Freeform 7"/>
            <p:cNvSpPr/>
            <p:nvPr/>
          </p:nvSpPr>
          <p:spPr>
            <a:xfrm>
              <a:off x="0" y="0"/>
              <a:ext cx="10388600" cy="8728075"/>
            </a:xfrm>
            <a:custGeom>
              <a:avLst/>
              <a:gdLst/>
              <a:ahLst/>
              <a:cxnLst/>
              <a:rect l="l" t="t" r="r" b="b"/>
              <a:pathLst>
                <a:path w="10388600" h="8728075">
                  <a:moveTo>
                    <a:pt x="12700" y="0"/>
                  </a:moveTo>
                  <a:lnTo>
                    <a:pt x="10375900" y="0"/>
                  </a:lnTo>
                  <a:cubicBezTo>
                    <a:pt x="10382885" y="0"/>
                    <a:pt x="10388600" y="5715"/>
                    <a:pt x="10388600" y="12700"/>
                  </a:cubicBezTo>
                  <a:lnTo>
                    <a:pt x="10388600" y="8715375"/>
                  </a:lnTo>
                  <a:cubicBezTo>
                    <a:pt x="10388600" y="8722360"/>
                    <a:pt x="10382885" y="8728075"/>
                    <a:pt x="10375900" y="8728075"/>
                  </a:cubicBezTo>
                  <a:lnTo>
                    <a:pt x="12700" y="8728075"/>
                  </a:lnTo>
                  <a:cubicBezTo>
                    <a:pt x="5715" y="8728075"/>
                    <a:pt x="0" y="8722360"/>
                    <a:pt x="0" y="8715375"/>
                  </a:cubicBezTo>
                  <a:lnTo>
                    <a:pt x="0" y="12700"/>
                  </a:lnTo>
                  <a:cubicBezTo>
                    <a:pt x="0" y="5715"/>
                    <a:pt x="5715" y="0"/>
                    <a:pt x="12700" y="0"/>
                  </a:cubicBezTo>
                  <a:moveTo>
                    <a:pt x="12700" y="25400"/>
                  </a:moveTo>
                  <a:lnTo>
                    <a:pt x="12700" y="12700"/>
                  </a:lnTo>
                  <a:lnTo>
                    <a:pt x="25400" y="12700"/>
                  </a:lnTo>
                  <a:lnTo>
                    <a:pt x="25400" y="8715375"/>
                  </a:lnTo>
                  <a:lnTo>
                    <a:pt x="12700" y="8715375"/>
                  </a:lnTo>
                  <a:lnTo>
                    <a:pt x="12700" y="8702675"/>
                  </a:lnTo>
                  <a:lnTo>
                    <a:pt x="10375900" y="8702675"/>
                  </a:lnTo>
                  <a:lnTo>
                    <a:pt x="10375900" y="8715375"/>
                  </a:lnTo>
                  <a:lnTo>
                    <a:pt x="10363200" y="8715375"/>
                  </a:lnTo>
                  <a:lnTo>
                    <a:pt x="10363200" y="12700"/>
                  </a:lnTo>
                  <a:lnTo>
                    <a:pt x="10375900" y="12700"/>
                  </a:lnTo>
                  <a:lnTo>
                    <a:pt x="10375900" y="25400"/>
                  </a:lnTo>
                  <a:lnTo>
                    <a:pt x="12700" y="25400"/>
                  </a:lnTo>
                  <a:close/>
                </a:path>
              </a:pathLst>
            </a:custGeom>
            <a:solidFill>
              <a:srgbClr val="FFF2CC"/>
            </a:solidFill>
          </p:spPr>
          <p:txBody>
            <a:bodyPr/>
            <a:lstStyle/>
            <a:p>
              <a:endParaRPr lang="en-GB"/>
            </a:p>
          </p:txBody>
        </p:sp>
        <p:sp>
          <p:nvSpPr>
            <p:cNvPr id="8" name="TextBox 8"/>
            <p:cNvSpPr txBox="1"/>
            <p:nvPr/>
          </p:nvSpPr>
          <p:spPr>
            <a:xfrm>
              <a:off x="-1155700" y="752475"/>
              <a:ext cx="11242262" cy="8766176"/>
            </a:xfrm>
            <a:prstGeom prst="rect">
              <a:avLst/>
            </a:prstGeom>
          </p:spPr>
          <p:txBody>
            <a:bodyPr lIns="50800" tIns="50800" rIns="50800" bIns="50800" rtlCol="0" anchor="t"/>
            <a:lstStyle/>
            <a:p>
              <a:pPr marL="720090" lvl="1" indent="-360045" algn="l">
                <a:lnSpc>
                  <a:spcPts val="4536"/>
                </a:lnSpc>
                <a:buFont typeface="Arial"/>
                <a:buChar char="•"/>
              </a:pPr>
              <a:r>
                <a:rPr lang="en-US" sz="4000" dirty="0">
                  <a:solidFill>
                    <a:srgbClr val="000000"/>
                  </a:solidFill>
                  <a:latin typeface="Arial"/>
                  <a:ea typeface="Arial"/>
                  <a:cs typeface="Arial"/>
                  <a:sym typeface="Arial"/>
                </a:rPr>
                <a:t>Yn </a:t>
              </a:r>
              <a:r>
                <a:rPr lang="en-US" sz="4000" dirty="0" err="1">
                  <a:solidFill>
                    <a:srgbClr val="000000"/>
                  </a:solidFill>
                  <a:latin typeface="Arial"/>
                  <a:ea typeface="Arial"/>
                  <a:cs typeface="Arial"/>
                  <a:sym typeface="Arial"/>
                </a:rPr>
                <a:t>cefnogi</a:t>
              </a:r>
              <a:r>
                <a:rPr lang="en-US" sz="4000" dirty="0">
                  <a:solidFill>
                    <a:srgbClr val="000000"/>
                  </a:solidFill>
                  <a:latin typeface="Arial"/>
                  <a:ea typeface="Arial"/>
                  <a:cs typeface="Arial"/>
                  <a:sym typeface="Arial"/>
                </a:rPr>
                <a:t> </a:t>
              </a:r>
              <a:r>
                <a:rPr lang="en-US" sz="4000" dirty="0" err="1">
                  <a:solidFill>
                    <a:srgbClr val="000000"/>
                  </a:solidFill>
                  <a:latin typeface="Arial"/>
                  <a:ea typeface="Arial"/>
                  <a:cs typeface="Arial"/>
                  <a:sym typeface="Arial"/>
                </a:rPr>
                <a:t>datblygiad</a:t>
              </a:r>
              <a:r>
                <a:rPr lang="en-US" sz="4000" dirty="0">
                  <a:solidFill>
                    <a:srgbClr val="000000"/>
                  </a:solidFill>
                  <a:latin typeface="Arial"/>
                  <a:ea typeface="Arial"/>
                  <a:cs typeface="Arial"/>
                  <a:sym typeface="Arial"/>
                </a:rPr>
                <a:t> </a:t>
              </a:r>
              <a:r>
                <a:rPr lang="en-US" sz="4000" dirty="0" err="1">
                  <a:solidFill>
                    <a:srgbClr val="000000"/>
                  </a:solidFill>
                  <a:latin typeface="Arial"/>
                  <a:ea typeface="Arial"/>
                  <a:cs typeface="Arial"/>
                  <a:sym typeface="Arial"/>
                </a:rPr>
                <a:t>sgiliau</a:t>
              </a:r>
              <a:r>
                <a:rPr lang="en-US" sz="4000" dirty="0">
                  <a:solidFill>
                    <a:srgbClr val="000000"/>
                  </a:solidFill>
                  <a:latin typeface="Arial"/>
                  <a:ea typeface="Arial"/>
                  <a:cs typeface="Arial"/>
                  <a:sym typeface="Arial"/>
                </a:rPr>
                <a:t> </a:t>
              </a:r>
              <a:r>
                <a:rPr lang="en-US" sz="4000" dirty="0" err="1">
                  <a:solidFill>
                    <a:srgbClr val="000000"/>
                  </a:solidFill>
                  <a:latin typeface="Arial"/>
                  <a:ea typeface="Arial"/>
                  <a:cs typeface="Arial"/>
                  <a:sym typeface="Arial"/>
                </a:rPr>
                <a:t>cyfathrebu</a:t>
              </a:r>
              <a:endParaRPr lang="en-US" sz="4000" dirty="0">
                <a:solidFill>
                  <a:srgbClr val="000000"/>
                </a:solidFill>
                <a:latin typeface="Arial"/>
                <a:ea typeface="Arial"/>
                <a:cs typeface="Arial"/>
                <a:sym typeface="Arial"/>
              </a:endParaRPr>
            </a:p>
            <a:p>
              <a:pPr marL="360045" lvl="1" algn="l">
                <a:lnSpc>
                  <a:spcPts val="4536"/>
                </a:lnSpc>
              </a:pPr>
              <a:endParaRPr lang="en-US" sz="4000" dirty="0">
                <a:solidFill>
                  <a:srgbClr val="000000"/>
                </a:solidFill>
                <a:latin typeface="Arial"/>
                <a:ea typeface="Arial"/>
                <a:cs typeface="Arial"/>
                <a:sym typeface="Arial"/>
              </a:endParaRPr>
            </a:p>
            <a:p>
              <a:pPr marL="720090" lvl="1" indent="-360045" algn="l">
                <a:lnSpc>
                  <a:spcPts val="4536"/>
                </a:lnSpc>
                <a:buFont typeface="Arial"/>
                <a:buChar char="•"/>
              </a:pPr>
              <a:r>
                <a:rPr lang="en-US" sz="4000" dirty="0">
                  <a:solidFill>
                    <a:srgbClr val="000000"/>
                  </a:solidFill>
                  <a:latin typeface="Arial"/>
                  <a:ea typeface="Arial"/>
                  <a:cs typeface="Arial"/>
                  <a:sym typeface="Arial"/>
                </a:rPr>
                <a:t>Yn </a:t>
              </a:r>
              <a:r>
                <a:rPr lang="en-US" sz="4000" dirty="0" err="1">
                  <a:solidFill>
                    <a:srgbClr val="000000"/>
                  </a:solidFill>
                  <a:latin typeface="Arial"/>
                  <a:ea typeface="Arial"/>
                  <a:cs typeface="Arial"/>
                  <a:sym typeface="Arial"/>
                </a:rPr>
                <a:t>datblygu</a:t>
              </a:r>
              <a:r>
                <a:rPr lang="en-US" sz="4000" dirty="0">
                  <a:solidFill>
                    <a:srgbClr val="000000"/>
                  </a:solidFill>
                  <a:latin typeface="Arial"/>
                  <a:ea typeface="Arial"/>
                  <a:cs typeface="Arial"/>
                  <a:sym typeface="Arial"/>
                </a:rPr>
                <a:t> </a:t>
              </a:r>
              <a:r>
                <a:rPr lang="en-US" sz="4000" dirty="0" err="1">
                  <a:solidFill>
                    <a:srgbClr val="000000"/>
                  </a:solidFill>
                  <a:latin typeface="Arial"/>
                  <a:ea typeface="Arial"/>
                  <a:cs typeface="Arial"/>
                  <a:sym typeface="Arial"/>
                </a:rPr>
                <a:t>hyder</a:t>
              </a:r>
              <a:r>
                <a:rPr lang="en-US" sz="4000" dirty="0">
                  <a:solidFill>
                    <a:srgbClr val="000000"/>
                  </a:solidFill>
                  <a:latin typeface="Arial"/>
                  <a:ea typeface="Arial"/>
                  <a:cs typeface="Arial"/>
                  <a:sym typeface="Arial"/>
                </a:rPr>
                <a:t> a </a:t>
              </a:r>
              <a:r>
                <a:rPr lang="en-US" sz="4000" dirty="0" err="1">
                  <a:solidFill>
                    <a:srgbClr val="000000"/>
                  </a:solidFill>
                  <a:latin typeface="Arial"/>
                  <a:ea typeface="Arial"/>
                  <a:cs typeface="Arial"/>
                  <a:sym typeface="Arial"/>
                </a:rPr>
                <a:t>hunan-barch</a:t>
              </a:r>
              <a:endParaRPr lang="en-US" sz="4000" dirty="0">
                <a:solidFill>
                  <a:srgbClr val="000000"/>
                </a:solidFill>
                <a:latin typeface="Arial"/>
                <a:ea typeface="Arial"/>
                <a:cs typeface="Arial"/>
                <a:sym typeface="Arial"/>
              </a:endParaRPr>
            </a:p>
            <a:p>
              <a:pPr marL="360045" lvl="1" algn="l">
                <a:lnSpc>
                  <a:spcPts val="4536"/>
                </a:lnSpc>
              </a:pPr>
              <a:endParaRPr lang="en-US" sz="4000" dirty="0">
                <a:solidFill>
                  <a:srgbClr val="000000"/>
                </a:solidFill>
                <a:latin typeface="Arial"/>
                <a:ea typeface="Arial"/>
                <a:cs typeface="Arial"/>
                <a:sym typeface="Arial"/>
              </a:endParaRPr>
            </a:p>
            <a:p>
              <a:pPr marL="720090" lvl="1" indent="-360045" algn="l">
                <a:lnSpc>
                  <a:spcPts val="4536"/>
                </a:lnSpc>
                <a:buFont typeface="Arial"/>
                <a:buChar char="•"/>
              </a:pPr>
              <a:r>
                <a:rPr lang="en-US" sz="4000" dirty="0">
                  <a:solidFill>
                    <a:srgbClr val="000000"/>
                  </a:solidFill>
                  <a:latin typeface="Arial"/>
                  <a:ea typeface="Arial"/>
                  <a:cs typeface="Arial"/>
                  <a:sym typeface="Arial"/>
                </a:rPr>
                <a:t>Yn </a:t>
              </a:r>
              <a:r>
                <a:rPr lang="en-US" sz="4000" dirty="0" err="1">
                  <a:solidFill>
                    <a:srgbClr val="000000"/>
                  </a:solidFill>
                  <a:latin typeface="Arial"/>
                  <a:ea typeface="Arial"/>
                  <a:cs typeface="Arial"/>
                  <a:sym typeface="Arial"/>
                </a:rPr>
                <a:t>datblygu</a:t>
              </a:r>
              <a:r>
                <a:rPr lang="en-US" sz="4000" dirty="0">
                  <a:solidFill>
                    <a:srgbClr val="000000"/>
                  </a:solidFill>
                  <a:latin typeface="Arial"/>
                  <a:ea typeface="Arial"/>
                  <a:cs typeface="Arial"/>
                  <a:sym typeface="Arial"/>
                </a:rPr>
                <a:t> </a:t>
              </a:r>
              <a:r>
                <a:rPr lang="en-US" sz="4000" dirty="0" err="1">
                  <a:solidFill>
                    <a:srgbClr val="000000"/>
                  </a:solidFill>
                  <a:latin typeface="Arial"/>
                  <a:ea typeface="Arial"/>
                  <a:cs typeface="Arial"/>
                  <a:sym typeface="Arial"/>
                </a:rPr>
                <a:t>dealltwriaeth</a:t>
              </a:r>
              <a:r>
                <a:rPr lang="en-US" sz="4000" dirty="0">
                  <a:solidFill>
                    <a:srgbClr val="000000"/>
                  </a:solidFill>
                  <a:latin typeface="Arial"/>
                  <a:ea typeface="Arial"/>
                  <a:cs typeface="Arial"/>
                  <a:sym typeface="Arial"/>
                </a:rPr>
                <a:t> o </a:t>
              </a:r>
              <a:r>
                <a:rPr lang="en-US" sz="4000" dirty="0" err="1">
                  <a:solidFill>
                    <a:srgbClr val="000000"/>
                  </a:solidFill>
                  <a:latin typeface="Arial"/>
                  <a:ea typeface="Arial"/>
                  <a:cs typeface="Arial"/>
                  <a:sym typeface="Arial"/>
                </a:rPr>
                <a:t>werthoedd</a:t>
              </a:r>
              <a:r>
                <a:rPr lang="en-US" sz="4000" dirty="0">
                  <a:solidFill>
                    <a:srgbClr val="000000"/>
                  </a:solidFill>
                  <a:latin typeface="Arial"/>
                  <a:ea typeface="Arial"/>
                  <a:cs typeface="Arial"/>
                  <a:sym typeface="Arial"/>
                </a:rPr>
                <a:t> </a:t>
              </a:r>
              <a:r>
                <a:rPr lang="en-US" sz="4000" dirty="0" err="1">
                  <a:solidFill>
                    <a:srgbClr val="000000"/>
                  </a:solidFill>
                  <a:latin typeface="Arial"/>
                  <a:ea typeface="Arial"/>
                  <a:cs typeface="Arial"/>
                  <a:sym typeface="Arial"/>
                </a:rPr>
                <a:t>democrataidd</a:t>
              </a:r>
              <a:endParaRPr lang="en-US" sz="4000" dirty="0">
                <a:solidFill>
                  <a:srgbClr val="000000"/>
                </a:solidFill>
                <a:latin typeface="Arial"/>
                <a:ea typeface="Arial"/>
                <a:cs typeface="Arial"/>
                <a:sym typeface="Arial"/>
              </a:endParaRPr>
            </a:p>
            <a:p>
              <a:pPr marL="360045" lvl="1" algn="l">
                <a:lnSpc>
                  <a:spcPts val="4536"/>
                </a:lnSpc>
              </a:pPr>
              <a:endParaRPr lang="en-US" sz="4000" dirty="0">
                <a:solidFill>
                  <a:srgbClr val="000000"/>
                </a:solidFill>
                <a:latin typeface="Arial"/>
                <a:ea typeface="Arial"/>
                <a:cs typeface="Arial"/>
                <a:sym typeface="Arial"/>
              </a:endParaRPr>
            </a:p>
            <a:p>
              <a:pPr marL="720090" lvl="1" indent="-360045" algn="l">
                <a:lnSpc>
                  <a:spcPts val="4536"/>
                </a:lnSpc>
                <a:buFont typeface="Arial"/>
                <a:buChar char="•"/>
              </a:pPr>
              <a:r>
                <a:rPr lang="en-US" sz="4000" dirty="0">
                  <a:solidFill>
                    <a:srgbClr val="000000"/>
                  </a:solidFill>
                  <a:latin typeface="Arial"/>
                  <a:ea typeface="Arial"/>
                  <a:cs typeface="Arial"/>
                  <a:sym typeface="Arial"/>
                </a:rPr>
                <a:t>Yn </a:t>
              </a:r>
              <a:r>
                <a:rPr lang="en-US" sz="4000" dirty="0" err="1">
                  <a:solidFill>
                    <a:srgbClr val="000000"/>
                  </a:solidFill>
                  <a:latin typeface="Arial"/>
                  <a:ea typeface="Arial"/>
                  <a:cs typeface="Arial"/>
                  <a:sym typeface="Arial"/>
                </a:rPr>
                <a:t>hybu</a:t>
              </a:r>
              <a:r>
                <a:rPr lang="en-US" sz="4000" dirty="0">
                  <a:solidFill>
                    <a:srgbClr val="000000"/>
                  </a:solidFill>
                  <a:latin typeface="Arial"/>
                  <a:ea typeface="Arial"/>
                  <a:cs typeface="Arial"/>
                  <a:sym typeface="Arial"/>
                </a:rPr>
                <a:t> </a:t>
              </a:r>
              <a:r>
                <a:rPr lang="en-US" sz="4000" dirty="0" err="1">
                  <a:solidFill>
                    <a:srgbClr val="000000"/>
                  </a:solidFill>
                  <a:latin typeface="Arial"/>
                  <a:ea typeface="Arial"/>
                  <a:cs typeface="Arial"/>
                  <a:sym typeface="Arial"/>
                </a:rPr>
                <a:t>dinasyddiaeth</a:t>
              </a:r>
              <a:r>
                <a:rPr lang="en-US" sz="4000" dirty="0">
                  <a:solidFill>
                    <a:srgbClr val="000000"/>
                  </a:solidFill>
                  <a:latin typeface="Arial"/>
                  <a:ea typeface="Arial"/>
                  <a:cs typeface="Arial"/>
                  <a:sym typeface="Arial"/>
                </a:rPr>
                <a:t> </a:t>
              </a:r>
              <a:r>
                <a:rPr lang="en-US" sz="4000" dirty="0" err="1">
                  <a:solidFill>
                    <a:srgbClr val="000000"/>
                  </a:solidFill>
                  <a:latin typeface="Arial"/>
                  <a:ea typeface="Arial"/>
                  <a:cs typeface="Arial"/>
                  <a:sym typeface="Arial"/>
                </a:rPr>
                <a:t>weithredol</a:t>
              </a:r>
              <a:r>
                <a:rPr lang="en-US" sz="4000" dirty="0">
                  <a:solidFill>
                    <a:srgbClr val="000000"/>
                  </a:solidFill>
                  <a:latin typeface="Arial"/>
                  <a:ea typeface="Arial"/>
                  <a:cs typeface="Arial"/>
                  <a:sym typeface="Arial"/>
                </a:rPr>
                <a:t> </a:t>
              </a:r>
              <a:r>
                <a:rPr lang="en-US" sz="4000" dirty="0" err="1">
                  <a:solidFill>
                    <a:srgbClr val="000000"/>
                  </a:solidFill>
                  <a:latin typeface="Arial"/>
                  <a:ea typeface="Arial"/>
                  <a:cs typeface="Arial"/>
                  <a:sym typeface="Arial"/>
                </a:rPr>
                <a:t>yn</a:t>
              </a:r>
              <a:r>
                <a:rPr lang="en-US" sz="4000" dirty="0">
                  <a:solidFill>
                    <a:srgbClr val="000000"/>
                  </a:solidFill>
                  <a:latin typeface="Arial"/>
                  <a:ea typeface="Arial"/>
                  <a:cs typeface="Arial"/>
                  <a:sym typeface="Arial"/>
                </a:rPr>
                <a:t> </a:t>
              </a:r>
              <a:r>
                <a:rPr lang="en-US" sz="4000" dirty="0" err="1">
                  <a:solidFill>
                    <a:srgbClr val="000000"/>
                  </a:solidFill>
                  <a:latin typeface="Arial"/>
                  <a:ea typeface="Arial"/>
                  <a:cs typeface="Arial"/>
                  <a:sym typeface="Arial"/>
                </a:rPr>
                <a:t>eu</a:t>
              </a:r>
              <a:r>
                <a:rPr lang="en-US" sz="4000" dirty="0">
                  <a:solidFill>
                    <a:srgbClr val="000000"/>
                  </a:solidFill>
                  <a:latin typeface="Arial"/>
                  <a:ea typeface="Arial"/>
                  <a:cs typeface="Arial"/>
                  <a:sym typeface="Arial"/>
                </a:rPr>
                <a:t> </a:t>
              </a:r>
              <a:r>
                <a:rPr lang="en-US" sz="4000" dirty="0" err="1">
                  <a:solidFill>
                    <a:srgbClr val="000000"/>
                  </a:solidFill>
                  <a:latin typeface="Arial"/>
                  <a:ea typeface="Arial"/>
                  <a:cs typeface="Arial"/>
                  <a:sym typeface="Arial"/>
                </a:rPr>
                <a:t>cymunedau</a:t>
              </a:r>
              <a:endParaRPr lang="en-US" sz="4000" dirty="0">
                <a:solidFill>
                  <a:srgbClr val="000000"/>
                </a:solidFill>
                <a:latin typeface="Arial"/>
                <a:ea typeface="Arial"/>
                <a:cs typeface="Arial"/>
                <a:sym typeface="Arial"/>
              </a:endParaRPr>
            </a:p>
            <a:p>
              <a:pPr marL="720090" lvl="1" indent="-360045" algn="l">
                <a:lnSpc>
                  <a:spcPts val="4536"/>
                </a:lnSpc>
              </a:pPr>
              <a:endParaRPr lang="en-US" sz="4200" dirty="0">
                <a:solidFill>
                  <a:srgbClr val="000000"/>
                </a:solidFill>
                <a:latin typeface="Arial"/>
                <a:ea typeface="Arial"/>
                <a:cs typeface="Arial"/>
                <a:sym typeface="Arial"/>
              </a:endParaRPr>
            </a:p>
          </p:txBody>
        </p:sp>
      </p:grpSp>
      <p:grpSp>
        <p:nvGrpSpPr>
          <p:cNvPr id="9" name="Group 9"/>
          <p:cNvGrpSpPr/>
          <p:nvPr/>
        </p:nvGrpSpPr>
        <p:grpSpPr>
          <a:xfrm>
            <a:off x="9248775" y="2811427"/>
            <a:ext cx="8248651" cy="7134122"/>
            <a:chOff x="0" y="-784087"/>
            <a:chExt cx="10998201" cy="9512162"/>
          </a:xfrm>
        </p:grpSpPr>
        <p:sp>
          <p:nvSpPr>
            <p:cNvPr id="10" name="Freeform 10"/>
            <p:cNvSpPr/>
            <p:nvPr/>
          </p:nvSpPr>
          <p:spPr>
            <a:xfrm>
              <a:off x="12700" y="12700"/>
              <a:ext cx="10363200" cy="8702675"/>
            </a:xfrm>
            <a:custGeom>
              <a:avLst/>
              <a:gdLst/>
              <a:ahLst/>
              <a:cxnLst/>
              <a:rect l="l" t="t" r="r" b="b"/>
              <a:pathLst>
                <a:path w="10363200" h="8702675">
                  <a:moveTo>
                    <a:pt x="0" y="0"/>
                  </a:moveTo>
                  <a:lnTo>
                    <a:pt x="10363200" y="0"/>
                  </a:lnTo>
                  <a:lnTo>
                    <a:pt x="10363200" y="8702675"/>
                  </a:lnTo>
                  <a:lnTo>
                    <a:pt x="0" y="8702675"/>
                  </a:lnTo>
                  <a:close/>
                </a:path>
              </a:pathLst>
            </a:custGeom>
            <a:solidFill>
              <a:srgbClr val="FFF2CC"/>
            </a:solidFill>
          </p:spPr>
          <p:txBody>
            <a:bodyPr/>
            <a:lstStyle/>
            <a:p>
              <a:endParaRPr lang="en-GB"/>
            </a:p>
          </p:txBody>
        </p:sp>
        <p:sp>
          <p:nvSpPr>
            <p:cNvPr id="11" name="Freeform 11"/>
            <p:cNvSpPr/>
            <p:nvPr/>
          </p:nvSpPr>
          <p:spPr>
            <a:xfrm>
              <a:off x="0" y="0"/>
              <a:ext cx="10388600" cy="8728075"/>
            </a:xfrm>
            <a:custGeom>
              <a:avLst/>
              <a:gdLst/>
              <a:ahLst/>
              <a:cxnLst/>
              <a:rect l="l" t="t" r="r" b="b"/>
              <a:pathLst>
                <a:path w="10388600" h="8728075">
                  <a:moveTo>
                    <a:pt x="12700" y="0"/>
                  </a:moveTo>
                  <a:lnTo>
                    <a:pt x="10375900" y="0"/>
                  </a:lnTo>
                  <a:cubicBezTo>
                    <a:pt x="10382885" y="0"/>
                    <a:pt x="10388600" y="5715"/>
                    <a:pt x="10388600" y="12700"/>
                  </a:cubicBezTo>
                  <a:lnTo>
                    <a:pt x="10388600" y="8715375"/>
                  </a:lnTo>
                  <a:cubicBezTo>
                    <a:pt x="10388600" y="8722360"/>
                    <a:pt x="10382885" y="8728075"/>
                    <a:pt x="10375900" y="8728075"/>
                  </a:cubicBezTo>
                  <a:lnTo>
                    <a:pt x="12700" y="8728075"/>
                  </a:lnTo>
                  <a:cubicBezTo>
                    <a:pt x="5715" y="8728075"/>
                    <a:pt x="0" y="8722360"/>
                    <a:pt x="0" y="8715375"/>
                  </a:cubicBezTo>
                  <a:lnTo>
                    <a:pt x="0" y="12700"/>
                  </a:lnTo>
                  <a:cubicBezTo>
                    <a:pt x="0" y="5715"/>
                    <a:pt x="5715" y="0"/>
                    <a:pt x="12700" y="0"/>
                  </a:cubicBezTo>
                  <a:moveTo>
                    <a:pt x="12700" y="25400"/>
                  </a:moveTo>
                  <a:lnTo>
                    <a:pt x="12700" y="12700"/>
                  </a:lnTo>
                  <a:lnTo>
                    <a:pt x="25400" y="12700"/>
                  </a:lnTo>
                  <a:lnTo>
                    <a:pt x="25400" y="8715375"/>
                  </a:lnTo>
                  <a:lnTo>
                    <a:pt x="12700" y="8715375"/>
                  </a:lnTo>
                  <a:lnTo>
                    <a:pt x="12700" y="8702675"/>
                  </a:lnTo>
                  <a:lnTo>
                    <a:pt x="10375900" y="8702675"/>
                  </a:lnTo>
                  <a:lnTo>
                    <a:pt x="10375900" y="8715375"/>
                  </a:lnTo>
                  <a:lnTo>
                    <a:pt x="10363200" y="8715375"/>
                  </a:lnTo>
                  <a:lnTo>
                    <a:pt x="10363200" y="12700"/>
                  </a:lnTo>
                  <a:lnTo>
                    <a:pt x="10375900" y="12700"/>
                  </a:lnTo>
                  <a:lnTo>
                    <a:pt x="10375900" y="25400"/>
                  </a:lnTo>
                  <a:lnTo>
                    <a:pt x="12700" y="25400"/>
                  </a:lnTo>
                  <a:close/>
                </a:path>
              </a:pathLst>
            </a:custGeom>
            <a:solidFill>
              <a:srgbClr val="FFF2CC"/>
            </a:solidFill>
          </p:spPr>
          <p:txBody>
            <a:bodyPr/>
            <a:lstStyle/>
            <a:p>
              <a:endParaRPr lang="en-GB"/>
            </a:p>
          </p:txBody>
        </p:sp>
        <p:sp>
          <p:nvSpPr>
            <p:cNvPr id="12" name="TextBox 12"/>
            <p:cNvSpPr txBox="1"/>
            <p:nvPr/>
          </p:nvSpPr>
          <p:spPr>
            <a:xfrm>
              <a:off x="609601" y="-784087"/>
              <a:ext cx="10388600" cy="8766176"/>
            </a:xfrm>
            <a:prstGeom prst="rect">
              <a:avLst/>
            </a:prstGeom>
          </p:spPr>
          <p:txBody>
            <a:bodyPr lIns="50800" tIns="50800" rIns="50800" bIns="50800" rtlCol="0" anchor="t"/>
            <a:lstStyle/>
            <a:p>
              <a:pPr marL="760095" lvl="1" indent="-380048" algn="l">
                <a:lnSpc>
                  <a:spcPts val="4536"/>
                </a:lnSpc>
                <a:buFont typeface="Arial"/>
                <a:buChar char="•"/>
              </a:pPr>
              <a:r>
                <a:rPr lang="en-US" sz="4200" i="1" dirty="0">
                  <a:solidFill>
                    <a:srgbClr val="000000"/>
                  </a:solidFill>
                  <a:latin typeface="Arial Italics"/>
                  <a:ea typeface="Arial Italics"/>
                  <a:cs typeface="Arial Italics"/>
                  <a:sym typeface="Arial Italics"/>
                </a:rPr>
                <a:t>Supports the development of communication skills</a:t>
              </a:r>
            </a:p>
            <a:p>
              <a:pPr marL="380047" lvl="1" algn="l">
                <a:lnSpc>
                  <a:spcPts val="4536"/>
                </a:lnSpc>
              </a:pPr>
              <a:endParaRPr lang="en-US" sz="4200" i="1" dirty="0">
                <a:solidFill>
                  <a:srgbClr val="000000"/>
                </a:solidFill>
                <a:latin typeface="Arial Italics"/>
                <a:ea typeface="Arial Italics"/>
                <a:cs typeface="Arial Italics"/>
                <a:sym typeface="Arial Italics"/>
              </a:endParaRPr>
            </a:p>
            <a:p>
              <a:pPr marL="760095" lvl="1" indent="-380048" algn="l">
                <a:lnSpc>
                  <a:spcPts val="4536"/>
                </a:lnSpc>
                <a:buFont typeface="Arial"/>
                <a:buChar char="•"/>
              </a:pPr>
              <a:r>
                <a:rPr lang="en-US" sz="4200" i="1" dirty="0">
                  <a:solidFill>
                    <a:srgbClr val="000000"/>
                  </a:solidFill>
                  <a:latin typeface="Arial Italics"/>
                  <a:ea typeface="Arial Italics"/>
                  <a:cs typeface="Arial Italics"/>
                  <a:sym typeface="Arial Italics"/>
                </a:rPr>
                <a:t>Grows confidence and self-esteem</a:t>
              </a:r>
            </a:p>
            <a:p>
              <a:pPr marL="380047" lvl="1" algn="l">
                <a:lnSpc>
                  <a:spcPts val="4536"/>
                </a:lnSpc>
              </a:pPr>
              <a:endParaRPr lang="en-US" sz="4200" i="1" dirty="0">
                <a:solidFill>
                  <a:srgbClr val="000000"/>
                </a:solidFill>
                <a:latin typeface="Arial Italics"/>
                <a:ea typeface="Arial Italics"/>
                <a:cs typeface="Arial Italics"/>
                <a:sym typeface="Arial Italics"/>
              </a:endParaRPr>
            </a:p>
            <a:p>
              <a:pPr marL="760095" lvl="1" indent="-380048" algn="l">
                <a:lnSpc>
                  <a:spcPts val="4536"/>
                </a:lnSpc>
                <a:buFont typeface="Arial"/>
                <a:buChar char="•"/>
              </a:pPr>
              <a:r>
                <a:rPr lang="en-US" sz="4200" i="1" dirty="0">
                  <a:solidFill>
                    <a:srgbClr val="000000"/>
                  </a:solidFill>
                  <a:latin typeface="Arial Italics"/>
                  <a:ea typeface="Arial Italics"/>
                  <a:cs typeface="Arial Italics"/>
                  <a:sym typeface="Arial Italics"/>
                </a:rPr>
                <a:t>Develop understanding of democratic values</a:t>
              </a:r>
            </a:p>
            <a:p>
              <a:pPr marL="380047" lvl="1" algn="l">
                <a:lnSpc>
                  <a:spcPts val="4536"/>
                </a:lnSpc>
              </a:pPr>
              <a:endParaRPr lang="en-US" sz="4200" i="1" dirty="0">
                <a:solidFill>
                  <a:srgbClr val="000000"/>
                </a:solidFill>
                <a:latin typeface="Arial Italics"/>
                <a:ea typeface="Arial Italics"/>
                <a:cs typeface="Arial Italics"/>
                <a:sym typeface="Arial Italics"/>
              </a:endParaRPr>
            </a:p>
            <a:p>
              <a:pPr marL="760095" lvl="1" indent="-380048" algn="l">
                <a:lnSpc>
                  <a:spcPts val="4536"/>
                </a:lnSpc>
                <a:buFont typeface="Arial"/>
                <a:buChar char="•"/>
              </a:pPr>
              <a:r>
                <a:rPr lang="en-US" sz="4200" i="1" dirty="0">
                  <a:solidFill>
                    <a:srgbClr val="000000"/>
                  </a:solidFill>
                  <a:latin typeface="Arial Italics"/>
                  <a:ea typeface="Arial Italics"/>
                  <a:cs typeface="Arial Italics"/>
                  <a:sym typeface="Arial Italics"/>
                </a:rPr>
                <a:t>Fosters active citizenship in their communities </a:t>
              </a:r>
            </a:p>
            <a:p>
              <a:pPr marL="760095" lvl="1" indent="-380048" algn="l">
                <a:lnSpc>
                  <a:spcPts val="4536"/>
                </a:lnSpc>
              </a:pPr>
              <a:endParaRPr lang="en-US" sz="4200" i="1" dirty="0">
                <a:solidFill>
                  <a:srgbClr val="000000"/>
                </a:solidFill>
                <a:latin typeface="Arial Italics"/>
                <a:ea typeface="Arial Italics"/>
                <a:cs typeface="Arial Italics"/>
                <a:sym typeface="Arial Italics"/>
              </a:endParaRPr>
            </a:p>
          </p:txBody>
        </p:sp>
      </p:gr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FF2CC"/>
        </a:solidFill>
        <a:effectLst/>
      </p:bgPr>
    </p:bg>
    <p:spTree>
      <p:nvGrpSpPr>
        <p:cNvPr id="1" name=""/>
        <p:cNvGrpSpPr/>
        <p:nvPr/>
      </p:nvGrpSpPr>
      <p:grpSpPr>
        <a:xfrm>
          <a:off x="0" y="0"/>
          <a:ext cx="0" cy="0"/>
          <a:chOff x="0" y="0"/>
          <a:chExt cx="0" cy="0"/>
        </a:xfrm>
      </p:grpSpPr>
      <p:grpSp>
        <p:nvGrpSpPr>
          <p:cNvPr id="2" name="Group 2"/>
          <p:cNvGrpSpPr/>
          <p:nvPr/>
        </p:nvGrpSpPr>
        <p:grpSpPr>
          <a:xfrm>
            <a:off x="1371600" y="279403"/>
            <a:ext cx="15773400" cy="2128266"/>
            <a:chOff x="0" y="0"/>
            <a:chExt cx="21031200" cy="2837688"/>
          </a:xfrm>
        </p:grpSpPr>
        <p:sp>
          <p:nvSpPr>
            <p:cNvPr id="3" name="Freeform 3"/>
            <p:cNvSpPr/>
            <p:nvPr/>
          </p:nvSpPr>
          <p:spPr>
            <a:xfrm>
              <a:off x="0" y="0"/>
              <a:ext cx="21031200" cy="2837688"/>
            </a:xfrm>
            <a:custGeom>
              <a:avLst/>
              <a:gdLst/>
              <a:ahLst/>
              <a:cxnLst/>
              <a:rect l="l" t="t" r="r" b="b"/>
              <a:pathLst>
                <a:path w="21031200" h="2837688">
                  <a:moveTo>
                    <a:pt x="0" y="0"/>
                  </a:moveTo>
                  <a:lnTo>
                    <a:pt x="21031200" y="0"/>
                  </a:lnTo>
                  <a:lnTo>
                    <a:pt x="21031200" y="2837688"/>
                  </a:lnTo>
                  <a:lnTo>
                    <a:pt x="0" y="2837688"/>
                  </a:lnTo>
                  <a:close/>
                </a:path>
              </a:pathLst>
            </a:custGeom>
            <a:solidFill>
              <a:srgbClr val="000000">
                <a:alpha val="0"/>
              </a:srgbClr>
            </a:solidFill>
          </p:spPr>
          <p:txBody>
            <a:bodyPr/>
            <a:lstStyle/>
            <a:p>
              <a:endParaRPr lang="en-GB"/>
            </a:p>
          </p:txBody>
        </p:sp>
        <p:sp>
          <p:nvSpPr>
            <p:cNvPr id="4" name="TextBox 4"/>
            <p:cNvSpPr txBox="1"/>
            <p:nvPr/>
          </p:nvSpPr>
          <p:spPr>
            <a:xfrm>
              <a:off x="0" y="-57150"/>
              <a:ext cx="21031200" cy="2894838"/>
            </a:xfrm>
            <a:prstGeom prst="rect">
              <a:avLst/>
            </a:prstGeom>
          </p:spPr>
          <p:txBody>
            <a:bodyPr lIns="0" tIns="0" rIns="0" bIns="0" rtlCol="0" anchor="ctr"/>
            <a:lstStyle/>
            <a:p>
              <a:pPr algn="ctr">
                <a:lnSpc>
                  <a:spcPts val="7128"/>
                </a:lnSpc>
              </a:pPr>
              <a:r>
                <a:rPr lang="en-US" sz="6600">
                  <a:solidFill>
                    <a:srgbClr val="000000"/>
                  </a:solidFill>
                  <a:latin typeface="Arial"/>
                  <a:ea typeface="Arial"/>
                  <a:cs typeface="Arial"/>
                  <a:sym typeface="Arial"/>
                </a:rPr>
                <a:t>Buddion Cyfranogiad</a:t>
              </a:r>
            </a:p>
            <a:p>
              <a:pPr algn="ctr">
                <a:lnSpc>
                  <a:spcPts val="7128"/>
                </a:lnSpc>
              </a:pPr>
              <a:r>
                <a:rPr lang="en-US" sz="6600">
                  <a:solidFill>
                    <a:srgbClr val="000000"/>
                  </a:solidFill>
                  <a:latin typeface="Arial"/>
                  <a:ea typeface="Arial"/>
                  <a:cs typeface="Arial"/>
                  <a:sym typeface="Arial"/>
                </a:rPr>
                <a:t>Benefits of Participation </a:t>
              </a:r>
            </a:p>
          </p:txBody>
        </p:sp>
      </p:grpSp>
      <p:grpSp>
        <p:nvGrpSpPr>
          <p:cNvPr id="5" name="Group 5"/>
          <p:cNvGrpSpPr/>
          <p:nvPr/>
        </p:nvGrpSpPr>
        <p:grpSpPr>
          <a:xfrm>
            <a:off x="1247775" y="2728912"/>
            <a:ext cx="7791450" cy="7289292"/>
            <a:chOff x="0" y="0"/>
            <a:chExt cx="10388600" cy="9719056"/>
          </a:xfrm>
        </p:grpSpPr>
        <p:sp>
          <p:nvSpPr>
            <p:cNvPr id="6" name="Freeform 6"/>
            <p:cNvSpPr/>
            <p:nvPr/>
          </p:nvSpPr>
          <p:spPr>
            <a:xfrm>
              <a:off x="12700" y="14142"/>
              <a:ext cx="10363200" cy="9690771"/>
            </a:xfrm>
            <a:custGeom>
              <a:avLst/>
              <a:gdLst/>
              <a:ahLst/>
              <a:cxnLst/>
              <a:rect l="l" t="t" r="r" b="b"/>
              <a:pathLst>
                <a:path w="10363200" h="9690771">
                  <a:moveTo>
                    <a:pt x="0" y="0"/>
                  </a:moveTo>
                  <a:lnTo>
                    <a:pt x="10363200" y="0"/>
                  </a:lnTo>
                  <a:lnTo>
                    <a:pt x="10363200" y="9690771"/>
                  </a:lnTo>
                  <a:lnTo>
                    <a:pt x="0" y="9690771"/>
                  </a:lnTo>
                  <a:close/>
                </a:path>
              </a:pathLst>
            </a:custGeom>
            <a:solidFill>
              <a:srgbClr val="FFF2CC"/>
            </a:solidFill>
          </p:spPr>
          <p:txBody>
            <a:bodyPr/>
            <a:lstStyle/>
            <a:p>
              <a:endParaRPr lang="en-GB"/>
            </a:p>
          </p:txBody>
        </p:sp>
        <p:sp>
          <p:nvSpPr>
            <p:cNvPr id="7" name="Freeform 7"/>
            <p:cNvSpPr/>
            <p:nvPr/>
          </p:nvSpPr>
          <p:spPr>
            <a:xfrm>
              <a:off x="0" y="0"/>
              <a:ext cx="10388600" cy="9719055"/>
            </a:xfrm>
            <a:custGeom>
              <a:avLst/>
              <a:gdLst/>
              <a:ahLst/>
              <a:cxnLst/>
              <a:rect l="l" t="t" r="r" b="b"/>
              <a:pathLst>
                <a:path w="10388600" h="9719055">
                  <a:moveTo>
                    <a:pt x="12700" y="0"/>
                  </a:moveTo>
                  <a:lnTo>
                    <a:pt x="10375900" y="0"/>
                  </a:lnTo>
                  <a:cubicBezTo>
                    <a:pt x="10382885" y="0"/>
                    <a:pt x="10388600" y="6364"/>
                    <a:pt x="10388600" y="14142"/>
                  </a:cubicBezTo>
                  <a:lnTo>
                    <a:pt x="10388600" y="9704913"/>
                  </a:lnTo>
                  <a:cubicBezTo>
                    <a:pt x="10388600" y="9712691"/>
                    <a:pt x="10382885" y="9719055"/>
                    <a:pt x="10375900" y="9719055"/>
                  </a:cubicBezTo>
                  <a:lnTo>
                    <a:pt x="12700" y="9719055"/>
                  </a:lnTo>
                  <a:cubicBezTo>
                    <a:pt x="5715" y="9719055"/>
                    <a:pt x="0" y="9712691"/>
                    <a:pt x="0" y="9704913"/>
                  </a:cubicBezTo>
                  <a:lnTo>
                    <a:pt x="0" y="14142"/>
                  </a:lnTo>
                  <a:cubicBezTo>
                    <a:pt x="0" y="6364"/>
                    <a:pt x="5715" y="0"/>
                    <a:pt x="12700" y="0"/>
                  </a:cubicBezTo>
                  <a:moveTo>
                    <a:pt x="12700" y="28284"/>
                  </a:moveTo>
                  <a:lnTo>
                    <a:pt x="12700" y="14142"/>
                  </a:lnTo>
                  <a:lnTo>
                    <a:pt x="25400" y="14142"/>
                  </a:lnTo>
                  <a:lnTo>
                    <a:pt x="25400" y="9704913"/>
                  </a:lnTo>
                  <a:lnTo>
                    <a:pt x="12700" y="9704913"/>
                  </a:lnTo>
                  <a:lnTo>
                    <a:pt x="12700" y="9690771"/>
                  </a:lnTo>
                  <a:lnTo>
                    <a:pt x="10375900" y="9690771"/>
                  </a:lnTo>
                  <a:lnTo>
                    <a:pt x="10375900" y="9704913"/>
                  </a:lnTo>
                  <a:lnTo>
                    <a:pt x="10363200" y="9704913"/>
                  </a:lnTo>
                  <a:lnTo>
                    <a:pt x="10363200" y="14142"/>
                  </a:lnTo>
                  <a:lnTo>
                    <a:pt x="10375900" y="14142"/>
                  </a:lnTo>
                  <a:lnTo>
                    <a:pt x="10375900" y="28284"/>
                  </a:lnTo>
                  <a:lnTo>
                    <a:pt x="12700" y="28284"/>
                  </a:lnTo>
                  <a:close/>
                </a:path>
              </a:pathLst>
            </a:custGeom>
            <a:solidFill>
              <a:srgbClr val="FFF2CC"/>
            </a:solidFill>
          </p:spPr>
          <p:txBody>
            <a:bodyPr/>
            <a:lstStyle/>
            <a:p>
              <a:endParaRPr lang="en-GB"/>
            </a:p>
          </p:txBody>
        </p:sp>
        <p:sp>
          <p:nvSpPr>
            <p:cNvPr id="8" name="TextBox 8"/>
            <p:cNvSpPr txBox="1"/>
            <p:nvPr/>
          </p:nvSpPr>
          <p:spPr>
            <a:xfrm>
              <a:off x="0" y="-38100"/>
              <a:ext cx="10388600" cy="9757156"/>
            </a:xfrm>
            <a:prstGeom prst="rect">
              <a:avLst/>
            </a:prstGeom>
          </p:spPr>
          <p:txBody>
            <a:bodyPr lIns="50800" tIns="50800" rIns="50800" bIns="50800" rtlCol="0" anchor="t"/>
            <a:lstStyle/>
            <a:p>
              <a:pPr marL="720090" lvl="1" indent="-360045" algn="l">
                <a:lnSpc>
                  <a:spcPts val="4536"/>
                </a:lnSpc>
                <a:buFont typeface="Arial"/>
                <a:buChar char="•"/>
              </a:pPr>
              <a:r>
                <a:rPr lang="en-US" sz="4200" dirty="0">
                  <a:solidFill>
                    <a:srgbClr val="000000"/>
                  </a:solidFill>
                  <a:latin typeface="Arial"/>
                  <a:ea typeface="Arial"/>
                  <a:cs typeface="Arial"/>
                  <a:sym typeface="Arial"/>
                </a:rPr>
                <a:t>Yn </a:t>
              </a:r>
              <a:r>
                <a:rPr lang="en-US" sz="4200" dirty="0" err="1">
                  <a:solidFill>
                    <a:srgbClr val="000000"/>
                  </a:solidFill>
                  <a:latin typeface="Arial"/>
                  <a:ea typeface="Arial"/>
                  <a:cs typeface="Arial"/>
                  <a:sym typeface="Arial"/>
                </a:rPr>
                <a:t>rhoi</a:t>
              </a:r>
              <a:r>
                <a:rPr lang="en-US" sz="4200" dirty="0">
                  <a:solidFill>
                    <a:srgbClr val="000000"/>
                  </a:solidFill>
                  <a:latin typeface="Arial"/>
                  <a:ea typeface="Arial"/>
                  <a:cs typeface="Arial"/>
                  <a:sym typeface="Arial"/>
                </a:rPr>
                <a:t> </a:t>
              </a:r>
              <a:r>
                <a:rPr lang="en-US" sz="4200" dirty="0" err="1">
                  <a:solidFill>
                    <a:srgbClr val="000000"/>
                  </a:solidFill>
                  <a:latin typeface="Arial"/>
                  <a:ea typeface="Arial"/>
                  <a:cs typeface="Arial"/>
                  <a:sym typeface="Arial"/>
                </a:rPr>
                <a:t>ymeimlad</a:t>
              </a:r>
              <a:r>
                <a:rPr lang="en-US" sz="4200" dirty="0">
                  <a:solidFill>
                    <a:srgbClr val="000000"/>
                  </a:solidFill>
                  <a:latin typeface="Arial"/>
                  <a:ea typeface="Arial"/>
                  <a:cs typeface="Arial"/>
                  <a:sym typeface="Arial"/>
                </a:rPr>
                <a:t> o </a:t>
              </a:r>
              <a:r>
                <a:rPr lang="en-US" sz="4200" dirty="0" err="1">
                  <a:solidFill>
                    <a:srgbClr val="000000"/>
                  </a:solidFill>
                  <a:latin typeface="Arial"/>
                  <a:ea typeface="Arial"/>
                  <a:cs typeface="Arial"/>
                  <a:sym typeface="Arial"/>
                </a:rPr>
                <a:t>reolaeth</a:t>
              </a:r>
              <a:r>
                <a:rPr lang="en-US" sz="4200" dirty="0">
                  <a:solidFill>
                    <a:srgbClr val="000000"/>
                  </a:solidFill>
                  <a:latin typeface="Arial"/>
                  <a:ea typeface="Arial"/>
                  <a:cs typeface="Arial"/>
                  <a:sym typeface="Arial"/>
                </a:rPr>
                <a:t> a </a:t>
              </a:r>
              <a:r>
                <a:rPr lang="en-US" sz="4200" dirty="0" err="1">
                  <a:solidFill>
                    <a:srgbClr val="000000"/>
                  </a:solidFill>
                  <a:latin typeface="Arial"/>
                  <a:ea typeface="Arial"/>
                  <a:cs typeface="Arial"/>
                  <a:sym typeface="Arial"/>
                </a:rPr>
                <a:t>synnwyr</a:t>
              </a:r>
              <a:r>
                <a:rPr lang="en-US" sz="4200" dirty="0">
                  <a:solidFill>
                    <a:srgbClr val="000000"/>
                  </a:solidFill>
                  <a:latin typeface="Arial"/>
                  <a:ea typeface="Arial"/>
                  <a:cs typeface="Arial"/>
                  <a:sym typeface="Arial"/>
                </a:rPr>
                <a:t> </a:t>
              </a:r>
              <a:r>
                <a:rPr lang="en-US" sz="4200" dirty="0" err="1">
                  <a:solidFill>
                    <a:srgbClr val="000000"/>
                  </a:solidFill>
                  <a:latin typeface="Arial"/>
                  <a:ea typeface="Arial"/>
                  <a:cs typeface="Arial"/>
                  <a:sym typeface="Arial"/>
                </a:rPr>
                <a:t>o'r</a:t>
              </a:r>
              <a:r>
                <a:rPr lang="en-US" sz="4200" dirty="0">
                  <a:solidFill>
                    <a:srgbClr val="000000"/>
                  </a:solidFill>
                  <a:latin typeface="Arial"/>
                  <a:ea typeface="Arial"/>
                  <a:cs typeface="Arial"/>
                  <a:sym typeface="Arial"/>
                </a:rPr>
                <a:t> </a:t>
              </a:r>
              <a:r>
                <a:rPr lang="en-US" sz="4200" dirty="0" err="1">
                  <a:solidFill>
                    <a:srgbClr val="000000"/>
                  </a:solidFill>
                  <a:latin typeface="Arial"/>
                  <a:ea typeface="Arial"/>
                  <a:cs typeface="Arial"/>
                  <a:sym typeface="Arial"/>
                </a:rPr>
                <a:t>gallu</a:t>
              </a:r>
              <a:r>
                <a:rPr lang="en-US" sz="4200" dirty="0">
                  <a:solidFill>
                    <a:srgbClr val="000000"/>
                  </a:solidFill>
                  <a:latin typeface="Arial"/>
                  <a:ea typeface="Arial"/>
                  <a:cs typeface="Arial"/>
                  <a:sym typeface="Arial"/>
                </a:rPr>
                <a:t> </a:t>
              </a:r>
              <a:r>
                <a:rPr lang="en-US" sz="4200" dirty="0" err="1">
                  <a:solidFill>
                    <a:srgbClr val="000000"/>
                  </a:solidFill>
                  <a:latin typeface="Arial"/>
                  <a:ea typeface="Arial"/>
                  <a:cs typeface="Arial"/>
                  <a:sym typeface="Arial"/>
                </a:rPr>
                <a:t>i</a:t>
              </a:r>
              <a:r>
                <a:rPr lang="en-US" sz="4200" dirty="0">
                  <a:solidFill>
                    <a:srgbClr val="000000"/>
                  </a:solidFill>
                  <a:latin typeface="Arial"/>
                  <a:ea typeface="Arial"/>
                  <a:cs typeface="Arial"/>
                  <a:sym typeface="Arial"/>
                </a:rPr>
                <a:t> </a:t>
              </a:r>
              <a:r>
                <a:rPr lang="en-US" sz="4200" dirty="0" err="1">
                  <a:solidFill>
                    <a:srgbClr val="000000"/>
                  </a:solidFill>
                  <a:latin typeface="Arial"/>
                  <a:ea typeface="Arial"/>
                  <a:cs typeface="Arial"/>
                  <a:sym typeface="Arial"/>
                </a:rPr>
                <a:t>wneud</a:t>
              </a:r>
              <a:r>
                <a:rPr lang="en-US" sz="4200" dirty="0">
                  <a:solidFill>
                    <a:srgbClr val="000000"/>
                  </a:solidFill>
                  <a:latin typeface="Arial"/>
                  <a:ea typeface="Arial"/>
                  <a:cs typeface="Arial"/>
                  <a:sym typeface="Arial"/>
                </a:rPr>
                <a:t> </a:t>
              </a:r>
              <a:r>
                <a:rPr lang="en-US" sz="4200" dirty="0" err="1">
                  <a:solidFill>
                    <a:srgbClr val="000000"/>
                  </a:solidFill>
                  <a:latin typeface="Arial"/>
                  <a:ea typeface="Arial"/>
                  <a:cs typeface="Arial"/>
                  <a:sym typeface="Arial"/>
                </a:rPr>
                <a:t>penderfyniadau</a:t>
              </a:r>
              <a:r>
                <a:rPr lang="en-US" sz="4200" dirty="0">
                  <a:solidFill>
                    <a:srgbClr val="000000"/>
                  </a:solidFill>
                  <a:latin typeface="Arial"/>
                  <a:ea typeface="Arial"/>
                  <a:cs typeface="Arial"/>
                  <a:sym typeface="Arial"/>
                </a:rPr>
                <a:t> </a:t>
              </a:r>
              <a:r>
                <a:rPr lang="en-US" sz="4200" dirty="0" err="1">
                  <a:solidFill>
                    <a:srgbClr val="000000"/>
                  </a:solidFill>
                  <a:latin typeface="Arial"/>
                  <a:ea typeface="Arial"/>
                  <a:cs typeface="Arial"/>
                  <a:sym typeface="Arial"/>
                </a:rPr>
                <a:t>gweithredol</a:t>
              </a:r>
              <a:endParaRPr lang="en-US" sz="4200" dirty="0">
                <a:solidFill>
                  <a:srgbClr val="000000"/>
                </a:solidFill>
                <a:latin typeface="Arial"/>
                <a:ea typeface="Arial"/>
                <a:cs typeface="Arial"/>
                <a:sym typeface="Arial"/>
              </a:endParaRPr>
            </a:p>
            <a:p>
              <a:pPr marL="360045" lvl="1" algn="l">
                <a:lnSpc>
                  <a:spcPts val="4536"/>
                </a:lnSpc>
              </a:pPr>
              <a:endParaRPr lang="en-US" sz="4200" dirty="0">
                <a:solidFill>
                  <a:srgbClr val="000000"/>
                </a:solidFill>
                <a:latin typeface="Arial"/>
                <a:ea typeface="Arial"/>
                <a:cs typeface="Arial"/>
                <a:sym typeface="Arial"/>
              </a:endParaRPr>
            </a:p>
            <a:p>
              <a:pPr marL="720090" lvl="1" indent="-360045" algn="l">
                <a:lnSpc>
                  <a:spcPts val="4536"/>
                </a:lnSpc>
                <a:buFont typeface="Arial"/>
                <a:buChar char="•"/>
              </a:pPr>
              <a:r>
                <a:rPr lang="en-US" sz="4200" dirty="0">
                  <a:solidFill>
                    <a:srgbClr val="000000"/>
                  </a:solidFill>
                  <a:latin typeface="Arial"/>
                  <a:ea typeface="Arial"/>
                  <a:cs typeface="Arial"/>
                  <a:sym typeface="Arial"/>
                </a:rPr>
                <a:t>Mae </a:t>
              </a:r>
              <a:r>
                <a:rPr lang="en-US" sz="4200" dirty="0" err="1">
                  <a:solidFill>
                    <a:srgbClr val="000000"/>
                  </a:solidFill>
                  <a:latin typeface="Arial"/>
                  <a:ea typeface="Arial"/>
                  <a:cs typeface="Arial"/>
                  <a:sym typeface="Arial"/>
                </a:rPr>
                <a:t>oedolion</a:t>
              </a:r>
              <a:r>
                <a:rPr lang="en-US" sz="4200" dirty="0">
                  <a:solidFill>
                    <a:srgbClr val="000000"/>
                  </a:solidFill>
                  <a:latin typeface="Arial"/>
                  <a:ea typeface="Arial"/>
                  <a:cs typeface="Arial"/>
                  <a:sym typeface="Arial"/>
                </a:rPr>
                <a:t> </a:t>
              </a:r>
              <a:r>
                <a:rPr lang="en-US" sz="4200" dirty="0" err="1">
                  <a:solidFill>
                    <a:srgbClr val="000000"/>
                  </a:solidFill>
                  <a:latin typeface="Arial"/>
                  <a:ea typeface="Arial"/>
                  <a:cs typeface="Arial"/>
                  <a:sym typeface="Arial"/>
                </a:rPr>
                <a:t>yn</a:t>
              </a:r>
              <a:r>
                <a:rPr lang="en-US" sz="4200" dirty="0">
                  <a:solidFill>
                    <a:srgbClr val="000000"/>
                  </a:solidFill>
                  <a:latin typeface="Arial"/>
                  <a:ea typeface="Arial"/>
                  <a:cs typeface="Arial"/>
                  <a:sym typeface="Arial"/>
                </a:rPr>
                <a:t> </a:t>
              </a:r>
              <a:r>
                <a:rPr lang="en-US" sz="4200" dirty="0" err="1">
                  <a:solidFill>
                    <a:srgbClr val="000000"/>
                  </a:solidFill>
                  <a:latin typeface="Arial"/>
                  <a:ea typeface="Arial"/>
                  <a:cs typeface="Arial"/>
                  <a:sym typeface="Arial"/>
                </a:rPr>
                <a:t>gwybod</a:t>
              </a:r>
              <a:r>
                <a:rPr lang="en-US" sz="4200" dirty="0">
                  <a:solidFill>
                    <a:srgbClr val="000000"/>
                  </a:solidFill>
                  <a:latin typeface="Arial"/>
                  <a:ea typeface="Arial"/>
                  <a:cs typeface="Arial"/>
                  <a:sym typeface="Arial"/>
                </a:rPr>
                <a:t> pa </a:t>
              </a:r>
              <a:r>
                <a:rPr lang="en-US" sz="4200" dirty="0" err="1">
                  <a:solidFill>
                    <a:srgbClr val="000000"/>
                  </a:solidFill>
                  <a:latin typeface="Arial"/>
                  <a:ea typeface="Arial"/>
                  <a:cs typeface="Arial"/>
                  <a:sym typeface="Arial"/>
                </a:rPr>
                <a:t>faterion</a:t>
              </a:r>
              <a:r>
                <a:rPr lang="en-US" sz="4200" dirty="0">
                  <a:solidFill>
                    <a:srgbClr val="000000"/>
                  </a:solidFill>
                  <a:latin typeface="Arial"/>
                  <a:ea typeface="Arial"/>
                  <a:cs typeface="Arial"/>
                  <a:sym typeface="Arial"/>
                </a:rPr>
                <a:t> </a:t>
              </a:r>
              <a:r>
                <a:rPr lang="en-US" sz="4200" dirty="0" err="1">
                  <a:solidFill>
                    <a:srgbClr val="000000"/>
                  </a:solidFill>
                  <a:latin typeface="Arial"/>
                  <a:ea typeface="Arial"/>
                  <a:cs typeface="Arial"/>
                  <a:sym typeface="Arial"/>
                </a:rPr>
                <a:t>sy'n</a:t>
              </a:r>
              <a:r>
                <a:rPr lang="en-US" sz="4200" dirty="0">
                  <a:solidFill>
                    <a:srgbClr val="000000"/>
                  </a:solidFill>
                  <a:latin typeface="Arial"/>
                  <a:ea typeface="Arial"/>
                  <a:cs typeface="Arial"/>
                  <a:sym typeface="Arial"/>
                </a:rPr>
                <a:t> </a:t>
              </a:r>
              <a:r>
                <a:rPr lang="en-US" sz="4200" dirty="0" err="1">
                  <a:solidFill>
                    <a:srgbClr val="000000"/>
                  </a:solidFill>
                  <a:latin typeface="Arial"/>
                  <a:ea typeface="Arial"/>
                  <a:cs typeface="Arial"/>
                  <a:sym typeface="Arial"/>
                </a:rPr>
                <a:t>effeithio</a:t>
              </a:r>
              <a:r>
                <a:rPr lang="en-US" sz="4200" dirty="0">
                  <a:solidFill>
                    <a:srgbClr val="000000"/>
                  </a:solidFill>
                  <a:latin typeface="Arial"/>
                  <a:ea typeface="Arial"/>
                  <a:cs typeface="Arial"/>
                  <a:sym typeface="Arial"/>
                </a:rPr>
                <a:t> plant </a:t>
              </a:r>
              <a:r>
                <a:rPr lang="en-US" sz="4200" dirty="0" err="1">
                  <a:solidFill>
                    <a:srgbClr val="000000"/>
                  </a:solidFill>
                  <a:latin typeface="Arial"/>
                  <a:ea typeface="Arial"/>
                  <a:cs typeface="Arial"/>
                  <a:sym typeface="Arial"/>
                </a:rPr>
                <a:t>heb</a:t>
              </a:r>
              <a:r>
                <a:rPr lang="en-US" sz="4200" dirty="0">
                  <a:solidFill>
                    <a:srgbClr val="000000"/>
                  </a:solidFill>
                  <a:latin typeface="Arial"/>
                  <a:ea typeface="Arial"/>
                  <a:cs typeface="Arial"/>
                  <a:sym typeface="Arial"/>
                </a:rPr>
                <a:t> </a:t>
              </a:r>
              <a:r>
                <a:rPr lang="en-US" sz="4200" dirty="0" err="1">
                  <a:solidFill>
                    <a:srgbClr val="000000"/>
                  </a:solidFill>
                  <a:latin typeface="Arial"/>
                  <a:ea typeface="Arial"/>
                  <a:cs typeface="Arial"/>
                  <a:sym typeface="Arial"/>
                </a:rPr>
                <a:t>ddyfalu</a:t>
              </a:r>
              <a:r>
                <a:rPr lang="en-US" sz="4200" dirty="0">
                  <a:solidFill>
                    <a:srgbClr val="000000"/>
                  </a:solidFill>
                  <a:latin typeface="Arial"/>
                  <a:ea typeface="Arial"/>
                  <a:cs typeface="Arial"/>
                  <a:sym typeface="Arial"/>
                </a:rPr>
                <a:t> neu </a:t>
              </a:r>
              <a:r>
                <a:rPr lang="en-US" sz="4200" dirty="0" err="1">
                  <a:solidFill>
                    <a:srgbClr val="000000"/>
                  </a:solidFill>
                  <a:latin typeface="Arial"/>
                  <a:ea typeface="Arial"/>
                  <a:cs typeface="Arial"/>
                  <a:sym typeface="Arial"/>
                </a:rPr>
                <a:t>wneud</a:t>
              </a:r>
              <a:r>
                <a:rPr lang="en-US" sz="4200" dirty="0">
                  <a:solidFill>
                    <a:srgbClr val="000000"/>
                  </a:solidFill>
                  <a:latin typeface="Arial"/>
                  <a:ea typeface="Arial"/>
                  <a:cs typeface="Arial"/>
                  <a:sym typeface="Arial"/>
                </a:rPr>
                <a:t> </a:t>
              </a:r>
              <a:r>
                <a:rPr lang="en-US" sz="4200" dirty="0" err="1">
                  <a:solidFill>
                    <a:srgbClr val="000000"/>
                  </a:solidFill>
                  <a:latin typeface="Arial"/>
                  <a:ea typeface="Arial"/>
                  <a:cs typeface="Arial"/>
                  <a:sym typeface="Arial"/>
                </a:rPr>
                <a:t>rhagdybiaethau</a:t>
              </a:r>
              <a:r>
                <a:rPr lang="en-US" sz="4200" dirty="0">
                  <a:solidFill>
                    <a:srgbClr val="000000"/>
                  </a:solidFill>
                  <a:latin typeface="Arial"/>
                  <a:ea typeface="Arial"/>
                  <a:cs typeface="Arial"/>
                  <a:sym typeface="Arial"/>
                </a:rPr>
                <a:t> </a:t>
              </a:r>
              <a:r>
                <a:rPr lang="en-US" sz="4200" dirty="0" err="1">
                  <a:solidFill>
                    <a:srgbClr val="000000"/>
                  </a:solidFill>
                  <a:latin typeface="Arial"/>
                  <a:ea typeface="Arial"/>
                  <a:cs typeface="Arial"/>
                  <a:sym typeface="Arial"/>
                </a:rPr>
                <a:t>oedolyn</a:t>
              </a:r>
              <a:r>
                <a:rPr lang="en-US" sz="4200" dirty="0">
                  <a:solidFill>
                    <a:srgbClr val="000000"/>
                  </a:solidFill>
                  <a:latin typeface="Arial"/>
                  <a:ea typeface="Arial"/>
                  <a:cs typeface="Arial"/>
                  <a:sym typeface="Arial"/>
                </a:rPr>
                <a:t> am </a:t>
              </a:r>
              <a:r>
                <a:rPr lang="en-US" sz="4200" dirty="0" err="1">
                  <a:solidFill>
                    <a:srgbClr val="000000"/>
                  </a:solidFill>
                  <a:latin typeface="Arial"/>
                  <a:ea typeface="Arial"/>
                  <a:cs typeface="Arial"/>
                  <a:sym typeface="Arial"/>
                </a:rPr>
                <a:t>brofiad</a:t>
              </a:r>
              <a:r>
                <a:rPr lang="en-US" sz="4200" dirty="0">
                  <a:solidFill>
                    <a:srgbClr val="000000"/>
                  </a:solidFill>
                  <a:latin typeface="Arial"/>
                  <a:ea typeface="Arial"/>
                  <a:cs typeface="Arial"/>
                  <a:sym typeface="Arial"/>
                </a:rPr>
                <a:t> y </a:t>
              </a:r>
              <a:r>
                <a:rPr lang="en-US" sz="4200" dirty="0" err="1">
                  <a:solidFill>
                    <a:srgbClr val="000000"/>
                  </a:solidFill>
                  <a:latin typeface="Arial"/>
                  <a:ea typeface="Arial"/>
                  <a:cs typeface="Arial"/>
                  <a:sym typeface="Arial"/>
                </a:rPr>
                <a:t>plentyn</a:t>
              </a:r>
              <a:r>
                <a:rPr lang="en-US" sz="4200" dirty="0">
                  <a:solidFill>
                    <a:srgbClr val="000000"/>
                  </a:solidFill>
                  <a:latin typeface="Arial"/>
                  <a:ea typeface="Arial"/>
                  <a:cs typeface="Arial"/>
                  <a:sym typeface="Arial"/>
                </a:rPr>
                <a:t>. </a:t>
              </a:r>
            </a:p>
            <a:p>
              <a:pPr marL="720090" lvl="1" indent="-360045" algn="l">
                <a:lnSpc>
                  <a:spcPts val="4536"/>
                </a:lnSpc>
              </a:pPr>
              <a:endParaRPr lang="en-US" sz="4200" dirty="0">
                <a:solidFill>
                  <a:srgbClr val="000000"/>
                </a:solidFill>
                <a:latin typeface="Arial"/>
                <a:ea typeface="Arial"/>
                <a:cs typeface="Arial"/>
                <a:sym typeface="Arial"/>
              </a:endParaRPr>
            </a:p>
            <a:p>
              <a:pPr marL="462915" lvl="1" indent="-231458" algn="l">
                <a:lnSpc>
                  <a:spcPts val="2916"/>
                </a:lnSpc>
              </a:pPr>
              <a:r>
                <a:rPr lang="en-US" sz="2700" dirty="0">
                  <a:solidFill>
                    <a:srgbClr val="000000"/>
                  </a:solidFill>
                  <a:latin typeface="Arial"/>
                  <a:ea typeface="Arial"/>
                  <a:cs typeface="Arial"/>
                  <a:sym typeface="Arial"/>
                </a:rPr>
                <a:t>                                    </a:t>
              </a:r>
              <a:r>
                <a:rPr lang="en-US" sz="2700" dirty="0" err="1">
                  <a:solidFill>
                    <a:srgbClr val="000000"/>
                  </a:solidFill>
                  <a:latin typeface="Arial"/>
                  <a:ea typeface="Arial"/>
                  <a:cs typeface="Arial"/>
                  <a:sym typeface="Arial"/>
                </a:rPr>
                <a:t>Comisiynydd</a:t>
              </a:r>
              <a:r>
                <a:rPr lang="en-US" sz="2700" dirty="0">
                  <a:solidFill>
                    <a:srgbClr val="000000"/>
                  </a:solidFill>
                  <a:latin typeface="Arial"/>
                  <a:ea typeface="Arial"/>
                  <a:cs typeface="Arial"/>
                  <a:sym typeface="Arial"/>
                </a:rPr>
                <a:t> Plant Cymru, 2013</a:t>
              </a:r>
            </a:p>
            <a:p>
              <a:pPr marL="720090" lvl="1" indent="-360045" algn="l">
                <a:lnSpc>
                  <a:spcPts val="4536"/>
                </a:lnSpc>
              </a:pPr>
              <a:endParaRPr lang="en-US" sz="2700" dirty="0">
                <a:solidFill>
                  <a:srgbClr val="000000"/>
                </a:solidFill>
                <a:latin typeface="Arial"/>
                <a:ea typeface="Arial"/>
                <a:cs typeface="Arial"/>
                <a:sym typeface="Arial"/>
              </a:endParaRPr>
            </a:p>
          </p:txBody>
        </p:sp>
      </p:grpSp>
      <p:grpSp>
        <p:nvGrpSpPr>
          <p:cNvPr id="9" name="Group 9"/>
          <p:cNvGrpSpPr/>
          <p:nvPr/>
        </p:nvGrpSpPr>
        <p:grpSpPr>
          <a:xfrm>
            <a:off x="9248775" y="2728912"/>
            <a:ext cx="7791450" cy="6927342"/>
            <a:chOff x="0" y="0"/>
            <a:chExt cx="10388600" cy="9236456"/>
          </a:xfrm>
        </p:grpSpPr>
        <p:sp>
          <p:nvSpPr>
            <p:cNvPr id="10" name="Freeform 10"/>
            <p:cNvSpPr/>
            <p:nvPr/>
          </p:nvSpPr>
          <p:spPr>
            <a:xfrm>
              <a:off x="12700" y="13440"/>
              <a:ext cx="10363200" cy="9209576"/>
            </a:xfrm>
            <a:custGeom>
              <a:avLst/>
              <a:gdLst/>
              <a:ahLst/>
              <a:cxnLst/>
              <a:rect l="l" t="t" r="r" b="b"/>
              <a:pathLst>
                <a:path w="10363200" h="9209576">
                  <a:moveTo>
                    <a:pt x="0" y="0"/>
                  </a:moveTo>
                  <a:lnTo>
                    <a:pt x="10363200" y="0"/>
                  </a:lnTo>
                  <a:lnTo>
                    <a:pt x="10363200" y="9209575"/>
                  </a:lnTo>
                  <a:lnTo>
                    <a:pt x="0" y="9209575"/>
                  </a:lnTo>
                  <a:close/>
                </a:path>
              </a:pathLst>
            </a:custGeom>
            <a:solidFill>
              <a:srgbClr val="FFF2CC"/>
            </a:solidFill>
          </p:spPr>
          <p:txBody>
            <a:bodyPr/>
            <a:lstStyle/>
            <a:p>
              <a:endParaRPr lang="en-GB"/>
            </a:p>
          </p:txBody>
        </p:sp>
        <p:sp>
          <p:nvSpPr>
            <p:cNvPr id="11" name="Freeform 11"/>
            <p:cNvSpPr/>
            <p:nvPr/>
          </p:nvSpPr>
          <p:spPr>
            <a:xfrm>
              <a:off x="0" y="0"/>
              <a:ext cx="10388600" cy="9236455"/>
            </a:xfrm>
            <a:custGeom>
              <a:avLst/>
              <a:gdLst/>
              <a:ahLst/>
              <a:cxnLst/>
              <a:rect l="l" t="t" r="r" b="b"/>
              <a:pathLst>
                <a:path w="10388600" h="9236455">
                  <a:moveTo>
                    <a:pt x="12700" y="0"/>
                  </a:moveTo>
                  <a:lnTo>
                    <a:pt x="10375900" y="0"/>
                  </a:lnTo>
                  <a:cubicBezTo>
                    <a:pt x="10382885" y="0"/>
                    <a:pt x="10388600" y="6048"/>
                    <a:pt x="10388600" y="13440"/>
                  </a:cubicBezTo>
                  <a:lnTo>
                    <a:pt x="10388600" y="9223015"/>
                  </a:lnTo>
                  <a:cubicBezTo>
                    <a:pt x="10388600" y="9230407"/>
                    <a:pt x="10382885" y="9236455"/>
                    <a:pt x="10375900" y="9236455"/>
                  </a:cubicBezTo>
                  <a:lnTo>
                    <a:pt x="12700" y="9236455"/>
                  </a:lnTo>
                  <a:cubicBezTo>
                    <a:pt x="5715" y="9236455"/>
                    <a:pt x="0" y="9230407"/>
                    <a:pt x="0" y="9223015"/>
                  </a:cubicBezTo>
                  <a:lnTo>
                    <a:pt x="0" y="13440"/>
                  </a:lnTo>
                  <a:cubicBezTo>
                    <a:pt x="0" y="6048"/>
                    <a:pt x="5715" y="0"/>
                    <a:pt x="12700" y="0"/>
                  </a:cubicBezTo>
                  <a:moveTo>
                    <a:pt x="12700" y="26879"/>
                  </a:moveTo>
                  <a:lnTo>
                    <a:pt x="12700" y="13440"/>
                  </a:lnTo>
                  <a:lnTo>
                    <a:pt x="25400" y="13440"/>
                  </a:lnTo>
                  <a:lnTo>
                    <a:pt x="25400" y="9223015"/>
                  </a:lnTo>
                  <a:lnTo>
                    <a:pt x="12700" y="9223015"/>
                  </a:lnTo>
                  <a:lnTo>
                    <a:pt x="12700" y="9209576"/>
                  </a:lnTo>
                  <a:lnTo>
                    <a:pt x="10375900" y="9209576"/>
                  </a:lnTo>
                  <a:lnTo>
                    <a:pt x="10375900" y="9223015"/>
                  </a:lnTo>
                  <a:lnTo>
                    <a:pt x="10363200" y="9223015"/>
                  </a:lnTo>
                  <a:lnTo>
                    <a:pt x="10363200" y="13440"/>
                  </a:lnTo>
                  <a:lnTo>
                    <a:pt x="10375900" y="13440"/>
                  </a:lnTo>
                  <a:lnTo>
                    <a:pt x="10375900" y="26879"/>
                  </a:lnTo>
                  <a:lnTo>
                    <a:pt x="12700" y="26879"/>
                  </a:lnTo>
                  <a:close/>
                </a:path>
              </a:pathLst>
            </a:custGeom>
            <a:solidFill>
              <a:srgbClr val="FFF2CC"/>
            </a:solidFill>
          </p:spPr>
          <p:txBody>
            <a:bodyPr/>
            <a:lstStyle/>
            <a:p>
              <a:endParaRPr lang="en-GB"/>
            </a:p>
          </p:txBody>
        </p:sp>
        <p:sp>
          <p:nvSpPr>
            <p:cNvPr id="12" name="TextBox 12"/>
            <p:cNvSpPr txBox="1"/>
            <p:nvPr/>
          </p:nvSpPr>
          <p:spPr>
            <a:xfrm>
              <a:off x="0" y="-38100"/>
              <a:ext cx="10388600" cy="9274556"/>
            </a:xfrm>
            <a:prstGeom prst="rect">
              <a:avLst/>
            </a:prstGeom>
          </p:spPr>
          <p:txBody>
            <a:bodyPr lIns="50800" tIns="50800" rIns="50800" bIns="50800" rtlCol="0" anchor="t"/>
            <a:lstStyle/>
            <a:p>
              <a:pPr marL="760095" lvl="1" indent="-380048" algn="l">
                <a:lnSpc>
                  <a:spcPts val="4536"/>
                </a:lnSpc>
                <a:buFont typeface="Arial"/>
                <a:buChar char="•"/>
              </a:pPr>
              <a:r>
                <a:rPr lang="en-US" sz="4200" i="1" dirty="0">
                  <a:solidFill>
                    <a:srgbClr val="000000"/>
                  </a:solidFill>
                  <a:latin typeface="Arial Italics"/>
                  <a:ea typeface="Arial Italics"/>
                  <a:cs typeface="Arial Italics"/>
                  <a:sym typeface="Arial Italics"/>
                </a:rPr>
                <a:t>Gives children a sense of control and enable active decision making </a:t>
              </a:r>
            </a:p>
            <a:p>
              <a:pPr marL="380047" lvl="1" algn="l">
                <a:lnSpc>
                  <a:spcPts val="4536"/>
                </a:lnSpc>
              </a:pPr>
              <a:endParaRPr lang="en-US" sz="4200" i="1" dirty="0">
                <a:solidFill>
                  <a:srgbClr val="000000"/>
                </a:solidFill>
                <a:latin typeface="Arial Italics"/>
                <a:ea typeface="Arial Italics"/>
                <a:cs typeface="Arial Italics"/>
                <a:sym typeface="Arial Italics"/>
              </a:endParaRPr>
            </a:p>
            <a:p>
              <a:pPr marL="760095" lvl="1" indent="-380048" algn="l">
                <a:lnSpc>
                  <a:spcPts val="4536"/>
                </a:lnSpc>
                <a:buFont typeface="Arial"/>
                <a:buChar char="•"/>
              </a:pPr>
              <a:r>
                <a:rPr lang="en-US" sz="4200" i="1" dirty="0">
                  <a:solidFill>
                    <a:srgbClr val="000000"/>
                  </a:solidFill>
                  <a:latin typeface="Arial Italics"/>
                  <a:ea typeface="Arial Italics"/>
                  <a:cs typeface="Arial Italics"/>
                  <a:sym typeface="Arial Italics"/>
                </a:rPr>
                <a:t>Adults know what issues really affect children without guessing or making adult assumptions about the child experience</a:t>
              </a:r>
              <a:r>
                <a:rPr lang="en-US" sz="4200" dirty="0">
                  <a:solidFill>
                    <a:srgbClr val="000000"/>
                  </a:solidFill>
                  <a:latin typeface="Arial"/>
                  <a:ea typeface="Arial"/>
                  <a:cs typeface="Arial"/>
                  <a:sym typeface="Arial"/>
                </a:rPr>
                <a:t>. </a:t>
              </a:r>
            </a:p>
            <a:p>
              <a:pPr marL="760095" lvl="1" indent="-380048" algn="r">
                <a:lnSpc>
                  <a:spcPts val="4536"/>
                </a:lnSpc>
              </a:pPr>
              <a:endParaRPr lang="en-US" sz="4200" dirty="0">
                <a:solidFill>
                  <a:srgbClr val="000000"/>
                </a:solidFill>
                <a:latin typeface="Arial"/>
                <a:ea typeface="Arial"/>
                <a:cs typeface="Arial"/>
                <a:sym typeface="Arial"/>
              </a:endParaRPr>
            </a:p>
            <a:p>
              <a:pPr marL="760095" lvl="1" indent="-380048" algn="r">
                <a:lnSpc>
                  <a:spcPts val="4536"/>
                </a:lnSpc>
              </a:pPr>
              <a:endParaRPr lang="en-US" sz="4200" dirty="0">
                <a:solidFill>
                  <a:srgbClr val="000000"/>
                </a:solidFill>
                <a:latin typeface="Arial"/>
                <a:ea typeface="Arial"/>
                <a:cs typeface="Arial"/>
                <a:sym typeface="Arial"/>
              </a:endParaRPr>
            </a:p>
            <a:p>
              <a:pPr marL="488632" lvl="1" indent="-244316" algn="r">
                <a:lnSpc>
                  <a:spcPts val="2916"/>
                </a:lnSpc>
              </a:pPr>
              <a:r>
                <a:rPr lang="en-US" sz="2700" dirty="0">
                  <a:solidFill>
                    <a:srgbClr val="000000"/>
                  </a:solidFill>
                  <a:latin typeface="Arial"/>
                  <a:ea typeface="Arial"/>
                  <a:cs typeface="Arial"/>
                  <a:sym typeface="Arial"/>
                </a:rPr>
                <a:t>Children’s Commissioner Wales, 2013</a:t>
              </a:r>
            </a:p>
            <a:p>
              <a:pPr marL="760095" lvl="1" indent="-380048" algn="l">
                <a:lnSpc>
                  <a:spcPts val="4536"/>
                </a:lnSpc>
              </a:pPr>
              <a:endParaRPr lang="en-US" sz="2700" dirty="0">
                <a:solidFill>
                  <a:srgbClr val="000000"/>
                </a:solidFill>
                <a:latin typeface="Arial"/>
                <a:ea typeface="Arial"/>
                <a:cs typeface="Arial"/>
                <a:sym typeface="Arial"/>
              </a:endParaRPr>
            </a:p>
          </p:txBody>
        </p:sp>
      </p:gr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FFF2CC"/>
        </a:solidFill>
        <a:effectLst/>
      </p:bgPr>
    </p:bg>
    <p:spTree>
      <p:nvGrpSpPr>
        <p:cNvPr id="1" name=""/>
        <p:cNvGrpSpPr/>
        <p:nvPr/>
      </p:nvGrpSpPr>
      <p:grpSpPr>
        <a:xfrm>
          <a:off x="0" y="0"/>
          <a:ext cx="0" cy="0"/>
          <a:chOff x="0" y="0"/>
          <a:chExt cx="0" cy="0"/>
        </a:xfrm>
      </p:grpSpPr>
      <p:grpSp>
        <p:nvGrpSpPr>
          <p:cNvPr id="2" name="Group 2"/>
          <p:cNvGrpSpPr/>
          <p:nvPr/>
        </p:nvGrpSpPr>
        <p:grpSpPr>
          <a:xfrm>
            <a:off x="922020" y="4457700"/>
            <a:ext cx="8082915" cy="5503066"/>
            <a:chOff x="-388620" y="-718816"/>
            <a:chExt cx="10777220" cy="7337421"/>
          </a:xfrm>
        </p:grpSpPr>
        <p:sp>
          <p:nvSpPr>
            <p:cNvPr id="3" name="Freeform 3"/>
            <p:cNvSpPr/>
            <p:nvPr/>
          </p:nvSpPr>
          <p:spPr>
            <a:xfrm>
              <a:off x="12700" y="12700"/>
              <a:ext cx="10363200" cy="6593205"/>
            </a:xfrm>
            <a:custGeom>
              <a:avLst/>
              <a:gdLst/>
              <a:ahLst/>
              <a:cxnLst/>
              <a:rect l="l" t="t" r="r" b="b"/>
              <a:pathLst>
                <a:path w="10363200" h="6593205">
                  <a:moveTo>
                    <a:pt x="0" y="0"/>
                  </a:moveTo>
                  <a:lnTo>
                    <a:pt x="10363200" y="0"/>
                  </a:lnTo>
                  <a:lnTo>
                    <a:pt x="10363200" y="6593205"/>
                  </a:lnTo>
                  <a:lnTo>
                    <a:pt x="0" y="6593205"/>
                  </a:lnTo>
                  <a:close/>
                </a:path>
              </a:pathLst>
            </a:custGeom>
            <a:solidFill>
              <a:srgbClr val="FFF2CC"/>
            </a:solidFill>
          </p:spPr>
          <p:txBody>
            <a:bodyPr/>
            <a:lstStyle/>
            <a:p>
              <a:endParaRPr lang="en-GB"/>
            </a:p>
          </p:txBody>
        </p:sp>
        <p:sp>
          <p:nvSpPr>
            <p:cNvPr id="4" name="Freeform 4"/>
            <p:cNvSpPr/>
            <p:nvPr/>
          </p:nvSpPr>
          <p:spPr>
            <a:xfrm>
              <a:off x="0" y="0"/>
              <a:ext cx="10388600" cy="6618605"/>
            </a:xfrm>
            <a:custGeom>
              <a:avLst/>
              <a:gdLst/>
              <a:ahLst/>
              <a:cxnLst/>
              <a:rect l="l" t="t" r="r" b="b"/>
              <a:pathLst>
                <a:path w="10388600" h="6618605">
                  <a:moveTo>
                    <a:pt x="12700" y="0"/>
                  </a:moveTo>
                  <a:lnTo>
                    <a:pt x="10375900" y="0"/>
                  </a:lnTo>
                  <a:cubicBezTo>
                    <a:pt x="10382885" y="0"/>
                    <a:pt x="10388600" y="5715"/>
                    <a:pt x="10388600" y="12700"/>
                  </a:cubicBezTo>
                  <a:lnTo>
                    <a:pt x="10388600" y="6605905"/>
                  </a:lnTo>
                  <a:cubicBezTo>
                    <a:pt x="10388600" y="6612890"/>
                    <a:pt x="10382885" y="6618605"/>
                    <a:pt x="10375900" y="6618605"/>
                  </a:cubicBezTo>
                  <a:lnTo>
                    <a:pt x="12700" y="6618605"/>
                  </a:lnTo>
                  <a:cubicBezTo>
                    <a:pt x="5715" y="6618605"/>
                    <a:pt x="0" y="6612890"/>
                    <a:pt x="0" y="6605905"/>
                  </a:cubicBezTo>
                  <a:lnTo>
                    <a:pt x="0" y="12700"/>
                  </a:lnTo>
                  <a:cubicBezTo>
                    <a:pt x="0" y="5715"/>
                    <a:pt x="5715" y="0"/>
                    <a:pt x="12700" y="0"/>
                  </a:cubicBezTo>
                  <a:moveTo>
                    <a:pt x="12700" y="25400"/>
                  </a:moveTo>
                  <a:lnTo>
                    <a:pt x="12700" y="12700"/>
                  </a:lnTo>
                  <a:lnTo>
                    <a:pt x="25400" y="12700"/>
                  </a:lnTo>
                  <a:lnTo>
                    <a:pt x="25400" y="6605905"/>
                  </a:lnTo>
                  <a:lnTo>
                    <a:pt x="12700" y="6605905"/>
                  </a:lnTo>
                  <a:lnTo>
                    <a:pt x="12700" y="6593205"/>
                  </a:lnTo>
                  <a:lnTo>
                    <a:pt x="10375900" y="6593205"/>
                  </a:lnTo>
                  <a:lnTo>
                    <a:pt x="10375900" y="6605905"/>
                  </a:lnTo>
                  <a:lnTo>
                    <a:pt x="10363200" y="6605905"/>
                  </a:lnTo>
                  <a:lnTo>
                    <a:pt x="10363200" y="12700"/>
                  </a:lnTo>
                  <a:lnTo>
                    <a:pt x="10375900" y="12700"/>
                  </a:lnTo>
                  <a:lnTo>
                    <a:pt x="10375900" y="25400"/>
                  </a:lnTo>
                  <a:lnTo>
                    <a:pt x="12700" y="25400"/>
                  </a:lnTo>
                  <a:close/>
                </a:path>
              </a:pathLst>
            </a:custGeom>
            <a:solidFill>
              <a:srgbClr val="FFF2CC"/>
            </a:solidFill>
          </p:spPr>
          <p:txBody>
            <a:bodyPr/>
            <a:lstStyle/>
            <a:p>
              <a:endParaRPr lang="en-GB"/>
            </a:p>
          </p:txBody>
        </p:sp>
        <p:sp>
          <p:nvSpPr>
            <p:cNvPr id="5" name="TextBox 5"/>
            <p:cNvSpPr txBox="1"/>
            <p:nvPr/>
          </p:nvSpPr>
          <p:spPr>
            <a:xfrm>
              <a:off x="-388620" y="-718816"/>
              <a:ext cx="10388600" cy="6656708"/>
            </a:xfrm>
            <a:prstGeom prst="rect">
              <a:avLst/>
            </a:prstGeom>
          </p:spPr>
          <p:txBody>
            <a:bodyPr lIns="50800" tIns="50800" rIns="50800" bIns="50800" rtlCol="0" anchor="t"/>
            <a:lstStyle/>
            <a:p>
              <a:pPr marL="760095" lvl="1" indent="-380048" algn="l">
                <a:lnSpc>
                  <a:spcPts val="4536"/>
                </a:lnSpc>
                <a:buFont typeface="Arial"/>
                <a:buChar char="•"/>
              </a:pPr>
              <a:r>
                <a:rPr lang="en-US" sz="4200" dirty="0" err="1">
                  <a:solidFill>
                    <a:srgbClr val="000000"/>
                  </a:solidFill>
                  <a:latin typeface="Arial"/>
                  <a:ea typeface="Arial"/>
                  <a:cs typeface="Arial"/>
                  <a:sym typeface="Arial"/>
                </a:rPr>
                <a:t>Teimlo</a:t>
              </a:r>
              <a:r>
                <a:rPr lang="en-US" sz="4200" dirty="0">
                  <a:solidFill>
                    <a:srgbClr val="000000"/>
                  </a:solidFill>
                  <a:latin typeface="Arial"/>
                  <a:ea typeface="Arial"/>
                  <a:cs typeface="Arial"/>
                  <a:sym typeface="Arial"/>
                </a:rPr>
                <a:t> </a:t>
              </a:r>
              <a:r>
                <a:rPr lang="en-US" sz="4200" dirty="0" err="1">
                  <a:solidFill>
                    <a:srgbClr val="000000"/>
                  </a:solidFill>
                  <a:latin typeface="Arial"/>
                  <a:ea typeface="Arial"/>
                  <a:cs typeface="Arial"/>
                  <a:sym typeface="Arial"/>
                </a:rPr>
                <a:t>fod</a:t>
              </a:r>
              <a:r>
                <a:rPr lang="en-US" sz="4200" dirty="0">
                  <a:solidFill>
                    <a:srgbClr val="000000"/>
                  </a:solidFill>
                  <a:latin typeface="Arial"/>
                  <a:ea typeface="Arial"/>
                  <a:cs typeface="Arial"/>
                  <a:sym typeface="Arial"/>
                </a:rPr>
                <a:t> </a:t>
              </a:r>
              <a:r>
                <a:rPr lang="en-US" sz="4200" dirty="0" err="1">
                  <a:solidFill>
                    <a:srgbClr val="000000"/>
                  </a:solidFill>
                  <a:latin typeface="Arial"/>
                  <a:ea typeface="Arial"/>
                  <a:cs typeface="Arial"/>
                  <a:sym typeface="Arial"/>
                </a:rPr>
                <a:t>nhw’n</a:t>
              </a:r>
              <a:r>
                <a:rPr lang="en-US" sz="4200" dirty="0">
                  <a:solidFill>
                    <a:srgbClr val="000000"/>
                  </a:solidFill>
                  <a:latin typeface="Arial"/>
                  <a:ea typeface="Arial"/>
                  <a:cs typeface="Arial"/>
                  <a:sym typeface="Arial"/>
                </a:rPr>
                <a:t> </a:t>
              </a:r>
              <a:r>
                <a:rPr lang="en-US" sz="4200" dirty="0" err="1">
                  <a:solidFill>
                    <a:srgbClr val="000000"/>
                  </a:solidFill>
                  <a:latin typeface="Arial"/>
                  <a:ea typeface="Arial"/>
                  <a:cs typeface="Arial"/>
                  <a:sym typeface="Arial"/>
                </a:rPr>
                <a:t>perthyn</a:t>
              </a:r>
              <a:endParaRPr lang="en-US" sz="4200" dirty="0">
                <a:solidFill>
                  <a:srgbClr val="000000"/>
                </a:solidFill>
                <a:latin typeface="Arial"/>
                <a:ea typeface="Arial"/>
                <a:cs typeface="Arial"/>
                <a:sym typeface="Arial"/>
              </a:endParaRPr>
            </a:p>
            <a:p>
              <a:pPr marL="380047" lvl="1" algn="l">
                <a:lnSpc>
                  <a:spcPts val="4536"/>
                </a:lnSpc>
              </a:pPr>
              <a:endParaRPr lang="en-US" sz="4200" dirty="0">
                <a:solidFill>
                  <a:srgbClr val="000000"/>
                </a:solidFill>
                <a:latin typeface="Arial"/>
                <a:ea typeface="Arial"/>
                <a:cs typeface="Arial"/>
                <a:sym typeface="Arial"/>
              </a:endParaRPr>
            </a:p>
            <a:p>
              <a:pPr marL="760095" lvl="1" indent="-380048" algn="l">
                <a:lnSpc>
                  <a:spcPts val="4536"/>
                </a:lnSpc>
                <a:buFont typeface="Arial"/>
                <a:buChar char="•"/>
              </a:pPr>
              <a:r>
                <a:rPr lang="en-US" sz="4200" dirty="0" err="1">
                  <a:solidFill>
                    <a:srgbClr val="000000"/>
                  </a:solidFill>
                  <a:latin typeface="Arial"/>
                  <a:ea typeface="Arial"/>
                  <a:cs typeface="Arial"/>
                  <a:sym typeface="Arial"/>
                </a:rPr>
                <a:t>Teimladau</a:t>
              </a:r>
              <a:r>
                <a:rPr lang="en-US" sz="4200" dirty="0">
                  <a:solidFill>
                    <a:srgbClr val="000000"/>
                  </a:solidFill>
                  <a:latin typeface="Arial"/>
                  <a:ea typeface="Arial"/>
                  <a:cs typeface="Arial"/>
                  <a:sym typeface="Arial"/>
                </a:rPr>
                <a:t> o </a:t>
              </a:r>
              <a:r>
                <a:rPr lang="en-US" sz="4200" dirty="0" err="1">
                  <a:solidFill>
                    <a:srgbClr val="000000"/>
                  </a:solidFill>
                  <a:latin typeface="Arial"/>
                  <a:ea typeface="Arial"/>
                  <a:cs typeface="Arial"/>
                  <a:sym typeface="Arial"/>
                </a:rPr>
                <a:t>rymuso</a:t>
              </a:r>
              <a:r>
                <a:rPr lang="en-US" sz="4200" dirty="0">
                  <a:solidFill>
                    <a:srgbClr val="000000"/>
                  </a:solidFill>
                  <a:latin typeface="Arial"/>
                  <a:ea typeface="Arial"/>
                  <a:cs typeface="Arial"/>
                  <a:sym typeface="Arial"/>
                </a:rPr>
                <a:t> a </a:t>
              </a:r>
              <a:r>
                <a:rPr lang="en-US" sz="4200" dirty="0" err="1">
                  <a:solidFill>
                    <a:srgbClr val="000000"/>
                  </a:solidFill>
                  <a:latin typeface="Arial"/>
                  <a:ea typeface="Arial"/>
                  <a:cs typeface="Arial"/>
                  <a:sym typeface="Arial"/>
                </a:rPr>
                <a:t>gwerth</a:t>
              </a:r>
              <a:r>
                <a:rPr lang="en-US" sz="4200" dirty="0">
                  <a:solidFill>
                    <a:srgbClr val="000000"/>
                  </a:solidFill>
                  <a:latin typeface="Arial"/>
                  <a:ea typeface="Arial"/>
                  <a:cs typeface="Arial"/>
                  <a:sym typeface="Arial"/>
                </a:rPr>
                <a:t> </a:t>
              </a:r>
              <a:r>
                <a:rPr lang="en-US" sz="4200" dirty="0" err="1">
                  <a:solidFill>
                    <a:srgbClr val="000000"/>
                  </a:solidFill>
                  <a:latin typeface="Arial"/>
                  <a:ea typeface="Arial"/>
                  <a:cs typeface="Arial"/>
                  <a:sym typeface="Arial"/>
                </a:rPr>
                <a:t>cymdeithasol</a:t>
              </a:r>
              <a:endParaRPr lang="en-US" sz="4200" dirty="0">
                <a:solidFill>
                  <a:srgbClr val="000000"/>
                </a:solidFill>
                <a:latin typeface="Arial"/>
                <a:ea typeface="Arial"/>
                <a:cs typeface="Arial"/>
                <a:sym typeface="Arial"/>
              </a:endParaRPr>
            </a:p>
            <a:p>
              <a:pPr marL="380047" lvl="1" algn="l">
                <a:lnSpc>
                  <a:spcPts val="4536"/>
                </a:lnSpc>
              </a:pPr>
              <a:endParaRPr lang="en-US" sz="4200" dirty="0">
                <a:solidFill>
                  <a:srgbClr val="000000"/>
                </a:solidFill>
                <a:latin typeface="Arial"/>
                <a:ea typeface="Arial"/>
                <a:cs typeface="Arial"/>
                <a:sym typeface="Arial"/>
              </a:endParaRPr>
            </a:p>
            <a:p>
              <a:pPr marL="760095" lvl="1" indent="-380048" algn="l">
                <a:lnSpc>
                  <a:spcPts val="4536"/>
                </a:lnSpc>
                <a:buFont typeface="Arial"/>
                <a:buChar char="•"/>
              </a:pPr>
              <a:r>
                <a:rPr lang="en-US" sz="4200" dirty="0" err="1">
                  <a:solidFill>
                    <a:srgbClr val="000000"/>
                  </a:solidFill>
                  <a:latin typeface="Arial"/>
                  <a:ea typeface="Arial"/>
                  <a:cs typeface="Arial"/>
                  <a:sym typeface="Arial"/>
                </a:rPr>
                <a:t>Ymwybyddiaeth</a:t>
              </a:r>
              <a:r>
                <a:rPr lang="en-US" sz="4200" dirty="0">
                  <a:solidFill>
                    <a:srgbClr val="000000"/>
                  </a:solidFill>
                  <a:latin typeface="Arial"/>
                  <a:ea typeface="Arial"/>
                  <a:cs typeface="Arial"/>
                  <a:sym typeface="Arial"/>
                </a:rPr>
                <a:t> o </a:t>
              </a:r>
              <a:r>
                <a:rPr lang="en-US" sz="4200" dirty="0" err="1">
                  <a:solidFill>
                    <a:srgbClr val="000000"/>
                  </a:solidFill>
                  <a:latin typeface="Arial"/>
                  <a:ea typeface="Arial"/>
                  <a:cs typeface="Arial"/>
                  <a:sym typeface="Arial"/>
                </a:rPr>
                <a:t>ddinasyddiaeth</a:t>
              </a:r>
              <a:r>
                <a:rPr lang="en-US" sz="4200" dirty="0">
                  <a:solidFill>
                    <a:srgbClr val="000000"/>
                  </a:solidFill>
                  <a:latin typeface="Arial"/>
                  <a:ea typeface="Arial"/>
                  <a:cs typeface="Arial"/>
                  <a:sym typeface="Arial"/>
                </a:rPr>
                <a:t> </a:t>
              </a:r>
              <a:r>
                <a:rPr lang="en-US" sz="4200" dirty="0" err="1">
                  <a:solidFill>
                    <a:srgbClr val="000000"/>
                  </a:solidFill>
                  <a:latin typeface="Arial"/>
                  <a:ea typeface="Arial"/>
                  <a:cs typeface="Arial"/>
                  <a:sym typeface="Arial"/>
                </a:rPr>
                <a:t>ddemocrataidd</a:t>
              </a:r>
              <a:endParaRPr lang="en-US" sz="4200" dirty="0">
                <a:solidFill>
                  <a:srgbClr val="000000"/>
                </a:solidFill>
                <a:latin typeface="Arial"/>
                <a:ea typeface="Arial"/>
                <a:cs typeface="Arial"/>
                <a:sym typeface="Arial"/>
              </a:endParaRPr>
            </a:p>
            <a:p>
              <a:pPr marL="760095" lvl="1" indent="-380048" algn="r">
                <a:lnSpc>
                  <a:spcPts val="4536"/>
                </a:lnSpc>
                <a:buFont typeface="Arial"/>
                <a:buChar char="•"/>
              </a:pPr>
              <a:r>
                <a:rPr lang="en-US" sz="4200" dirty="0">
                  <a:solidFill>
                    <a:srgbClr val="000000"/>
                  </a:solidFill>
                  <a:latin typeface="Arial"/>
                  <a:ea typeface="Arial"/>
                  <a:cs typeface="Arial"/>
                  <a:sym typeface="Arial"/>
                </a:rPr>
                <a:t>Thomas, 2007</a:t>
              </a:r>
            </a:p>
          </p:txBody>
        </p:sp>
      </p:grpSp>
      <p:grpSp>
        <p:nvGrpSpPr>
          <p:cNvPr id="6" name="Group 6"/>
          <p:cNvGrpSpPr/>
          <p:nvPr/>
        </p:nvGrpSpPr>
        <p:grpSpPr>
          <a:xfrm>
            <a:off x="9574530" y="4502428"/>
            <a:ext cx="7791450" cy="5458339"/>
            <a:chOff x="0" y="-659181"/>
            <a:chExt cx="10388600" cy="7277786"/>
          </a:xfrm>
        </p:grpSpPr>
        <p:sp>
          <p:nvSpPr>
            <p:cNvPr id="7" name="Freeform 7"/>
            <p:cNvSpPr/>
            <p:nvPr/>
          </p:nvSpPr>
          <p:spPr>
            <a:xfrm>
              <a:off x="12700" y="12700"/>
              <a:ext cx="10363200" cy="6593205"/>
            </a:xfrm>
            <a:custGeom>
              <a:avLst/>
              <a:gdLst/>
              <a:ahLst/>
              <a:cxnLst/>
              <a:rect l="l" t="t" r="r" b="b"/>
              <a:pathLst>
                <a:path w="10363200" h="6593205">
                  <a:moveTo>
                    <a:pt x="0" y="0"/>
                  </a:moveTo>
                  <a:lnTo>
                    <a:pt x="10363200" y="0"/>
                  </a:lnTo>
                  <a:lnTo>
                    <a:pt x="10363200" y="6593205"/>
                  </a:lnTo>
                  <a:lnTo>
                    <a:pt x="0" y="6593205"/>
                  </a:lnTo>
                  <a:close/>
                </a:path>
              </a:pathLst>
            </a:custGeom>
            <a:solidFill>
              <a:srgbClr val="FFF2CC"/>
            </a:solidFill>
          </p:spPr>
          <p:txBody>
            <a:bodyPr/>
            <a:lstStyle/>
            <a:p>
              <a:endParaRPr lang="en-GB"/>
            </a:p>
          </p:txBody>
        </p:sp>
        <p:sp>
          <p:nvSpPr>
            <p:cNvPr id="8" name="Freeform 8"/>
            <p:cNvSpPr/>
            <p:nvPr/>
          </p:nvSpPr>
          <p:spPr>
            <a:xfrm>
              <a:off x="0" y="0"/>
              <a:ext cx="10388600" cy="6618605"/>
            </a:xfrm>
            <a:custGeom>
              <a:avLst/>
              <a:gdLst/>
              <a:ahLst/>
              <a:cxnLst/>
              <a:rect l="l" t="t" r="r" b="b"/>
              <a:pathLst>
                <a:path w="10388600" h="6618605">
                  <a:moveTo>
                    <a:pt x="12700" y="0"/>
                  </a:moveTo>
                  <a:lnTo>
                    <a:pt x="10375900" y="0"/>
                  </a:lnTo>
                  <a:cubicBezTo>
                    <a:pt x="10382885" y="0"/>
                    <a:pt x="10388600" y="5715"/>
                    <a:pt x="10388600" y="12700"/>
                  </a:cubicBezTo>
                  <a:lnTo>
                    <a:pt x="10388600" y="6605905"/>
                  </a:lnTo>
                  <a:cubicBezTo>
                    <a:pt x="10388600" y="6612890"/>
                    <a:pt x="10382885" y="6618605"/>
                    <a:pt x="10375900" y="6618605"/>
                  </a:cubicBezTo>
                  <a:lnTo>
                    <a:pt x="12700" y="6618605"/>
                  </a:lnTo>
                  <a:cubicBezTo>
                    <a:pt x="5715" y="6618605"/>
                    <a:pt x="0" y="6612890"/>
                    <a:pt x="0" y="6605905"/>
                  </a:cubicBezTo>
                  <a:lnTo>
                    <a:pt x="0" y="12700"/>
                  </a:lnTo>
                  <a:cubicBezTo>
                    <a:pt x="0" y="5715"/>
                    <a:pt x="5715" y="0"/>
                    <a:pt x="12700" y="0"/>
                  </a:cubicBezTo>
                  <a:moveTo>
                    <a:pt x="12700" y="25400"/>
                  </a:moveTo>
                  <a:lnTo>
                    <a:pt x="12700" y="12700"/>
                  </a:lnTo>
                  <a:lnTo>
                    <a:pt x="25400" y="12700"/>
                  </a:lnTo>
                  <a:lnTo>
                    <a:pt x="25400" y="6605905"/>
                  </a:lnTo>
                  <a:lnTo>
                    <a:pt x="12700" y="6605905"/>
                  </a:lnTo>
                  <a:lnTo>
                    <a:pt x="12700" y="6593205"/>
                  </a:lnTo>
                  <a:lnTo>
                    <a:pt x="10375900" y="6593205"/>
                  </a:lnTo>
                  <a:lnTo>
                    <a:pt x="10375900" y="6605905"/>
                  </a:lnTo>
                  <a:lnTo>
                    <a:pt x="10363200" y="6605905"/>
                  </a:lnTo>
                  <a:lnTo>
                    <a:pt x="10363200" y="12700"/>
                  </a:lnTo>
                  <a:lnTo>
                    <a:pt x="10375900" y="12700"/>
                  </a:lnTo>
                  <a:lnTo>
                    <a:pt x="10375900" y="25400"/>
                  </a:lnTo>
                  <a:lnTo>
                    <a:pt x="12700" y="25400"/>
                  </a:lnTo>
                  <a:close/>
                </a:path>
              </a:pathLst>
            </a:custGeom>
            <a:solidFill>
              <a:srgbClr val="FFF2CC"/>
            </a:solidFill>
          </p:spPr>
          <p:txBody>
            <a:bodyPr/>
            <a:lstStyle/>
            <a:p>
              <a:endParaRPr lang="en-GB"/>
            </a:p>
          </p:txBody>
        </p:sp>
        <p:sp>
          <p:nvSpPr>
            <p:cNvPr id="9" name="TextBox 9"/>
            <p:cNvSpPr txBox="1"/>
            <p:nvPr/>
          </p:nvSpPr>
          <p:spPr>
            <a:xfrm>
              <a:off x="0" y="-659181"/>
              <a:ext cx="10388600" cy="6656706"/>
            </a:xfrm>
            <a:prstGeom prst="rect">
              <a:avLst/>
            </a:prstGeom>
          </p:spPr>
          <p:txBody>
            <a:bodyPr lIns="50800" tIns="50800" rIns="50800" bIns="50800" rtlCol="0" anchor="t"/>
            <a:lstStyle/>
            <a:p>
              <a:pPr marL="760095" lvl="1" indent="-380048" algn="l">
                <a:lnSpc>
                  <a:spcPts val="4536"/>
                </a:lnSpc>
                <a:buFont typeface="Arial"/>
                <a:buChar char="•"/>
              </a:pPr>
              <a:r>
                <a:rPr lang="en-US" sz="4200" i="1" dirty="0">
                  <a:solidFill>
                    <a:srgbClr val="000000"/>
                  </a:solidFill>
                  <a:latin typeface="Arial Italics"/>
                  <a:ea typeface="Arial Italics"/>
                  <a:cs typeface="Arial Italics"/>
                  <a:sym typeface="Arial Italics"/>
                </a:rPr>
                <a:t>Sense of belonging and ‘fitting in’ </a:t>
              </a:r>
            </a:p>
            <a:p>
              <a:pPr marL="380047" lvl="1" algn="l">
                <a:lnSpc>
                  <a:spcPts val="4536"/>
                </a:lnSpc>
              </a:pPr>
              <a:endParaRPr lang="en-US" sz="4200" i="1" dirty="0">
                <a:solidFill>
                  <a:srgbClr val="000000"/>
                </a:solidFill>
                <a:latin typeface="Arial Italics"/>
                <a:ea typeface="Arial Italics"/>
                <a:cs typeface="Arial Italics"/>
                <a:sym typeface="Arial Italics"/>
              </a:endParaRPr>
            </a:p>
            <a:p>
              <a:pPr marL="760095" lvl="1" indent="-380048" algn="l">
                <a:lnSpc>
                  <a:spcPts val="4536"/>
                </a:lnSpc>
                <a:buFont typeface="Arial"/>
                <a:buChar char="•"/>
              </a:pPr>
              <a:r>
                <a:rPr lang="en-US" sz="4200" i="1" dirty="0">
                  <a:solidFill>
                    <a:srgbClr val="000000"/>
                  </a:solidFill>
                  <a:latin typeface="Arial Italics"/>
                  <a:ea typeface="Arial Italics"/>
                  <a:cs typeface="Arial Italics"/>
                  <a:sym typeface="Arial Italics"/>
                </a:rPr>
                <a:t>Feelings of empowerment and social worth </a:t>
              </a:r>
            </a:p>
            <a:p>
              <a:pPr marL="380047" lvl="1" algn="l">
                <a:lnSpc>
                  <a:spcPts val="4536"/>
                </a:lnSpc>
              </a:pPr>
              <a:endParaRPr lang="en-US" sz="4200" i="1" dirty="0">
                <a:solidFill>
                  <a:srgbClr val="000000"/>
                </a:solidFill>
                <a:latin typeface="Arial Italics"/>
                <a:ea typeface="Arial Italics"/>
                <a:cs typeface="Arial Italics"/>
                <a:sym typeface="Arial Italics"/>
              </a:endParaRPr>
            </a:p>
            <a:p>
              <a:pPr marL="760095" lvl="1" indent="-380048" algn="l">
                <a:lnSpc>
                  <a:spcPts val="4536"/>
                </a:lnSpc>
                <a:buFont typeface="Arial"/>
                <a:buChar char="•"/>
              </a:pPr>
              <a:r>
                <a:rPr lang="en-US" sz="4200" i="1" dirty="0">
                  <a:solidFill>
                    <a:srgbClr val="000000"/>
                  </a:solidFill>
                  <a:latin typeface="Arial Italics"/>
                  <a:ea typeface="Arial Italics"/>
                  <a:cs typeface="Arial Italics"/>
                  <a:sym typeface="Arial Italics"/>
                </a:rPr>
                <a:t>Consciousness of democratic citizenship </a:t>
              </a:r>
            </a:p>
            <a:p>
              <a:pPr marL="760095" lvl="1" indent="-380048" algn="r">
                <a:lnSpc>
                  <a:spcPts val="4536"/>
                </a:lnSpc>
                <a:buFont typeface="Arial"/>
                <a:buChar char="•"/>
              </a:pPr>
              <a:r>
                <a:rPr lang="en-US" sz="4200" dirty="0">
                  <a:solidFill>
                    <a:srgbClr val="000000"/>
                  </a:solidFill>
                  <a:latin typeface="Arial"/>
                  <a:ea typeface="Arial"/>
                  <a:cs typeface="Arial"/>
                  <a:sym typeface="Arial"/>
                </a:rPr>
                <a:t>Thomas, 2007</a:t>
              </a:r>
            </a:p>
          </p:txBody>
        </p:sp>
      </p:grpSp>
      <p:sp>
        <p:nvSpPr>
          <p:cNvPr id="10" name="Freeform 10"/>
          <p:cNvSpPr/>
          <p:nvPr/>
        </p:nvSpPr>
        <p:spPr>
          <a:xfrm>
            <a:off x="5623560" y="314636"/>
            <a:ext cx="6743700" cy="3591405"/>
          </a:xfrm>
          <a:custGeom>
            <a:avLst/>
            <a:gdLst/>
            <a:ahLst/>
            <a:cxnLst/>
            <a:rect l="l" t="t" r="r" b="b"/>
            <a:pathLst>
              <a:path w="5830728" h="4376264">
                <a:moveTo>
                  <a:pt x="0" y="0"/>
                </a:moveTo>
                <a:lnTo>
                  <a:pt x="5830728" y="0"/>
                </a:lnTo>
                <a:lnTo>
                  <a:pt x="5830728" y="4376263"/>
                </a:lnTo>
                <a:lnTo>
                  <a:pt x="0" y="4376263"/>
                </a:lnTo>
                <a:lnTo>
                  <a:pt x="0" y="0"/>
                </a:lnTo>
                <a:close/>
              </a:path>
            </a:pathLst>
          </a:custGeom>
          <a:blipFill>
            <a:blip r:embed="rId2"/>
            <a:stretch>
              <a:fillRect/>
            </a:stretch>
          </a:blipFill>
        </p:spPr>
        <p:txBody>
          <a:bodyPr/>
          <a:lstStyle/>
          <a:p>
            <a:endParaRPr lang="en-GB"/>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FFF2CC"/>
        </a:solidFill>
        <a:effectLst/>
      </p:bgPr>
    </p:bg>
    <p:spTree>
      <p:nvGrpSpPr>
        <p:cNvPr id="1" name=""/>
        <p:cNvGrpSpPr/>
        <p:nvPr/>
      </p:nvGrpSpPr>
      <p:grpSpPr>
        <a:xfrm>
          <a:off x="0" y="0"/>
          <a:ext cx="0" cy="0"/>
          <a:chOff x="0" y="0"/>
          <a:chExt cx="0" cy="0"/>
        </a:xfrm>
      </p:grpSpPr>
      <p:grpSp>
        <p:nvGrpSpPr>
          <p:cNvPr id="2" name="Group 2"/>
          <p:cNvGrpSpPr/>
          <p:nvPr/>
        </p:nvGrpSpPr>
        <p:grpSpPr>
          <a:xfrm>
            <a:off x="1257300" y="547687"/>
            <a:ext cx="15773400" cy="2128266"/>
            <a:chOff x="0" y="0"/>
            <a:chExt cx="21031200" cy="2837688"/>
          </a:xfrm>
        </p:grpSpPr>
        <p:sp>
          <p:nvSpPr>
            <p:cNvPr id="3" name="Freeform 3"/>
            <p:cNvSpPr/>
            <p:nvPr/>
          </p:nvSpPr>
          <p:spPr>
            <a:xfrm>
              <a:off x="0" y="0"/>
              <a:ext cx="21031200" cy="2837688"/>
            </a:xfrm>
            <a:custGeom>
              <a:avLst/>
              <a:gdLst/>
              <a:ahLst/>
              <a:cxnLst/>
              <a:rect l="l" t="t" r="r" b="b"/>
              <a:pathLst>
                <a:path w="21031200" h="2837688">
                  <a:moveTo>
                    <a:pt x="0" y="0"/>
                  </a:moveTo>
                  <a:lnTo>
                    <a:pt x="21031200" y="0"/>
                  </a:lnTo>
                  <a:lnTo>
                    <a:pt x="21031200" y="2837688"/>
                  </a:lnTo>
                  <a:lnTo>
                    <a:pt x="0" y="2837688"/>
                  </a:lnTo>
                  <a:close/>
                </a:path>
              </a:pathLst>
            </a:custGeom>
            <a:solidFill>
              <a:srgbClr val="000000">
                <a:alpha val="0"/>
              </a:srgbClr>
            </a:solidFill>
          </p:spPr>
          <p:txBody>
            <a:bodyPr/>
            <a:lstStyle/>
            <a:p>
              <a:endParaRPr lang="en-GB"/>
            </a:p>
          </p:txBody>
        </p:sp>
        <p:sp>
          <p:nvSpPr>
            <p:cNvPr id="4" name="TextBox 4"/>
            <p:cNvSpPr txBox="1"/>
            <p:nvPr/>
          </p:nvSpPr>
          <p:spPr>
            <a:xfrm>
              <a:off x="0" y="-57150"/>
              <a:ext cx="21031200" cy="2894838"/>
            </a:xfrm>
            <a:prstGeom prst="rect">
              <a:avLst/>
            </a:prstGeom>
          </p:spPr>
          <p:txBody>
            <a:bodyPr lIns="0" tIns="0" rIns="0" bIns="0" rtlCol="0" anchor="ctr"/>
            <a:lstStyle/>
            <a:p>
              <a:pPr algn="ctr">
                <a:lnSpc>
                  <a:spcPts val="7128"/>
                </a:lnSpc>
              </a:pPr>
              <a:r>
                <a:rPr lang="en-US" sz="6600">
                  <a:solidFill>
                    <a:srgbClr val="000000"/>
                  </a:solidFill>
                  <a:latin typeface="Arial"/>
                  <a:ea typeface="Arial"/>
                  <a:cs typeface="Arial"/>
                  <a:sym typeface="Arial"/>
                </a:rPr>
                <a:t>Beirniadaeth yn erbyn Cyfranogiad</a:t>
              </a:r>
            </a:p>
            <a:p>
              <a:pPr algn="ctr">
                <a:lnSpc>
                  <a:spcPts val="7128"/>
                </a:lnSpc>
              </a:pPr>
              <a:r>
                <a:rPr lang="en-US" sz="6600">
                  <a:solidFill>
                    <a:srgbClr val="000000"/>
                  </a:solidFill>
                  <a:latin typeface="Arial"/>
                  <a:ea typeface="Arial"/>
                  <a:cs typeface="Arial"/>
                  <a:sym typeface="Arial"/>
                </a:rPr>
                <a:t>Criticisms of Participation </a:t>
              </a:r>
            </a:p>
          </p:txBody>
        </p:sp>
      </p:grpSp>
      <p:grpSp>
        <p:nvGrpSpPr>
          <p:cNvPr id="5" name="Group 5"/>
          <p:cNvGrpSpPr/>
          <p:nvPr/>
        </p:nvGrpSpPr>
        <p:grpSpPr>
          <a:xfrm>
            <a:off x="447675" y="2728912"/>
            <a:ext cx="8591550" cy="7084320"/>
            <a:chOff x="-1066800" y="0"/>
            <a:chExt cx="11455400" cy="9445759"/>
          </a:xfrm>
        </p:grpSpPr>
        <p:sp>
          <p:nvSpPr>
            <p:cNvPr id="6" name="Freeform 6"/>
            <p:cNvSpPr/>
            <p:nvPr/>
          </p:nvSpPr>
          <p:spPr>
            <a:xfrm>
              <a:off x="12700" y="12700"/>
              <a:ext cx="10363200" cy="9241790"/>
            </a:xfrm>
            <a:custGeom>
              <a:avLst/>
              <a:gdLst/>
              <a:ahLst/>
              <a:cxnLst/>
              <a:rect l="l" t="t" r="r" b="b"/>
              <a:pathLst>
                <a:path w="10363200" h="9241790">
                  <a:moveTo>
                    <a:pt x="0" y="0"/>
                  </a:moveTo>
                  <a:lnTo>
                    <a:pt x="10363200" y="0"/>
                  </a:lnTo>
                  <a:lnTo>
                    <a:pt x="10363200" y="9241790"/>
                  </a:lnTo>
                  <a:lnTo>
                    <a:pt x="0" y="9241790"/>
                  </a:lnTo>
                  <a:close/>
                </a:path>
              </a:pathLst>
            </a:custGeom>
            <a:solidFill>
              <a:srgbClr val="FFF2CC"/>
            </a:solidFill>
          </p:spPr>
          <p:txBody>
            <a:bodyPr/>
            <a:lstStyle/>
            <a:p>
              <a:endParaRPr lang="en-GB"/>
            </a:p>
          </p:txBody>
        </p:sp>
        <p:sp>
          <p:nvSpPr>
            <p:cNvPr id="7" name="Freeform 7"/>
            <p:cNvSpPr/>
            <p:nvPr/>
          </p:nvSpPr>
          <p:spPr>
            <a:xfrm>
              <a:off x="0" y="0"/>
              <a:ext cx="10388600" cy="9267190"/>
            </a:xfrm>
            <a:custGeom>
              <a:avLst/>
              <a:gdLst/>
              <a:ahLst/>
              <a:cxnLst/>
              <a:rect l="l" t="t" r="r" b="b"/>
              <a:pathLst>
                <a:path w="10388600" h="9267190">
                  <a:moveTo>
                    <a:pt x="12700" y="0"/>
                  </a:moveTo>
                  <a:lnTo>
                    <a:pt x="10375900" y="0"/>
                  </a:lnTo>
                  <a:cubicBezTo>
                    <a:pt x="10382885" y="0"/>
                    <a:pt x="10388600" y="5715"/>
                    <a:pt x="10388600" y="12700"/>
                  </a:cubicBezTo>
                  <a:lnTo>
                    <a:pt x="10388600" y="9254490"/>
                  </a:lnTo>
                  <a:cubicBezTo>
                    <a:pt x="10388600" y="9261475"/>
                    <a:pt x="10382885" y="9267190"/>
                    <a:pt x="10375900" y="9267190"/>
                  </a:cubicBezTo>
                  <a:lnTo>
                    <a:pt x="12700" y="9267190"/>
                  </a:lnTo>
                  <a:cubicBezTo>
                    <a:pt x="5715" y="9267190"/>
                    <a:pt x="0" y="9261475"/>
                    <a:pt x="0" y="9254490"/>
                  </a:cubicBezTo>
                  <a:lnTo>
                    <a:pt x="0" y="12700"/>
                  </a:lnTo>
                  <a:cubicBezTo>
                    <a:pt x="0" y="5715"/>
                    <a:pt x="5715" y="0"/>
                    <a:pt x="12700" y="0"/>
                  </a:cubicBezTo>
                  <a:moveTo>
                    <a:pt x="12700" y="25400"/>
                  </a:moveTo>
                  <a:lnTo>
                    <a:pt x="12700" y="12700"/>
                  </a:lnTo>
                  <a:lnTo>
                    <a:pt x="25400" y="12700"/>
                  </a:lnTo>
                  <a:lnTo>
                    <a:pt x="25400" y="9254490"/>
                  </a:lnTo>
                  <a:lnTo>
                    <a:pt x="12700" y="9254490"/>
                  </a:lnTo>
                  <a:lnTo>
                    <a:pt x="12700" y="9241790"/>
                  </a:lnTo>
                  <a:lnTo>
                    <a:pt x="10375900" y="9241790"/>
                  </a:lnTo>
                  <a:lnTo>
                    <a:pt x="10375900" y="9254490"/>
                  </a:lnTo>
                  <a:lnTo>
                    <a:pt x="10363200" y="9254490"/>
                  </a:lnTo>
                  <a:lnTo>
                    <a:pt x="10363200" y="12700"/>
                  </a:lnTo>
                  <a:lnTo>
                    <a:pt x="10375900" y="12700"/>
                  </a:lnTo>
                  <a:lnTo>
                    <a:pt x="10375900" y="25400"/>
                  </a:lnTo>
                  <a:lnTo>
                    <a:pt x="12700" y="25400"/>
                  </a:lnTo>
                  <a:close/>
                </a:path>
              </a:pathLst>
            </a:custGeom>
            <a:solidFill>
              <a:srgbClr val="FFF2CC"/>
            </a:solidFill>
          </p:spPr>
          <p:txBody>
            <a:bodyPr/>
            <a:lstStyle/>
            <a:p>
              <a:endParaRPr lang="en-GB"/>
            </a:p>
          </p:txBody>
        </p:sp>
        <p:sp>
          <p:nvSpPr>
            <p:cNvPr id="8" name="TextBox 8"/>
            <p:cNvSpPr txBox="1"/>
            <p:nvPr/>
          </p:nvSpPr>
          <p:spPr>
            <a:xfrm>
              <a:off x="-1066800" y="226196"/>
              <a:ext cx="11442700" cy="9219563"/>
            </a:xfrm>
            <a:prstGeom prst="rect">
              <a:avLst/>
            </a:prstGeom>
          </p:spPr>
          <p:txBody>
            <a:bodyPr lIns="50800" tIns="50800" rIns="50800" bIns="50800" rtlCol="0" anchor="t"/>
            <a:lstStyle/>
            <a:p>
              <a:pPr marL="703088" lvl="1" indent="-351544" algn="l">
                <a:lnSpc>
                  <a:spcPts val="3356"/>
                </a:lnSpc>
                <a:buFont typeface="Arial"/>
                <a:buChar char="•"/>
              </a:pPr>
              <a:r>
                <a:rPr lang="en-US" sz="3600" dirty="0">
                  <a:solidFill>
                    <a:srgbClr val="000000"/>
                  </a:solidFill>
                  <a:latin typeface="Arial"/>
                  <a:ea typeface="Arial"/>
                  <a:cs typeface="Arial"/>
                  <a:sym typeface="Arial"/>
                </a:rPr>
                <a:t>Yn </a:t>
              </a:r>
              <a:r>
                <a:rPr lang="en-US" sz="3600" dirty="0" err="1">
                  <a:solidFill>
                    <a:srgbClr val="000000"/>
                  </a:solidFill>
                  <a:latin typeface="Arial"/>
                  <a:ea typeface="Arial"/>
                  <a:cs typeface="Arial"/>
                  <a:sym typeface="Arial"/>
                </a:rPr>
                <a:t>fwy</a:t>
              </a:r>
              <a:r>
                <a:rPr lang="en-US" sz="3600" dirty="0">
                  <a:solidFill>
                    <a:srgbClr val="000000"/>
                  </a:solidFill>
                  <a:latin typeface="Arial"/>
                  <a:ea typeface="Arial"/>
                  <a:cs typeface="Arial"/>
                  <a:sym typeface="Arial"/>
                </a:rPr>
                <a:t> </a:t>
              </a:r>
              <a:r>
                <a:rPr lang="en-US" sz="3600" dirty="0" err="1">
                  <a:solidFill>
                    <a:srgbClr val="000000"/>
                  </a:solidFill>
                  <a:latin typeface="Arial"/>
                  <a:ea typeface="Arial"/>
                  <a:cs typeface="Arial"/>
                  <a:sym typeface="Arial"/>
                </a:rPr>
                <a:t>cyffredin</a:t>
              </a:r>
              <a:r>
                <a:rPr lang="en-US" sz="3600" dirty="0">
                  <a:solidFill>
                    <a:srgbClr val="000000"/>
                  </a:solidFill>
                  <a:latin typeface="Arial"/>
                  <a:ea typeface="Arial"/>
                  <a:cs typeface="Arial"/>
                  <a:sym typeface="Arial"/>
                </a:rPr>
                <a:t> </a:t>
              </a:r>
              <a:r>
                <a:rPr lang="en-US" sz="3600" dirty="0" err="1">
                  <a:solidFill>
                    <a:srgbClr val="000000"/>
                  </a:solidFill>
                  <a:latin typeface="Arial"/>
                  <a:ea typeface="Arial"/>
                  <a:cs typeface="Arial"/>
                  <a:sym typeface="Arial"/>
                </a:rPr>
                <a:t>ymhlith</a:t>
              </a:r>
              <a:r>
                <a:rPr lang="en-US" sz="3600" dirty="0">
                  <a:solidFill>
                    <a:srgbClr val="000000"/>
                  </a:solidFill>
                  <a:latin typeface="Arial"/>
                  <a:ea typeface="Arial"/>
                  <a:cs typeface="Arial"/>
                  <a:sym typeface="Arial"/>
                </a:rPr>
                <a:t> </a:t>
              </a:r>
              <a:r>
                <a:rPr lang="en-US" sz="3600" dirty="0" err="1">
                  <a:solidFill>
                    <a:srgbClr val="000000"/>
                  </a:solidFill>
                  <a:latin typeface="Arial"/>
                  <a:ea typeface="Arial"/>
                  <a:cs typeface="Arial"/>
                  <a:sym typeface="Arial"/>
                </a:rPr>
                <a:t>pobl</a:t>
              </a:r>
              <a:r>
                <a:rPr lang="en-US" sz="3600" dirty="0">
                  <a:solidFill>
                    <a:srgbClr val="000000"/>
                  </a:solidFill>
                  <a:latin typeface="Arial"/>
                  <a:ea typeface="Arial"/>
                  <a:cs typeface="Arial"/>
                  <a:sym typeface="Arial"/>
                </a:rPr>
                <a:t> </a:t>
              </a:r>
              <a:r>
                <a:rPr lang="en-US" sz="3600" dirty="0" err="1">
                  <a:solidFill>
                    <a:srgbClr val="000000"/>
                  </a:solidFill>
                  <a:latin typeface="Arial"/>
                  <a:ea typeface="Arial"/>
                  <a:cs typeface="Arial"/>
                  <a:sym typeface="Arial"/>
                </a:rPr>
                <a:t>ifanc</a:t>
              </a:r>
              <a:r>
                <a:rPr lang="en-US" sz="3600" dirty="0">
                  <a:solidFill>
                    <a:srgbClr val="000000"/>
                  </a:solidFill>
                  <a:latin typeface="Arial"/>
                  <a:ea typeface="Arial"/>
                  <a:cs typeface="Arial"/>
                  <a:sym typeface="Arial"/>
                </a:rPr>
                <a:t> 12-16 </a:t>
              </a:r>
              <a:r>
                <a:rPr lang="en-US" sz="3600" dirty="0" err="1">
                  <a:solidFill>
                    <a:srgbClr val="000000"/>
                  </a:solidFill>
                  <a:latin typeface="Arial"/>
                  <a:ea typeface="Arial"/>
                  <a:cs typeface="Arial"/>
                  <a:sym typeface="Arial"/>
                </a:rPr>
                <a:t>oed</a:t>
              </a:r>
              <a:endParaRPr lang="en-US" sz="3600" dirty="0">
                <a:solidFill>
                  <a:srgbClr val="000000"/>
                </a:solidFill>
                <a:latin typeface="Arial"/>
                <a:ea typeface="Arial"/>
                <a:cs typeface="Arial"/>
                <a:sym typeface="Arial"/>
              </a:endParaRPr>
            </a:p>
            <a:p>
              <a:pPr marL="703088" lvl="1" indent="-351544" algn="l">
                <a:lnSpc>
                  <a:spcPts val="3356"/>
                </a:lnSpc>
                <a:buFont typeface="Arial"/>
                <a:buChar char="•"/>
              </a:pPr>
              <a:endParaRPr lang="en-US" sz="3600" dirty="0">
                <a:solidFill>
                  <a:srgbClr val="000000"/>
                </a:solidFill>
                <a:latin typeface="Arial"/>
                <a:ea typeface="Arial"/>
                <a:cs typeface="Arial"/>
                <a:sym typeface="Arial"/>
              </a:endParaRPr>
            </a:p>
            <a:p>
              <a:pPr marL="703088" lvl="1" indent="-351544" algn="l">
                <a:lnSpc>
                  <a:spcPts val="3356"/>
                </a:lnSpc>
                <a:buFont typeface="Arial"/>
                <a:buChar char="•"/>
              </a:pPr>
              <a:r>
                <a:rPr lang="en-US" sz="3600" dirty="0">
                  <a:solidFill>
                    <a:srgbClr val="000000"/>
                  </a:solidFill>
                  <a:latin typeface="Arial"/>
                  <a:ea typeface="Arial"/>
                  <a:cs typeface="Arial"/>
                  <a:sym typeface="Arial"/>
                </a:rPr>
                <a:t>Yn </a:t>
              </a:r>
              <a:r>
                <a:rPr lang="en-US" sz="3600" dirty="0" err="1">
                  <a:solidFill>
                    <a:srgbClr val="000000"/>
                  </a:solidFill>
                  <a:latin typeface="Arial"/>
                  <a:ea typeface="Arial"/>
                  <a:cs typeface="Arial"/>
                  <a:sym typeface="Arial"/>
                </a:rPr>
                <a:t>aml</a:t>
              </a:r>
              <a:r>
                <a:rPr lang="en-US" sz="3600" dirty="0">
                  <a:solidFill>
                    <a:srgbClr val="000000"/>
                  </a:solidFill>
                  <a:latin typeface="Arial"/>
                  <a:ea typeface="Arial"/>
                  <a:cs typeface="Arial"/>
                  <a:sym typeface="Arial"/>
                </a:rPr>
                <a:t> </a:t>
              </a:r>
              <a:r>
                <a:rPr lang="en-US" sz="3600" dirty="0" err="1">
                  <a:solidFill>
                    <a:srgbClr val="000000"/>
                  </a:solidFill>
                  <a:latin typeface="Arial"/>
                  <a:ea typeface="Arial"/>
                  <a:cs typeface="Arial"/>
                  <a:sym typeface="Arial"/>
                </a:rPr>
                <a:t>mae'n</a:t>
              </a:r>
              <a:r>
                <a:rPr lang="en-US" sz="3600" dirty="0">
                  <a:solidFill>
                    <a:srgbClr val="000000"/>
                  </a:solidFill>
                  <a:latin typeface="Arial"/>
                  <a:ea typeface="Arial"/>
                  <a:cs typeface="Arial"/>
                  <a:sym typeface="Arial"/>
                </a:rPr>
                <a:t> </a:t>
              </a:r>
              <a:r>
                <a:rPr lang="en-US" sz="3600" dirty="0" err="1">
                  <a:solidFill>
                    <a:srgbClr val="000000"/>
                  </a:solidFill>
                  <a:latin typeface="Arial"/>
                  <a:ea typeface="Arial"/>
                  <a:cs typeface="Arial"/>
                  <a:sym typeface="Arial"/>
                </a:rPr>
                <a:t>cynnwys</a:t>
              </a:r>
              <a:r>
                <a:rPr lang="en-US" sz="3600" dirty="0">
                  <a:solidFill>
                    <a:srgbClr val="000000"/>
                  </a:solidFill>
                  <a:latin typeface="Arial"/>
                  <a:ea typeface="Arial"/>
                  <a:cs typeface="Arial"/>
                  <a:sym typeface="Arial"/>
                </a:rPr>
                <a:t> </a:t>
              </a:r>
              <a:r>
                <a:rPr lang="en-US" sz="3600" dirty="0" err="1">
                  <a:solidFill>
                    <a:srgbClr val="000000"/>
                  </a:solidFill>
                  <a:latin typeface="Arial"/>
                  <a:ea typeface="Arial"/>
                  <a:cs typeface="Arial"/>
                  <a:sym typeface="Arial"/>
                </a:rPr>
                <a:t>ymgynghoriadau</a:t>
              </a:r>
              <a:r>
                <a:rPr lang="en-US" sz="3600" dirty="0">
                  <a:solidFill>
                    <a:srgbClr val="000000"/>
                  </a:solidFill>
                  <a:latin typeface="Arial"/>
                  <a:ea typeface="Arial"/>
                  <a:cs typeface="Arial"/>
                  <a:sym typeface="Arial"/>
                </a:rPr>
                <a:t> </a:t>
              </a:r>
              <a:r>
                <a:rPr lang="en-US" sz="3600" dirty="0" err="1">
                  <a:solidFill>
                    <a:srgbClr val="000000"/>
                  </a:solidFill>
                  <a:latin typeface="Arial"/>
                  <a:ea typeface="Arial"/>
                  <a:cs typeface="Arial"/>
                  <a:sym typeface="Arial"/>
                </a:rPr>
                <a:t>ar</a:t>
              </a:r>
              <a:r>
                <a:rPr lang="en-US" sz="3600" dirty="0">
                  <a:solidFill>
                    <a:srgbClr val="000000"/>
                  </a:solidFill>
                  <a:latin typeface="Arial"/>
                  <a:ea typeface="Arial"/>
                  <a:cs typeface="Arial"/>
                  <a:sym typeface="Arial"/>
                </a:rPr>
                <a:t> </a:t>
              </a:r>
              <a:r>
                <a:rPr lang="en-US" sz="3600" dirty="0" err="1">
                  <a:solidFill>
                    <a:srgbClr val="000000"/>
                  </a:solidFill>
                  <a:latin typeface="Arial"/>
                  <a:ea typeface="Arial"/>
                  <a:cs typeface="Arial"/>
                  <a:sym typeface="Arial"/>
                </a:rPr>
                <a:t>ddatblygu</a:t>
              </a:r>
              <a:r>
                <a:rPr lang="en-US" sz="3600" dirty="0">
                  <a:solidFill>
                    <a:srgbClr val="000000"/>
                  </a:solidFill>
                  <a:latin typeface="Arial"/>
                  <a:ea typeface="Arial"/>
                  <a:cs typeface="Arial"/>
                  <a:sym typeface="Arial"/>
                </a:rPr>
                <a:t> / </a:t>
              </a:r>
              <a:r>
                <a:rPr lang="en-US" sz="3600" dirty="0" err="1">
                  <a:solidFill>
                    <a:srgbClr val="000000"/>
                  </a:solidFill>
                  <a:latin typeface="Arial"/>
                  <a:ea typeface="Arial"/>
                  <a:cs typeface="Arial"/>
                  <a:sym typeface="Arial"/>
                </a:rPr>
                <a:t>cyflwyno</a:t>
              </a:r>
              <a:r>
                <a:rPr lang="en-US" sz="3600" dirty="0">
                  <a:solidFill>
                    <a:srgbClr val="000000"/>
                  </a:solidFill>
                  <a:latin typeface="Arial"/>
                  <a:ea typeface="Arial"/>
                  <a:cs typeface="Arial"/>
                  <a:sym typeface="Arial"/>
                </a:rPr>
                <a:t> </a:t>
              </a:r>
              <a:r>
                <a:rPr lang="en-US" sz="3600" dirty="0" err="1">
                  <a:solidFill>
                    <a:srgbClr val="000000"/>
                  </a:solidFill>
                  <a:latin typeface="Arial"/>
                  <a:ea typeface="Arial"/>
                  <a:cs typeface="Arial"/>
                  <a:sym typeface="Arial"/>
                </a:rPr>
                <a:t>gwasanaethau</a:t>
              </a:r>
              <a:r>
                <a:rPr lang="en-US" sz="3600" dirty="0">
                  <a:solidFill>
                    <a:srgbClr val="000000"/>
                  </a:solidFill>
                  <a:latin typeface="Arial"/>
                  <a:ea typeface="Arial"/>
                  <a:cs typeface="Arial"/>
                  <a:sym typeface="Arial"/>
                </a:rPr>
                <a:t> - </a:t>
              </a:r>
              <a:r>
                <a:rPr lang="en-US" sz="3600" dirty="0" err="1">
                  <a:solidFill>
                    <a:srgbClr val="000000"/>
                  </a:solidFill>
                  <a:latin typeface="Arial"/>
                  <a:ea typeface="Arial"/>
                  <a:cs typeface="Arial"/>
                  <a:sym typeface="Arial"/>
                </a:rPr>
                <a:t>ychydig</a:t>
              </a:r>
              <a:r>
                <a:rPr lang="en-US" sz="3600" dirty="0">
                  <a:solidFill>
                    <a:srgbClr val="000000"/>
                  </a:solidFill>
                  <a:latin typeface="Arial"/>
                  <a:ea typeface="Arial"/>
                  <a:cs typeface="Arial"/>
                  <a:sym typeface="Arial"/>
                </a:rPr>
                <a:t> </a:t>
              </a:r>
              <a:r>
                <a:rPr lang="en-US" sz="3600" dirty="0" err="1">
                  <a:solidFill>
                    <a:srgbClr val="000000"/>
                  </a:solidFill>
                  <a:latin typeface="Arial"/>
                  <a:ea typeface="Arial"/>
                  <a:cs typeface="Arial"/>
                  <a:sym typeface="Arial"/>
                </a:rPr>
                <a:t>iawn</a:t>
              </a:r>
              <a:r>
                <a:rPr lang="en-US" sz="3600" dirty="0">
                  <a:solidFill>
                    <a:srgbClr val="000000"/>
                  </a:solidFill>
                  <a:latin typeface="Arial"/>
                  <a:ea typeface="Arial"/>
                  <a:cs typeface="Arial"/>
                  <a:sym typeface="Arial"/>
                </a:rPr>
                <a:t> o </a:t>
              </a:r>
              <a:r>
                <a:rPr lang="en-US" sz="3600" dirty="0" err="1">
                  <a:solidFill>
                    <a:srgbClr val="000000"/>
                  </a:solidFill>
                  <a:latin typeface="Arial"/>
                  <a:ea typeface="Arial"/>
                  <a:cs typeface="Arial"/>
                  <a:sym typeface="Arial"/>
                </a:rPr>
                <a:t>bolisi</a:t>
              </a:r>
              <a:r>
                <a:rPr lang="en-US" sz="3600" dirty="0">
                  <a:solidFill>
                    <a:srgbClr val="000000"/>
                  </a:solidFill>
                  <a:latin typeface="Arial"/>
                  <a:ea typeface="Arial"/>
                  <a:cs typeface="Arial"/>
                  <a:sym typeface="Arial"/>
                </a:rPr>
                <a:t> neu </a:t>
              </a:r>
              <a:r>
                <a:rPr lang="en-US" sz="3600" dirty="0" err="1">
                  <a:solidFill>
                    <a:srgbClr val="000000"/>
                  </a:solidFill>
                  <a:latin typeface="Arial"/>
                  <a:ea typeface="Arial"/>
                  <a:cs typeface="Arial"/>
                  <a:sym typeface="Arial"/>
                </a:rPr>
                <a:t>ddatblygiad</a:t>
              </a:r>
              <a:r>
                <a:rPr lang="en-US" sz="3600" dirty="0">
                  <a:solidFill>
                    <a:srgbClr val="000000"/>
                  </a:solidFill>
                  <a:latin typeface="Arial"/>
                  <a:ea typeface="Arial"/>
                  <a:cs typeface="Arial"/>
                  <a:sym typeface="Arial"/>
                </a:rPr>
                <a:t> </a:t>
              </a:r>
              <a:r>
                <a:rPr lang="en-US" sz="3600" dirty="0" err="1">
                  <a:solidFill>
                    <a:srgbClr val="000000"/>
                  </a:solidFill>
                  <a:latin typeface="Arial"/>
                  <a:ea typeface="Arial"/>
                  <a:cs typeface="Arial"/>
                  <a:sym typeface="Arial"/>
                </a:rPr>
                <a:t>strategol</a:t>
              </a:r>
              <a:endParaRPr lang="en-US" sz="3600" dirty="0">
                <a:solidFill>
                  <a:srgbClr val="000000"/>
                </a:solidFill>
                <a:latin typeface="Arial"/>
                <a:ea typeface="Arial"/>
                <a:cs typeface="Arial"/>
                <a:sym typeface="Arial"/>
              </a:endParaRPr>
            </a:p>
            <a:p>
              <a:pPr marL="351544" lvl="1" algn="l">
                <a:lnSpc>
                  <a:spcPts val="3356"/>
                </a:lnSpc>
              </a:pPr>
              <a:endParaRPr lang="en-US" sz="3600" dirty="0">
                <a:solidFill>
                  <a:srgbClr val="000000"/>
                </a:solidFill>
                <a:latin typeface="Arial"/>
                <a:ea typeface="Arial"/>
                <a:cs typeface="Arial"/>
                <a:sym typeface="Arial"/>
              </a:endParaRPr>
            </a:p>
            <a:p>
              <a:pPr marL="703088" lvl="1" indent="-351544" algn="l">
                <a:lnSpc>
                  <a:spcPts val="3356"/>
                </a:lnSpc>
                <a:buFont typeface="Arial"/>
                <a:buChar char="•"/>
              </a:pPr>
              <a:r>
                <a:rPr lang="en-US" sz="3600" dirty="0">
                  <a:solidFill>
                    <a:srgbClr val="000000"/>
                  </a:solidFill>
                  <a:latin typeface="Arial"/>
                  <a:ea typeface="Arial"/>
                  <a:cs typeface="Arial"/>
                  <a:sym typeface="Arial"/>
                </a:rPr>
                <a:t>Yn </a:t>
              </a:r>
              <a:r>
                <a:rPr lang="en-US" sz="3600" dirty="0" err="1">
                  <a:solidFill>
                    <a:srgbClr val="000000"/>
                  </a:solidFill>
                  <a:latin typeface="Arial"/>
                  <a:ea typeface="Arial"/>
                  <a:cs typeface="Arial"/>
                  <a:sym typeface="Arial"/>
                </a:rPr>
                <a:t>tueddu</a:t>
              </a:r>
              <a:r>
                <a:rPr lang="en-US" sz="3600" dirty="0">
                  <a:solidFill>
                    <a:srgbClr val="000000"/>
                  </a:solidFill>
                  <a:latin typeface="Arial"/>
                  <a:ea typeface="Arial"/>
                  <a:cs typeface="Arial"/>
                  <a:sym typeface="Arial"/>
                </a:rPr>
                <a:t> </a:t>
              </a:r>
              <a:r>
                <a:rPr lang="en-US" sz="3600" dirty="0" err="1">
                  <a:solidFill>
                    <a:srgbClr val="000000"/>
                  </a:solidFill>
                  <a:latin typeface="Arial"/>
                  <a:ea typeface="Arial"/>
                  <a:cs typeface="Arial"/>
                  <a:sym typeface="Arial"/>
                </a:rPr>
                <a:t>i</a:t>
              </a:r>
              <a:r>
                <a:rPr lang="en-US" sz="3600" dirty="0">
                  <a:solidFill>
                    <a:srgbClr val="000000"/>
                  </a:solidFill>
                  <a:latin typeface="Arial"/>
                  <a:ea typeface="Arial"/>
                  <a:cs typeface="Arial"/>
                  <a:sym typeface="Arial"/>
                </a:rPr>
                <a:t> </a:t>
              </a:r>
              <a:r>
                <a:rPr lang="en-US" sz="3600" dirty="0" err="1">
                  <a:solidFill>
                    <a:srgbClr val="000000"/>
                  </a:solidFill>
                  <a:latin typeface="Arial"/>
                  <a:ea typeface="Arial"/>
                  <a:cs typeface="Arial"/>
                  <a:sym typeface="Arial"/>
                </a:rPr>
                <a:t>gynnwys</a:t>
              </a:r>
              <a:r>
                <a:rPr lang="en-US" sz="3600" dirty="0">
                  <a:solidFill>
                    <a:srgbClr val="000000"/>
                  </a:solidFill>
                  <a:latin typeface="Arial"/>
                  <a:ea typeface="Arial"/>
                  <a:cs typeface="Arial"/>
                  <a:sym typeface="Arial"/>
                </a:rPr>
                <a:t> y </a:t>
              </a:r>
              <a:r>
                <a:rPr lang="en-US" sz="3600" dirty="0" err="1">
                  <a:solidFill>
                    <a:srgbClr val="000000"/>
                  </a:solidFill>
                  <a:latin typeface="Arial"/>
                  <a:ea typeface="Arial"/>
                  <a:cs typeface="Arial"/>
                  <a:sym typeface="Arial"/>
                </a:rPr>
                <a:t>Bartneriaeth</a:t>
              </a:r>
              <a:r>
                <a:rPr lang="en-US" sz="3600" dirty="0">
                  <a:solidFill>
                    <a:srgbClr val="000000"/>
                  </a:solidFill>
                  <a:latin typeface="Arial"/>
                  <a:ea typeface="Arial"/>
                  <a:cs typeface="Arial"/>
                  <a:sym typeface="Arial"/>
                </a:rPr>
                <a:t> Plant a </a:t>
              </a:r>
              <a:r>
                <a:rPr lang="en-US" sz="3600" dirty="0" err="1">
                  <a:solidFill>
                    <a:srgbClr val="000000"/>
                  </a:solidFill>
                  <a:latin typeface="Arial"/>
                  <a:ea typeface="Arial"/>
                  <a:cs typeface="Arial"/>
                  <a:sym typeface="Arial"/>
                </a:rPr>
                <a:t>Phobl</a:t>
              </a:r>
              <a:r>
                <a:rPr lang="en-US" sz="3600" dirty="0">
                  <a:solidFill>
                    <a:srgbClr val="000000"/>
                  </a:solidFill>
                  <a:latin typeface="Arial"/>
                  <a:ea typeface="Arial"/>
                  <a:cs typeface="Arial"/>
                  <a:sym typeface="Arial"/>
                </a:rPr>
                <a:t> </a:t>
              </a:r>
              <a:r>
                <a:rPr lang="en-US" sz="3600" dirty="0" err="1">
                  <a:solidFill>
                    <a:srgbClr val="000000"/>
                  </a:solidFill>
                  <a:latin typeface="Arial"/>
                  <a:ea typeface="Arial"/>
                  <a:cs typeface="Arial"/>
                  <a:sym typeface="Arial"/>
                </a:rPr>
                <a:t>Ifanc</a:t>
              </a:r>
              <a:r>
                <a:rPr lang="en-US" sz="3600" dirty="0">
                  <a:solidFill>
                    <a:srgbClr val="000000"/>
                  </a:solidFill>
                  <a:latin typeface="Arial"/>
                  <a:ea typeface="Arial"/>
                  <a:cs typeface="Arial"/>
                  <a:sym typeface="Arial"/>
                </a:rPr>
                <a:t> </a:t>
              </a:r>
              <a:r>
                <a:rPr lang="en-US" sz="3600" dirty="0" err="1">
                  <a:solidFill>
                    <a:srgbClr val="000000"/>
                  </a:solidFill>
                  <a:latin typeface="Arial"/>
                  <a:ea typeface="Arial"/>
                  <a:cs typeface="Arial"/>
                  <a:sym typeface="Arial"/>
                </a:rPr>
                <a:t>nad</a:t>
              </a:r>
              <a:r>
                <a:rPr lang="en-US" sz="3600" dirty="0">
                  <a:solidFill>
                    <a:srgbClr val="000000"/>
                  </a:solidFill>
                  <a:latin typeface="Arial"/>
                  <a:ea typeface="Arial"/>
                  <a:cs typeface="Arial"/>
                  <a:sym typeface="Arial"/>
                </a:rPr>
                <a:t> </a:t>
              </a:r>
              <a:r>
                <a:rPr lang="en-US" sz="3600" dirty="0" err="1">
                  <a:solidFill>
                    <a:srgbClr val="000000"/>
                  </a:solidFill>
                  <a:latin typeface="Arial"/>
                  <a:ea typeface="Arial"/>
                  <a:cs typeface="Arial"/>
                  <a:sym typeface="Arial"/>
                </a:rPr>
                <a:t>ydynt</a:t>
              </a:r>
              <a:r>
                <a:rPr lang="en-US" sz="3600" dirty="0">
                  <a:solidFill>
                    <a:srgbClr val="000000"/>
                  </a:solidFill>
                  <a:latin typeface="Arial"/>
                  <a:ea typeface="Arial"/>
                  <a:cs typeface="Arial"/>
                  <a:sym typeface="Arial"/>
                </a:rPr>
                <a:t> </a:t>
              </a:r>
              <a:r>
                <a:rPr lang="en-US" sz="3600" dirty="0" err="1">
                  <a:solidFill>
                    <a:srgbClr val="000000"/>
                  </a:solidFill>
                  <a:latin typeface="Arial"/>
                  <a:ea typeface="Arial"/>
                  <a:cs typeface="Arial"/>
                  <a:sym typeface="Arial"/>
                </a:rPr>
                <a:t>yn</a:t>
              </a:r>
              <a:r>
                <a:rPr lang="en-US" sz="3600" dirty="0">
                  <a:solidFill>
                    <a:srgbClr val="000000"/>
                  </a:solidFill>
                  <a:latin typeface="Arial"/>
                  <a:ea typeface="Arial"/>
                  <a:cs typeface="Arial"/>
                  <a:sym typeface="Arial"/>
                </a:rPr>
                <a:t> </a:t>
              </a:r>
              <a:r>
                <a:rPr lang="en-US" sz="3600" dirty="0" err="1">
                  <a:solidFill>
                    <a:srgbClr val="000000"/>
                  </a:solidFill>
                  <a:latin typeface="Arial"/>
                  <a:ea typeface="Arial"/>
                  <a:cs typeface="Arial"/>
                  <a:sym typeface="Arial"/>
                </a:rPr>
                <a:t>gynrychioliadol</a:t>
              </a:r>
              <a:endParaRPr lang="en-US" sz="3600" dirty="0">
                <a:solidFill>
                  <a:srgbClr val="000000"/>
                </a:solidFill>
                <a:latin typeface="Arial"/>
                <a:ea typeface="Arial"/>
                <a:cs typeface="Arial"/>
                <a:sym typeface="Arial"/>
              </a:endParaRPr>
            </a:p>
            <a:p>
              <a:pPr marL="351544" lvl="1" algn="l">
                <a:lnSpc>
                  <a:spcPts val="3356"/>
                </a:lnSpc>
              </a:pPr>
              <a:endParaRPr lang="en-US" sz="3600" dirty="0">
                <a:solidFill>
                  <a:srgbClr val="000000"/>
                </a:solidFill>
                <a:latin typeface="Arial"/>
                <a:ea typeface="Arial"/>
                <a:cs typeface="Arial"/>
                <a:sym typeface="Arial"/>
              </a:endParaRPr>
            </a:p>
            <a:p>
              <a:pPr marL="703088" lvl="1" indent="-351544" algn="l">
                <a:lnSpc>
                  <a:spcPts val="3356"/>
                </a:lnSpc>
                <a:buFont typeface="Arial"/>
                <a:buChar char="•"/>
              </a:pPr>
              <a:r>
                <a:rPr lang="en-US" sz="3600" dirty="0">
                  <a:solidFill>
                    <a:srgbClr val="000000"/>
                  </a:solidFill>
                  <a:latin typeface="Arial"/>
                  <a:ea typeface="Arial"/>
                  <a:cs typeface="Arial"/>
                  <a:sym typeface="Arial"/>
                </a:rPr>
                <a:t>Dim </a:t>
              </a:r>
              <a:r>
                <a:rPr lang="en-US" sz="3600" dirty="0" err="1">
                  <a:solidFill>
                    <a:srgbClr val="000000"/>
                  </a:solidFill>
                  <a:latin typeface="Arial"/>
                  <a:ea typeface="Arial"/>
                  <a:cs typeface="Arial"/>
                  <a:sym typeface="Arial"/>
                </a:rPr>
                <a:t>deialog</a:t>
              </a:r>
              <a:r>
                <a:rPr lang="en-US" sz="3600" dirty="0">
                  <a:solidFill>
                    <a:srgbClr val="000000"/>
                  </a:solidFill>
                  <a:latin typeface="Arial"/>
                  <a:ea typeface="Arial"/>
                  <a:cs typeface="Arial"/>
                  <a:sym typeface="Arial"/>
                </a:rPr>
                <a:t> </a:t>
              </a:r>
              <a:r>
                <a:rPr lang="en-US" sz="3600" dirty="0" err="1">
                  <a:solidFill>
                    <a:srgbClr val="000000"/>
                  </a:solidFill>
                  <a:latin typeface="Arial"/>
                  <a:ea typeface="Arial"/>
                  <a:cs typeface="Arial"/>
                  <a:sym typeface="Arial"/>
                </a:rPr>
                <a:t>hirdymor</a:t>
              </a:r>
              <a:r>
                <a:rPr lang="en-US" sz="3600" dirty="0">
                  <a:solidFill>
                    <a:srgbClr val="000000"/>
                  </a:solidFill>
                  <a:latin typeface="Arial"/>
                  <a:ea typeface="Arial"/>
                  <a:cs typeface="Arial"/>
                  <a:sym typeface="Arial"/>
                </a:rPr>
                <a:t> </a:t>
              </a:r>
              <a:r>
                <a:rPr lang="en-US" sz="3600" dirty="0" err="1">
                  <a:solidFill>
                    <a:srgbClr val="000000"/>
                  </a:solidFill>
                  <a:latin typeface="Arial"/>
                  <a:ea typeface="Arial"/>
                  <a:cs typeface="Arial"/>
                  <a:sym typeface="Arial"/>
                </a:rPr>
                <a:t>rhwng</a:t>
              </a:r>
              <a:r>
                <a:rPr lang="en-US" sz="3600" dirty="0">
                  <a:solidFill>
                    <a:srgbClr val="000000"/>
                  </a:solidFill>
                  <a:latin typeface="Arial"/>
                  <a:ea typeface="Arial"/>
                  <a:cs typeface="Arial"/>
                  <a:sym typeface="Arial"/>
                </a:rPr>
                <a:t> plant a </a:t>
              </a:r>
              <a:r>
                <a:rPr lang="en-US" sz="3600" dirty="0" err="1">
                  <a:solidFill>
                    <a:srgbClr val="000000"/>
                  </a:solidFill>
                  <a:latin typeface="Arial"/>
                  <a:ea typeface="Arial"/>
                  <a:cs typeface="Arial"/>
                  <a:sym typeface="Arial"/>
                </a:rPr>
                <a:t>phobl</a:t>
              </a:r>
              <a:r>
                <a:rPr lang="en-US" sz="3600" dirty="0">
                  <a:solidFill>
                    <a:srgbClr val="000000"/>
                  </a:solidFill>
                  <a:latin typeface="Arial"/>
                  <a:ea typeface="Arial"/>
                  <a:cs typeface="Arial"/>
                  <a:sym typeface="Arial"/>
                </a:rPr>
                <a:t> </a:t>
              </a:r>
              <a:r>
                <a:rPr lang="en-US" sz="3600" dirty="0" err="1">
                  <a:solidFill>
                    <a:srgbClr val="000000"/>
                  </a:solidFill>
                  <a:latin typeface="Arial"/>
                  <a:ea typeface="Arial"/>
                  <a:cs typeface="Arial"/>
                  <a:sym typeface="Arial"/>
                </a:rPr>
                <a:t>ifanc</a:t>
              </a:r>
              <a:r>
                <a:rPr lang="en-US" sz="3600" dirty="0">
                  <a:solidFill>
                    <a:srgbClr val="000000"/>
                  </a:solidFill>
                  <a:latin typeface="Arial"/>
                  <a:ea typeface="Arial"/>
                  <a:cs typeface="Arial"/>
                  <a:sym typeface="Arial"/>
                </a:rPr>
                <a:t> a </a:t>
              </a:r>
              <a:r>
                <a:rPr lang="en-US" sz="3600" dirty="0" err="1">
                  <a:solidFill>
                    <a:srgbClr val="000000"/>
                  </a:solidFill>
                  <a:latin typeface="Arial"/>
                  <a:ea typeface="Arial"/>
                  <a:cs typeface="Arial"/>
                  <a:sym typeface="Arial"/>
                </a:rPr>
                <a:t>gwneuthurwyr</a:t>
              </a:r>
              <a:r>
                <a:rPr lang="en-US" sz="3600" dirty="0">
                  <a:solidFill>
                    <a:srgbClr val="000000"/>
                  </a:solidFill>
                  <a:latin typeface="Arial"/>
                  <a:ea typeface="Arial"/>
                  <a:cs typeface="Arial"/>
                  <a:sym typeface="Arial"/>
                </a:rPr>
                <a:t> </a:t>
              </a:r>
              <a:r>
                <a:rPr lang="en-US" sz="3600" dirty="0" err="1">
                  <a:solidFill>
                    <a:srgbClr val="000000"/>
                  </a:solidFill>
                  <a:latin typeface="Arial"/>
                  <a:ea typeface="Arial"/>
                  <a:cs typeface="Arial"/>
                  <a:sym typeface="Arial"/>
                </a:rPr>
                <a:t>penderfyniadau</a:t>
              </a:r>
              <a:endParaRPr lang="en-US" sz="3600" dirty="0">
                <a:solidFill>
                  <a:srgbClr val="000000"/>
                </a:solidFill>
                <a:latin typeface="Arial"/>
                <a:ea typeface="Arial"/>
                <a:cs typeface="Arial"/>
                <a:sym typeface="Arial"/>
              </a:endParaRPr>
            </a:p>
            <a:p>
              <a:pPr marL="703088" lvl="1" indent="-351544" algn="r">
                <a:lnSpc>
                  <a:spcPts val="3356"/>
                </a:lnSpc>
              </a:pPr>
              <a:r>
                <a:rPr lang="en-US" sz="3885" dirty="0">
                  <a:solidFill>
                    <a:srgbClr val="000000"/>
                  </a:solidFill>
                  <a:latin typeface="Arial"/>
                  <a:ea typeface="Arial"/>
                  <a:cs typeface="Arial"/>
                  <a:sym typeface="Arial"/>
                </a:rPr>
                <a:t>Thomas, 2007</a:t>
              </a:r>
            </a:p>
          </p:txBody>
        </p:sp>
      </p:grpSp>
      <p:grpSp>
        <p:nvGrpSpPr>
          <p:cNvPr id="9" name="Group 9"/>
          <p:cNvGrpSpPr/>
          <p:nvPr/>
        </p:nvGrpSpPr>
        <p:grpSpPr>
          <a:xfrm>
            <a:off x="9248775" y="2728911"/>
            <a:ext cx="8810625" cy="7078732"/>
            <a:chOff x="0" y="0"/>
            <a:chExt cx="11747500" cy="9438309"/>
          </a:xfrm>
        </p:grpSpPr>
        <p:sp>
          <p:nvSpPr>
            <p:cNvPr id="10" name="Freeform 10"/>
            <p:cNvSpPr/>
            <p:nvPr/>
          </p:nvSpPr>
          <p:spPr>
            <a:xfrm>
              <a:off x="12700" y="12700"/>
              <a:ext cx="10363200" cy="9241790"/>
            </a:xfrm>
            <a:custGeom>
              <a:avLst/>
              <a:gdLst/>
              <a:ahLst/>
              <a:cxnLst/>
              <a:rect l="l" t="t" r="r" b="b"/>
              <a:pathLst>
                <a:path w="10363200" h="9241790">
                  <a:moveTo>
                    <a:pt x="0" y="0"/>
                  </a:moveTo>
                  <a:lnTo>
                    <a:pt x="10363200" y="0"/>
                  </a:lnTo>
                  <a:lnTo>
                    <a:pt x="10363200" y="9241790"/>
                  </a:lnTo>
                  <a:lnTo>
                    <a:pt x="0" y="9241790"/>
                  </a:lnTo>
                  <a:close/>
                </a:path>
              </a:pathLst>
            </a:custGeom>
            <a:solidFill>
              <a:srgbClr val="FFF2CC"/>
            </a:solidFill>
          </p:spPr>
          <p:txBody>
            <a:bodyPr/>
            <a:lstStyle/>
            <a:p>
              <a:endParaRPr lang="en-GB"/>
            </a:p>
          </p:txBody>
        </p:sp>
        <p:sp>
          <p:nvSpPr>
            <p:cNvPr id="11" name="Freeform 11"/>
            <p:cNvSpPr/>
            <p:nvPr/>
          </p:nvSpPr>
          <p:spPr>
            <a:xfrm>
              <a:off x="0" y="0"/>
              <a:ext cx="10388600" cy="9267190"/>
            </a:xfrm>
            <a:custGeom>
              <a:avLst/>
              <a:gdLst/>
              <a:ahLst/>
              <a:cxnLst/>
              <a:rect l="l" t="t" r="r" b="b"/>
              <a:pathLst>
                <a:path w="10388600" h="9267190">
                  <a:moveTo>
                    <a:pt x="12700" y="0"/>
                  </a:moveTo>
                  <a:lnTo>
                    <a:pt x="10375900" y="0"/>
                  </a:lnTo>
                  <a:cubicBezTo>
                    <a:pt x="10382885" y="0"/>
                    <a:pt x="10388600" y="5715"/>
                    <a:pt x="10388600" y="12700"/>
                  </a:cubicBezTo>
                  <a:lnTo>
                    <a:pt x="10388600" y="9254490"/>
                  </a:lnTo>
                  <a:cubicBezTo>
                    <a:pt x="10388600" y="9261475"/>
                    <a:pt x="10382885" y="9267190"/>
                    <a:pt x="10375900" y="9267190"/>
                  </a:cubicBezTo>
                  <a:lnTo>
                    <a:pt x="12700" y="9267190"/>
                  </a:lnTo>
                  <a:cubicBezTo>
                    <a:pt x="5715" y="9267190"/>
                    <a:pt x="0" y="9261475"/>
                    <a:pt x="0" y="9254490"/>
                  </a:cubicBezTo>
                  <a:lnTo>
                    <a:pt x="0" y="12700"/>
                  </a:lnTo>
                  <a:cubicBezTo>
                    <a:pt x="0" y="5715"/>
                    <a:pt x="5715" y="0"/>
                    <a:pt x="12700" y="0"/>
                  </a:cubicBezTo>
                  <a:moveTo>
                    <a:pt x="12700" y="25400"/>
                  </a:moveTo>
                  <a:lnTo>
                    <a:pt x="12700" y="12700"/>
                  </a:lnTo>
                  <a:lnTo>
                    <a:pt x="25400" y="12700"/>
                  </a:lnTo>
                  <a:lnTo>
                    <a:pt x="25400" y="9254490"/>
                  </a:lnTo>
                  <a:lnTo>
                    <a:pt x="12700" y="9254490"/>
                  </a:lnTo>
                  <a:lnTo>
                    <a:pt x="12700" y="9241790"/>
                  </a:lnTo>
                  <a:lnTo>
                    <a:pt x="10375900" y="9241790"/>
                  </a:lnTo>
                  <a:lnTo>
                    <a:pt x="10375900" y="9254490"/>
                  </a:lnTo>
                  <a:lnTo>
                    <a:pt x="10363200" y="9254490"/>
                  </a:lnTo>
                  <a:lnTo>
                    <a:pt x="10363200" y="12700"/>
                  </a:lnTo>
                  <a:lnTo>
                    <a:pt x="10375900" y="12700"/>
                  </a:lnTo>
                  <a:lnTo>
                    <a:pt x="10375900" y="25400"/>
                  </a:lnTo>
                  <a:lnTo>
                    <a:pt x="12700" y="25400"/>
                  </a:lnTo>
                  <a:close/>
                </a:path>
              </a:pathLst>
            </a:custGeom>
            <a:solidFill>
              <a:srgbClr val="FFF2CC"/>
            </a:solidFill>
          </p:spPr>
          <p:txBody>
            <a:bodyPr/>
            <a:lstStyle/>
            <a:p>
              <a:endParaRPr lang="en-GB"/>
            </a:p>
          </p:txBody>
        </p:sp>
        <p:sp>
          <p:nvSpPr>
            <p:cNvPr id="12" name="TextBox 12"/>
            <p:cNvSpPr txBox="1"/>
            <p:nvPr/>
          </p:nvSpPr>
          <p:spPr>
            <a:xfrm>
              <a:off x="0" y="133019"/>
              <a:ext cx="11747500" cy="9305290"/>
            </a:xfrm>
            <a:prstGeom prst="rect">
              <a:avLst/>
            </a:prstGeom>
          </p:spPr>
          <p:txBody>
            <a:bodyPr lIns="50800" tIns="50800" rIns="50800" bIns="50800" rtlCol="0" anchor="t"/>
            <a:lstStyle/>
            <a:p>
              <a:pPr marL="705802" lvl="1" indent="-352901" algn="l">
                <a:lnSpc>
                  <a:spcPts val="4212"/>
                </a:lnSpc>
                <a:buFont typeface="Arial"/>
                <a:buChar char="•"/>
              </a:pPr>
              <a:r>
                <a:rPr lang="en-US" sz="3600" i="1" dirty="0">
                  <a:solidFill>
                    <a:srgbClr val="000000"/>
                  </a:solidFill>
                  <a:latin typeface="Arial Italics"/>
                  <a:ea typeface="Arial Italics"/>
                  <a:cs typeface="Arial Italics"/>
                  <a:sym typeface="Arial Italics"/>
                </a:rPr>
                <a:t>More common amongst 12-16 year olds</a:t>
              </a:r>
            </a:p>
            <a:p>
              <a:pPr marL="352901" lvl="1" algn="l">
                <a:lnSpc>
                  <a:spcPts val="4212"/>
                </a:lnSpc>
              </a:pPr>
              <a:endParaRPr lang="en-US" sz="3600" i="1" dirty="0">
                <a:solidFill>
                  <a:srgbClr val="000000"/>
                </a:solidFill>
                <a:latin typeface="Arial Italics"/>
                <a:ea typeface="Arial Italics"/>
                <a:cs typeface="Arial Italics"/>
                <a:sym typeface="Arial Italics"/>
              </a:endParaRPr>
            </a:p>
            <a:p>
              <a:pPr marL="705802" lvl="1" indent="-352901" algn="l">
                <a:lnSpc>
                  <a:spcPts val="4212"/>
                </a:lnSpc>
                <a:buFont typeface="Arial"/>
                <a:buChar char="•"/>
              </a:pPr>
              <a:r>
                <a:rPr lang="en-US" sz="3600" i="1" dirty="0">
                  <a:solidFill>
                    <a:srgbClr val="000000"/>
                  </a:solidFill>
                  <a:latin typeface="Arial Italics"/>
                  <a:ea typeface="Arial Italics"/>
                  <a:cs typeface="Arial Italics"/>
                  <a:sym typeface="Arial Italics"/>
                </a:rPr>
                <a:t>Often involves consultations on service development/delivery – little policy or strategic development</a:t>
              </a:r>
            </a:p>
            <a:p>
              <a:pPr marL="352901" lvl="1" algn="l">
                <a:lnSpc>
                  <a:spcPts val="4212"/>
                </a:lnSpc>
              </a:pPr>
              <a:endParaRPr lang="en-US" sz="3600" i="1" dirty="0">
                <a:solidFill>
                  <a:srgbClr val="000000"/>
                </a:solidFill>
                <a:latin typeface="Arial Italics"/>
                <a:ea typeface="Arial Italics"/>
                <a:cs typeface="Arial Italics"/>
                <a:sym typeface="Arial Italics"/>
              </a:endParaRPr>
            </a:p>
            <a:p>
              <a:pPr marL="705802" lvl="1" indent="-352901" algn="l">
                <a:lnSpc>
                  <a:spcPts val="4212"/>
                </a:lnSpc>
                <a:buFont typeface="Arial"/>
                <a:buChar char="•"/>
              </a:pPr>
              <a:r>
                <a:rPr lang="en-US" sz="3600" i="1" dirty="0">
                  <a:solidFill>
                    <a:srgbClr val="000000"/>
                  </a:solidFill>
                  <a:latin typeface="Arial Italics"/>
                  <a:ea typeface="Arial Italics"/>
                  <a:cs typeface="Arial Italics"/>
                  <a:sym typeface="Arial Italics"/>
                </a:rPr>
                <a:t>Tends to involve </a:t>
              </a:r>
              <a:r>
                <a:rPr lang="en-US" sz="3600" i="1" dirty="0" err="1">
                  <a:solidFill>
                    <a:srgbClr val="000000"/>
                  </a:solidFill>
                  <a:latin typeface="Arial Italics"/>
                  <a:ea typeface="Arial Italics"/>
                  <a:cs typeface="Arial Italics"/>
                  <a:sym typeface="Arial Italics"/>
                </a:rPr>
                <a:t>Ch&amp;YP</a:t>
              </a:r>
              <a:r>
                <a:rPr lang="en-US" sz="3600" i="1" dirty="0">
                  <a:solidFill>
                    <a:srgbClr val="000000"/>
                  </a:solidFill>
                  <a:latin typeface="Arial Italics"/>
                  <a:ea typeface="Arial Italics"/>
                  <a:cs typeface="Arial Italics"/>
                  <a:sym typeface="Arial Italics"/>
                </a:rPr>
                <a:t> who are not representative</a:t>
              </a:r>
            </a:p>
            <a:p>
              <a:pPr marL="352901" lvl="1" algn="l">
                <a:lnSpc>
                  <a:spcPts val="4212"/>
                </a:lnSpc>
              </a:pPr>
              <a:endParaRPr lang="en-US" sz="3600" i="1" dirty="0">
                <a:solidFill>
                  <a:srgbClr val="000000"/>
                </a:solidFill>
                <a:latin typeface="Arial Italics"/>
                <a:ea typeface="Arial Italics"/>
                <a:cs typeface="Arial Italics"/>
                <a:sym typeface="Arial Italics"/>
              </a:endParaRPr>
            </a:p>
            <a:p>
              <a:pPr marL="705802" lvl="1" indent="-352901" algn="l">
                <a:lnSpc>
                  <a:spcPts val="4212"/>
                </a:lnSpc>
                <a:buFont typeface="Arial"/>
                <a:buChar char="•"/>
              </a:pPr>
              <a:r>
                <a:rPr lang="en-US" sz="3600" i="1" dirty="0">
                  <a:solidFill>
                    <a:srgbClr val="000000"/>
                  </a:solidFill>
                  <a:latin typeface="Arial Italics"/>
                  <a:ea typeface="Arial Italics"/>
                  <a:cs typeface="Arial Italics"/>
                  <a:sym typeface="Arial Italics"/>
                </a:rPr>
                <a:t>No long term dialogue between </a:t>
              </a:r>
              <a:r>
                <a:rPr lang="en-US" sz="3600" i="1" dirty="0" err="1">
                  <a:solidFill>
                    <a:srgbClr val="000000"/>
                  </a:solidFill>
                  <a:latin typeface="Arial Italics"/>
                  <a:ea typeface="Arial Italics"/>
                  <a:cs typeface="Arial Italics"/>
                  <a:sym typeface="Arial Italics"/>
                </a:rPr>
                <a:t>Ch&amp;Yp</a:t>
              </a:r>
              <a:r>
                <a:rPr lang="en-US" sz="3600" i="1" dirty="0">
                  <a:solidFill>
                    <a:srgbClr val="000000"/>
                  </a:solidFill>
                  <a:latin typeface="Arial Italics"/>
                  <a:ea typeface="Arial Italics"/>
                  <a:cs typeface="Arial Italics"/>
                  <a:sym typeface="Arial Italics"/>
                </a:rPr>
                <a:t> and decision-makers</a:t>
              </a:r>
            </a:p>
            <a:p>
              <a:pPr marL="705802" lvl="1" indent="-352901" algn="r">
                <a:lnSpc>
                  <a:spcPts val="4212"/>
                </a:lnSpc>
              </a:pPr>
              <a:r>
                <a:rPr lang="en-US" sz="3900" dirty="0">
                  <a:solidFill>
                    <a:srgbClr val="000000"/>
                  </a:solidFill>
                  <a:latin typeface="Arial"/>
                  <a:ea typeface="Arial"/>
                  <a:cs typeface="Arial"/>
                  <a:sym typeface="Arial"/>
                </a:rPr>
                <a:t>Thomas, 2007 </a:t>
              </a:r>
            </a:p>
          </p:txBody>
        </p:sp>
      </p:gr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FFF2CC"/>
        </a:solidFill>
        <a:effectLst/>
      </p:bgPr>
    </p:bg>
    <p:spTree>
      <p:nvGrpSpPr>
        <p:cNvPr id="1" name=""/>
        <p:cNvGrpSpPr/>
        <p:nvPr/>
      </p:nvGrpSpPr>
      <p:grpSpPr>
        <a:xfrm>
          <a:off x="0" y="0"/>
          <a:ext cx="0" cy="0"/>
          <a:chOff x="0" y="0"/>
          <a:chExt cx="0" cy="0"/>
        </a:xfrm>
      </p:grpSpPr>
      <p:grpSp>
        <p:nvGrpSpPr>
          <p:cNvPr id="2" name="Group 2"/>
          <p:cNvGrpSpPr/>
          <p:nvPr/>
        </p:nvGrpSpPr>
        <p:grpSpPr>
          <a:xfrm>
            <a:off x="1257300" y="547687"/>
            <a:ext cx="15773400" cy="2128266"/>
            <a:chOff x="0" y="0"/>
            <a:chExt cx="21031200" cy="2837688"/>
          </a:xfrm>
        </p:grpSpPr>
        <p:sp>
          <p:nvSpPr>
            <p:cNvPr id="3" name="Freeform 3"/>
            <p:cNvSpPr/>
            <p:nvPr/>
          </p:nvSpPr>
          <p:spPr>
            <a:xfrm>
              <a:off x="0" y="0"/>
              <a:ext cx="21031200" cy="2837688"/>
            </a:xfrm>
            <a:custGeom>
              <a:avLst/>
              <a:gdLst/>
              <a:ahLst/>
              <a:cxnLst/>
              <a:rect l="l" t="t" r="r" b="b"/>
              <a:pathLst>
                <a:path w="21031200" h="2837688">
                  <a:moveTo>
                    <a:pt x="0" y="0"/>
                  </a:moveTo>
                  <a:lnTo>
                    <a:pt x="21031200" y="0"/>
                  </a:lnTo>
                  <a:lnTo>
                    <a:pt x="21031200" y="2837688"/>
                  </a:lnTo>
                  <a:lnTo>
                    <a:pt x="0" y="2837688"/>
                  </a:lnTo>
                  <a:close/>
                </a:path>
              </a:pathLst>
            </a:custGeom>
            <a:solidFill>
              <a:srgbClr val="000000">
                <a:alpha val="0"/>
              </a:srgbClr>
            </a:solidFill>
          </p:spPr>
          <p:txBody>
            <a:bodyPr/>
            <a:lstStyle/>
            <a:p>
              <a:endParaRPr lang="en-GB"/>
            </a:p>
          </p:txBody>
        </p:sp>
        <p:sp>
          <p:nvSpPr>
            <p:cNvPr id="4" name="TextBox 4"/>
            <p:cNvSpPr txBox="1"/>
            <p:nvPr/>
          </p:nvSpPr>
          <p:spPr>
            <a:xfrm>
              <a:off x="0" y="-57150"/>
              <a:ext cx="21031200" cy="2894838"/>
            </a:xfrm>
            <a:prstGeom prst="rect">
              <a:avLst/>
            </a:prstGeom>
          </p:spPr>
          <p:txBody>
            <a:bodyPr lIns="0" tIns="0" rIns="0" bIns="0" rtlCol="0" anchor="ctr"/>
            <a:lstStyle/>
            <a:p>
              <a:pPr algn="ctr">
                <a:lnSpc>
                  <a:spcPts val="7128"/>
                </a:lnSpc>
              </a:pPr>
              <a:r>
                <a:rPr lang="en-US" sz="6600">
                  <a:solidFill>
                    <a:srgbClr val="000000"/>
                  </a:solidFill>
                  <a:latin typeface="Arial"/>
                  <a:ea typeface="Arial"/>
                  <a:cs typeface="Arial"/>
                  <a:sym typeface="Arial"/>
                </a:rPr>
                <a:t>Beirniadaeth yn erbyn Cyfranogiad</a:t>
              </a:r>
            </a:p>
            <a:p>
              <a:pPr algn="ctr">
                <a:lnSpc>
                  <a:spcPts val="7128"/>
                </a:lnSpc>
              </a:pPr>
              <a:r>
                <a:rPr lang="en-US" sz="6600">
                  <a:solidFill>
                    <a:srgbClr val="000000"/>
                  </a:solidFill>
                  <a:latin typeface="Arial"/>
                  <a:ea typeface="Arial"/>
                  <a:cs typeface="Arial"/>
                  <a:sym typeface="Arial"/>
                </a:rPr>
                <a:t>Criticisms of Participation </a:t>
              </a:r>
            </a:p>
          </p:txBody>
        </p:sp>
      </p:grpSp>
      <p:grpSp>
        <p:nvGrpSpPr>
          <p:cNvPr id="5" name="Group 5"/>
          <p:cNvGrpSpPr/>
          <p:nvPr/>
        </p:nvGrpSpPr>
        <p:grpSpPr>
          <a:xfrm>
            <a:off x="1247775" y="2728912"/>
            <a:ext cx="7791450" cy="6546057"/>
            <a:chOff x="0" y="0"/>
            <a:chExt cx="10388600" cy="8728076"/>
          </a:xfrm>
        </p:grpSpPr>
        <p:sp>
          <p:nvSpPr>
            <p:cNvPr id="6" name="Freeform 6"/>
            <p:cNvSpPr/>
            <p:nvPr/>
          </p:nvSpPr>
          <p:spPr>
            <a:xfrm>
              <a:off x="12700" y="12700"/>
              <a:ext cx="10363200" cy="8702675"/>
            </a:xfrm>
            <a:custGeom>
              <a:avLst/>
              <a:gdLst/>
              <a:ahLst/>
              <a:cxnLst/>
              <a:rect l="l" t="t" r="r" b="b"/>
              <a:pathLst>
                <a:path w="10363200" h="8702675">
                  <a:moveTo>
                    <a:pt x="0" y="0"/>
                  </a:moveTo>
                  <a:lnTo>
                    <a:pt x="10363200" y="0"/>
                  </a:lnTo>
                  <a:lnTo>
                    <a:pt x="10363200" y="8702675"/>
                  </a:lnTo>
                  <a:lnTo>
                    <a:pt x="0" y="8702675"/>
                  </a:lnTo>
                  <a:close/>
                </a:path>
              </a:pathLst>
            </a:custGeom>
            <a:solidFill>
              <a:srgbClr val="FFF2CC"/>
            </a:solidFill>
          </p:spPr>
          <p:txBody>
            <a:bodyPr/>
            <a:lstStyle/>
            <a:p>
              <a:endParaRPr lang="en-GB"/>
            </a:p>
          </p:txBody>
        </p:sp>
        <p:sp>
          <p:nvSpPr>
            <p:cNvPr id="7" name="Freeform 7"/>
            <p:cNvSpPr/>
            <p:nvPr/>
          </p:nvSpPr>
          <p:spPr>
            <a:xfrm>
              <a:off x="0" y="0"/>
              <a:ext cx="10388600" cy="8728075"/>
            </a:xfrm>
            <a:custGeom>
              <a:avLst/>
              <a:gdLst/>
              <a:ahLst/>
              <a:cxnLst/>
              <a:rect l="l" t="t" r="r" b="b"/>
              <a:pathLst>
                <a:path w="10388600" h="8728075">
                  <a:moveTo>
                    <a:pt x="12700" y="0"/>
                  </a:moveTo>
                  <a:lnTo>
                    <a:pt x="10375900" y="0"/>
                  </a:lnTo>
                  <a:cubicBezTo>
                    <a:pt x="10382885" y="0"/>
                    <a:pt x="10388600" y="5715"/>
                    <a:pt x="10388600" y="12700"/>
                  </a:cubicBezTo>
                  <a:lnTo>
                    <a:pt x="10388600" y="8715375"/>
                  </a:lnTo>
                  <a:cubicBezTo>
                    <a:pt x="10388600" y="8722360"/>
                    <a:pt x="10382885" y="8728075"/>
                    <a:pt x="10375900" y="8728075"/>
                  </a:cubicBezTo>
                  <a:lnTo>
                    <a:pt x="12700" y="8728075"/>
                  </a:lnTo>
                  <a:cubicBezTo>
                    <a:pt x="5715" y="8728075"/>
                    <a:pt x="0" y="8722360"/>
                    <a:pt x="0" y="8715375"/>
                  </a:cubicBezTo>
                  <a:lnTo>
                    <a:pt x="0" y="12700"/>
                  </a:lnTo>
                  <a:cubicBezTo>
                    <a:pt x="0" y="5715"/>
                    <a:pt x="5715" y="0"/>
                    <a:pt x="12700" y="0"/>
                  </a:cubicBezTo>
                  <a:moveTo>
                    <a:pt x="12700" y="25400"/>
                  </a:moveTo>
                  <a:lnTo>
                    <a:pt x="12700" y="12700"/>
                  </a:lnTo>
                  <a:lnTo>
                    <a:pt x="25400" y="12700"/>
                  </a:lnTo>
                  <a:lnTo>
                    <a:pt x="25400" y="8715375"/>
                  </a:lnTo>
                  <a:lnTo>
                    <a:pt x="12700" y="8715375"/>
                  </a:lnTo>
                  <a:lnTo>
                    <a:pt x="12700" y="8702675"/>
                  </a:lnTo>
                  <a:lnTo>
                    <a:pt x="10375900" y="8702675"/>
                  </a:lnTo>
                  <a:lnTo>
                    <a:pt x="10375900" y="8715375"/>
                  </a:lnTo>
                  <a:lnTo>
                    <a:pt x="10363200" y="8715375"/>
                  </a:lnTo>
                  <a:lnTo>
                    <a:pt x="10363200" y="12700"/>
                  </a:lnTo>
                  <a:lnTo>
                    <a:pt x="10375900" y="12700"/>
                  </a:lnTo>
                  <a:lnTo>
                    <a:pt x="10375900" y="25400"/>
                  </a:lnTo>
                  <a:lnTo>
                    <a:pt x="12700" y="25400"/>
                  </a:lnTo>
                  <a:close/>
                </a:path>
              </a:pathLst>
            </a:custGeom>
            <a:solidFill>
              <a:srgbClr val="FFF2CC"/>
            </a:solidFill>
          </p:spPr>
          <p:txBody>
            <a:bodyPr/>
            <a:lstStyle/>
            <a:p>
              <a:endParaRPr lang="en-GB"/>
            </a:p>
          </p:txBody>
        </p:sp>
        <p:sp>
          <p:nvSpPr>
            <p:cNvPr id="8" name="TextBox 8"/>
            <p:cNvSpPr txBox="1"/>
            <p:nvPr/>
          </p:nvSpPr>
          <p:spPr>
            <a:xfrm>
              <a:off x="0" y="9525"/>
              <a:ext cx="8699500" cy="8718551"/>
            </a:xfrm>
            <a:prstGeom prst="rect">
              <a:avLst/>
            </a:prstGeom>
          </p:spPr>
          <p:txBody>
            <a:bodyPr lIns="50800" tIns="50800" rIns="50800" bIns="50800" rtlCol="0" anchor="t"/>
            <a:lstStyle/>
            <a:p>
              <a:pPr marL="703088" lvl="1" indent="-351544" algn="l">
                <a:lnSpc>
                  <a:spcPts val="3776"/>
                </a:lnSpc>
                <a:buFont typeface="Arial"/>
                <a:buChar char="•"/>
              </a:pPr>
              <a:r>
                <a:rPr lang="en-US" sz="3885" dirty="0" err="1">
                  <a:solidFill>
                    <a:srgbClr val="000000"/>
                  </a:solidFill>
                  <a:latin typeface="Arial"/>
                  <a:ea typeface="Arial"/>
                  <a:cs typeface="Arial"/>
                  <a:sym typeface="Arial"/>
                </a:rPr>
                <a:t>Tensiynau</a:t>
              </a:r>
              <a:r>
                <a:rPr lang="en-US" sz="3885" dirty="0">
                  <a:solidFill>
                    <a:srgbClr val="000000"/>
                  </a:solidFill>
                  <a:latin typeface="Arial"/>
                  <a:ea typeface="Arial"/>
                  <a:cs typeface="Arial"/>
                  <a:sym typeface="Arial"/>
                </a:rPr>
                <a:t> </a:t>
              </a:r>
              <a:r>
                <a:rPr lang="en-US" sz="3885" dirty="0" err="1">
                  <a:solidFill>
                    <a:srgbClr val="000000"/>
                  </a:solidFill>
                  <a:latin typeface="Arial"/>
                  <a:ea typeface="Arial"/>
                  <a:cs typeface="Arial"/>
                  <a:sym typeface="Arial"/>
                </a:rPr>
                <a:t>rhwng</a:t>
              </a:r>
              <a:r>
                <a:rPr lang="en-US" sz="3885" dirty="0">
                  <a:solidFill>
                    <a:srgbClr val="000000"/>
                  </a:solidFill>
                  <a:latin typeface="Arial"/>
                  <a:ea typeface="Arial"/>
                  <a:cs typeface="Arial"/>
                  <a:sym typeface="Arial"/>
                </a:rPr>
                <a:t> </a:t>
              </a:r>
              <a:r>
                <a:rPr lang="en-US" sz="3885" dirty="0" err="1">
                  <a:solidFill>
                    <a:srgbClr val="000000"/>
                  </a:solidFill>
                  <a:latin typeface="Arial"/>
                  <a:ea typeface="Arial"/>
                  <a:cs typeface="Arial"/>
                  <a:sym typeface="Arial"/>
                </a:rPr>
                <a:t>gwneud</a:t>
              </a:r>
              <a:r>
                <a:rPr lang="en-US" sz="3885" dirty="0">
                  <a:solidFill>
                    <a:srgbClr val="000000"/>
                  </a:solidFill>
                  <a:latin typeface="Arial"/>
                  <a:ea typeface="Arial"/>
                  <a:cs typeface="Arial"/>
                  <a:sym typeface="Arial"/>
                </a:rPr>
                <a:t> </a:t>
              </a:r>
              <a:r>
                <a:rPr lang="en-US" sz="3885" dirty="0" err="1">
                  <a:solidFill>
                    <a:srgbClr val="000000"/>
                  </a:solidFill>
                  <a:latin typeface="Arial"/>
                  <a:ea typeface="Arial"/>
                  <a:cs typeface="Arial"/>
                  <a:sym typeface="Arial"/>
                </a:rPr>
                <a:t>penderfyniadau</a:t>
              </a:r>
              <a:r>
                <a:rPr lang="en-US" sz="3885" dirty="0">
                  <a:solidFill>
                    <a:srgbClr val="000000"/>
                  </a:solidFill>
                  <a:latin typeface="Arial"/>
                  <a:ea typeface="Arial"/>
                  <a:cs typeface="Arial"/>
                  <a:sym typeface="Arial"/>
                </a:rPr>
                <a:t> a </a:t>
              </a:r>
              <a:r>
                <a:rPr lang="en-US" sz="3885" dirty="0" err="1">
                  <a:solidFill>
                    <a:srgbClr val="000000"/>
                  </a:solidFill>
                  <a:latin typeface="Arial"/>
                  <a:ea typeface="Arial"/>
                  <a:cs typeface="Arial"/>
                  <a:sym typeface="Arial"/>
                </a:rPr>
                <a:t>mwynhau</a:t>
              </a:r>
              <a:r>
                <a:rPr lang="en-US" sz="3885" dirty="0">
                  <a:solidFill>
                    <a:srgbClr val="000000"/>
                  </a:solidFill>
                  <a:latin typeface="Arial"/>
                  <a:ea typeface="Arial"/>
                  <a:cs typeface="Arial"/>
                  <a:sym typeface="Arial"/>
                </a:rPr>
                <a:t> </a:t>
              </a:r>
              <a:r>
                <a:rPr lang="en-US" sz="3885" dirty="0" err="1">
                  <a:solidFill>
                    <a:srgbClr val="000000"/>
                  </a:solidFill>
                  <a:latin typeface="Arial"/>
                  <a:ea typeface="Arial"/>
                  <a:cs typeface="Arial"/>
                  <a:sym typeface="Arial"/>
                </a:rPr>
                <a:t>beichiau</a:t>
              </a:r>
              <a:r>
                <a:rPr lang="en-US" sz="3885" dirty="0">
                  <a:solidFill>
                    <a:srgbClr val="000000"/>
                  </a:solidFill>
                  <a:latin typeface="Arial"/>
                  <a:ea typeface="Arial"/>
                  <a:cs typeface="Arial"/>
                  <a:sym typeface="Arial"/>
                </a:rPr>
                <a:t> </a:t>
              </a:r>
              <a:r>
                <a:rPr lang="en-US" sz="3885" dirty="0" err="1">
                  <a:solidFill>
                    <a:srgbClr val="000000"/>
                  </a:solidFill>
                  <a:latin typeface="Arial"/>
                  <a:ea typeface="Arial"/>
                  <a:cs typeface="Arial"/>
                  <a:sym typeface="Arial"/>
                </a:rPr>
                <a:t>plentyndod</a:t>
              </a:r>
              <a:r>
                <a:rPr lang="en-US" sz="3885" dirty="0">
                  <a:solidFill>
                    <a:srgbClr val="000000"/>
                  </a:solidFill>
                  <a:latin typeface="Arial"/>
                  <a:ea typeface="Arial"/>
                  <a:cs typeface="Arial"/>
                  <a:sym typeface="Arial"/>
                </a:rPr>
                <a:t> </a:t>
              </a:r>
            </a:p>
            <a:p>
              <a:pPr marL="703088" lvl="1" indent="-351544" algn="l">
                <a:lnSpc>
                  <a:spcPts val="3776"/>
                </a:lnSpc>
              </a:pPr>
              <a:endParaRPr lang="en-US" sz="3885" dirty="0">
                <a:solidFill>
                  <a:srgbClr val="000000"/>
                </a:solidFill>
                <a:latin typeface="Arial"/>
                <a:ea typeface="Arial"/>
                <a:cs typeface="Arial"/>
                <a:sym typeface="Arial"/>
              </a:endParaRPr>
            </a:p>
            <a:p>
              <a:pPr marL="703088" lvl="1" indent="-351544" algn="l">
                <a:lnSpc>
                  <a:spcPts val="3776"/>
                </a:lnSpc>
                <a:buFont typeface="Arial"/>
                <a:buChar char="•"/>
              </a:pPr>
              <a:r>
                <a:rPr lang="en-US" sz="3885" dirty="0" err="1">
                  <a:solidFill>
                    <a:srgbClr val="000000"/>
                  </a:solidFill>
                  <a:latin typeface="Arial"/>
                  <a:ea typeface="Arial"/>
                  <a:cs typeface="Arial"/>
                  <a:sym typeface="Arial"/>
                </a:rPr>
                <a:t>Sinigiaeth</a:t>
              </a:r>
              <a:r>
                <a:rPr lang="en-US" sz="3885" dirty="0">
                  <a:solidFill>
                    <a:srgbClr val="000000"/>
                  </a:solidFill>
                  <a:latin typeface="Arial"/>
                  <a:ea typeface="Arial"/>
                  <a:cs typeface="Arial"/>
                  <a:sym typeface="Arial"/>
                </a:rPr>
                <a:t> plant </a:t>
              </a:r>
            </a:p>
            <a:p>
              <a:pPr marL="703088" lvl="1" indent="-351544" algn="l">
                <a:lnSpc>
                  <a:spcPts val="3776"/>
                </a:lnSpc>
              </a:pPr>
              <a:endParaRPr lang="en-US" sz="3885" dirty="0">
                <a:solidFill>
                  <a:srgbClr val="000000"/>
                </a:solidFill>
                <a:latin typeface="Arial"/>
                <a:ea typeface="Arial"/>
                <a:cs typeface="Arial"/>
                <a:sym typeface="Arial"/>
              </a:endParaRPr>
            </a:p>
            <a:p>
              <a:pPr marL="703088" lvl="1" indent="-351544" algn="l">
                <a:lnSpc>
                  <a:spcPts val="3776"/>
                </a:lnSpc>
                <a:buFont typeface="Arial"/>
                <a:buChar char="•"/>
              </a:pPr>
              <a:r>
                <a:rPr lang="en-US" sz="3885" dirty="0" err="1">
                  <a:solidFill>
                    <a:srgbClr val="000000"/>
                  </a:solidFill>
                  <a:latin typeface="Arial"/>
                  <a:ea typeface="Arial"/>
                  <a:cs typeface="Arial"/>
                  <a:sym typeface="Arial"/>
                </a:rPr>
                <a:t>O’r</a:t>
              </a:r>
              <a:r>
                <a:rPr lang="en-US" sz="3885" dirty="0">
                  <a:solidFill>
                    <a:srgbClr val="000000"/>
                  </a:solidFill>
                  <a:latin typeface="Arial"/>
                  <a:ea typeface="Arial"/>
                  <a:cs typeface="Arial"/>
                  <a:sym typeface="Arial"/>
                </a:rPr>
                <a:t> brig </a:t>
              </a:r>
              <a:r>
                <a:rPr lang="en-US" sz="3885" dirty="0" err="1">
                  <a:solidFill>
                    <a:srgbClr val="000000"/>
                  </a:solidFill>
                  <a:latin typeface="Arial"/>
                  <a:ea typeface="Arial"/>
                  <a:cs typeface="Arial"/>
                  <a:sym typeface="Arial"/>
                </a:rPr>
                <a:t>i</a:t>
              </a:r>
              <a:r>
                <a:rPr lang="en-US" sz="3885" dirty="0">
                  <a:solidFill>
                    <a:srgbClr val="000000"/>
                  </a:solidFill>
                  <a:latin typeface="Arial"/>
                  <a:ea typeface="Arial"/>
                  <a:cs typeface="Arial"/>
                  <a:sym typeface="Arial"/>
                </a:rPr>
                <a:t> </a:t>
              </a:r>
              <a:r>
                <a:rPr lang="en-US" sz="3885" dirty="0" err="1">
                  <a:solidFill>
                    <a:srgbClr val="000000"/>
                  </a:solidFill>
                  <a:latin typeface="Arial"/>
                  <a:ea typeface="Arial"/>
                  <a:cs typeface="Arial"/>
                  <a:sym typeface="Arial"/>
                </a:rPr>
                <a:t>lawr</a:t>
              </a:r>
              <a:r>
                <a:rPr lang="en-US" sz="3885" dirty="0">
                  <a:solidFill>
                    <a:srgbClr val="000000"/>
                  </a:solidFill>
                  <a:latin typeface="Arial"/>
                  <a:ea typeface="Arial"/>
                  <a:cs typeface="Arial"/>
                  <a:sym typeface="Arial"/>
                </a:rPr>
                <a:t> - dan </a:t>
              </a:r>
              <a:r>
                <a:rPr lang="en-US" sz="3885" dirty="0" err="1">
                  <a:solidFill>
                    <a:srgbClr val="000000"/>
                  </a:solidFill>
                  <a:latin typeface="Arial"/>
                  <a:ea typeface="Arial"/>
                  <a:cs typeface="Arial"/>
                  <a:sym typeface="Arial"/>
                </a:rPr>
                <a:t>arweiniad</a:t>
              </a:r>
              <a:r>
                <a:rPr lang="en-US" sz="3885" dirty="0">
                  <a:solidFill>
                    <a:srgbClr val="000000"/>
                  </a:solidFill>
                  <a:latin typeface="Arial"/>
                  <a:ea typeface="Arial"/>
                  <a:cs typeface="Arial"/>
                  <a:sym typeface="Arial"/>
                </a:rPr>
                <a:t> </a:t>
              </a:r>
              <a:r>
                <a:rPr lang="en-US" sz="3885" dirty="0" err="1">
                  <a:solidFill>
                    <a:srgbClr val="000000"/>
                  </a:solidFill>
                  <a:latin typeface="Arial"/>
                  <a:ea typeface="Arial"/>
                  <a:cs typeface="Arial"/>
                  <a:sym typeface="Arial"/>
                </a:rPr>
                <a:t>oedolion</a:t>
              </a:r>
              <a:endParaRPr lang="en-US" sz="3885" dirty="0">
                <a:solidFill>
                  <a:srgbClr val="000000"/>
                </a:solidFill>
                <a:latin typeface="Arial"/>
                <a:ea typeface="Arial"/>
                <a:cs typeface="Arial"/>
                <a:sym typeface="Arial"/>
              </a:endParaRPr>
            </a:p>
          </p:txBody>
        </p:sp>
      </p:grpSp>
      <p:grpSp>
        <p:nvGrpSpPr>
          <p:cNvPr id="9" name="Group 9"/>
          <p:cNvGrpSpPr/>
          <p:nvPr/>
        </p:nvGrpSpPr>
        <p:grpSpPr>
          <a:xfrm>
            <a:off x="9248775" y="2728912"/>
            <a:ext cx="7791450" cy="6546057"/>
            <a:chOff x="0" y="0"/>
            <a:chExt cx="10388600" cy="8728076"/>
          </a:xfrm>
        </p:grpSpPr>
        <p:sp>
          <p:nvSpPr>
            <p:cNvPr id="10" name="Freeform 10"/>
            <p:cNvSpPr/>
            <p:nvPr/>
          </p:nvSpPr>
          <p:spPr>
            <a:xfrm>
              <a:off x="12700" y="12700"/>
              <a:ext cx="10363200" cy="8702675"/>
            </a:xfrm>
            <a:custGeom>
              <a:avLst/>
              <a:gdLst/>
              <a:ahLst/>
              <a:cxnLst/>
              <a:rect l="l" t="t" r="r" b="b"/>
              <a:pathLst>
                <a:path w="10363200" h="8702675">
                  <a:moveTo>
                    <a:pt x="0" y="0"/>
                  </a:moveTo>
                  <a:lnTo>
                    <a:pt x="10363200" y="0"/>
                  </a:lnTo>
                  <a:lnTo>
                    <a:pt x="10363200" y="8702675"/>
                  </a:lnTo>
                  <a:lnTo>
                    <a:pt x="0" y="8702675"/>
                  </a:lnTo>
                  <a:close/>
                </a:path>
              </a:pathLst>
            </a:custGeom>
            <a:solidFill>
              <a:srgbClr val="FFF2CC"/>
            </a:solidFill>
          </p:spPr>
          <p:txBody>
            <a:bodyPr/>
            <a:lstStyle/>
            <a:p>
              <a:endParaRPr lang="en-GB"/>
            </a:p>
          </p:txBody>
        </p:sp>
        <p:sp>
          <p:nvSpPr>
            <p:cNvPr id="11" name="Freeform 11"/>
            <p:cNvSpPr/>
            <p:nvPr/>
          </p:nvSpPr>
          <p:spPr>
            <a:xfrm>
              <a:off x="0" y="0"/>
              <a:ext cx="10388600" cy="8728075"/>
            </a:xfrm>
            <a:custGeom>
              <a:avLst/>
              <a:gdLst/>
              <a:ahLst/>
              <a:cxnLst/>
              <a:rect l="l" t="t" r="r" b="b"/>
              <a:pathLst>
                <a:path w="10388600" h="8728075">
                  <a:moveTo>
                    <a:pt x="12700" y="0"/>
                  </a:moveTo>
                  <a:lnTo>
                    <a:pt x="10375900" y="0"/>
                  </a:lnTo>
                  <a:cubicBezTo>
                    <a:pt x="10382885" y="0"/>
                    <a:pt x="10388600" y="5715"/>
                    <a:pt x="10388600" y="12700"/>
                  </a:cubicBezTo>
                  <a:lnTo>
                    <a:pt x="10388600" y="8715375"/>
                  </a:lnTo>
                  <a:cubicBezTo>
                    <a:pt x="10388600" y="8722360"/>
                    <a:pt x="10382885" y="8728075"/>
                    <a:pt x="10375900" y="8728075"/>
                  </a:cubicBezTo>
                  <a:lnTo>
                    <a:pt x="12700" y="8728075"/>
                  </a:lnTo>
                  <a:cubicBezTo>
                    <a:pt x="5715" y="8728075"/>
                    <a:pt x="0" y="8722360"/>
                    <a:pt x="0" y="8715375"/>
                  </a:cubicBezTo>
                  <a:lnTo>
                    <a:pt x="0" y="12700"/>
                  </a:lnTo>
                  <a:cubicBezTo>
                    <a:pt x="0" y="5715"/>
                    <a:pt x="5715" y="0"/>
                    <a:pt x="12700" y="0"/>
                  </a:cubicBezTo>
                  <a:moveTo>
                    <a:pt x="12700" y="25400"/>
                  </a:moveTo>
                  <a:lnTo>
                    <a:pt x="12700" y="12700"/>
                  </a:lnTo>
                  <a:lnTo>
                    <a:pt x="25400" y="12700"/>
                  </a:lnTo>
                  <a:lnTo>
                    <a:pt x="25400" y="8715375"/>
                  </a:lnTo>
                  <a:lnTo>
                    <a:pt x="12700" y="8715375"/>
                  </a:lnTo>
                  <a:lnTo>
                    <a:pt x="12700" y="8702675"/>
                  </a:lnTo>
                  <a:lnTo>
                    <a:pt x="10375900" y="8702675"/>
                  </a:lnTo>
                  <a:lnTo>
                    <a:pt x="10375900" y="8715375"/>
                  </a:lnTo>
                  <a:lnTo>
                    <a:pt x="10363200" y="8715375"/>
                  </a:lnTo>
                  <a:lnTo>
                    <a:pt x="10363200" y="12700"/>
                  </a:lnTo>
                  <a:lnTo>
                    <a:pt x="10375900" y="12700"/>
                  </a:lnTo>
                  <a:lnTo>
                    <a:pt x="10375900" y="25400"/>
                  </a:lnTo>
                  <a:lnTo>
                    <a:pt x="12700" y="25400"/>
                  </a:lnTo>
                  <a:close/>
                </a:path>
              </a:pathLst>
            </a:custGeom>
            <a:solidFill>
              <a:srgbClr val="FFF2CC"/>
            </a:solidFill>
          </p:spPr>
          <p:txBody>
            <a:bodyPr/>
            <a:lstStyle/>
            <a:p>
              <a:endParaRPr lang="en-GB"/>
            </a:p>
          </p:txBody>
        </p:sp>
        <p:sp>
          <p:nvSpPr>
            <p:cNvPr id="12" name="TextBox 12"/>
            <p:cNvSpPr txBox="1"/>
            <p:nvPr/>
          </p:nvSpPr>
          <p:spPr>
            <a:xfrm>
              <a:off x="0" y="9525"/>
              <a:ext cx="10388600" cy="8718551"/>
            </a:xfrm>
            <a:prstGeom prst="rect">
              <a:avLst/>
            </a:prstGeom>
          </p:spPr>
          <p:txBody>
            <a:bodyPr lIns="50800" tIns="50800" rIns="50800" bIns="50800" rtlCol="0" anchor="t"/>
            <a:lstStyle/>
            <a:p>
              <a:pPr marL="703088" lvl="1" indent="-351544" algn="l">
                <a:lnSpc>
                  <a:spcPts val="3776"/>
                </a:lnSpc>
                <a:buFont typeface="Arial"/>
                <a:buChar char="•"/>
              </a:pPr>
              <a:r>
                <a:rPr lang="en-US" sz="3885" i="1" dirty="0">
                  <a:solidFill>
                    <a:srgbClr val="000000"/>
                  </a:solidFill>
                  <a:latin typeface="Arial Italics"/>
                  <a:ea typeface="Arial Italics"/>
                  <a:cs typeface="Arial Italics"/>
                  <a:sym typeface="Arial Italics"/>
                </a:rPr>
                <a:t>Tensions between decision-making and enjoying a childhood free of adult burdens</a:t>
              </a:r>
            </a:p>
            <a:p>
              <a:pPr marL="703088" lvl="1" indent="-351544" algn="l">
                <a:lnSpc>
                  <a:spcPts val="3776"/>
                </a:lnSpc>
              </a:pPr>
              <a:endParaRPr lang="en-US" sz="3885" i="1" dirty="0">
                <a:solidFill>
                  <a:srgbClr val="000000"/>
                </a:solidFill>
                <a:latin typeface="Arial Italics"/>
                <a:ea typeface="Arial Italics"/>
                <a:cs typeface="Arial Italics"/>
                <a:sym typeface="Arial Italics"/>
              </a:endParaRPr>
            </a:p>
            <a:p>
              <a:pPr marL="703088" lvl="1" indent="-351544" algn="l">
                <a:lnSpc>
                  <a:spcPts val="3776"/>
                </a:lnSpc>
                <a:buFont typeface="Arial"/>
                <a:buChar char="•"/>
              </a:pPr>
              <a:r>
                <a:rPr lang="en-US" sz="3885" i="1" dirty="0">
                  <a:solidFill>
                    <a:srgbClr val="000000"/>
                  </a:solidFill>
                  <a:latin typeface="Arial Italics"/>
                  <a:ea typeface="Arial Italics"/>
                  <a:cs typeface="Arial Italics"/>
                  <a:sym typeface="Arial Italics"/>
                </a:rPr>
                <a:t>Children’s cynicism</a:t>
              </a:r>
            </a:p>
            <a:p>
              <a:pPr marL="703088" lvl="1" indent="-351544" algn="l">
                <a:lnSpc>
                  <a:spcPts val="3776"/>
                </a:lnSpc>
              </a:pPr>
              <a:endParaRPr lang="en-US" sz="3885" i="1" dirty="0">
                <a:solidFill>
                  <a:srgbClr val="000000"/>
                </a:solidFill>
                <a:latin typeface="Arial Italics"/>
                <a:ea typeface="Arial Italics"/>
                <a:cs typeface="Arial Italics"/>
                <a:sym typeface="Arial Italics"/>
              </a:endParaRPr>
            </a:p>
            <a:p>
              <a:pPr marL="703088" lvl="1" indent="-351544" algn="l">
                <a:lnSpc>
                  <a:spcPts val="3776"/>
                </a:lnSpc>
                <a:buFont typeface="Arial"/>
                <a:buChar char="•"/>
              </a:pPr>
              <a:r>
                <a:rPr lang="en-US" sz="3885" i="1" dirty="0">
                  <a:solidFill>
                    <a:srgbClr val="000000"/>
                  </a:solidFill>
                  <a:latin typeface="Arial Italics"/>
                  <a:ea typeface="Arial Italics"/>
                  <a:cs typeface="Arial Italics"/>
                  <a:sym typeface="Arial Italics"/>
                </a:rPr>
                <a:t>Top down – adult led</a:t>
              </a:r>
            </a:p>
            <a:p>
              <a:pPr marL="1288447" lvl="2" indent="-429482" algn="l">
                <a:lnSpc>
                  <a:spcPts val="3236"/>
                </a:lnSpc>
                <a:buFont typeface="Arial"/>
                <a:buChar char="⚬"/>
              </a:pPr>
              <a:r>
                <a:rPr lang="en-US" sz="3330" i="1" dirty="0">
                  <a:solidFill>
                    <a:srgbClr val="000000"/>
                  </a:solidFill>
                  <a:latin typeface="Arial Italics"/>
                  <a:ea typeface="Arial Italics"/>
                  <a:cs typeface="Arial Italics"/>
                  <a:sym typeface="Arial Italics"/>
                </a:rPr>
                <a:t>“Children are praised when they behave like small adults and are put in their place when they do not.</a:t>
              </a:r>
              <a:r>
                <a:rPr lang="en-US" sz="3330" dirty="0">
                  <a:solidFill>
                    <a:srgbClr val="000000"/>
                  </a:solidFill>
                  <a:latin typeface="Arial"/>
                  <a:ea typeface="Arial"/>
                  <a:cs typeface="Arial"/>
                  <a:sym typeface="Arial"/>
                </a:rPr>
                <a:t>” </a:t>
              </a:r>
            </a:p>
            <a:p>
              <a:pPr marL="966335" lvl="2" indent="-322112" algn="r">
                <a:lnSpc>
                  <a:spcPts val="2427"/>
                </a:lnSpc>
              </a:pPr>
              <a:r>
                <a:rPr lang="en-US" sz="2497" dirty="0">
                  <a:solidFill>
                    <a:srgbClr val="000000"/>
                  </a:solidFill>
                  <a:latin typeface="Arial"/>
                  <a:ea typeface="Arial"/>
                  <a:cs typeface="Arial"/>
                  <a:sym typeface="Arial"/>
                </a:rPr>
                <a:t>(Begg, 2004 in Thomas, 2007)</a:t>
              </a:r>
            </a:p>
            <a:p>
              <a:pPr marL="966335" lvl="2" indent="-322112" algn="r">
                <a:lnSpc>
                  <a:spcPts val="2427"/>
                </a:lnSpc>
              </a:pPr>
              <a:r>
                <a:rPr lang="en-US" sz="2497" dirty="0">
                  <a:solidFill>
                    <a:srgbClr val="000000"/>
                  </a:solidFill>
                  <a:latin typeface="Arial"/>
                  <a:ea typeface="Arial"/>
                  <a:cs typeface="Arial"/>
                  <a:sym typeface="Arial"/>
                </a:rPr>
                <a:t>Thomas, 2007 </a:t>
              </a:r>
            </a:p>
            <a:p>
              <a:pPr marL="1503188" lvl="2" indent="-501063" algn="r">
                <a:lnSpc>
                  <a:spcPts val="3776"/>
                </a:lnSpc>
              </a:pPr>
              <a:endParaRPr lang="en-US" sz="2497" dirty="0">
                <a:solidFill>
                  <a:srgbClr val="000000"/>
                </a:solidFill>
                <a:latin typeface="Arial"/>
                <a:ea typeface="Arial"/>
                <a:cs typeface="Arial"/>
                <a:sym typeface="Arial"/>
              </a:endParaRPr>
            </a:p>
          </p:txBody>
        </p:sp>
      </p:gr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FFF2CC"/>
        </a:solidFill>
        <a:effectLst/>
      </p:bgPr>
    </p:bg>
    <p:spTree>
      <p:nvGrpSpPr>
        <p:cNvPr id="1" name=""/>
        <p:cNvGrpSpPr/>
        <p:nvPr/>
      </p:nvGrpSpPr>
      <p:grpSpPr>
        <a:xfrm>
          <a:off x="0" y="0"/>
          <a:ext cx="0" cy="0"/>
          <a:chOff x="0" y="0"/>
          <a:chExt cx="0" cy="0"/>
        </a:xfrm>
      </p:grpSpPr>
      <p:grpSp>
        <p:nvGrpSpPr>
          <p:cNvPr id="2" name="Group 2"/>
          <p:cNvGrpSpPr/>
          <p:nvPr/>
        </p:nvGrpSpPr>
        <p:grpSpPr>
          <a:xfrm>
            <a:off x="1247775" y="170043"/>
            <a:ext cx="15792450" cy="2171129"/>
            <a:chOff x="-12700" y="-503525"/>
            <a:chExt cx="21056600" cy="2894838"/>
          </a:xfrm>
        </p:grpSpPr>
        <p:sp>
          <p:nvSpPr>
            <p:cNvPr id="3" name="Freeform 3"/>
            <p:cNvSpPr/>
            <p:nvPr/>
          </p:nvSpPr>
          <p:spPr>
            <a:xfrm>
              <a:off x="-12700" y="-503525"/>
              <a:ext cx="21031200" cy="2837688"/>
            </a:xfrm>
            <a:custGeom>
              <a:avLst/>
              <a:gdLst/>
              <a:ahLst/>
              <a:cxnLst/>
              <a:rect l="l" t="t" r="r" b="b"/>
              <a:pathLst>
                <a:path w="21031200" h="2837688">
                  <a:moveTo>
                    <a:pt x="0" y="0"/>
                  </a:moveTo>
                  <a:lnTo>
                    <a:pt x="21031200" y="0"/>
                  </a:lnTo>
                  <a:lnTo>
                    <a:pt x="21031200" y="2837688"/>
                  </a:lnTo>
                  <a:lnTo>
                    <a:pt x="0" y="2837688"/>
                  </a:lnTo>
                  <a:close/>
                </a:path>
              </a:pathLst>
            </a:custGeom>
            <a:solidFill>
              <a:srgbClr val="000000">
                <a:alpha val="0"/>
              </a:srgbClr>
            </a:solidFill>
          </p:spPr>
          <p:txBody>
            <a:bodyPr/>
            <a:lstStyle/>
            <a:p>
              <a:endParaRPr lang="en-GB"/>
            </a:p>
          </p:txBody>
        </p:sp>
        <p:sp>
          <p:nvSpPr>
            <p:cNvPr id="4" name="TextBox 4"/>
            <p:cNvSpPr txBox="1"/>
            <p:nvPr/>
          </p:nvSpPr>
          <p:spPr>
            <a:xfrm>
              <a:off x="12700" y="-503525"/>
              <a:ext cx="21031200" cy="2894838"/>
            </a:xfrm>
            <a:prstGeom prst="rect">
              <a:avLst/>
            </a:prstGeom>
          </p:spPr>
          <p:txBody>
            <a:bodyPr lIns="0" tIns="0" rIns="0" bIns="0" rtlCol="0" anchor="ctr"/>
            <a:lstStyle/>
            <a:p>
              <a:pPr algn="ctr">
                <a:lnSpc>
                  <a:spcPts val="7128"/>
                </a:lnSpc>
              </a:pPr>
              <a:r>
                <a:rPr lang="en-US" sz="6600" dirty="0" err="1">
                  <a:solidFill>
                    <a:srgbClr val="000000"/>
                  </a:solidFill>
                  <a:latin typeface="Arial"/>
                  <a:ea typeface="Arial"/>
                  <a:cs typeface="Arial"/>
                  <a:sym typeface="Arial"/>
                </a:rPr>
                <a:t>Rhwystrau</a:t>
              </a:r>
              <a:r>
                <a:rPr lang="en-US" sz="6600" dirty="0">
                  <a:solidFill>
                    <a:srgbClr val="000000"/>
                  </a:solidFill>
                  <a:latin typeface="Arial"/>
                  <a:ea typeface="Arial"/>
                  <a:cs typeface="Arial"/>
                  <a:sym typeface="Arial"/>
                </a:rPr>
                <a:t> </a:t>
              </a:r>
              <a:r>
                <a:rPr lang="en-US" sz="6600" dirty="0" err="1">
                  <a:solidFill>
                    <a:srgbClr val="000000"/>
                  </a:solidFill>
                  <a:latin typeface="Arial"/>
                  <a:ea typeface="Arial"/>
                  <a:cs typeface="Arial"/>
                  <a:sym typeface="Arial"/>
                </a:rPr>
                <a:t>Posibl</a:t>
              </a:r>
              <a:endParaRPr lang="en-US" sz="6600" dirty="0">
                <a:solidFill>
                  <a:srgbClr val="000000"/>
                </a:solidFill>
                <a:latin typeface="Arial"/>
                <a:ea typeface="Arial"/>
                <a:cs typeface="Arial"/>
                <a:sym typeface="Arial"/>
              </a:endParaRPr>
            </a:p>
            <a:p>
              <a:pPr algn="ctr">
                <a:lnSpc>
                  <a:spcPts val="7128"/>
                </a:lnSpc>
              </a:pPr>
              <a:r>
                <a:rPr lang="en-US" sz="6600" dirty="0">
                  <a:solidFill>
                    <a:srgbClr val="000000"/>
                  </a:solidFill>
                  <a:latin typeface="Arial"/>
                  <a:ea typeface="Arial"/>
                  <a:cs typeface="Arial"/>
                  <a:sym typeface="Arial"/>
                </a:rPr>
                <a:t>Possible Barriers </a:t>
              </a:r>
            </a:p>
          </p:txBody>
        </p:sp>
      </p:grpSp>
      <p:grpSp>
        <p:nvGrpSpPr>
          <p:cNvPr id="5" name="Group 5"/>
          <p:cNvGrpSpPr/>
          <p:nvPr/>
        </p:nvGrpSpPr>
        <p:grpSpPr>
          <a:xfrm>
            <a:off x="381000" y="2686048"/>
            <a:ext cx="8658225" cy="6941820"/>
            <a:chOff x="-1155700" y="-57151"/>
            <a:chExt cx="11544300" cy="9255761"/>
          </a:xfrm>
        </p:grpSpPr>
        <p:sp>
          <p:nvSpPr>
            <p:cNvPr id="6" name="Freeform 6"/>
            <p:cNvSpPr/>
            <p:nvPr/>
          </p:nvSpPr>
          <p:spPr>
            <a:xfrm>
              <a:off x="12700" y="12700"/>
              <a:ext cx="10363200" cy="9173210"/>
            </a:xfrm>
            <a:custGeom>
              <a:avLst/>
              <a:gdLst/>
              <a:ahLst/>
              <a:cxnLst/>
              <a:rect l="l" t="t" r="r" b="b"/>
              <a:pathLst>
                <a:path w="10363200" h="9173210">
                  <a:moveTo>
                    <a:pt x="0" y="0"/>
                  </a:moveTo>
                  <a:lnTo>
                    <a:pt x="10363200" y="0"/>
                  </a:lnTo>
                  <a:lnTo>
                    <a:pt x="10363200" y="9173210"/>
                  </a:lnTo>
                  <a:lnTo>
                    <a:pt x="0" y="9173210"/>
                  </a:lnTo>
                  <a:close/>
                </a:path>
              </a:pathLst>
            </a:custGeom>
            <a:solidFill>
              <a:srgbClr val="FFF2CC"/>
            </a:solidFill>
          </p:spPr>
          <p:txBody>
            <a:bodyPr/>
            <a:lstStyle/>
            <a:p>
              <a:endParaRPr lang="en-GB"/>
            </a:p>
          </p:txBody>
        </p:sp>
        <p:sp>
          <p:nvSpPr>
            <p:cNvPr id="7" name="Freeform 7"/>
            <p:cNvSpPr/>
            <p:nvPr/>
          </p:nvSpPr>
          <p:spPr>
            <a:xfrm>
              <a:off x="0" y="0"/>
              <a:ext cx="10388600" cy="9198610"/>
            </a:xfrm>
            <a:custGeom>
              <a:avLst/>
              <a:gdLst/>
              <a:ahLst/>
              <a:cxnLst/>
              <a:rect l="l" t="t" r="r" b="b"/>
              <a:pathLst>
                <a:path w="10388600" h="9198610">
                  <a:moveTo>
                    <a:pt x="12700" y="0"/>
                  </a:moveTo>
                  <a:lnTo>
                    <a:pt x="10375900" y="0"/>
                  </a:lnTo>
                  <a:cubicBezTo>
                    <a:pt x="10382885" y="0"/>
                    <a:pt x="10388600" y="5715"/>
                    <a:pt x="10388600" y="12700"/>
                  </a:cubicBezTo>
                  <a:lnTo>
                    <a:pt x="10388600" y="9185910"/>
                  </a:lnTo>
                  <a:cubicBezTo>
                    <a:pt x="10388600" y="9192895"/>
                    <a:pt x="10382885" y="9198610"/>
                    <a:pt x="10375900" y="9198610"/>
                  </a:cubicBezTo>
                  <a:lnTo>
                    <a:pt x="12700" y="9198610"/>
                  </a:lnTo>
                  <a:cubicBezTo>
                    <a:pt x="5715" y="9198610"/>
                    <a:pt x="0" y="9192895"/>
                    <a:pt x="0" y="9185910"/>
                  </a:cubicBezTo>
                  <a:lnTo>
                    <a:pt x="0" y="12700"/>
                  </a:lnTo>
                  <a:cubicBezTo>
                    <a:pt x="0" y="5715"/>
                    <a:pt x="5715" y="0"/>
                    <a:pt x="12700" y="0"/>
                  </a:cubicBezTo>
                  <a:moveTo>
                    <a:pt x="12700" y="25400"/>
                  </a:moveTo>
                  <a:lnTo>
                    <a:pt x="12700" y="12700"/>
                  </a:lnTo>
                  <a:lnTo>
                    <a:pt x="25400" y="12700"/>
                  </a:lnTo>
                  <a:lnTo>
                    <a:pt x="25400" y="9185910"/>
                  </a:lnTo>
                  <a:lnTo>
                    <a:pt x="12700" y="9185910"/>
                  </a:lnTo>
                  <a:lnTo>
                    <a:pt x="12700" y="9173210"/>
                  </a:lnTo>
                  <a:lnTo>
                    <a:pt x="10375900" y="9173210"/>
                  </a:lnTo>
                  <a:lnTo>
                    <a:pt x="10375900" y="9185910"/>
                  </a:lnTo>
                  <a:lnTo>
                    <a:pt x="10363200" y="9185910"/>
                  </a:lnTo>
                  <a:lnTo>
                    <a:pt x="10363200" y="12700"/>
                  </a:lnTo>
                  <a:lnTo>
                    <a:pt x="10375900" y="12700"/>
                  </a:lnTo>
                  <a:lnTo>
                    <a:pt x="10375900" y="25400"/>
                  </a:lnTo>
                  <a:lnTo>
                    <a:pt x="12700" y="25400"/>
                  </a:lnTo>
                  <a:close/>
                </a:path>
              </a:pathLst>
            </a:custGeom>
            <a:solidFill>
              <a:srgbClr val="FFF2CC"/>
            </a:solidFill>
          </p:spPr>
          <p:txBody>
            <a:bodyPr/>
            <a:lstStyle/>
            <a:p>
              <a:endParaRPr lang="en-GB"/>
            </a:p>
          </p:txBody>
        </p:sp>
        <p:sp>
          <p:nvSpPr>
            <p:cNvPr id="8" name="TextBox 8"/>
            <p:cNvSpPr txBox="1"/>
            <p:nvPr/>
          </p:nvSpPr>
          <p:spPr>
            <a:xfrm>
              <a:off x="-1155700" y="-57151"/>
              <a:ext cx="11544300" cy="9150985"/>
            </a:xfrm>
            <a:prstGeom prst="rect">
              <a:avLst/>
            </a:prstGeom>
          </p:spPr>
          <p:txBody>
            <a:bodyPr lIns="50800" tIns="50800" rIns="50800" bIns="50800" rtlCol="0" anchor="t"/>
            <a:lstStyle/>
            <a:p>
              <a:pPr marL="663083" lvl="1" indent="-331541" algn="l">
                <a:lnSpc>
                  <a:spcPts val="3356"/>
                </a:lnSpc>
                <a:buFont typeface="Arial"/>
                <a:buChar char="•"/>
              </a:pPr>
              <a:r>
                <a:rPr lang="en-US" sz="3885" dirty="0">
                  <a:solidFill>
                    <a:srgbClr val="000000"/>
                  </a:solidFill>
                  <a:latin typeface="Arial"/>
                  <a:ea typeface="Arial"/>
                  <a:cs typeface="Arial"/>
                  <a:sym typeface="Arial"/>
                </a:rPr>
                <a:t>Y </a:t>
              </a:r>
              <a:r>
                <a:rPr lang="en-US" sz="3885" dirty="0" err="1">
                  <a:solidFill>
                    <a:srgbClr val="000000"/>
                  </a:solidFill>
                  <a:latin typeface="Arial"/>
                  <a:ea typeface="Arial"/>
                  <a:cs typeface="Arial"/>
                  <a:sym typeface="Arial"/>
                </a:rPr>
                <a:t>farn</a:t>
              </a:r>
              <a:r>
                <a:rPr lang="en-US" sz="3885" dirty="0">
                  <a:solidFill>
                    <a:srgbClr val="000000"/>
                  </a:solidFill>
                  <a:latin typeface="Arial"/>
                  <a:ea typeface="Arial"/>
                  <a:cs typeface="Arial"/>
                  <a:sym typeface="Arial"/>
                </a:rPr>
                <a:t> y </a:t>
              </a:r>
              <a:r>
                <a:rPr lang="en-US" sz="3885" dirty="0" err="1">
                  <a:solidFill>
                    <a:srgbClr val="000000"/>
                  </a:solidFill>
                  <a:latin typeface="Arial"/>
                  <a:ea typeface="Arial"/>
                  <a:cs typeface="Arial"/>
                  <a:sym typeface="Arial"/>
                </a:rPr>
                <a:t>dylai</a:t>
              </a:r>
              <a:r>
                <a:rPr lang="en-US" sz="3885" dirty="0">
                  <a:solidFill>
                    <a:srgbClr val="000000"/>
                  </a:solidFill>
                  <a:latin typeface="Arial"/>
                  <a:ea typeface="Arial"/>
                  <a:cs typeface="Arial"/>
                  <a:sym typeface="Arial"/>
                </a:rPr>
                <a:t> plant </a:t>
              </a:r>
              <a:r>
                <a:rPr lang="en-US" sz="3885" dirty="0" err="1">
                  <a:solidFill>
                    <a:srgbClr val="000000"/>
                  </a:solidFill>
                  <a:latin typeface="Arial"/>
                  <a:ea typeface="Arial"/>
                  <a:cs typeface="Arial"/>
                  <a:sym typeface="Arial"/>
                </a:rPr>
                <a:t>fod</a:t>
              </a:r>
              <a:r>
                <a:rPr lang="en-US" sz="3885" dirty="0">
                  <a:solidFill>
                    <a:srgbClr val="000000"/>
                  </a:solidFill>
                  <a:latin typeface="Arial"/>
                  <a:ea typeface="Arial"/>
                  <a:cs typeface="Arial"/>
                  <a:sym typeface="Arial"/>
                </a:rPr>
                <a:t> </a:t>
              </a:r>
              <a:r>
                <a:rPr lang="en-US" sz="3885" dirty="0" err="1">
                  <a:solidFill>
                    <a:srgbClr val="000000"/>
                  </a:solidFill>
                  <a:latin typeface="Arial"/>
                  <a:ea typeface="Arial"/>
                  <a:cs typeface="Arial"/>
                  <a:sym typeface="Arial"/>
                </a:rPr>
                <a:t>yn</a:t>
              </a:r>
              <a:r>
                <a:rPr lang="en-US" sz="3885" dirty="0">
                  <a:solidFill>
                    <a:srgbClr val="000000"/>
                  </a:solidFill>
                  <a:latin typeface="Arial"/>
                  <a:ea typeface="Arial"/>
                  <a:cs typeface="Arial"/>
                  <a:sym typeface="Arial"/>
                </a:rPr>
                <a:t> </a:t>
              </a:r>
              <a:r>
                <a:rPr lang="en-US" sz="3885" dirty="0" err="1">
                  <a:solidFill>
                    <a:srgbClr val="000000"/>
                  </a:solidFill>
                  <a:latin typeface="Arial"/>
                  <a:ea typeface="Arial"/>
                  <a:cs typeface="Arial"/>
                  <a:sym typeface="Arial"/>
                </a:rPr>
                <a:t>rhydd</a:t>
              </a:r>
              <a:r>
                <a:rPr lang="en-US" sz="3885" dirty="0">
                  <a:solidFill>
                    <a:srgbClr val="000000"/>
                  </a:solidFill>
                  <a:latin typeface="Arial"/>
                  <a:ea typeface="Arial"/>
                  <a:cs typeface="Arial"/>
                  <a:sym typeface="Arial"/>
                </a:rPr>
                <a:t> a </a:t>
              </a:r>
              <a:r>
                <a:rPr lang="en-US" sz="3885" dirty="0" err="1">
                  <a:solidFill>
                    <a:srgbClr val="000000"/>
                  </a:solidFill>
                  <a:latin typeface="Arial"/>
                  <a:ea typeface="Arial"/>
                  <a:cs typeface="Arial"/>
                  <a:sym typeface="Arial"/>
                </a:rPr>
                <a:t>chael</a:t>
              </a:r>
              <a:r>
                <a:rPr lang="en-US" sz="3885" dirty="0">
                  <a:solidFill>
                    <a:srgbClr val="000000"/>
                  </a:solidFill>
                  <a:latin typeface="Arial"/>
                  <a:ea typeface="Arial"/>
                  <a:cs typeface="Arial"/>
                  <a:sym typeface="Arial"/>
                </a:rPr>
                <a:t> </a:t>
              </a:r>
              <a:r>
                <a:rPr lang="en-US" sz="3885" dirty="0" err="1">
                  <a:solidFill>
                    <a:srgbClr val="000000"/>
                  </a:solidFill>
                  <a:latin typeface="Arial"/>
                  <a:ea typeface="Arial"/>
                  <a:cs typeface="Arial"/>
                  <a:sym typeface="Arial"/>
                </a:rPr>
                <a:t>eu</a:t>
              </a:r>
              <a:r>
                <a:rPr lang="en-US" sz="3885" dirty="0">
                  <a:solidFill>
                    <a:srgbClr val="000000"/>
                  </a:solidFill>
                  <a:latin typeface="Arial"/>
                  <a:ea typeface="Arial"/>
                  <a:cs typeface="Arial"/>
                  <a:sym typeface="Arial"/>
                </a:rPr>
                <a:t> </a:t>
              </a:r>
              <a:r>
                <a:rPr lang="en-US" sz="3885" dirty="0" err="1">
                  <a:solidFill>
                    <a:srgbClr val="000000"/>
                  </a:solidFill>
                  <a:latin typeface="Arial"/>
                  <a:ea typeface="Arial"/>
                  <a:cs typeface="Arial"/>
                  <a:sym typeface="Arial"/>
                </a:rPr>
                <a:t>diogelu</a:t>
              </a:r>
              <a:r>
                <a:rPr lang="en-US" sz="3885" dirty="0">
                  <a:solidFill>
                    <a:srgbClr val="000000"/>
                  </a:solidFill>
                  <a:latin typeface="Arial"/>
                  <a:ea typeface="Arial"/>
                  <a:cs typeface="Arial"/>
                  <a:sym typeface="Arial"/>
                </a:rPr>
                <a:t> </a:t>
              </a:r>
              <a:r>
                <a:rPr lang="en-US" sz="3885" dirty="0" err="1">
                  <a:solidFill>
                    <a:srgbClr val="000000"/>
                  </a:solidFill>
                  <a:latin typeface="Arial"/>
                  <a:ea typeface="Arial"/>
                  <a:cs typeface="Arial"/>
                  <a:sym typeface="Arial"/>
                </a:rPr>
                <a:t>rhag</a:t>
              </a:r>
              <a:r>
                <a:rPr lang="en-US" sz="3885" dirty="0">
                  <a:solidFill>
                    <a:srgbClr val="000000"/>
                  </a:solidFill>
                  <a:latin typeface="Arial"/>
                  <a:ea typeface="Arial"/>
                  <a:cs typeface="Arial"/>
                  <a:sym typeface="Arial"/>
                </a:rPr>
                <a:t> </a:t>
              </a:r>
              <a:r>
                <a:rPr lang="en-US" sz="3885" dirty="0" err="1">
                  <a:solidFill>
                    <a:srgbClr val="000000"/>
                  </a:solidFill>
                  <a:latin typeface="Arial"/>
                  <a:ea typeface="Arial"/>
                  <a:cs typeface="Arial"/>
                  <a:sym typeface="Arial"/>
                </a:rPr>
                <a:t>cyfrifoldebau</a:t>
              </a:r>
              <a:r>
                <a:rPr lang="en-US" sz="3885" dirty="0">
                  <a:solidFill>
                    <a:srgbClr val="000000"/>
                  </a:solidFill>
                  <a:latin typeface="Arial"/>
                  <a:ea typeface="Arial"/>
                  <a:cs typeface="Arial"/>
                  <a:sym typeface="Arial"/>
                </a:rPr>
                <a:t> </a:t>
              </a:r>
              <a:r>
                <a:rPr lang="en-US" sz="3885" dirty="0" err="1">
                  <a:solidFill>
                    <a:srgbClr val="000000"/>
                  </a:solidFill>
                  <a:latin typeface="Arial"/>
                  <a:ea typeface="Arial"/>
                  <a:cs typeface="Arial"/>
                  <a:sym typeface="Arial"/>
                </a:rPr>
                <a:t>byd</a:t>
              </a:r>
              <a:r>
                <a:rPr lang="en-US" sz="3885" dirty="0">
                  <a:solidFill>
                    <a:srgbClr val="000000"/>
                  </a:solidFill>
                  <a:latin typeface="Arial"/>
                  <a:ea typeface="Arial"/>
                  <a:cs typeface="Arial"/>
                  <a:sym typeface="Arial"/>
                </a:rPr>
                <a:t> </a:t>
              </a:r>
              <a:r>
                <a:rPr lang="en-US" sz="3885" dirty="0" err="1">
                  <a:solidFill>
                    <a:srgbClr val="000000"/>
                  </a:solidFill>
                  <a:latin typeface="Arial"/>
                  <a:ea typeface="Arial"/>
                  <a:cs typeface="Arial"/>
                  <a:sym typeface="Arial"/>
                </a:rPr>
                <a:t>oedolion</a:t>
              </a:r>
              <a:r>
                <a:rPr lang="en-US" sz="3885" dirty="0">
                  <a:solidFill>
                    <a:srgbClr val="000000"/>
                  </a:solidFill>
                  <a:latin typeface="Arial"/>
                  <a:ea typeface="Arial"/>
                  <a:cs typeface="Arial"/>
                  <a:sym typeface="Arial"/>
                </a:rPr>
                <a:t>.</a:t>
              </a:r>
            </a:p>
            <a:p>
              <a:pPr marL="331542" lvl="1" algn="l">
                <a:lnSpc>
                  <a:spcPts val="3356"/>
                </a:lnSpc>
              </a:pPr>
              <a:endParaRPr lang="en-US" sz="3885" dirty="0">
                <a:solidFill>
                  <a:srgbClr val="000000"/>
                </a:solidFill>
                <a:latin typeface="Arial"/>
                <a:ea typeface="Arial"/>
                <a:cs typeface="Arial"/>
                <a:sym typeface="Arial"/>
              </a:endParaRPr>
            </a:p>
            <a:p>
              <a:pPr marL="663083" lvl="1" indent="-331541" algn="l">
                <a:lnSpc>
                  <a:spcPts val="3356"/>
                </a:lnSpc>
                <a:buFont typeface="Arial"/>
                <a:buChar char="•"/>
              </a:pPr>
              <a:r>
                <a:rPr lang="en-US" sz="3885" dirty="0" err="1">
                  <a:solidFill>
                    <a:srgbClr val="000000"/>
                  </a:solidFill>
                  <a:latin typeface="Arial"/>
                  <a:ea typeface="Arial"/>
                  <a:cs typeface="Arial"/>
                  <a:sym typeface="Arial"/>
                </a:rPr>
                <a:t>Camsyniadau</a:t>
              </a:r>
              <a:r>
                <a:rPr lang="en-US" sz="3885" dirty="0">
                  <a:solidFill>
                    <a:srgbClr val="000000"/>
                  </a:solidFill>
                  <a:latin typeface="Arial"/>
                  <a:ea typeface="Arial"/>
                  <a:cs typeface="Arial"/>
                  <a:sym typeface="Arial"/>
                </a:rPr>
                <a:t> am </a:t>
              </a:r>
              <a:r>
                <a:rPr lang="en-US" sz="3885" dirty="0" err="1">
                  <a:solidFill>
                    <a:srgbClr val="000000"/>
                  </a:solidFill>
                  <a:latin typeface="Arial"/>
                  <a:ea typeface="Arial"/>
                  <a:cs typeface="Arial"/>
                  <a:sym typeface="Arial"/>
                </a:rPr>
                <a:t>gyfranogiad</a:t>
              </a:r>
              <a:r>
                <a:rPr lang="en-US" sz="3885" dirty="0">
                  <a:solidFill>
                    <a:srgbClr val="000000"/>
                  </a:solidFill>
                  <a:latin typeface="Arial"/>
                  <a:ea typeface="Arial"/>
                  <a:cs typeface="Arial"/>
                  <a:sym typeface="Arial"/>
                </a:rPr>
                <a:t>. </a:t>
              </a:r>
              <a:r>
                <a:rPr lang="en-US" sz="3885" dirty="0" err="1">
                  <a:solidFill>
                    <a:srgbClr val="000000"/>
                  </a:solidFill>
                  <a:latin typeface="Arial"/>
                  <a:ea typeface="Arial"/>
                  <a:cs typeface="Arial"/>
                  <a:sym typeface="Arial"/>
                </a:rPr>
                <a:t>Rhaid</a:t>
              </a:r>
              <a:r>
                <a:rPr lang="en-US" sz="3885" dirty="0">
                  <a:solidFill>
                    <a:srgbClr val="000000"/>
                  </a:solidFill>
                  <a:latin typeface="Arial"/>
                  <a:ea typeface="Arial"/>
                  <a:cs typeface="Arial"/>
                  <a:sym typeface="Arial"/>
                </a:rPr>
                <a:t> </a:t>
              </a:r>
              <a:r>
                <a:rPr lang="en-US" sz="3885" dirty="0" err="1">
                  <a:solidFill>
                    <a:srgbClr val="000000"/>
                  </a:solidFill>
                  <a:latin typeface="Arial"/>
                  <a:ea typeface="Arial"/>
                  <a:cs typeface="Arial"/>
                  <a:sym typeface="Arial"/>
                </a:rPr>
                <a:t>cael</a:t>
              </a:r>
              <a:r>
                <a:rPr lang="en-US" sz="3885" dirty="0">
                  <a:solidFill>
                    <a:srgbClr val="000000"/>
                  </a:solidFill>
                  <a:latin typeface="Arial"/>
                  <a:ea typeface="Arial"/>
                  <a:cs typeface="Arial"/>
                  <a:sym typeface="Arial"/>
                </a:rPr>
                <a:t> </a:t>
              </a:r>
              <a:r>
                <a:rPr lang="en-US" sz="3885" dirty="0" err="1">
                  <a:solidFill>
                    <a:srgbClr val="000000"/>
                  </a:solidFill>
                  <a:latin typeface="Arial"/>
                  <a:ea typeface="Arial"/>
                  <a:cs typeface="Arial"/>
                  <a:sym typeface="Arial"/>
                </a:rPr>
                <a:t>balans</a:t>
              </a:r>
              <a:r>
                <a:rPr lang="en-US" sz="3885" dirty="0">
                  <a:solidFill>
                    <a:srgbClr val="000000"/>
                  </a:solidFill>
                  <a:latin typeface="Arial"/>
                  <a:ea typeface="Arial"/>
                  <a:cs typeface="Arial"/>
                  <a:sym typeface="Arial"/>
                </a:rPr>
                <a:t> </a:t>
              </a:r>
              <a:r>
                <a:rPr lang="en-US" sz="3885" dirty="0" err="1">
                  <a:solidFill>
                    <a:srgbClr val="000000"/>
                  </a:solidFill>
                  <a:latin typeface="Arial"/>
                  <a:ea typeface="Arial"/>
                  <a:cs typeface="Arial"/>
                  <a:sym typeface="Arial"/>
                </a:rPr>
                <a:t>gyda</a:t>
              </a:r>
              <a:r>
                <a:rPr lang="en-US" sz="3885" dirty="0">
                  <a:solidFill>
                    <a:srgbClr val="000000"/>
                  </a:solidFill>
                  <a:latin typeface="Arial"/>
                  <a:ea typeface="Arial"/>
                  <a:cs typeface="Arial"/>
                  <a:sym typeface="Arial"/>
                </a:rPr>
                <a:t> </a:t>
              </a:r>
              <a:r>
                <a:rPr lang="en-US" sz="3885" dirty="0" err="1">
                  <a:solidFill>
                    <a:srgbClr val="000000"/>
                  </a:solidFill>
                  <a:latin typeface="Arial"/>
                  <a:ea typeface="Arial"/>
                  <a:cs typeface="Arial"/>
                  <a:sym typeface="Arial"/>
                </a:rPr>
                <a:t>diogelwch</a:t>
              </a:r>
              <a:r>
                <a:rPr lang="en-US" sz="3885" dirty="0">
                  <a:solidFill>
                    <a:srgbClr val="000000"/>
                  </a:solidFill>
                  <a:latin typeface="Arial"/>
                  <a:ea typeface="Arial"/>
                  <a:cs typeface="Arial"/>
                  <a:sym typeface="Arial"/>
                </a:rPr>
                <a:t> – </a:t>
              </a:r>
              <a:r>
                <a:rPr lang="en-US" sz="3885" dirty="0" err="1">
                  <a:solidFill>
                    <a:srgbClr val="000000"/>
                  </a:solidFill>
                  <a:latin typeface="Arial"/>
                  <a:ea typeface="Arial"/>
                  <a:cs typeface="Arial"/>
                  <a:sym typeface="Arial"/>
                </a:rPr>
                <a:t>creu</a:t>
              </a:r>
              <a:r>
                <a:rPr lang="en-US" sz="3885" dirty="0">
                  <a:solidFill>
                    <a:srgbClr val="000000"/>
                  </a:solidFill>
                  <a:latin typeface="Arial"/>
                  <a:ea typeface="Arial"/>
                  <a:cs typeface="Arial"/>
                  <a:sym typeface="Arial"/>
                </a:rPr>
                <a:t> </a:t>
              </a:r>
              <a:r>
                <a:rPr lang="en-US" sz="3885" dirty="0" err="1">
                  <a:solidFill>
                    <a:srgbClr val="000000"/>
                  </a:solidFill>
                  <a:latin typeface="Arial"/>
                  <a:ea typeface="Arial"/>
                  <a:cs typeface="Arial"/>
                  <a:sym typeface="Arial"/>
                </a:rPr>
                <a:t>amgylcheddau</a:t>
              </a:r>
              <a:r>
                <a:rPr lang="en-US" sz="3885" dirty="0">
                  <a:solidFill>
                    <a:srgbClr val="000000"/>
                  </a:solidFill>
                  <a:latin typeface="Arial"/>
                  <a:ea typeface="Arial"/>
                  <a:cs typeface="Arial"/>
                  <a:sym typeface="Arial"/>
                </a:rPr>
                <a:t> </a:t>
              </a:r>
              <a:r>
                <a:rPr lang="en-US" sz="3885" dirty="0" err="1">
                  <a:solidFill>
                    <a:srgbClr val="000000"/>
                  </a:solidFill>
                  <a:latin typeface="Arial"/>
                  <a:ea typeface="Arial"/>
                  <a:cs typeface="Arial"/>
                  <a:sym typeface="Arial"/>
                </a:rPr>
                <a:t>sy'n</a:t>
              </a:r>
              <a:r>
                <a:rPr lang="en-US" sz="3885" dirty="0">
                  <a:solidFill>
                    <a:srgbClr val="000000"/>
                  </a:solidFill>
                  <a:latin typeface="Arial"/>
                  <a:ea typeface="Arial"/>
                  <a:cs typeface="Arial"/>
                  <a:sym typeface="Arial"/>
                </a:rPr>
                <a:t> </a:t>
              </a:r>
              <a:r>
                <a:rPr lang="en-US" sz="3885" dirty="0" err="1">
                  <a:solidFill>
                    <a:srgbClr val="000000"/>
                  </a:solidFill>
                  <a:latin typeface="Arial"/>
                  <a:ea typeface="Arial"/>
                  <a:cs typeface="Arial"/>
                  <a:sym typeface="Arial"/>
                </a:rPr>
                <a:t>galluogi</a:t>
              </a:r>
              <a:r>
                <a:rPr lang="en-US" sz="3885" dirty="0">
                  <a:solidFill>
                    <a:srgbClr val="000000"/>
                  </a:solidFill>
                  <a:latin typeface="Arial"/>
                  <a:ea typeface="Arial"/>
                  <a:cs typeface="Arial"/>
                  <a:sym typeface="Arial"/>
                </a:rPr>
                <a:t> plant </a:t>
              </a:r>
              <a:r>
                <a:rPr lang="en-US" sz="3885" dirty="0" err="1">
                  <a:solidFill>
                    <a:srgbClr val="000000"/>
                  </a:solidFill>
                  <a:latin typeface="Arial"/>
                  <a:ea typeface="Arial"/>
                  <a:cs typeface="Arial"/>
                  <a:sym typeface="Arial"/>
                </a:rPr>
                <a:t>i</a:t>
              </a:r>
              <a:r>
                <a:rPr lang="en-US" sz="3885" dirty="0">
                  <a:solidFill>
                    <a:srgbClr val="000000"/>
                  </a:solidFill>
                  <a:latin typeface="Arial"/>
                  <a:ea typeface="Arial"/>
                  <a:cs typeface="Arial"/>
                  <a:sym typeface="Arial"/>
                </a:rPr>
                <a:t> </a:t>
              </a:r>
              <a:r>
                <a:rPr lang="en-US" sz="3885" dirty="0" err="1">
                  <a:solidFill>
                    <a:srgbClr val="000000"/>
                  </a:solidFill>
                  <a:latin typeface="Arial"/>
                  <a:ea typeface="Arial"/>
                  <a:cs typeface="Arial"/>
                  <a:sym typeface="Arial"/>
                </a:rPr>
                <a:t>deimlo'n</a:t>
              </a:r>
              <a:r>
                <a:rPr lang="en-US" sz="3885" dirty="0">
                  <a:solidFill>
                    <a:srgbClr val="000000"/>
                  </a:solidFill>
                  <a:latin typeface="Arial"/>
                  <a:ea typeface="Arial"/>
                  <a:cs typeface="Arial"/>
                  <a:sym typeface="Arial"/>
                </a:rPr>
                <a:t> </a:t>
              </a:r>
              <a:r>
                <a:rPr lang="en-US" sz="3885" dirty="0" err="1">
                  <a:solidFill>
                    <a:srgbClr val="000000"/>
                  </a:solidFill>
                  <a:latin typeface="Arial"/>
                  <a:ea typeface="Arial"/>
                  <a:cs typeface="Arial"/>
                  <a:sym typeface="Arial"/>
                </a:rPr>
                <a:t>fwy</a:t>
              </a:r>
              <a:r>
                <a:rPr lang="en-US" sz="3885" dirty="0">
                  <a:solidFill>
                    <a:srgbClr val="000000"/>
                  </a:solidFill>
                  <a:latin typeface="Arial"/>
                  <a:ea typeface="Arial"/>
                  <a:cs typeface="Arial"/>
                  <a:sym typeface="Arial"/>
                </a:rPr>
                <a:t> </a:t>
              </a:r>
              <a:r>
                <a:rPr lang="en-US" sz="3885" dirty="0" err="1">
                  <a:solidFill>
                    <a:srgbClr val="000000"/>
                  </a:solidFill>
                  <a:latin typeface="Arial"/>
                  <a:ea typeface="Arial"/>
                  <a:cs typeface="Arial"/>
                  <a:sym typeface="Arial"/>
                </a:rPr>
                <a:t>grymus</a:t>
              </a:r>
              <a:r>
                <a:rPr lang="en-US" sz="3885" dirty="0">
                  <a:solidFill>
                    <a:srgbClr val="000000"/>
                  </a:solidFill>
                  <a:latin typeface="Arial"/>
                  <a:ea typeface="Arial"/>
                  <a:cs typeface="Arial"/>
                  <a:sym typeface="Arial"/>
                </a:rPr>
                <a:t> </a:t>
              </a:r>
              <a:r>
                <a:rPr lang="en-US" sz="3885" dirty="0" err="1">
                  <a:solidFill>
                    <a:srgbClr val="000000"/>
                  </a:solidFill>
                  <a:latin typeface="Arial"/>
                  <a:ea typeface="Arial"/>
                  <a:cs typeface="Arial"/>
                  <a:sym typeface="Arial"/>
                </a:rPr>
                <a:t>i</a:t>
              </a:r>
              <a:r>
                <a:rPr lang="en-US" sz="3885" dirty="0">
                  <a:solidFill>
                    <a:srgbClr val="000000"/>
                  </a:solidFill>
                  <a:latin typeface="Arial"/>
                  <a:ea typeface="Arial"/>
                  <a:cs typeface="Arial"/>
                  <a:sym typeface="Arial"/>
                </a:rPr>
                <a:t> </a:t>
              </a:r>
              <a:r>
                <a:rPr lang="en-US" sz="3885" dirty="0" err="1">
                  <a:solidFill>
                    <a:srgbClr val="000000"/>
                  </a:solidFill>
                  <a:latin typeface="Arial"/>
                  <a:ea typeface="Arial"/>
                  <a:cs typeface="Arial"/>
                  <a:sym typeface="Arial"/>
                </a:rPr>
                <a:t>gyfleu</a:t>
              </a:r>
              <a:r>
                <a:rPr lang="en-US" sz="3885" dirty="0">
                  <a:solidFill>
                    <a:srgbClr val="000000"/>
                  </a:solidFill>
                  <a:latin typeface="Arial"/>
                  <a:ea typeface="Arial"/>
                  <a:cs typeface="Arial"/>
                  <a:sym typeface="Arial"/>
                </a:rPr>
                <a:t> </a:t>
              </a:r>
              <a:r>
                <a:rPr lang="en-US" sz="3885" dirty="0" err="1">
                  <a:solidFill>
                    <a:srgbClr val="000000"/>
                  </a:solidFill>
                  <a:latin typeface="Arial"/>
                  <a:ea typeface="Arial"/>
                  <a:cs typeface="Arial"/>
                  <a:sym typeface="Arial"/>
                </a:rPr>
                <a:t>eu</a:t>
              </a:r>
              <a:r>
                <a:rPr lang="en-US" sz="3885" dirty="0">
                  <a:solidFill>
                    <a:srgbClr val="000000"/>
                  </a:solidFill>
                  <a:latin typeface="Arial"/>
                  <a:ea typeface="Arial"/>
                  <a:cs typeface="Arial"/>
                  <a:sym typeface="Arial"/>
                </a:rPr>
                <a:t> barn.</a:t>
              </a:r>
            </a:p>
            <a:p>
              <a:pPr marL="331542" lvl="1" algn="l">
                <a:lnSpc>
                  <a:spcPts val="3356"/>
                </a:lnSpc>
              </a:pPr>
              <a:endParaRPr lang="en-US" sz="3885" dirty="0">
                <a:solidFill>
                  <a:srgbClr val="000000"/>
                </a:solidFill>
                <a:latin typeface="Arial"/>
                <a:ea typeface="Arial"/>
                <a:cs typeface="Arial"/>
                <a:sym typeface="Arial"/>
              </a:endParaRPr>
            </a:p>
            <a:p>
              <a:pPr marL="663083" lvl="1" indent="-331541" algn="l">
                <a:lnSpc>
                  <a:spcPts val="3356"/>
                </a:lnSpc>
                <a:buFont typeface="Arial"/>
                <a:buChar char="•"/>
              </a:pPr>
              <a:r>
                <a:rPr lang="en-US" sz="3885" dirty="0" err="1">
                  <a:solidFill>
                    <a:srgbClr val="000000"/>
                  </a:solidFill>
                  <a:latin typeface="Arial"/>
                  <a:ea typeface="Arial"/>
                  <a:cs typeface="Arial"/>
                  <a:sym typeface="Arial"/>
                </a:rPr>
                <a:t>Cwricwlwm</a:t>
              </a:r>
              <a:r>
                <a:rPr lang="en-US" sz="3885" dirty="0">
                  <a:solidFill>
                    <a:srgbClr val="000000"/>
                  </a:solidFill>
                  <a:latin typeface="Arial"/>
                  <a:ea typeface="Arial"/>
                  <a:cs typeface="Arial"/>
                  <a:sym typeface="Arial"/>
                </a:rPr>
                <a:t> neu </a:t>
              </a:r>
              <a:r>
                <a:rPr lang="en-US" sz="3885" dirty="0" err="1">
                  <a:solidFill>
                    <a:srgbClr val="000000"/>
                  </a:solidFill>
                  <a:latin typeface="Arial"/>
                  <a:ea typeface="Arial"/>
                  <a:cs typeface="Arial"/>
                  <a:sym typeface="Arial"/>
                </a:rPr>
                <a:t>systemau</a:t>
              </a:r>
              <a:r>
                <a:rPr lang="en-US" sz="3885" dirty="0">
                  <a:solidFill>
                    <a:srgbClr val="000000"/>
                  </a:solidFill>
                  <a:latin typeface="Arial"/>
                  <a:ea typeface="Arial"/>
                  <a:cs typeface="Arial"/>
                  <a:sym typeface="Arial"/>
                </a:rPr>
                <a:t> </a:t>
              </a:r>
              <a:r>
                <a:rPr lang="en-US" sz="3885" dirty="0" err="1">
                  <a:solidFill>
                    <a:srgbClr val="000000"/>
                  </a:solidFill>
                  <a:latin typeface="Arial"/>
                  <a:ea typeface="Arial"/>
                  <a:cs typeface="Arial"/>
                  <a:sym typeface="Arial"/>
                </a:rPr>
                <a:t>ysgol</a:t>
              </a:r>
              <a:r>
                <a:rPr lang="en-US" sz="3885" dirty="0">
                  <a:solidFill>
                    <a:srgbClr val="000000"/>
                  </a:solidFill>
                  <a:latin typeface="Arial"/>
                  <a:ea typeface="Arial"/>
                  <a:cs typeface="Arial"/>
                  <a:sym typeface="Arial"/>
                </a:rPr>
                <a:t> </a:t>
              </a:r>
              <a:r>
                <a:rPr lang="en-US" sz="3885" dirty="0" err="1">
                  <a:solidFill>
                    <a:srgbClr val="000000"/>
                  </a:solidFill>
                  <a:latin typeface="Arial"/>
                  <a:ea typeface="Arial"/>
                  <a:cs typeface="Arial"/>
                  <a:sym typeface="Arial"/>
                </a:rPr>
                <a:t>anhyblyg</a:t>
              </a:r>
              <a:endParaRPr lang="en-US" sz="3885" dirty="0">
                <a:solidFill>
                  <a:srgbClr val="000000"/>
                </a:solidFill>
                <a:latin typeface="Arial"/>
                <a:ea typeface="Arial"/>
                <a:cs typeface="Arial"/>
                <a:sym typeface="Arial"/>
              </a:endParaRPr>
            </a:p>
            <a:p>
              <a:pPr marL="331542" lvl="1" algn="l">
                <a:lnSpc>
                  <a:spcPts val="3356"/>
                </a:lnSpc>
              </a:pPr>
              <a:endParaRPr lang="en-US" sz="3885" dirty="0">
                <a:solidFill>
                  <a:srgbClr val="000000"/>
                </a:solidFill>
                <a:latin typeface="Arial"/>
                <a:ea typeface="Arial"/>
                <a:cs typeface="Arial"/>
                <a:sym typeface="Arial"/>
              </a:endParaRPr>
            </a:p>
            <a:p>
              <a:pPr marL="663083" lvl="1" indent="-331541" algn="l">
                <a:lnSpc>
                  <a:spcPts val="3356"/>
                </a:lnSpc>
                <a:buFont typeface="Arial"/>
                <a:buChar char="•"/>
              </a:pPr>
              <a:r>
                <a:rPr lang="en-US" sz="3885" dirty="0" err="1">
                  <a:solidFill>
                    <a:srgbClr val="000000"/>
                  </a:solidFill>
                  <a:latin typeface="Arial"/>
                  <a:ea typeface="Arial"/>
                  <a:cs typeface="Arial"/>
                  <a:sym typeface="Arial"/>
                </a:rPr>
                <a:t>Anallu'r</a:t>
              </a:r>
              <a:r>
                <a:rPr lang="en-US" sz="3885" dirty="0">
                  <a:solidFill>
                    <a:srgbClr val="000000"/>
                  </a:solidFill>
                  <a:latin typeface="Arial"/>
                  <a:ea typeface="Arial"/>
                  <a:cs typeface="Arial"/>
                  <a:sym typeface="Arial"/>
                </a:rPr>
                <a:t> </a:t>
              </a:r>
              <a:r>
                <a:rPr lang="en-US" sz="3885" dirty="0" err="1">
                  <a:solidFill>
                    <a:srgbClr val="000000"/>
                  </a:solidFill>
                  <a:latin typeface="Arial"/>
                  <a:ea typeface="Arial"/>
                  <a:cs typeface="Arial"/>
                  <a:sym typeface="Arial"/>
                </a:rPr>
                <a:t>ymarferwr</a:t>
              </a:r>
              <a:r>
                <a:rPr lang="en-US" sz="3885" dirty="0">
                  <a:solidFill>
                    <a:srgbClr val="000000"/>
                  </a:solidFill>
                  <a:latin typeface="Arial"/>
                  <a:ea typeface="Arial"/>
                  <a:cs typeface="Arial"/>
                  <a:sym typeface="Arial"/>
                </a:rPr>
                <a:t> </a:t>
              </a:r>
              <a:r>
                <a:rPr lang="en-US" sz="3885" dirty="0" err="1">
                  <a:solidFill>
                    <a:srgbClr val="000000"/>
                  </a:solidFill>
                  <a:latin typeface="Arial"/>
                  <a:ea typeface="Arial"/>
                  <a:cs typeface="Arial"/>
                  <a:sym typeface="Arial"/>
                </a:rPr>
                <a:t>i</a:t>
              </a:r>
              <a:r>
                <a:rPr lang="en-US" sz="3885" dirty="0">
                  <a:solidFill>
                    <a:srgbClr val="000000"/>
                  </a:solidFill>
                  <a:latin typeface="Arial"/>
                  <a:ea typeface="Arial"/>
                  <a:cs typeface="Arial"/>
                  <a:sym typeface="Arial"/>
                </a:rPr>
                <a:t> </a:t>
              </a:r>
              <a:r>
                <a:rPr lang="en-US" sz="3885" dirty="0" err="1">
                  <a:solidFill>
                    <a:srgbClr val="000000"/>
                  </a:solidFill>
                  <a:latin typeface="Arial"/>
                  <a:ea typeface="Arial"/>
                  <a:cs typeface="Arial"/>
                  <a:sym typeface="Arial"/>
                </a:rPr>
                <a:t>ddeall</a:t>
              </a:r>
              <a:r>
                <a:rPr lang="en-US" sz="3885" dirty="0">
                  <a:solidFill>
                    <a:srgbClr val="000000"/>
                  </a:solidFill>
                  <a:latin typeface="Arial"/>
                  <a:ea typeface="Arial"/>
                  <a:cs typeface="Arial"/>
                  <a:sym typeface="Arial"/>
                </a:rPr>
                <a:t> '</a:t>
              </a:r>
              <a:r>
                <a:rPr lang="en-US" sz="3885" dirty="0" err="1">
                  <a:solidFill>
                    <a:srgbClr val="000000"/>
                  </a:solidFill>
                  <a:latin typeface="Arial"/>
                  <a:ea typeface="Arial"/>
                  <a:cs typeface="Arial"/>
                  <a:sym typeface="Arial"/>
                </a:rPr>
                <a:t>llais</a:t>
              </a:r>
              <a:r>
                <a:rPr lang="en-US" sz="3885" dirty="0">
                  <a:solidFill>
                    <a:srgbClr val="000000"/>
                  </a:solidFill>
                  <a:latin typeface="Arial"/>
                  <a:ea typeface="Arial"/>
                  <a:cs typeface="Arial"/>
                  <a:sym typeface="Arial"/>
                </a:rPr>
                <a:t>' y </a:t>
              </a:r>
              <a:r>
                <a:rPr lang="en-US" sz="3885" dirty="0" err="1">
                  <a:solidFill>
                    <a:srgbClr val="000000"/>
                  </a:solidFill>
                  <a:latin typeface="Arial"/>
                  <a:ea typeface="Arial"/>
                  <a:cs typeface="Arial"/>
                  <a:sym typeface="Arial"/>
                </a:rPr>
                <a:t>disgybl</a:t>
              </a:r>
              <a:endParaRPr lang="en-US" sz="3885" dirty="0">
                <a:solidFill>
                  <a:srgbClr val="000000"/>
                </a:solidFill>
                <a:latin typeface="Arial"/>
                <a:ea typeface="Arial"/>
                <a:cs typeface="Arial"/>
                <a:sym typeface="Arial"/>
              </a:endParaRPr>
            </a:p>
            <a:p>
              <a:pPr marL="462201" lvl="1" indent="-231100" algn="l">
                <a:lnSpc>
                  <a:spcPts val="2397"/>
                </a:lnSpc>
                <a:buFont typeface="Arial"/>
                <a:buChar char="•"/>
              </a:pPr>
              <a:r>
                <a:rPr lang="en-US" sz="2775" dirty="0" err="1">
                  <a:solidFill>
                    <a:srgbClr val="000000"/>
                  </a:solidFill>
                  <a:latin typeface="Arial"/>
                  <a:ea typeface="Arial"/>
                  <a:cs typeface="Arial"/>
                  <a:sym typeface="Arial"/>
                </a:rPr>
                <a:t>Kanyal</a:t>
              </a:r>
              <a:r>
                <a:rPr lang="en-US" sz="2775" dirty="0">
                  <a:solidFill>
                    <a:srgbClr val="000000"/>
                  </a:solidFill>
                  <a:latin typeface="Arial"/>
                  <a:ea typeface="Arial"/>
                  <a:cs typeface="Arial"/>
                  <a:sym typeface="Arial"/>
                </a:rPr>
                <a:t> and Gibbs, 2014 in </a:t>
              </a:r>
              <a:r>
                <a:rPr lang="en-US" sz="2775" dirty="0" err="1">
                  <a:solidFill>
                    <a:srgbClr val="000000"/>
                  </a:solidFill>
                  <a:latin typeface="Arial"/>
                  <a:ea typeface="Arial"/>
                  <a:cs typeface="Arial"/>
                  <a:sym typeface="Arial"/>
                </a:rPr>
                <a:t>Kanyal</a:t>
              </a:r>
              <a:r>
                <a:rPr lang="en-US" sz="2775" dirty="0">
                  <a:solidFill>
                    <a:srgbClr val="000000"/>
                  </a:solidFill>
                  <a:latin typeface="Arial"/>
                  <a:ea typeface="Arial"/>
                  <a:cs typeface="Arial"/>
                  <a:sym typeface="Arial"/>
                </a:rPr>
                <a:t>, 2014</a:t>
              </a:r>
            </a:p>
            <a:p>
              <a:pPr marL="647081" lvl="1" indent="-323540" algn="l">
                <a:lnSpc>
                  <a:spcPts val="3356"/>
                </a:lnSpc>
              </a:pPr>
              <a:endParaRPr lang="en-US" sz="2775" dirty="0">
                <a:solidFill>
                  <a:srgbClr val="000000"/>
                </a:solidFill>
                <a:latin typeface="Arial"/>
                <a:ea typeface="Arial"/>
                <a:cs typeface="Arial"/>
                <a:sym typeface="Arial"/>
              </a:endParaRPr>
            </a:p>
          </p:txBody>
        </p:sp>
      </p:grpSp>
      <p:grpSp>
        <p:nvGrpSpPr>
          <p:cNvPr id="9" name="Group 9"/>
          <p:cNvGrpSpPr/>
          <p:nvPr/>
        </p:nvGrpSpPr>
        <p:grpSpPr>
          <a:xfrm>
            <a:off x="9248775" y="2707482"/>
            <a:ext cx="8658224" cy="7419691"/>
            <a:chOff x="0" y="-28575"/>
            <a:chExt cx="11544299" cy="9892921"/>
          </a:xfrm>
        </p:grpSpPr>
        <p:sp>
          <p:nvSpPr>
            <p:cNvPr id="10" name="Freeform 10"/>
            <p:cNvSpPr/>
            <p:nvPr/>
          </p:nvSpPr>
          <p:spPr>
            <a:xfrm>
              <a:off x="12700" y="13619"/>
              <a:ext cx="10363200" cy="9837107"/>
            </a:xfrm>
            <a:custGeom>
              <a:avLst/>
              <a:gdLst/>
              <a:ahLst/>
              <a:cxnLst/>
              <a:rect l="l" t="t" r="r" b="b"/>
              <a:pathLst>
                <a:path w="10363200" h="9837107">
                  <a:moveTo>
                    <a:pt x="0" y="0"/>
                  </a:moveTo>
                  <a:lnTo>
                    <a:pt x="10363200" y="0"/>
                  </a:lnTo>
                  <a:lnTo>
                    <a:pt x="10363200" y="9837108"/>
                  </a:lnTo>
                  <a:lnTo>
                    <a:pt x="0" y="9837108"/>
                  </a:lnTo>
                  <a:close/>
                </a:path>
              </a:pathLst>
            </a:custGeom>
            <a:solidFill>
              <a:srgbClr val="FFF2CC"/>
            </a:solidFill>
          </p:spPr>
          <p:txBody>
            <a:bodyPr/>
            <a:lstStyle/>
            <a:p>
              <a:endParaRPr lang="en-GB"/>
            </a:p>
          </p:txBody>
        </p:sp>
        <p:sp>
          <p:nvSpPr>
            <p:cNvPr id="11" name="Freeform 11"/>
            <p:cNvSpPr/>
            <p:nvPr/>
          </p:nvSpPr>
          <p:spPr>
            <a:xfrm>
              <a:off x="0" y="0"/>
              <a:ext cx="10388600" cy="9864346"/>
            </a:xfrm>
            <a:custGeom>
              <a:avLst/>
              <a:gdLst/>
              <a:ahLst/>
              <a:cxnLst/>
              <a:rect l="l" t="t" r="r" b="b"/>
              <a:pathLst>
                <a:path w="10388600" h="9864346">
                  <a:moveTo>
                    <a:pt x="12700" y="0"/>
                  </a:moveTo>
                  <a:lnTo>
                    <a:pt x="10375900" y="0"/>
                  </a:lnTo>
                  <a:cubicBezTo>
                    <a:pt x="10382885" y="0"/>
                    <a:pt x="10388600" y="6129"/>
                    <a:pt x="10388600" y="13619"/>
                  </a:cubicBezTo>
                  <a:lnTo>
                    <a:pt x="10388600" y="9850727"/>
                  </a:lnTo>
                  <a:cubicBezTo>
                    <a:pt x="10388600" y="9858217"/>
                    <a:pt x="10382885" y="9864346"/>
                    <a:pt x="10375900" y="9864346"/>
                  </a:cubicBezTo>
                  <a:lnTo>
                    <a:pt x="12700" y="9864346"/>
                  </a:lnTo>
                  <a:cubicBezTo>
                    <a:pt x="5715" y="9864346"/>
                    <a:pt x="0" y="9858217"/>
                    <a:pt x="0" y="9850727"/>
                  </a:cubicBezTo>
                  <a:lnTo>
                    <a:pt x="0" y="13619"/>
                  </a:lnTo>
                  <a:cubicBezTo>
                    <a:pt x="0" y="6129"/>
                    <a:pt x="5715" y="0"/>
                    <a:pt x="12700" y="0"/>
                  </a:cubicBezTo>
                  <a:moveTo>
                    <a:pt x="12700" y="27238"/>
                  </a:moveTo>
                  <a:lnTo>
                    <a:pt x="12700" y="13619"/>
                  </a:lnTo>
                  <a:lnTo>
                    <a:pt x="25400" y="13619"/>
                  </a:lnTo>
                  <a:lnTo>
                    <a:pt x="25400" y="9850727"/>
                  </a:lnTo>
                  <a:lnTo>
                    <a:pt x="12700" y="9850727"/>
                  </a:lnTo>
                  <a:lnTo>
                    <a:pt x="12700" y="9837108"/>
                  </a:lnTo>
                  <a:lnTo>
                    <a:pt x="10375900" y="9837108"/>
                  </a:lnTo>
                  <a:lnTo>
                    <a:pt x="10375900" y="9850727"/>
                  </a:lnTo>
                  <a:lnTo>
                    <a:pt x="10363200" y="9850727"/>
                  </a:lnTo>
                  <a:lnTo>
                    <a:pt x="10363200" y="13619"/>
                  </a:lnTo>
                  <a:lnTo>
                    <a:pt x="10375900" y="13619"/>
                  </a:lnTo>
                  <a:lnTo>
                    <a:pt x="10375900" y="27238"/>
                  </a:lnTo>
                  <a:lnTo>
                    <a:pt x="12700" y="27238"/>
                  </a:lnTo>
                  <a:close/>
                </a:path>
              </a:pathLst>
            </a:custGeom>
            <a:solidFill>
              <a:srgbClr val="FFF2CC"/>
            </a:solidFill>
          </p:spPr>
          <p:txBody>
            <a:bodyPr/>
            <a:lstStyle/>
            <a:p>
              <a:endParaRPr lang="en-GB"/>
            </a:p>
          </p:txBody>
        </p:sp>
        <p:sp>
          <p:nvSpPr>
            <p:cNvPr id="12" name="TextBox 12"/>
            <p:cNvSpPr txBox="1"/>
            <p:nvPr/>
          </p:nvSpPr>
          <p:spPr>
            <a:xfrm>
              <a:off x="0" y="-28575"/>
              <a:ext cx="11544299" cy="9892919"/>
            </a:xfrm>
            <a:prstGeom prst="rect">
              <a:avLst/>
            </a:prstGeom>
          </p:spPr>
          <p:txBody>
            <a:bodyPr lIns="50800" tIns="50800" rIns="50800" bIns="50800" rtlCol="0" anchor="t"/>
            <a:lstStyle/>
            <a:p>
              <a:pPr marL="597217" lvl="1" indent="-298609" algn="l">
                <a:lnSpc>
                  <a:spcPts val="3564"/>
                </a:lnSpc>
                <a:buFont typeface="Arial"/>
                <a:buChar char="•"/>
              </a:pPr>
              <a:r>
                <a:rPr lang="en-US" sz="3300" i="1" dirty="0">
                  <a:solidFill>
                    <a:srgbClr val="000000"/>
                  </a:solidFill>
                  <a:latin typeface="Arial Italics"/>
                  <a:ea typeface="Arial Italics"/>
                  <a:cs typeface="Arial Italics"/>
                  <a:sym typeface="Arial Italics"/>
                </a:rPr>
                <a:t>The view that children should be free and protected from responsibilities of adult world. </a:t>
              </a:r>
            </a:p>
            <a:p>
              <a:pPr marL="298608" lvl="1" algn="l">
                <a:lnSpc>
                  <a:spcPts val="3564"/>
                </a:lnSpc>
              </a:pPr>
              <a:endParaRPr lang="en-US" sz="3300" i="1" dirty="0">
                <a:solidFill>
                  <a:srgbClr val="000000"/>
                </a:solidFill>
                <a:latin typeface="Arial Italics"/>
                <a:ea typeface="Arial Italics"/>
                <a:cs typeface="Arial Italics"/>
                <a:sym typeface="Arial Italics"/>
              </a:endParaRPr>
            </a:p>
            <a:p>
              <a:pPr marL="597217" lvl="1" indent="-298609" algn="l">
                <a:lnSpc>
                  <a:spcPts val="3564"/>
                </a:lnSpc>
                <a:buFont typeface="Arial"/>
                <a:buChar char="•"/>
              </a:pPr>
              <a:r>
                <a:rPr lang="en-US" sz="3300" i="1" dirty="0">
                  <a:solidFill>
                    <a:srgbClr val="000000"/>
                  </a:solidFill>
                  <a:latin typeface="Arial Italics"/>
                  <a:ea typeface="Arial Italics"/>
                  <a:cs typeface="Arial Italics"/>
                  <a:sym typeface="Arial Italics"/>
                </a:rPr>
                <a:t>Misconceptions about participation. It has to be balanced against protection – creating enabling conditions so that the child feels empowered to express their opinions.</a:t>
              </a:r>
            </a:p>
            <a:p>
              <a:pPr marL="298608" lvl="1" algn="l">
                <a:lnSpc>
                  <a:spcPts val="3564"/>
                </a:lnSpc>
              </a:pPr>
              <a:endParaRPr lang="en-US" sz="3300" i="1" dirty="0">
                <a:solidFill>
                  <a:srgbClr val="000000"/>
                </a:solidFill>
                <a:latin typeface="Arial Italics"/>
                <a:ea typeface="Arial Italics"/>
                <a:cs typeface="Arial Italics"/>
                <a:sym typeface="Arial Italics"/>
              </a:endParaRPr>
            </a:p>
            <a:p>
              <a:pPr marL="597217" lvl="1" indent="-298609" algn="l">
                <a:lnSpc>
                  <a:spcPts val="3564"/>
                </a:lnSpc>
                <a:buFont typeface="Arial"/>
                <a:buChar char="•"/>
              </a:pPr>
              <a:r>
                <a:rPr lang="en-US" sz="3300" i="1" dirty="0">
                  <a:solidFill>
                    <a:srgbClr val="000000"/>
                  </a:solidFill>
                  <a:latin typeface="Arial Italics"/>
                  <a:ea typeface="Arial Italics"/>
                  <a:cs typeface="Arial Italics"/>
                  <a:sym typeface="Arial Italics"/>
                </a:rPr>
                <a:t>A prescriptive curriculum or rigid school systems. </a:t>
              </a:r>
            </a:p>
            <a:p>
              <a:pPr marL="298608" lvl="1" algn="l">
                <a:lnSpc>
                  <a:spcPts val="3564"/>
                </a:lnSpc>
              </a:pPr>
              <a:endParaRPr lang="en-US" sz="3300" i="1" dirty="0">
                <a:solidFill>
                  <a:srgbClr val="000000"/>
                </a:solidFill>
                <a:latin typeface="Arial Italics"/>
                <a:ea typeface="Arial Italics"/>
                <a:cs typeface="Arial Italics"/>
                <a:sym typeface="Arial Italics"/>
              </a:endParaRPr>
            </a:p>
            <a:p>
              <a:pPr marL="597217" lvl="1" indent="-298609" algn="l">
                <a:lnSpc>
                  <a:spcPts val="3564"/>
                </a:lnSpc>
                <a:buFont typeface="Arial"/>
                <a:buChar char="•"/>
              </a:pPr>
              <a:r>
                <a:rPr lang="en-US" sz="3300" i="1" dirty="0">
                  <a:solidFill>
                    <a:srgbClr val="000000"/>
                  </a:solidFill>
                  <a:latin typeface="Arial Italics"/>
                  <a:ea typeface="Arial Italics"/>
                  <a:cs typeface="Arial Italics"/>
                  <a:sym typeface="Arial Italics"/>
                </a:rPr>
                <a:t>Inability of the practitioner to understand the child’s ‘voice’ </a:t>
              </a:r>
            </a:p>
            <a:p>
              <a:pPr marL="597217" lvl="1" indent="-298609" algn="r">
                <a:lnSpc>
                  <a:spcPts val="3564"/>
                </a:lnSpc>
              </a:pPr>
              <a:r>
                <a:rPr lang="en-US" sz="3300" dirty="0" err="1">
                  <a:solidFill>
                    <a:srgbClr val="000000"/>
                  </a:solidFill>
                  <a:latin typeface="Arial"/>
                  <a:ea typeface="Arial"/>
                  <a:cs typeface="Arial"/>
                  <a:sym typeface="Arial"/>
                </a:rPr>
                <a:t>Kanyal</a:t>
              </a:r>
              <a:r>
                <a:rPr lang="en-US" sz="3300" dirty="0">
                  <a:solidFill>
                    <a:srgbClr val="000000"/>
                  </a:solidFill>
                  <a:latin typeface="Arial"/>
                  <a:ea typeface="Arial"/>
                  <a:cs typeface="Arial"/>
                  <a:sym typeface="Arial"/>
                </a:rPr>
                <a:t> and Gibbs, 2014 in </a:t>
              </a:r>
              <a:r>
                <a:rPr lang="en-US" sz="3300" dirty="0" err="1">
                  <a:solidFill>
                    <a:srgbClr val="000000"/>
                  </a:solidFill>
                  <a:latin typeface="Arial"/>
                  <a:ea typeface="Arial"/>
                  <a:cs typeface="Arial"/>
                  <a:sym typeface="Arial"/>
                </a:rPr>
                <a:t>Kanyal</a:t>
              </a:r>
              <a:r>
                <a:rPr lang="en-US" sz="3300" dirty="0">
                  <a:solidFill>
                    <a:srgbClr val="000000"/>
                  </a:solidFill>
                  <a:latin typeface="Arial"/>
                  <a:ea typeface="Arial"/>
                  <a:cs typeface="Arial"/>
                  <a:sym typeface="Arial"/>
                </a:rPr>
                <a:t>, 2014</a:t>
              </a:r>
            </a:p>
            <a:p>
              <a:pPr marL="597217" lvl="1" indent="-298609" algn="l">
                <a:lnSpc>
                  <a:spcPts val="3564"/>
                </a:lnSpc>
              </a:pPr>
              <a:endParaRPr lang="en-US" sz="3300" dirty="0">
                <a:solidFill>
                  <a:srgbClr val="000000"/>
                </a:solidFill>
                <a:latin typeface="Arial"/>
                <a:ea typeface="Arial"/>
                <a:cs typeface="Arial"/>
                <a:sym typeface="Arial"/>
              </a:endParaRPr>
            </a:p>
            <a:p>
              <a:pPr marL="597217" lvl="1" indent="-298609" algn="l">
                <a:lnSpc>
                  <a:spcPts val="3564"/>
                </a:lnSpc>
              </a:pPr>
              <a:endParaRPr lang="en-US" sz="3300" dirty="0">
                <a:solidFill>
                  <a:srgbClr val="000000"/>
                </a:solidFill>
                <a:latin typeface="Arial"/>
                <a:ea typeface="Arial"/>
                <a:cs typeface="Arial"/>
                <a:sym typeface="Arial"/>
              </a:endParaRPr>
            </a:p>
          </p:txBody>
        </p:sp>
      </p:gr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FFF2CC"/>
        </a:solidFill>
        <a:effectLst/>
      </p:bgPr>
    </p:bg>
    <p:spTree>
      <p:nvGrpSpPr>
        <p:cNvPr id="1" name=""/>
        <p:cNvGrpSpPr/>
        <p:nvPr/>
      </p:nvGrpSpPr>
      <p:grpSpPr>
        <a:xfrm>
          <a:off x="0" y="0"/>
          <a:ext cx="0" cy="0"/>
          <a:chOff x="0" y="0"/>
          <a:chExt cx="0" cy="0"/>
        </a:xfrm>
      </p:grpSpPr>
      <p:grpSp>
        <p:nvGrpSpPr>
          <p:cNvPr id="2" name="Group 2"/>
          <p:cNvGrpSpPr/>
          <p:nvPr/>
        </p:nvGrpSpPr>
        <p:grpSpPr>
          <a:xfrm>
            <a:off x="1257300" y="547687"/>
            <a:ext cx="15773400" cy="2128266"/>
            <a:chOff x="0" y="0"/>
            <a:chExt cx="21031200" cy="2837688"/>
          </a:xfrm>
        </p:grpSpPr>
        <p:sp>
          <p:nvSpPr>
            <p:cNvPr id="3" name="Freeform 3"/>
            <p:cNvSpPr/>
            <p:nvPr/>
          </p:nvSpPr>
          <p:spPr>
            <a:xfrm>
              <a:off x="0" y="0"/>
              <a:ext cx="21031200" cy="2837688"/>
            </a:xfrm>
            <a:custGeom>
              <a:avLst/>
              <a:gdLst/>
              <a:ahLst/>
              <a:cxnLst/>
              <a:rect l="l" t="t" r="r" b="b"/>
              <a:pathLst>
                <a:path w="21031200" h="2837688">
                  <a:moveTo>
                    <a:pt x="0" y="0"/>
                  </a:moveTo>
                  <a:lnTo>
                    <a:pt x="21031200" y="0"/>
                  </a:lnTo>
                  <a:lnTo>
                    <a:pt x="21031200" y="2837688"/>
                  </a:lnTo>
                  <a:lnTo>
                    <a:pt x="0" y="2837688"/>
                  </a:lnTo>
                  <a:close/>
                </a:path>
              </a:pathLst>
            </a:custGeom>
            <a:solidFill>
              <a:srgbClr val="000000">
                <a:alpha val="0"/>
              </a:srgbClr>
            </a:solidFill>
          </p:spPr>
          <p:txBody>
            <a:bodyPr/>
            <a:lstStyle/>
            <a:p>
              <a:endParaRPr lang="en-GB"/>
            </a:p>
          </p:txBody>
        </p:sp>
        <p:sp>
          <p:nvSpPr>
            <p:cNvPr id="4" name="TextBox 4"/>
            <p:cNvSpPr txBox="1"/>
            <p:nvPr/>
          </p:nvSpPr>
          <p:spPr>
            <a:xfrm>
              <a:off x="0" y="-57150"/>
              <a:ext cx="21031200" cy="2894838"/>
            </a:xfrm>
            <a:prstGeom prst="rect">
              <a:avLst/>
            </a:prstGeom>
          </p:spPr>
          <p:txBody>
            <a:bodyPr lIns="0" tIns="0" rIns="0" bIns="0" rtlCol="0" anchor="ctr"/>
            <a:lstStyle/>
            <a:p>
              <a:pPr algn="ctr">
                <a:lnSpc>
                  <a:spcPts val="7128"/>
                </a:lnSpc>
              </a:pPr>
              <a:r>
                <a:rPr lang="en-US" sz="6600">
                  <a:solidFill>
                    <a:srgbClr val="000000"/>
                  </a:solidFill>
                  <a:latin typeface="Arial"/>
                  <a:ea typeface="Arial"/>
                  <a:cs typeface="Arial"/>
                  <a:sym typeface="Arial"/>
                </a:rPr>
                <a:t>Tasg</a:t>
              </a:r>
            </a:p>
            <a:p>
              <a:pPr algn="ctr">
                <a:lnSpc>
                  <a:spcPts val="7128"/>
                </a:lnSpc>
              </a:pPr>
              <a:r>
                <a:rPr lang="en-US" sz="6600">
                  <a:solidFill>
                    <a:srgbClr val="000000"/>
                  </a:solidFill>
                  <a:latin typeface="Arial"/>
                  <a:ea typeface="Arial"/>
                  <a:cs typeface="Arial"/>
                  <a:sym typeface="Arial"/>
                </a:rPr>
                <a:t>Task</a:t>
              </a:r>
            </a:p>
          </p:txBody>
        </p:sp>
      </p:grpSp>
      <p:grpSp>
        <p:nvGrpSpPr>
          <p:cNvPr id="5" name="Group 5"/>
          <p:cNvGrpSpPr/>
          <p:nvPr/>
        </p:nvGrpSpPr>
        <p:grpSpPr>
          <a:xfrm>
            <a:off x="1247775" y="2728912"/>
            <a:ext cx="7791450" cy="6546057"/>
            <a:chOff x="0" y="0"/>
            <a:chExt cx="10388600" cy="8728076"/>
          </a:xfrm>
        </p:grpSpPr>
        <p:sp>
          <p:nvSpPr>
            <p:cNvPr id="6" name="Freeform 6"/>
            <p:cNvSpPr/>
            <p:nvPr/>
          </p:nvSpPr>
          <p:spPr>
            <a:xfrm>
              <a:off x="12700" y="12700"/>
              <a:ext cx="10363200" cy="8702675"/>
            </a:xfrm>
            <a:custGeom>
              <a:avLst/>
              <a:gdLst/>
              <a:ahLst/>
              <a:cxnLst/>
              <a:rect l="l" t="t" r="r" b="b"/>
              <a:pathLst>
                <a:path w="10363200" h="8702675">
                  <a:moveTo>
                    <a:pt x="0" y="0"/>
                  </a:moveTo>
                  <a:lnTo>
                    <a:pt x="10363200" y="0"/>
                  </a:lnTo>
                  <a:lnTo>
                    <a:pt x="10363200" y="8702675"/>
                  </a:lnTo>
                  <a:lnTo>
                    <a:pt x="0" y="8702675"/>
                  </a:lnTo>
                  <a:close/>
                </a:path>
              </a:pathLst>
            </a:custGeom>
            <a:solidFill>
              <a:srgbClr val="FFF2CC"/>
            </a:solidFill>
          </p:spPr>
          <p:txBody>
            <a:bodyPr/>
            <a:lstStyle/>
            <a:p>
              <a:endParaRPr lang="en-GB"/>
            </a:p>
          </p:txBody>
        </p:sp>
        <p:sp>
          <p:nvSpPr>
            <p:cNvPr id="7" name="Freeform 7"/>
            <p:cNvSpPr/>
            <p:nvPr/>
          </p:nvSpPr>
          <p:spPr>
            <a:xfrm>
              <a:off x="0" y="0"/>
              <a:ext cx="10388600" cy="8728075"/>
            </a:xfrm>
            <a:custGeom>
              <a:avLst/>
              <a:gdLst/>
              <a:ahLst/>
              <a:cxnLst/>
              <a:rect l="l" t="t" r="r" b="b"/>
              <a:pathLst>
                <a:path w="10388600" h="8728075">
                  <a:moveTo>
                    <a:pt x="12700" y="0"/>
                  </a:moveTo>
                  <a:lnTo>
                    <a:pt x="10375900" y="0"/>
                  </a:lnTo>
                  <a:cubicBezTo>
                    <a:pt x="10382885" y="0"/>
                    <a:pt x="10388600" y="5715"/>
                    <a:pt x="10388600" y="12700"/>
                  </a:cubicBezTo>
                  <a:lnTo>
                    <a:pt x="10388600" y="8715375"/>
                  </a:lnTo>
                  <a:cubicBezTo>
                    <a:pt x="10388600" y="8722360"/>
                    <a:pt x="10382885" y="8728075"/>
                    <a:pt x="10375900" y="8728075"/>
                  </a:cubicBezTo>
                  <a:lnTo>
                    <a:pt x="12700" y="8728075"/>
                  </a:lnTo>
                  <a:cubicBezTo>
                    <a:pt x="5715" y="8728075"/>
                    <a:pt x="0" y="8722360"/>
                    <a:pt x="0" y="8715375"/>
                  </a:cubicBezTo>
                  <a:lnTo>
                    <a:pt x="0" y="12700"/>
                  </a:lnTo>
                  <a:cubicBezTo>
                    <a:pt x="0" y="5715"/>
                    <a:pt x="5715" y="0"/>
                    <a:pt x="12700" y="0"/>
                  </a:cubicBezTo>
                  <a:moveTo>
                    <a:pt x="12700" y="25400"/>
                  </a:moveTo>
                  <a:lnTo>
                    <a:pt x="12700" y="12700"/>
                  </a:lnTo>
                  <a:lnTo>
                    <a:pt x="25400" y="12700"/>
                  </a:lnTo>
                  <a:lnTo>
                    <a:pt x="25400" y="8715375"/>
                  </a:lnTo>
                  <a:lnTo>
                    <a:pt x="12700" y="8715375"/>
                  </a:lnTo>
                  <a:lnTo>
                    <a:pt x="12700" y="8702675"/>
                  </a:lnTo>
                  <a:lnTo>
                    <a:pt x="10375900" y="8702675"/>
                  </a:lnTo>
                  <a:lnTo>
                    <a:pt x="10375900" y="8715375"/>
                  </a:lnTo>
                  <a:lnTo>
                    <a:pt x="10363200" y="8715375"/>
                  </a:lnTo>
                  <a:lnTo>
                    <a:pt x="10363200" y="12700"/>
                  </a:lnTo>
                  <a:lnTo>
                    <a:pt x="10375900" y="12700"/>
                  </a:lnTo>
                  <a:lnTo>
                    <a:pt x="10375900" y="25400"/>
                  </a:lnTo>
                  <a:lnTo>
                    <a:pt x="12700" y="25400"/>
                  </a:lnTo>
                  <a:close/>
                </a:path>
              </a:pathLst>
            </a:custGeom>
            <a:solidFill>
              <a:srgbClr val="FFF2CC"/>
            </a:solidFill>
          </p:spPr>
          <p:txBody>
            <a:bodyPr/>
            <a:lstStyle/>
            <a:p>
              <a:endParaRPr lang="en-GB"/>
            </a:p>
          </p:txBody>
        </p:sp>
        <p:sp>
          <p:nvSpPr>
            <p:cNvPr id="8" name="TextBox 8"/>
            <p:cNvSpPr txBox="1"/>
            <p:nvPr/>
          </p:nvSpPr>
          <p:spPr>
            <a:xfrm>
              <a:off x="0" y="-38100"/>
              <a:ext cx="10388600" cy="8766176"/>
            </a:xfrm>
            <a:prstGeom prst="rect">
              <a:avLst/>
            </a:prstGeom>
          </p:spPr>
          <p:txBody>
            <a:bodyPr lIns="50800" tIns="50800" rIns="50800" bIns="50800" rtlCol="0" anchor="t"/>
            <a:lstStyle/>
            <a:p>
              <a:pPr marL="760095" lvl="1" indent="-380048" algn="l">
                <a:lnSpc>
                  <a:spcPts val="4536"/>
                </a:lnSpc>
                <a:buFont typeface="Arial"/>
                <a:buChar char="•"/>
              </a:pPr>
              <a:r>
                <a:rPr lang="en-US" sz="4200" dirty="0" err="1">
                  <a:solidFill>
                    <a:srgbClr val="000000"/>
                  </a:solidFill>
                  <a:latin typeface="Arial"/>
                  <a:ea typeface="Arial"/>
                  <a:cs typeface="Arial"/>
                  <a:sym typeface="Arial"/>
                </a:rPr>
                <a:t>Darllenwch</a:t>
              </a:r>
              <a:r>
                <a:rPr lang="en-US" sz="4200" dirty="0">
                  <a:solidFill>
                    <a:srgbClr val="000000"/>
                  </a:solidFill>
                  <a:latin typeface="Arial"/>
                  <a:ea typeface="Arial"/>
                  <a:cs typeface="Arial"/>
                  <a:sym typeface="Arial"/>
                </a:rPr>
                <a:t> y </a:t>
              </a:r>
              <a:r>
                <a:rPr lang="en-US" sz="4200" dirty="0" err="1">
                  <a:solidFill>
                    <a:srgbClr val="000000"/>
                  </a:solidFill>
                  <a:latin typeface="Arial"/>
                  <a:ea typeface="Arial"/>
                  <a:cs typeface="Arial"/>
                  <a:sym typeface="Arial"/>
                </a:rPr>
                <a:t>Safonau</a:t>
              </a:r>
              <a:r>
                <a:rPr lang="en-US" sz="4200" dirty="0">
                  <a:solidFill>
                    <a:srgbClr val="000000"/>
                  </a:solidFill>
                  <a:latin typeface="Arial"/>
                  <a:ea typeface="Arial"/>
                  <a:cs typeface="Arial"/>
                  <a:sym typeface="Arial"/>
                </a:rPr>
                <a:t> </a:t>
              </a:r>
              <a:r>
                <a:rPr lang="en-US" sz="4200" dirty="0" err="1">
                  <a:solidFill>
                    <a:srgbClr val="000000"/>
                  </a:solidFill>
                  <a:latin typeface="Arial"/>
                  <a:ea typeface="Arial"/>
                  <a:cs typeface="Arial"/>
                  <a:sym typeface="Arial"/>
                </a:rPr>
                <a:t>Cyfranogiad</a:t>
              </a:r>
              <a:r>
                <a:rPr lang="en-US" sz="4200" dirty="0">
                  <a:solidFill>
                    <a:srgbClr val="000000"/>
                  </a:solidFill>
                  <a:latin typeface="Arial"/>
                  <a:ea typeface="Arial"/>
                  <a:cs typeface="Arial"/>
                  <a:sym typeface="Arial"/>
                </a:rPr>
                <a:t> </a:t>
              </a:r>
              <a:r>
                <a:rPr lang="en-US" sz="4200" dirty="0" err="1">
                  <a:solidFill>
                    <a:srgbClr val="000000"/>
                  </a:solidFill>
                  <a:latin typeface="Arial"/>
                  <a:ea typeface="Arial"/>
                  <a:cs typeface="Arial"/>
                  <a:sym typeface="Arial"/>
                </a:rPr>
                <a:t>Cenedlaethol</a:t>
              </a:r>
              <a:r>
                <a:rPr lang="en-US" sz="4200" dirty="0">
                  <a:solidFill>
                    <a:srgbClr val="000000"/>
                  </a:solidFill>
                  <a:latin typeface="Arial"/>
                  <a:ea typeface="Arial"/>
                  <a:cs typeface="Arial"/>
                  <a:sym typeface="Arial"/>
                </a:rPr>
                <a:t> </a:t>
              </a:r>
              <a:r>
                <a:rPr lang="en-US" sz="4200" dirty="0" err="1">
                  <a:solidFill>
                    <a:srgbClr val="000000"/>
                  </a:solidFill>
                  <a:latin typeface="Arial"/>
                  <a:ea typeface="Arial"/>
                  <a:cs typeface="Arial"/>
                  <a:sym typeface="Arial"/>
                </a:rPr>
                <a:t>dros</a:t>
              </a:r>
              <a:r>
                <a:rPr lang="en-US" sz="4200" dirty="0">
                  <a:solidFill>
                    <a:srgbClr val="000000"/>
                  </a:solidFill>
                  <a:latin typeface="Arial"/>
                  <a:ea typeface="Arial"/>
                  <a:cs typeface="Arial"/>
                  <a:sym typeface="Arial"/>
                </a:rPr>
                <a:t> Blant a </a:t>
              </a:r>
              <a:r>
                <a:rPr lang="en-US" sz="4200" dirty="0" err="1">
                  <a:solidFill>
                    <a:srgbClr val="000000"/>
                  </a:solidFill>
                  <a:latin typeface="Arial"/>
                  <a:ea typeface="Arial"/>
                  <a:cs typeface="Arial"/>
                  <a:sym typeface="Arial"/>
                </a:rPr>
                <a:t>Phobl</a:t>
              </a:r>
              <a:r>
                <a:rPr lang="en-US" sz="4200" dirty="0">
                  <a:solidFill>
                    <a:srgbClr val="000000"/>
                  </a:solidFill>
                  <a:latin typeface="Arial"/>
                  <a:ea typeface="Arial"/>
                  <a:cs typeface="Arial"/>
                  <a:sym typeface="Arial"/>
                </a:rPr>
                <a:t> </a:t>
              </a:r>
              <a:r>
                <a:rPr lang="en-US" sz="4200" dirty="0" err="1">
                  <a:solidFill>
                    <a:srgbClr val="000000"/>
                  </a:solidFill>
                  <a:latin typeface="Arial"/>
                  <a:ea typeface="Arial"/>
                  <a:cs typeface="Arial"/>
                  <a:sym typeface="Arial"/>
                </a:rPr>
                <a:t>ifanc</a:t>
              </a:r>
              <a:r>
                <a:rPr lang="en-US" sz="4200" dirty="0">
                  <a:solidFill>
                    <a:srgbClr val="000000"/>
                  </a:solidFill>
                  <a:latin typeface="Arial"/>
                  <a:ea typeface="Arial"/>
                  <a:cs typeface="Arial"/>
                  <a:sym typeface="Arial"/>
                </a:rPr>
                <a:t> </a:t>
              </a:r>
              <a:r>
                <a:rPr lang="en-US" sz="4200" dirty="0" err="1">
                  <a:solidFill>
                    <a:srgbClr val="000000"/>
                  </a:solidFill>
                  <a:latin typeface="Arial"/>
                  <a:ea typeface="Arial"/>
                  <a:cs typeface="Arial"/>
                  <a:sym typeface="Arial"/>
                </a:rPr>
                <a:t>ar</a:t>
              </a:r>
              <a:r>
                <a:rPr lang="en-US" sz="4200" dirty="0">
                  <a:solidFill>
                    <a:srgbClr val="000000"/>
                  </a:solidFill>
                  <a:latin typeface="Arial"/>
                  <a:ea typeface="Arial"/>
                  <a:cs typeface="Arial"/>
                  <a:sym typeface="Arial"/>
                </a:rPr>
                <a:t> Moodle</a:t>
              </a:r>
            </a:p>
            <a:p>
              <a:pPr marL="380047" lvl="1" algn="l">
                <a:lnSpc>
                  <a:spcPts val="4536"/>
                </a:lnSpc>
              </a:pPr>
              <a:endParaRPr lang="en-US" sz="4200" dirty="0">
                <a:solidFill>
                  <a:srgbClr val="000000"/>
                </a:solidFill>
                <a:latin typeface="Arial"/>
                <a:ea typeface="Arial"/>
                <a:cs typeface="Arial"/>
                <a:sym typeface="Arial"/>
              </a:endParaRPr>
            </a:p>
            <a:p>
              <a:pPr marL="760095" lvl="1" indent="-380048" algn="l">
                <a:lnSpc>
                  <a:spcPts val="4536"/>
                </a:lnSpc>
                <a:buFont typeface="Arial"/>
                <a:buChar char="•"/>
              </a:pPr>
              <a:r>
                <a:rPr lang="en-US" sz="4200" dirty="0" err="1">
                  <a:solidFill>
                    <a:srgbClr val="000000"/>
                  </a:solidFill>
                  <a:latin typeface="Arial"/>
                  <a:ea typeface="Arial"/>
                  <a:cs typeface="Arial"/>
                  <a:sym typeface="Arial"/>
                </a:rPr>
                <a:t>Ystyriwch</a:t>
              </a:r>
              <a:r>
                <a:rPr lang="en-US" sz="4200" dirty="0">
                  <a:solidFill>
                    <a:srgbClr val="000000"/>
                  </a:solidFill>
                  <a:latin typeface="Arial"/>
                  <a:ea typeface="Arial"/>
                  <a:cs typeface="Arial"/>
                  <a:sym typeface="Arial"/>
                </a:rPr>
                <a:t> </a:t>
              </a:r>
              <a:r>
                <a:rPr lang="en-US" sz="4200" dirty="0" err="1">
                  <a:solidFill>
                    <a:srgbClr val="000000"/>
                  </a:solidFill>
                  <a:latin typeface="Arial"/>
                  <a:ea typeface="Arial"/>
                  <a:cs typeface="Arial"/>
                  <a:sym typeface="Arial"/>
                </a:rPr>
                <a:t>sut</a:t>
              </a:r>
              <a:r>
                <a:rPr lang="en-US" sz="4200" dirty="0">
                  <a:solidFill>
                    <a:srgbClr val="000000"/>
                  </a:solidFill>
                  <a:latin typeface="Arial"/>
                  <a:ea typeface="Arial"/>
                  <a:cs typeface="Arial"/>
                  <a:sym typeface="Arial"/>
                </a:rPr>
                <a:t> gall y </a:t>
              </a:r>
              <a:r>
                <a:rPr lang="en-US" sz="4200" dirty="0" err="1">
                  <a:solidFill>
                    <a:srgbClr val="000000"/>
                  </a:solidFill>
                  <a:latin typeface="Arial"/>
                  <a:ea typeface="Arial"/>
                  <a:cs typeface="Arial"/>
                  <a:sym typeface="Arial"/>
                </a:rPr>
                <a:t>safonau</a:t>
              </a:r>
              <a:r>
                <a:rPr lang="en-US" sz="4200" dirty="0">
                  <a:solidFill>
                    <a:srgbClr val="000000"/>
                  </a:solidFill>
                  <a:latin typeface="Arial"/>
                  <a:ea typeface="Arial"/>
                  <a:cs typeface="Arial"/>
                  <a:sym typeface="Arial"/>
                </a:rPr>
                <a:t> </a:t>
              </a:r>
              <a:r>
                <a:rPr lang="en-US" sz="4200" dirty="0" err="1">
                  <a:solidFill>
                    <a:srgbClr val="000000"/>
                  </a:solidFill>
                  <a:latin typeface="Arial"/>
                  <a:ea typeface="Arial"/>
                  <a:cs typeface="Arial"/>
                  <a:sym typeface="Arial"/>
                </a:rPr>
                <a:t>yma</a:t>
              </a:r>
              <a:r>
                <a:rPr lang="en-US" sz="4200" dirty="0">
                  <a:solidFill>
                    <a:srgbClr val="000000"/>
                  </a:solidFill>
                  <a:latin typeface="Arial"/>
                  <a:ea typeface="Arial"/>
                  <a:cs typeface="Arial"/>
                  <a:sym typeface="Arial"/>
                </a:rPr>
                <a:t> </a:t>
              </a:r>
              <a:r>
                <a:rPr lang="en-US" sz="4200" dirty="0" err="1">
                  <a:solidFill>
                    <a:srgbClr val="000000"/>
                  </a:solidFill>
                  <a:latin typeface="Arial"/>
                  <a:ea typeface="Arial"/>
                  <a:cs typeface="Arial"/>
                  <a:sym typeface="Arial"/>
                </a:rPr>
                <a:t>gefnogi</a:t>
              </a:r>
              <a:r>
                <a:rPr lang="en-US" sz="4200" dirty="0">
                  <a:solidFill>
                    <a:srgbClr val="000000"/>
                  </a:solidFill>
                  <a:latin typeface="Arial"/>
                  <a:ea typeface="Arial"/>
                  <a:cs typeface="Arial"/>
                  <a:sym typeface="Arial"/>
                </a:rPr>
                <a:t> </a:t>
              </a:r>
              <a:r>
                <a:rPr lang="en-US" sz="4200" dirty="0" err="1">
                  <a:solidFill>
                    <a:srgbClr val="000000"/>
                  </a:solidFill>
                  <a:latin typeface="Arial"/>
                  <a:ea typeface="Arial"/>
                  <a:cs typeface="Arial"/>
                  <a:sym typeface="Arial"/>
                </a:rPr>
                <a:t>ysgolion</a:t>
              </a:r>
              <a:r>
                <a:rPr lang="en-US" sz="4200" dirty="0">
                  <a:solidFill>
                    <a:srgbClr val="000000"/>
                  </a:solidFill>
                  <a:latin typeface="Arial"/>
                  <a:ea typeface="Arial"/>
                  <a:cs typeface="Arial"/>
                  <a:sym typeface="Arial"/>
                </a:rPr>
                <a:t> </a:t>
              </a:r>
              <a:r>
                <a:rPr lang="en-US" sz="4200" dirty="0" err="1">
                  <a:solidFill>
                    <a:srgbClr val="000000"/>
                  </a:solidFill>
                  <a:latin typeface="Arial"/>
                  <a:ea typeface="Arial"/>
                  <a:cs typeface="Arial"/>
                  <a:sym typeface="Arial"/>
                </a:rPr>
                <a:t>i</a:t>
              </a:r>
              <a:r>
                <a:rPr lang="en-US" sz="4200" dirty="0">
                  <a:solidFill>
                    <a:srgbClr val="000000"/>
                  </a:solidFill>
                  <a:latin typeface="Arial"/>
                  <a:ea typeface="Arial"/>
                  <a:cs typeface="Arial"/>
                  <a:sym typeface="Arial"/>
                </a:rPr>
                <a:t> </a:t>
              </a:r>
              <a:r>
                <a:rPr lang="en-US" sz="4200" dirty="0" err="1">
                  <a:solidFill>
                    <a:srgbClr val="000000"/>
                  </a:solidFill>
                  <a:latin typeface="Arial"/>
                  <a:ea typeface="Arial"/>
                  <a:cs typeface="Arial"/>
                  <a:sym typeface="Arial"/>
                </a:rPr>
                <a:t>oresgyn</a:t>
              </a:r>
              <a:r>
                <a:rPr lang="en-US" sz="4200" dirty="0">
                  <a:solidFill>
                    <a:srgbClr val="000000"/>
                  </a:solidFill>
                  <a:latin typeface="Arial"/>
                  <a:ea typeface="Arial"/>
                  <a:cs typeface="Arial"/>
                  <a:sym typeface="Arial"/>
                </a:rPr>
                <a:t> </a:t>
              </a:r>
              <a:r>
                <a:rPr lang="en-US" sz="4200" dirty="0" err="1">
                  <a:solidFill>
                    <a:srgbClr val="000000"/>
                  </a:solidFill>
                  <a:latin typeface="Arial"/>
                  <a:ea typeface="Arial"/>
                  <a:cs typeface="Arial"/>
                  <a:sym typeface="Arial"/>
                </a:rPr>
                <a:t>rhai</a:t>
              </a:r>
              <a:r>
                <a:rPr lang="en-US" sz="4200" dirty="0">
                  <a:solidFill>
                    <a:srgbClr val="000000"/>
                  </a:solidFill>
                  <a:latin typeface="Arial"/>
                  <a:ea typeface="Arial"/>
                  <a:cs typeface="Arial"/>
                  <a:sym typeface="Arial"/>
                </a:rPr>
                <a:t> </a:t>
              </a:r>
              <a:r>
                <a:rPr lang="en-US" sz="4200" dirty="0" err="1">
                  <a:solidFill>
                    <a:srgbClr val="000000"/>
                  </a:solidFill>
                  <a:latin typeface="Arial"/>
                  <a:ea typeface="Arial"/>
                  <a:cs typeface="Arial"/>
                  <a:sym typeface="Arial"/>
                </a:rPr>
                <a:t>o’r</a:t>
              </a:r>
              <a:r>
                <a:rPr lang="en-US" sz="4200" dirty="0">
                  <a:solidFill>
                    <a:srgbClr val="000000"/>
                  </a:solidFill>
                  <a:latin typeface="Arial"/>
                  <a:ea typeface="Arial"/>
                  <a:cs typeface="Arial"/>
                  <a:sym typeface="Arial"/>
                </a:rPr>
                <a:t> </a:t>
              </a:r>
              <a:r>
                <a:rPr lang="en-US" sz="4200" dirty="0" err="1">
                  <a:solidFill>
                    <a:srgbClr val="000000"/>
                  </a:solidFill>
                  <a:latin typeface="Arial"/>
                  <a:ea typeface="Arial"/>
                  <a:cs typeface="Arial"/>
                  <a:sym typeface="Arial"/>
                </a:rPr>
                <a:t>heriau</a:t>
              </a:r>
              <a:r>
                <a:rPr lang="en-US" sz="4200" dirty="0">
                  <a:solidFill>
                    <a:srgbClr val="000000"/>
                  </a:solidFill>
                  <a:latin typeface="Arial"/>
                  <a:ea typeface="Arial"/>
                  <a:cs typeface="Arial"/>
                  <a:sym typeface="Arial"/>
                </a:rPr>
                <a:t> </a:t>
              </a:r>
              <a:r>
                <a:rPr lang="en-US" sz="4200" dirty="0" err="1">
                  <a:solidFill>
                    <a:srgbClr val="000000"/>
                  </a:solidFill>
                  <a:latin typeface="Arial"/>
                  <a:ea typeface="Arial"/>
                  <a:cs typeface="Arial"/>
                  <a:sym typeface="Arial"/>
                </a:rPr>
                <a:t>blaenorol</a:t>
              </a:r>
              <a:r>
                <a:rPr lang="en-US" sz="4200" dirty="0">
                  <a:solidFill>
                    <a:srgbClr val="000000"/>
                  </a:solidFill>
                  <a:latin typeface="Arial"/>
                  <a:ea typeface="Arial"/>
                  <a:cs typeface="Arial"/>
                  <a:sym typeface="Arial"/>
                </a:rPr>
                <a:t>. </a:t>
              </a:r>
            </a:p>
            <a:p>
              <a:pPr marL="760095" lvl="1" indent="-380048" algn="l">
                <a:lnSpc>
                  <a:spcPts val="4536"/>
                </a:lnSpc>
              </a:pPr>
              <a:endParaRPr lang="en-US" sz="4200" dirty="0">
                <a:solidFill>
                  <a:srgbClr val="000000"/>
                </a:solidFill>
                <a:latin typeface="Arial"/>
                <a:ea typeface="Arial"/>
                <a:cs typeface="Arial"/>
                <a:sym typeface="Arial"/>
              </a:endParaRPr>
            </a:p>
            <a:p>
              <a:pPr marL="760095" lvl="1" indent="-380048" algn="l">
                <a:lnSpc>
                  <a:spcPts val="4536"/>
                </a:lnSpc>
              </a:pPr>
              <a:endParaRPr lang="en-US" sz="4200" dirty="0">
                <a:solidFill>
                  <a:srgbClr val="000000"/>
                </a:solidFill>
                <a:latin typeface="Arial"/>
                <a:ea typeface="Arial"/>
                <a:cs typeface="Arial"/>
                <a:sym typeface="Arial"/>
              </a:endParaRPr>
            </a:p>
          </p:txBody>
        </p:sp>
      </p:grpSp>
      <p:grpSp>
        <p:nvGrpSpPr>
          <p:cNvPr id="9" name="Group 9"/>
          <p:cNvGrpSpPr/>
          <p:nvPr/>
        </p:nvGrpSpPr>
        <p:grpSpPr>
          <a:xfrm>
            <a:off x="9248775" y="2728912"/>
            <a:ext cx="7791450" cy="6546057"/>
            <a:chOff x="0" y="0"/>
            <a:chExt cx="10388600" cy="8728076"/>
          </a:xfrm>
        </p:grpSpPr>
        <p:sp>
          <p:nvSpPr>
            <p:cNvPr id="10" name="Freeform 10"/>
            <p:cNvSpPr/>
            <p:nvPr/>
          </p:nvSpPr>
          <p:spPr>
            <a:xfrm>
              <a:off x="12700" y="12700"/>
              <a:ext cx="10363200" cy="8702675"/>
            </a:xfrm>
            <a:custGeom>
              <a:avLst/>
              <a:gdLst/>
              <a:ahLst/>
              <a:cxnLst/>
              <a:rect l="l" t="t" r="r" b="b"/>
              <a:pathLst>
                <a:path w="10363200" h="8702675">
                  <a:moveTo>
                    <a:pt x="0" y="0"/>
                  </a:moveTo>
                  <a:lnTo>
                    <a:pt x="10363200" y="0"/>
                  </a:lnTo>
                  <a:lnTo>
                    <a:pt x="10363200" y="8702675"/>
                  </a:lnTo>
                  <a:lnTo>
                    <a:pt x="0" y="8702675"/>
                  </a:lnTo>
                  <a:close/>
                </a:path>
              </a:pathLst>
            </a:custGeom>
            <a:solidFill>
              <a:srgbClr val="FFF2CC"/>
            </a:solidFill>
          </p:spPr>
          <p:txBody>
            <a:bodyPr/>
            <a:lstStyle/>
            <a:p>
              <a:endParaRPr lang="en-GB"/>
            </a:p>
          </p:txBody>
        </p:sp>
        <p:sp>
          <p:nvSpPr>
            <p:cNvPr id="11" name="Freeform 11"/>
            <p:cNvSpPr/>
            <p:nvPr/>
          </p:nvSpPr>
          <p:spPr>
            <a:xfrm>
              <a:off x="0" y="0"/>
              <a:ext cx="10388600" cy="8728075"/>
            </a:xfrm>
            <a:custGeom>
              <a:avLst/>
              <a:gdLst/>
              <a:ahLst/>
              <a:cxnLst/>
              <a:rect l="l" t="t" r="r" b="b"/>
              <a:pathLst>
                <a:path w="10388600" h="8728075">
                  <a:moveTo>
                    <a:pt x="12700" y="0"/>
                  </a:moveTo>
                  <a:lnTo>
                    <a:pt x="10375900" y="0"/>
                  </a:lnTo>
                  <a:cubicBezTo>
                    <a:pt x="10382885" y="0"/>
                    <a:pt x="10388600" y="5715"/>
                    <a:pt x="10388600" y="12700"/>
                  </a:cubicBezTo>
                  <a:lnTo>
                    <a:pt x="10388600" y="8715375"/>
                  </a:lnTo>
                  <a:cubicBezTo>
                    <a:pt x="10388600" y="8722360"/>
                    <a:pt x="10382885" y="8728075"/>
                    <a:pt x="10375900" y="8728075"/>
                  </a:cubicBezTo>
                  <a:lnTo>
                    <a:pt x="12700" y="8728075"/>
                  </a:lnTo>
                  <a:cubicBezTo>
                    <a:pt x="5715" y="8728075"/>
                    <a:pt x="0" y="8722360"/>
                    <a:pt x="0" y="8715375"/>
                  </a:cubicBezTo>
                  <a:lnTo>
                    <a:pt x="0" y="12700"/>
                  </a:lnTo>
                  <a:cubicBezTo>
                    <a:pt x="0" y="5715"/>
                    <a:pt x="5715" y="0"/>
                    <a:pt x="12700" y="0"/>
                  </a:cubicBezTo>
                  <a:moveTo>
                    <a:pt x="12700" y="25400"/>
                  </a:moveTo>
                  <a:lnTo>
                    <a:pt x="12700" y="12700"/>
                  </a:lnTo>
                  <a:lnTo>
                    <a:pt x="25400" y="12700"/>
                  </a:lnTo>
                  <a:lnTo>
                    <a:pt x="25400" y="8715375"/>
                  </a:lnTo>
                  <a:lnTo>
                    <a:pt x="12700" y="8715375"/>
                  </a:lnTo>
                  <a:lnTo>
                    <a:pt x="12700" y="8702675"/>
                  </a:lnTo>
                  <a:lnTo>
                    <a:pt x="10375900" y="8702675"/>
                  </a:lnTo>
                  <a:lnTo>
                    <a:pt x="10375900" y="8715375"/>
                  </a:lnTo>
                  <a:lnTo>
                    <a:pt x="10363200" y="8715375"/>
                  </a:lnTo>
                  <a:lnTo>
                    <a:pt x="10363200" y="12700"/>
                  </a:lnTo>
                  <a:lnTo>
                    <a:pt x="10375900" y="12700"/>
                  </a:lnTo>
                  <a:lnTo>
                    <a:pt x="10375900" y="25400"/>
                  </a:lnTo>
                  <a:lnTo>
                    <a:pt x="12700" y="25400"/>
                  </a:lnTo>
                  <a:close/>
                </a:path>
              </a:pathLst>
            </a:custGeom>
            <a:solidFill>
              <a:srgbClr val="FFF2CC"/>
            </a:solidFill>
          </p:spPr>
          <p:txBody>
            <a:bodyPr/>
            <a:lstStyle/>
            <a:p>
              <a:endParaRPr lang="en-GB"/>
            </a:p>
          </p:txBody>
        </p:sp>
        <p:sp>
          <p:nvSpPr>
            <p:cNvPr id="12" name="TextBox 12"/>
            <p:cNvSpPr txBox="1"/>
            <p:nvPr/>
          </p:nvSpPr>
          <p:spPr>
            <a:xfrm>
              <a:off x="0" y="-38100"/>
              <a:ext cx="10388600" cy="8766176"/>
            </a:xfrm>
            <a:prstGeom prst="rect">
              <a:avLst/>
            </a:prstGeom>
          </p:spPr>
          <p:txBody>
            <a:bodyPr lIns="50800" tIns="50800" rIns="50800" bIns="50800" rtlCol="0" anchor="t"/>
            <a:lstStyle/>
            <a:p>
              <a:pPr marL="760095" lvl="1" indent="-380048" algn="l">
                <a:lnSpc>
                  <a:spcPts val="4536"/>
                </a:lnSpc>
                <a:buFont typeface="Arial"/>
                <a:buChar char="•"/>
              </a:pPr>
              <a:r>
                <a:rPr lang="en-US" sz="4200" i="1" dirty="0">
                  <a:solidFill>
                    <a:srgbClr val="000000"/>
                  </a:solidFill>
                  <a:latin typeface="Arial Italics"/>
                  <a:ea typeface="Arial Italics"/>
                  <a:cs typeface="Arial Italics"/>
                  <a:sym typeface="Arial Italics"/>
                </a:rPr>
                <a:t>Read the National Participation Standards on Moodle</a:t>
              </a:r>
            </a:p>
            <a:p>
              <a:pPr marL="380047" lvl="1" algn="l">
                <a:lnSpc>
                  <a:spcPts val="4536"/>
                </a:lnSpc>
              </a:pPr>
              <a:endParaRPr lang="en-US" sz="4200" i="1" dirty="0">
                <a:solidFill>
                  <a:srgbClr val="000000"/>
                </a:solidFill>
                <a:latin typeface="Arial Italics"/>
                <a:ea typeface="Arial Italics"/>
                <a:cs typeface="Arial Italics"/>
                <a:sym typeface="Arial Italics"/>
              </a:endParaRPr>
            </a:p>
            <a:p>
              <a:pPr marL="760095" lvl="1" indent="-380048" algn="l">
                <a:lnSpc>
                  <a:spcPts val="4536"/>
                </a:lnSpc>
                <a:buFont typeface="Arial"/>
                <a:buChar char="•"/>
              </a:pPr>
              <a:r>
                <a:rPr lang="en-US" sz="4200" i="1" dirty="0">
                  <a:solidFill>
                    <a:srgbClr val="000000"/>
                  </a:solidFill>
                  <a:latin typeface="Arial Italics"/>
                  <a:ea typeface="Arial Italics"/>
                  <a:cs typeface="Arial Italics"/>
                  <a:sym typeface="Arial Italics"/>
                </a:rPr>
                <a:t>Consider how these standards could support schools to overcome some of the possible barriers identified.</a:t>
              </a:r>
            </a:p>
          </p:txBody>
        </p:sp>
      </p:gr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FFF2CC"/>
        </a:solidFill>
        <a:effectLst/>
      </p:bgPr>
    </p:bg>
    <p:spTree>
      <p:nvGrpSpPr>
        <p:cNvPr id="1" name=""/>
        <p:cNvGrpSpPr/>
        <p:nvPr/>
      </p:nvGrpSpPr>
      <p:grpSpPr>
        <a:xfrm>
          <a:off x="0" y="0"/>
          <a:ext cx="0" cy="0"/>
          <a:chOff x="0" y="0"/>
          <a:chExt cx="0" cy="0"/>
        </a:xfrm>
      </p:grpSpPr>
      <p:grpSp>
        <p:nvGrpSpPr>
          <p:cNvPr id="2" name="Group 2"/>
          <p:cNvGrpSpPr/>
          <p:nvPr/>
        </p:nvGrpSpPr>
        <p:grpSpPr>
          <a:xfrm>
            <a:off x="1257300" y="547687"/>
            <a:ext cx="15773400" cy="2128266"/>
            <a:chOff x="0" y="0"/>
            <a:chExt cx="21031200" cy="2837688"/>
          </a:xfrm>
        </p:grpSpPr>
        <p:sp>
          <p:nvSpPr>
            <p:cNvPr id="3" name="Freeform 3"/>
            <p:cNvSpPr/>
            <p:nvPr/>
          </p:nvSpPr>
          <p:spPr>
            <a:xfrm>
              <a:off x="0" y="0"/>
              <a:ext cx="21031200" cy="2837688"/>
            </a:xfrm>
            <a:custGeom>
              <a:avLst/>
              <a:gdLst/>
              <a:ahLst/>
              <a:cxnLst/>
              <a:rect l="l" t="t" r="r" b="b"/>
              <a:pathLst>
                <a:path w="21031200" h="2837688">
                  <a:moveTo>
                    <a:pt x="0" y="0"/>
                  </a:moveTo>
                  <a:lnTo>
                    <a:pt x="21031200" y="0"/>
                  </a:lnTo>
                  <a:lnTo>
                    <a:pt x="21031200" y="2837688"/>
                  </a:lnTo>
                  <a:lnTo>
                    <a:pt x="0" y="2837688"/>
                  </a:lnTo>
                  <a:close/>
                </a:path>
              </a:pathLst>
            </a:custGeom>
            <a:solidFill>
              <a:srgbClr val="000000">
                <a:alpha val="0"/>
              </a:srgbClr>
            </a:solidFill>
          </p:spPr>
          <p:txBody>
            <a:bodyPr/>
            <a:lstStyle/>
            <a:p>
              <a:endParaRPr lang="en-GB"/>
            </a:p>
          </p:txBody>
        </p:sp>
        <p:sp>
          <p:nvSpPr>
            <p:cNvPr id="4" name="TextBox 4"/>
            <p:cNvSpPr txBox="1"/>
            <p:nvPr/>
          </p:nvSpPr>
          <p:spPr>
            <a:xfrm>
              <a:off x="0" y="-57150"/>
              <a:ext cx="21031200" cy="2894838"/>
            </a:xfrm>
            <a:prstGeom prst="rect">
              <a:avLst/>
            </a:prstGeom>
          </p:spPr>
          <p:txBody>
            <a:bodyPr lIns="0" tIns="0" rIns="0" bIns="0" rtlCol="0" anchor="ctr"/>
            <a:lstStyle/>
            <a:p>
              <a:pPr algn="ctr">
                <a:lnSpc>
                  <a:spcPts val="7128"/>
                </a:lnSpc>
              </a:pPr>
              <a:r>
                <a:rPr lang="en-US" sz="6600">
                  <a:solidFill>
                    <a:srgbClr val="000000"/>
                  </a:solidFill>
                  <a:latin typeface="Arial"/>
                  <a:ea typeface="Arial"/>
                  <a:cs typeface="Arial"/>
                  <a:sym typeface="Arial"/>
                </a:rPr>
                <a:t>Cyfranogiad Cymdeithasol v Gwleidyddol</a:t>
              </a:r>
            </a:p>
            <a:p>
              <a:pPr algn="ctr">
                <a:lnSpc>
                  <a:spcPts val="7128"/>
                </a:lnSpc>
              </a:pPr>
              <a:r>
                <a:rPr lang="en-US" sz="6600">
                  <a:solidFill>
                    <a:srgbClr val="000000"/>
                  </a:solidFill>
                  <a:latin typeface="Arial"/>
                  <a:ea typeface="Arial"/>
                  <a:cs typeface="Arial"/>
                  <a:sym typeface="Arial"/>
                </a:rPr>
                <a:t>Social v Political Participation</a:t>
              </a:r>
            </a:p>
          </p:txBody>
        </p:sp>
      </p:grpSp>
      <p:grpSp>
        <p:nvGrpSpPr>
          <p:cNvPr id="5" name="Group 5"/>
          <p:cNvGrpSpPr/>
          <p:nvPr/>
        </p:nvGrpSpPr>
        <p:grpSpPr>
          <a:xfrm>
            <a:off x="1247775" y="2728912"/>
            <a:ext cx="7791450" cy="6881814"/>
            <a:chOff x="0" y="0"/>
            <a:chExt cx="10388600" cy="9175752"/>
          </a:xfrm>
        </p:grpSpPr>
        <p:sp>
          <p:nvSpPr>
            <p:cNvPr id="6" name="Freeform 6"/>
            <p:cNvSpPr/>
            <p:nvPr/>
          </p:nvSpPr>
          <p:spPr>
            <a:xfrm>
              <a:off x="12700" y="12700"/>
              <a:ext cx="10363200" cy="9150350"/>
            </a:xfrm>
            <a:custGeom>
              <a:avLst/>
              <a:gdLst/>
              <a:ahLst/>
              <a:cxnLst/>
              <a:rect l="l" t="t" r="r" b="b"/>
              <a:pathLst>
                <a:path w="10363200" h="9150350">
                  <a:moveTo>
                    <a:pt x="0" y="0"/>
                  </a:moveTo>
                  <a:lnTo>
                    <a:pt x="10363200" y="0"/>
                  </a:lnTo>
                  <a:lnTo>
                    <a:pt x="10363200" y="9150350"/>
                  </a:lnTo>
                  <a:lnTo>
                    <a:pt x="0" y="9150350"/>
                  </a:lnTo>
                  <a:close/>
                </a:path>
              </a:pathLst>
            </a:custGeom>
            <a:solidFill>
              <a:srgbClr val="FFF2CC"/>
            </a:solidFill>
          </p:spPr>
          <p:txBody>
            <a:bodyPr/>
            <a:lstStyle/>
            <a:p>
              <a:endParaRPr lang="en-GB"/>
            </a:p>
          </p:txBody>
        </p:sp>
        <p:sp>
          <p:nvSpPr>
            <p:cNvPr id="7" name="Freeform 7"/>
            <p:cNvSpPr/>
            <p:nvPr/>
          </p:nvSpPr>
          <p:spPr>
            <a:xfrm>
              <a:off x="0" y="0"/>
              <a:ext cx="10388600" cy="9175750"/>
            </a:xfrm>
            <a:custGeom>
              <a:avLst/>
              <a:gdLst/>
              <a:ahLst/>
              <a:cxnLst/>
              <a:rect l="l" t="t" r="r" b="b"/>
              <a:pathLst>
                <a:path w="10388600" h="9175750">
                  <a:moveTo>
                    <a:pt x="12700" y="0"/>
                  </a:moveTo>
                  <a:lnTo>
                    <a:pt x="10375900" y="0"/>
                  </a:lnTo>
                  <a:cubicBezTo>
                    <a:pt x="10382885" y="0"/>
                    <a:pt x="10388600" y="5715"/>
                    <a:pt x="10388600" y="12700"/>
                  </a:cubicBezTo>
                  <a:lnTo>
                    <a:pt x="10388600" y="9163050"/>
                  </a:lnTo>
                  <a:cubicBezTo>
                    <a:pt x="10388600" y="9170035"/>
                    <a:pt x="10382885" y="9175750"/>
                    <a:pt x="10375900" y="9175750"/>
                  </a:cubicBezTo>
                  <a:lnTo>
                    <a:pt x="12700" y="9175750"/>
                  </a:lnTo>
                  <a:cubicBezTo>
                    <a:pt x="5715" y="9175750"/>
                    <a:pt x="0" y="9170035"/>
                    <a:pt x="0" y="9163050"/>
                  </a:cubicBezTo>
                  <a:lnTo>
                    <a:pt x="0" y="12700"/>
                  </a:lnTo>
                  <a:cubicBezTo>
                    <a:pt x="0" y="5715"/>
                    <a:pt x="5715" y="0"/>
                    <a:pt x="12700" y="0"/>
                  </a:cubicBezTo>
                  <a:moveTo>
                    <a:pt x="12700" y="25400"/>
                  </a:moveTo>
                  <a:lnTo>
                    <a:pt x="12700" y="12700"/>
                  </a:lnTo>
                  <a:lnTo>
                    <a:pt x="25400" y="12700"/>
                  </a:lnTo>
                  <a:lnTo>
                    <a:pt x="25400" y="9163050"/>
                  </a:lnTo>
                  <a:lnTo>
                    <a:pt x="12700" y="9163050"/>
                  </a:lnTo>
                  <a:lnTo>
                    <a:pt x="12700" y="9150350"/>
                  </a:lnTo>
                  <a:lnTo>
                    <a:pt x="10375900" y="9150350"/>
                  </a:lnTo>
                  <a:lnTo>
                    <a:pt x="10375900" y="9163050"/>
                  </a:lnTo>
                  <a:lnTo>
                    <a:pt x="10363200" y="9163050"/>
                  </a:lnTo>
                  <a:lnTo>
                    <a:pt x="10363200" y="12700"/>
                  </a:lnTo>
                  <a:lnTo>
                    <a:pt x="10375900" y="12700"/>
                  </a:lnTo>
                  <a:lnTo>
                    <a:pt x="10375900" y="25400"/>
                  </a:lnTo>
                  <a:lnTo>
                    <a:pt x="12700" y="25400"/>
                  </a:lnTo>
                  <a:close/>
                </a:path>
              </a:pathLst>
            </a:custGeom>
            <a:solidFill>
              <a:srgbClr val="FFF2CC"/>
            </a:solidFill>
          </p:spPr>
          <p:txBody>
            <a:bodyPr/>
            <a:lstStyle/>
            <a:p>
              <a:endParaRPr lang="en-GB"/>
            </a:p>
          </p:txBody>
        </p:sp>
        <p:sp>
          <p:nvSpPr>
            <p:cNvPr id="8" name="TextBox 8"/>
            <p:cNvSpPr txBox="1"/>
            <p:nvPr/>
          </p:nvSpPr>
          <p:spPr>
            <a:xfrm>
              <a:off x="0" y="47625"/>
              <a:ext cx="10388600" cy="9128127"/>
            </a:xfrm>
            <a:prstGeom prst="rect">
              <a:avLst/>
            </a:prstGeom>
          </p:spPr>
          <p:txBody>
            <a:bodyPr lIns="50800" tIns="50800" rIns="50800" bIns="50800" rtlCol="0" anchor="t"/>
            <a:lstStyle/>
            <a:p>
              <a:pPr marL="703088" lvl="1" indent="-351544" algn="l">
                <a:lnSpc>
                  <a:spcPts val="3356"/>
                </a:lnSpc>
                <a:buFont typeface="Arial"/>
                <a:buChar char="•"/>
              </a:pPr>
              <a:r>
                <a:rPr lang="en-US" sz="3885" dirty="0">
                  <a:solidFill>
                    <a:srgbClr val="000000"/>
                  </a:solidFill>
                  <a:latin typeface="Arial"/>
                  <a:ea typeface="Arial"/>
                  <a:cs typeface="Arial"/>
                  <a:sym typeface="Arial"/>
                </a:rPr>
                <a:t>Beth </a:t>
              </a:r>
              <a:r>
                <a:rPr lang="en-US" sz="3885" dirty="0" err="1">
                  <a:solidFill>
                    <a:srgbClr val="000000"/>
                  </a:solidFill>
                  <a:latin typeface="Arial"/>
                  <a:ea typeface="Arial"/>
                  <a:cs typeface="Arial"/>
                  <a:sym typeface="Arial"/>
                </a:rPr>
                <a:t>yw</a:t>
              </a:r>
              <a:r>
                <a:rPr lang="en-US" sz="3885" dirty="0">
                  <a:solidFill>
                    <a:srgbClr val="000000"/>
                  </a:solidFill>
                  <a:latin typeface="Arial"/>
                  <a:ea typeface="Arial"/>
                  <a:cs typeface="Arial"/>
                  <a:sym typeface="Arial"/>
                </a:rPr>
                <a:t> </a:t>
              </a:r>
              <a:r>
                <a:rPr lang="en-US" sz="3885" dirty="0" err="1">
                  <a:solidFill>
                    <a:srgbClr val="000000"/>
                  </a:solidFill>
                  <a:latin typeface="Arial"/>
                  <a:ea typeface="Arial"/>
                  <a:cs typeface="Arial"/>
                  <a:sym typeface="Arial"/>
                </a:rPr>
                <a:t>pwrpas</a:t>
              </a:r>
              <a:r>
                <a:rPr lang="en-US" sz="3885" dirty="0">
                  <a:solidFill>
                    <a:srgbClr val="000000"/>
                  </a:solidFill>
                  <a:latin typeface="Arial"/>
                  <a:ea typeface="Arial"/>
                  <a:cs typeface="Arial"/>
                  <a:sym typeface="Arial"/>
                </a:rPr>
                <a:t> </a:t>
              </a:r>
              <a:r>
                <a:rPr lang="en-US" sz="3885" dirty="0" err="1">
                  <a:solidFill>
                    <a:srgbClr val="000000"/>
                  </a:solidFill>
                  <a:latin typeface="Arial"/>
                  <a:ea typeface="Arial"/>
                  <a:cs typeface="Arial"/>
                  <a:sym typeface="Arial"/>
                </a:rPr>
                <a:t>cyfranogiad</a:t>
              </a:r>
              <a:r>
                <a:rPr lang="en-US" sz="3885" dirty="0">
                  <a:solidFill>
                    <a:srgbClr val="000000"/>
                  </a:solidFill>
                  <a:latin typeface="Arial"/>
                  <a:ea typeface="Arial"/>
                  <a:cs typeface="Arial"/>
                  <a:sym typeface="Arial"/>
                </a:rPr>
                <a:t>?</a:t>
              </a:r>
            </a:p>
            <a:p>
              <a:pPr marL="351544" lvl="1" algn="l">
                <a:lnSpc>
                  <a:spcPts val="3356"/>
                </a:lnSpc>
              </a:pPr>
              <a:endParaRPr lang="en-US" sz="3885" dirty="0">
                <a:solidFill>
                  <a:srgbClr val="000000"/>
                </a:solidFill>
                <a:latin typeface="Arial"/>
                <a:ea typeface="Arial"/>
                <a:cs typeface="Arial"/>
                <a:sym typeface="Arial"/>
              </a:endParaRPr>
            </a:p>
            <a:p>
              <a:pPr marL="703088" lvl="1" indent="-351544" algn="l">
                <a:lnSpc>
                  <a:spcPts val="3356"/>
                </a:lnSpc>
                <a:buFont typeface="Arial"/>
                <a:buChar char="•"/>
              </a:pPr>
              <a:r>
                <a:rPr lang="en-US" sz="3885" dirty="0" err="1">
                  <a:solidFill>
                    <a:srgbClr val="000000"/>
                  </a:solidFill>
                  <a:latin typeface="Arial"/>
                  <a:ea typeface="Arial"/>
                  <a:cs typeface="Arial"/>
                  <a:sym typeface="Arial"/>
                </a:rPr>
                <a:t>Cymdeithasol</a:t>
              </a:r>
              <a:endParaRPr lang="en-US" sz="3885" dirty="0">
                <a:solidFill>
                  <a:srgbClr val="000000"/>
                </a:solidFill>
                <a:latin typeface="Arial"/>
                <a:ea typeface="Arial"/>
                <a:cs typeface="Arial"/>
                <a:sym typeface="Arial"/>
              </a:endParaRPr>
            </a:p>
            <a:p>
              <a:pPr marL="1288447" lvl="2" indent="-429482" algn="l">
                <a:lnSpc>
                  <a:spcPts val="2877"/>
                </a:lnSpc>
                <a:buFont typeface="Arial"/>
                <a:buChar char="⚬"/>
              </a:pPr>
              <a:r>
                <a:rPr lang="en-US" sz="3330" dirty="0" err="1">
                  <a:solidFill>
                    <a:srgbClr val="000000"/>
                  </a:solidFill>
                  <a:latin typeface="Arial"/>
                  <a:ea typeface="Arial"/>
                  <a:cs typeface="Arial"/>
                  <a:sym typeface="Arial"/>
                </a:rPr>
                <a:t>Cysylltiadau</a:t>
              </a:r>
              <a:r>
                <a:rPr lang="en-US" sz="3330" dirty="0">
                  <a:solidFill>
                    <a:srgbClr val="000000"/>
                  </a:solidFill>
                  <a:latin typeface="Arial"/>
                  <a:ea typeface="Arial"/>
                  <a:cs typeface="Arial"/>
                  <a:sym typeface="Arial"/>
                </a:rPr>
                <a:t> </a:t>
              </a:r>
              <a:r>
                <a:rPr lang="en-US" sz="3330" dirty="0" err="1">
                  <a:solidFill>
                    <a:srgbClr val="000000"/>
                  </a:solidFill>
                  <a:latin typeface="Arial"/>
                  <a:ea typeface="Arial"/>
                  <a:cs typeface="Arial"/>
                  <a:sym typeface="Arial"/>
                </a:rPr>
                <a:t>cymdeithasol</a:t>
              </a:r>
              <a:endParaRPr lang="en-US" sz="3330" dirty="0">
                <a:solidFill>
                  <a:srgbClr val="000000"/>
                </a:solidFill>
                <a:latin typeface="Arial"/>
                <a:ea typeface="Arial"/>
                <a:cs typeface="Arial"/>
                <a:sym typeface="Arial"/>
              </a:endParaRPr>
            </a:p>
            <a:p>
              <a:pPr marL="1288447" lvl="2" indent="-429482" algn="l">
                <a:lnSpc>
                  <a:spcPts val="2877"/>
                </a:lnSpc>
                <a:buFont typeface="Arial"/>
                <a:buChar char="⚬"/>
              </a:pPr>
              <a:r>
                <a:rPr lang="en-US" sz="3330" dirty="0" err="1">
                  <a:solidFill>
                    <a:srgbClr val="000000"/>
                  </a:solidFill>
                  <a:latin typeface="Arial"/>
                  <a:ea typeface="Arial"/>
                  <a:cs typeface="Arial"/>
                  <a:sym typeface="Arial"/>
                </a:rPr>
                <a:t>Cynhwysiant</a:t>
              </a:r>
              <a:endParaRPr lang="en-US" sz="3330" dirty="0">
                <a:solidFill>
                  <a:srgbClr val="000000"/>
                </a:solidFill>
                <a:latin typeface="Arial"/>
                <a:ea typeface="Arial"/>
                <a:cs typeface="Arial"/>
                <a:sym typeface="Arial"/>
              </a:endParaRPr>
            </a:p>
            <a:p>
              <a:pPr marL="1288447" lvl="2" indent="-429482" algn="l">
                <a:lnSpc>
                  <a:spcPts val="2877"/>
                </a:lnSpc>
                <a:buFont typeface="Arial"/>
                <a:buChar char="⚬"/>
              </a:pPr>
              <a:r>
                <a:rPr lang="en-US" sz="3330" dirty="0" err="1">
                  <a:solidFill>
                    <a:srgbClr val="000000"/>
                  </a:solidFill>
                  <a:latin typeface="Arial"/>
                  <a:ea typeface="Arial"/>
                  <a:cs typeface="Arial"/>
                  <a:sym typeface="Arial"/>
                </a:rPr>
                <a:t>Perthynas</a:t>
              </a:r>
              <a:r>
                <a:rPr lang="en-US" sz="3330" dirty="0">
                  <a:solidFill>
                    <a:srgbClr val="000000"/>
                  </a:solidFill>
                  <a:latin typeface="Arial"/>
                  <a:ea typeface="Arial"/>
                  <a:cs typeface="Arial"/>
                  <a:sym typeface="Arial"/>
                </a:rPr>
                <a:t> </a:t>
              </a:r>
              <a:r>
                <a:rPr lang="en-US" sz="3330" dirty="0" err="1">
                  <a:solidFill>
                    <a:srgbClr val="000000"/>
                  </a:solidFill>
                  <a:latin typeface="Arial"/>
                  <a:ea typeface="Arial"/>
                  <a:cs typeface="Arial"/>
                  <a:sym typeface="Arial"/>
                </a:rPr>
                <a:t>rhwng</a:t>
              </a:r>
              <a:r>
                <a:rPr lang="en-US" sz="3330" dirty="0">
                  <a:solidFill>
                    <a:srgbClr val="000000"/>
                  </a:solidFill>
                  <a:latin typeface="Arial"/>
                  <a:ea typeface="Arial"/>
                  <a:cs typeface="Arial"/>
                  <a:sym typeface="Arial"/>
                </a:rPr>
                <a:t> plant a </a:t>
              </a:r>
              <a:r>
                <a:rPr lang="en-US" sz="3330" dirty="0" err="1">
                  <a:solidFill>
                    <a:srgbClr val="000000"/>
                  </a:solidFill>
                  <a:latin typeface="Arial"/>
                  <a:ea typeface="Arial"/>
                  <a:cs typeface="Arial"/>
                  <a:sym typeface="Arial"/>
                </a:rPr>
                <a:t>phobl</a:t>
              </a:r>
              <a:r>
                <a:rPr lang="en-US" sz="3330" dirty="0">
                  <a:solidFill>
                    <a:srgbClr val="000000"/>
                  </a:solidFill>
                  <a:latin typeface="Arial"/>
                  <a:ea typeface="Arial"/>
                  <a:cs typeface="Arial"/>
                  <a:sym typeface="Arial"/>
                </a:rPr>
                <a:t> </a:t>
              </a:r>
              <a:r>
                <a:rPr lang="en-US" sz="3330" dirty="0" err="1">
                  <a:solidFill>
                    <a:srgbClr val="000000"/>
                  </a:solidFill>
                  <a:latin typeface="Arial"/>
                  <a:ea typeface="Arial"/>
                  <a:cs typeface="Arial"/>
                  <a:sym typeface="Arial"/>
                </a:rPr>
                <a:t>ifanc</a:t>
              </a:r>
              <a:endParaRPr lang="en-US" sz="3330" dirty="0">
                <a:solidFill>
                  <a:srgbClr val="000000"/>
                </a:solidFill>
                <a:latin typeface="Arial"/>
                <a:ea typeface="Arial"/>
                <a:cs typeface="Arial"/>
                <a:sym typeface="Arial"/>
              </a:endParaRPr>
            </a:p>
            <a:p>
              <a:pPr marL="858965" lvl="2" algn="l">
                <a:lnSpc>
                  <a:spcPts val="2877"/>
                </a:lnSpc>
              </a:pPr>
              <a:endParaRPr lang="en-US" sz="3330" dirty="0">
                <a:solidFill>
                  <a:srgbClr val="000000"/>
                </a:solidFill>
                <a:latin typeface="Arial"/>
                <a:ea typeface="Arial"/>
                <a:cs typeface="Arial"/>
                <a:sym typeface="Arial"/>
              </a:endParaRPr>
            </a:p>
            <a:p>
              <a:pPr marL="703088" lvl="1" indent="-351544" algn="l">
                <a:lnSpc>
                  <a:spcPts val="3356"/>
                </a:lnSpc>
                <a:buFont typeface="Arial"/>
                <a:buChar char="•"/>
              </a:pPr>
              <a:r>
                <a:rPr lang="en-US" sz="3885" dirty="0" err="1">
                  <a:solidFill>
                    <a:srgbClr val="000000"/>
                  </a:solidFill>
                  <a:latin typeface="Arial"/>
                  <a:ea typeface="Arial"/>
                  <a:cs typeface="Arial"/>
                  <a:sym typeface="Arial"/>
                </a:rPr>
                <a:t>Gwleidyddol</a:t>
              </a:r>
              <a:endParaRPr lang="en-US" sz="3885" dirty="0">
                <a:solidFill>
                  <a:srgbClr val="000000"/>
                </a:solidFill>
                <a:latin typeface="Arial"/>
                <a:ea typeface="Arial"/>
                <a:cs typeface="Arial"/>
                <a:sym typeface="Arial"/>
              </a:endParaRPr>
            </a:p>
            <a:p>
              <a:pPr marL="1288447" lvl="2" indent="-429482" algn="l">
                <a:lnSpc>
                  <a:spcPts val="2877"/>
                </a:lnSpc>
                <a:buFont typeface="Arial"/>
                <a:buChar char="⚬"/>
              </a:pPr>
              <a:r>
                <a:rPr lang="en-US" sz="3330" dirty="0" err="1">
                  <a:solidFill>
                    <a:srgbClr val="000000"/>
                  </a:solidFill>
                  <a:latin typeface="Arial"/>
                  <a:ea typeface="Arial"/>
                  <a:cs typeface="Arial"/>
                  <a:sym typeface="Arial"/>
                </a:rPr>
                <a:t>Newid</a:t>
              </a:r>
              <a:endParaRPr lang="en-US" sz="3330" dirty="0">
                <a:solidFill>
                  <a:srgbClr val="000000"/>
                </a:solidFill>
                <a:latin typeface="Arial"/>
                <a:ea typeface="Arial"/>
                <a:cs typeface="Arial"/>
                <a:sym typeface="Arial"/>
              </a:endParaRPr>
            </a:p>
            <a:p>
              <a:pPr marL="1288447" lvl="2" indent="-429482" algn="l">
                <a:lnSpc>
                  <a:spcPts val="2877"/>
                </a:lnSpc>
                <a:buFont typeface="Arial"/>
                <a:buChar char="⚬"/>
              </a:pPr>
              <a:r>
                <a:rPr lang="en-US" sz="3330" dirty="0" err="1">
                  <a:solidFill>
                    <a:srgbClr val="000000"/>
                  </a:solidFill>
                  <a:latin typeface="Arial"/>
                  <a:ea typeface="Arial"/>
                  <a:cs typeface="Arial"/>
                  <a:sym typeface="Arial"/>
                </a:rPr>
                <a:t>Pŵer</a:t>
              </a:r>
              <a:endParaRPr lang="en-US" sz="3330" dirty="0">
                <a:solidFill>
                  <a:srgbClr val="000000"/>
                </a:solidFill>
                <a:latin typeface="Arial"/>
                <a:ea typeface="Arial"/>
                <a:cs typeface="Arial"/>
                <a:sym typeface="Arial"/>
              </a:endParaRPr>
            </a:p>
            <a:p>
              <a:pPr marL="1288447" lvl="2" indent="-429482" algn="l">
                <a:lnSpc>
                  <a:spcPts val="2877"/>
                </a:lnSpc>
                <a:buFont typeface="Arial"/>
                <a:buChar char="⚬"/>
              </a:pPr>
              <a:r>
                <a:rPr lang="en-US" sz="3330" dirty="0">
                  <a:solidFill>
                    <a:srgbClr val="000000"/>
                  </a:solidFill>
                  <a:latin typeface="Arial"/>
                  <a:ea typeface="Arial"/>
                  <a:cs typeface="Arial"/>
                  <a:sym typeface="Arial"/>
                </a:rPr>
                <a:t>Her</a:t>
              </a:r>
            </a:p>
            <a:p>
              <a:pPr marL="858965" lvl="2" algn="l">
                <a:lnSpc>
                  <a:spcPts val="2877"/>
                </a:lnSpc>
              </a:pPr>
              <a:endParaRPr lang="en-US" sz="3330" dirty="0">
                <a:solidFill>
                  <a:srgbClr val="000000"/>
                </a:solidFill>
                <a:latin typeface="Arial"/>
                <a:ea typeface="Arial"/>
                <a:cs typeface="Arial"/>
                <a:sym typeface="Arial"/>
              </a:endParaRPr>
            </a:p>
            <a:p>
              <a:pPr marL="703088" lvl="1" indent="-351544" algn="l">
                <a:lnSpc>
                  <a:spcPts val="3356"/>
                </a:lnSpc>
                <a:buFont typeface="Arial"/>
                <a:buChar char="•"/>
              </a:pPr>
              <a:r>
                <a:rPr lang="en-US" sz="3885" dirty="0">
                  <a:solidFill>
                    <a:srgbClr val="000000"/>
                  </a:solidFill>
                  <a:latin typeface="Arial"/>
                  <a:ea typeface="Arial"/>
                  <a:cs typeface="Arial"/>
                  <a:sym typeface="Arial"/>
                </a:rPr>
                <a:t>A </a:t>
              </a:r>
              <a:r>
                <a:rPr lang="en-US" sz="3885" dirty="0" err="1">
                  <a:solidFill>
                    <a:srgbClr val="000000"/>
                  </a:solidFill>
                  <a:latin typeface="Arial"/>
                  <a:ea typeface="Arial"/>
                  <a:cs typeface="Arial"/>
                  <a:sym typeface="Arial"/>
                </a:rPr>
                <a:t>yw'r</a:t>
              </a:r>
              <a:r>
                <a:rPr lang="en-US" sz="3885" dirty="0">
                  <a:solidFill>
                    <a:srgbClr val="000000"/>
                  </a:solidFill>
                  <a:latin typeface="Arial"/>
                  <a:ea typeface="Arial"/>
                  <a:cs typeface="Arial"/>
                  <a:sym typeface="Arial"/>
                </a:rPr>
                <a:t> </a:t>
              </a:r>
              <a:r>
                <a:rPr lang="en-US" sz="3885" b="1" dirty="0">
                  <a:solidFill>
                    <a:srgbClr val="000000"/>
                  </a:solidFill>
                  <a:latin typeface="Arial Bold"/>
                  <a:ea typeface="Arial Bold"/>
                  <a:cs typeface="Arial Bold"/>
                  <a:sym typeface="Arial Bold"/>
                </a:rPr>
                <a:t>broses</a:t>
              </a:r>
              <a:r>
                <a:rPr lang="en-US" sz="3885" dirty="0">
                  <a:solidFill>
                    <a:srgbClr val="000000"/>
                  </a:solidFill>
                  <a:latin typeface="Arial"/>
                  <a:ea typeface="Arial"/>
                  <a:cs typeface="Arial"/>
                  <a:sym typeface="Arial"/>
                </a:rPr>
                <a:t> </a:t>
              </a:r>
              <a:r>
                <a:rPr lang="en-US" sz="3885" dirty="0" err="1">
                  <a:solidFill>
                    <a:srgbClr val="000000"/>
                  </a:solidFill>
                  <a:latin typeface="Arial"/>
                  <a:ea typeface="Arial"/>
                  <a:cs typeface="Arial"/>
                  <a:sym typeface="Arial"/>
                </a:rPr>
                <a:t>neu'r</a:t>
              </a:r>
              <a:r>
                <a:rPr lang="en-US" sz="3885" dirty="0">
                  <a:solidFill>
                    <a:srgbClr val="000000"/>
                  </a:solidFill>
                  <a:latin typeface="Arial"/>
                  <a:ea typeface="Arial"/>
                  <a:cs typeface="Arial"/>
                  <a:sym typeface="Arial"/>
                </a:rPr>
                <a:t> </a:t>
              </a:r>
              <a:r>
                <a:rPr lang="en-US" sz="3885" b="1" dirty="0" err="1">
                  <a:solidFill>
                    <a:srgbClr val="000000"/>
                  </a:solidFill>
                  <a:latin typeface="Arial Bold"/>
                  <a:ea typeface="Arial Bold"/>
                  <a:cs typeface="Arial Bold"/>
                  <a:sym typeface="Arial Bold"/>
                </a:rPr>
                <a:t>canlyniad</a:t>
              </a:r>
              <a:r>
                <a:rPr lang="en-US" sz="3885" dirty="0">
                  <a:solidFill>
                    <a:srgbClr val="000000"/>
                  </a:solidFill>
                  <a:latin typeface="Arial"/>
                  <a:ea typeface="Arial"/>
                  <a:cs typeface="Arial"/>
                  <a:sym typeface="Arial"/>
                </a:rPr>
                <a:t> </a:t>
              </a:r>
              <a:r>
                <a:rPr lang="en-US" sz="3885" dirty="0" err="1">
                  <a:solidFill>
                    <a:srgbClr val="000000"/>
                  </a:solidFill>
                  <a:latin typeface="Arial"/>
                  <a:ea typeface="Arial"/>
                  <a:cs typeface="Arial"/>
                  <a:sym typeface="Arial"/>
                </a:rPr>
                <a:t>yn</a:t>
              </a:r>
              <a:r>
                <a:rPr lang="en-US" sz="3885" dirty="0">
                  <a:solidFill>
                    <a:srgbClr val="000000"/>
                  </a:solidFill>
                  <a:latin typeface="Arial"/>
                  <a:ea typeface="Arial"/>
                  <a:cs typeface="Arial"/>
                  <a:sym typeface="Arial"/>
                </a:rPr>
                <a:t> </a:t>
              </a:r>
              <a:r>
                <a:rPr lang="en-US" sz="3885" dirty="0" err="1">
                  <a:solidFill>
                    <a:srgbClr val="000000"/>
                  </a:solidFill>
                  <a:latin typeface="Arial"/>
                  <a:ea typeface="Arial"/>
                  <a:cs typeface="Arial"/>
                  <a:sym typeface="Arial"/>
                </a:rPr>
                <a:t>bwysicach</a:t>
              </a:r>
              <a:r>
                <a:rPr lang="en-US" sz="3885" dirty="0">
                  <a:solidFill>
                    <a:srgbClr val="000000"/>
                  </a:solidFill>
                  <a:latin typeface="Arial"/>
                  <a:ea typeface="Arial"/>
                  <a:cs typeface="Arial"/>
                  <a:sym typeface="Arial"/>
                </a:rPr>
                <a:t>?</a:t>
              </a:r>
            </a:p>
            <a:p>
              <a:pPr marL="1288447" lvl="2" indent="-429482" algn="l">
                <a:lnSpc>
                  <a:spcPts val="2877"/>
                </a:lnSpc>
                <a:buFont typeface="Arial"/>
                <a:buChar char="⚬"/>
              </a:pPr>
              <a:r>
                <a:rPr lang="en-US" sz="3330" dirty="0" err="1">
                  <a:solidFill>
                    <a:srgbClr val="000000"/>
                  </a:solidFill>
                  <a:latin typeface="Arial"/>
                  <a:ea typeface="Arial"/>
                  <a:cs typeface="Arial"/>
                  <a:sym typeface="Arial"/>
                </a:rPr>
                <a:t>Cymryd</a:t>
              </a:r>
              <a:r>
                <a:rPr lang="en-US" sz="3330" dirty="0">
                  <a:solidFill>
                    <a:srgbClr val="000000"/>
                  </a:solidFill>
                  <a:latin typeface="Arial"/>
                  <a:ea typeface="Arial"/>
                  <a:cs typeface="Arial"/>
                  <a:sym typeface="Arial"/>
                </a:rPr>
                <a:t> </a:t>
              </a:r>
              <a:r>
                <a:rPr lang="en-US" sz="3330" dirty="0" err="1">
                  <a:solidFill>
                    <a:srgbClr val="000000"/>
                  </a:solidFill>
                  <a:latin typeface="Arial"/>
                  <a:ea typeface="Arial"/>
                  <a:cs typeface="Arial"/>
                  <a:sym typeface="Arial"/>
                </a:rPr>
                <a:t>rhan</a:t>
              </a:r>
              <a:r>
                <a:rPr lang="en-US" sz="3330" dirty="0">
                  <a:solidFill>
                    <a:srgbClr val="000000"/>
                  </a:solidFill>
                  <a:latin typeface="Arial"/>
                  <a:ea typeface="Arial"/>
                  <a:cs typeface="Arial"/>
                  <a:sym typeface="Arial"/>
                </a:rPr>
                <a:t> </a:t>
              </a:r>
              <a:r>
                <a:rPr lang="en-US" sz="3330" dirty="0" err="1">
                  <a:solidFill>
                    <a:srgbClr val="000000"/>
                  </a:solidFill>
                  <a:latin typeface="Arial"/>
                  <a:ea typeface="Arial"/>
                  <a:cs typeface="Arial"/>
                  <a:sym typeface="Arial"/>
                </a:rPr>
                <a:t>wrth</a:t>
              </a:r>
              <a:r>
                <a:rPr lang="en-US" sz="3330" dirty="0">
                  <a:solidFill>
                    <a:srgbClr val="000000"/>
                  </a:solidFill>
                  <a:latin typeface="Arial"/>
                  <a:ea typeface="Arial"/>
                  <a:cs typeface="Arial"/>
                  <a:sym typeface="Arial"/>
                </a:rPr>
                <a:t> </a:t>
              </a:r>
              <a:r>
                <a:rPr lang="en-US" sz="3330" dirty="0" err="1">
                  <a:solidFill>
                    <a:srgbClr val="000000"/>
                  </a:solidFill>
                  <a:latin typeface="Arial"/>
                  <a:ea typeface="Arial"/>
                  <a:cs typeface="Arial"/>
                  <a:sym typeface="Arial"/>
                </a:rPr>
                <a:t>wneud</a:t>
              </a:r>
              <a:r>
                <a:rPr lang="en-US" sz="3330" dirty="0">
                  <a:solidFill>
                    <a:srgbClr val="000000"/>
                  </a:solidFill>
                  <a:latin typeface="Arial"/>
                  <a:ea typeface="Arial"/>
                  <a:cs typeface="Arial"/>
                  <a:sym typeface="Arial"/>
                </a:rPr>
                <a:t> </a:t>
              </a:r>
              <a:r>
                <a:rPr lang="en-US" sz="3330" dirty="0" err="1">
                  <a:solidFill>
                    <a:srgbClr val="000000"/>
                  </a:solidFill>
                  <a:latin typeface="Arial"/>
                  <a:ea typeface="Arial"/>
                  <a:cs typeface="Arial"/>
                  <a:sym typeface="Arial"/>
                </a:rPr>
                <a:t>penderfyniadau</a:t>
              </a:r>
              <a:r>
                <a:rPr lang="en-US" sz="3330" dirty="0">
                  <a:solidFill>
                    <a:srgbClr val="000000"/>
                  </a:solidFill>
                  <a:latin typeface="Arial"/>
                  <a:ea typeface="Arial"/>
                  <a:cs typeface="Arial"/>
                  <a:sym typeface="Arial"/>
                </a:rPr>
                <a:t> v </a:t>
              </a:r>
              <a:r>
                <a:rPr lang="en-US" sz="3330" dirty="0" err="1">
                  <a:solidFill>
                    <a:srgbClr val="000000"/>
                  </a:solidFill>
                  <a:latin typeface="Arial"/>
                  <a:ea typeface="Arial"/>
                  <a:cs typeface="Arial"/>
                  <a:sym typeface="Arial"/>
                </a:rPr>
                <a:t>gwneud</a:t>
              </a:r>
              <a:r>
                <a:rPr lang="en-US" sz="3330" dirty="0">
                  <a:solidFill>
                    <a:srgbClr val="000000"/>
                  </a:solidFill>
                  <a:latin typeface="Arial"/>
                  <a:ea typeface="Arial"/>
                  <a:cs typeface="Arial"/>
                  <a:sym typeface="Arial"/>
                </a:rPr>
                <a:t> </a:t>
              </a:r>
              <a:r>
                <a:rPr lang="en-US" sz="3330" dirty="0" err="1">
                  <a:solidFill>
                    <a:srgbClr val="000000"/>
                  </a:solidFill>
                  <a:latin typeface="Arial"/>
                  <a:ea typeface="Arial"/>
                  <a:cs typeface="Arial"/>
                  <a:sym typeface="Arial"/>
                </a:rPr>
                <a:t>penderfyniadau</a:t>
              </a:r>
              <a:r>
                <a:rPr lang="en-US" sz="3330" dirty="0">
                  <a:solidFill>
                    <a:srgbClr val="000000"/>
                  </a:solidFill>
                  <a:latin typeface="Arial"/>
                  <a:ea typeface="Arial"/>
                  <a:cs typeface="Arial"/>
                  <a:sym typeface="Arial"/>
                </a:rPr>
                <a:t> go </a:t>
              </a:r>
              <a:r>
                <a:rPr lang="en-US" sz="3330" dirty="0" err="1">
                  <a:solidFill>
                    <a:srgbClr val="000000"/>
                  </a:solidFill>
                  <a:latin typeface="Arial"/>
                  <a:ea typeface="Arial"/>
                  <a:cs typeface="Arial"/>
                  <a:sym typeface="Arial"/>
                </a:rPr>
                <a:t>iawn</a:t>
              </a:r>
              <a:r>
                <a:rPr lang="en-US" sz="3330" dirty="0">
                  <a:solidFill>
                    <a:srgbClr val="000000"/>
                  </a:solidFill>
                  <a:latin typeface="Arial"/>
                  <a:ea typeface="Arial"/>
                  <a:cs typeface="Arial"/>
                  <a:sym typeface="Arial"/>
                </a:rPr>
                <a:t>.</a:t>
              </a:r>
            </a:p>
          </p:txBody>
        </p:sp>
      </p:grpSp>
      <p:grpSp>
        <p:nvGrpSpPr>
          <p:cNvPr id="9" name="Group 9"/>
          <p:cNvGrpSpPr/>
          <p:nvPr/>
        </p:nvGrpSpPr>
        <p:grpSpPr>
          <a:xfrm>
            <a:off x="9248775" y="2728912"/>
            <a:ext cx="7791450" cy="6881814"/>
            <a:chOff x="0" y="0"/>
            <a:chExt cx="10388600" cy="9175752"/>
          </a:xfrm>
        </p:grpSpPr>
        <p:sp>
          <p:nvSpPr>
            <p:cNvPr id="10" name="Freeform 10"/>
            <p:cNvSpPr/>
            <p:nvPr/>
          </p:nvSpPr>
          <p:spPr>
            <a:xfrm>
              <a:off x="12700" y="12700"/>
              <a:ext cx="10363200" cy="9150350"/>
            </a:xfrm>
            <a:custGeom>
              <a:avLst/>
              <a:gdLst/>
              <a:ahLst/>
              <a:cxnLst/>
              <a:rect l="l" t="t" r="r" b="b"/>
              <a:pathLst>
                <a:path w="10363200" h="9150350">
                  <a:moveTo>
                    <a:pt x="0" y="0"/>
                  </a:moveTo>
                  <a:lnTo>
                    <a:pt x="10363200" y="0"/>
                  </a:lnTo>
                  <a:lnTo>
                    <a:pt x="10363200" y="9150350"/>
                  </a:lnTo>
                  <a:lnTo>
                    <a:pt x="0" y="9150350"/>
                  </a:lnTo>
                  <a:close/>
                </a:path>
              </a:pathLst>
            </a:custGeom>
            <a:solidFill>
              <a:srgbClr val="FFF2CC"/>
            </a:solidFill>
          </p:spPr>
          <p:txBody>
            <a:bodyPr/>
            <a:lstStyle/>
            <a:p>
              <a:endParaRPr lang="en-GB"/>
            </a:p>
          </p:txBody>
        </p:sp>
        <p:sp>
          <p:nvSpPr>
            <p:cNvPr id="11" name="Freeform 11"/>
            <p:cNvSpPr/>
            <p:nvPr/>
          </p:nvSpPr>
          <p:spPr>
            <a:xfrm>
              <a:off x="0" y="0"/>
              <a:ext cx="10388600" cy="9175750"/>
            </a:xfrm>
            <a:custGeom>
              <a:avLst/>
              <a:gdLst/>
              <a:ahLst/>
              <a:cxnLst/>
              <a:rect l="l" t="t" r="r" b="b"/>
              <a:pathLst>
                <a:path w="10388600" h="9175750">
                  <a:moveTo>
                    <a:pt x="12700" y="0"/>
                  </a:moveTo>
                  <a:lnTo>
                    <a:pt x="10375900" y="0"/>
                  </a:lnTo>
                  <a:cubicBezTo>
                    <a:pt x="10382885" y="0"/>
                    <a:pt x="10388600" y="5715"/>
                    <a:pt x="10388600" y="12700"/>
                  </a:cubicBezTo>
                  <a:lnTo>
                    <a:pt x="10388600" y="9163050"/>
                  </a:lnTo>
                  <a:cubicBezTo>
                    <a:pt x="10388600" y="9170035"/>
                    <a:pt x="10382885" y="9175750"/>
                    <a:pt x="10375900" y="9175750"/>
                  </a:cubicBezTo>
                  <a:lnTo>
                    <a:pt x="12700" y="9175750"/>
                  </a:lnTo>
                  <a:cubicBezTo>
                    <a:pt x="5715" y="9175750"/>
                    <a:pt x="0" y="9170035"/>
                    <a:pt x="0" y="9163050"/>
                  </a:cubicBezTo>
                  <a:lnTo>
                    <a:pt x="0" y="12700"/>
                  </a:lnTo>
                  <a:cubicBezTo>
                    <a:pt x="0" y="5715"/>
                    <a:pt x="5715" y="0"/>
                    <a:pt x="12700" y="0"/>
                  </a:cubicBezTo>
                  <a:moveTo>
                    <a:pt x="12700" y="25400"/>
                  </a:moveTo>
                  <a:lnTo>
                    <a:pt x="12700" y="12700"/>
                  </a:lnTo>
                  <a:lnTo>
                    <a:pt x="25400" y="12700"/>
                  </a:lnTo>
                  <a:lnTo>
                    <a:pt x="25400" y="9163050"/>
                  </a:lnTo>
                  <a:lnTo>
                    <a:pt x="12700" y="9163050"/>
                  </a:lnTo>
                  <a:lnTo>
                    <a:pt x="12700" y="9150350"/>
                  </a:lnTo>
                  <a:lnTo>
                    <a:pt x="10375900" y="9150350"/>
                  </a:lnTo>
                  <a:lnTo>
                    <a:pt x="10375900" y="9163050"/>
                  </a:lnTo>
                  <a:lnTo>
                    <a:pt x="10363200" y="9163050"/>
                  </a:lnTo>
                  <a:lnTo>
                    <a:pt x="10363200" y="12700"/>
                  </a:lnTo>
                  <a:lnTo>
                    <a:pt x="10375900" y="12700"/>
                  </a:lnTo>
                  <a:lnTo>
                    <a:pt x="10375900" y="25400"/>
                  </a:lnTo>
                  <a:lnTo>
                    <a:pt x="12700" y="25400"/>
                  </a:lnTo>
                  <a:close/>
                </a:path>
              </a:pathLst>
            </a:custGeom>
            <a:solidFill>
              <a:srgbClr val="FFF2CC"/>
            </a:solidFill>
          </p:spPr>
          <p:txBody>
            <a:bodyPr/>
            <a:lstStyle/>
            <a:p>
              <a:endParaRPr lang="en-GB"/>
            </a:p>
          </p:txBody>
        </p:sp>
        <p:sp>
          <p:nvSpPr>
            <p:cNvPr id="12" name="TextBox 12"/>
            <p:cNvSpPr txBox="1"/>
            <p:nvPr/>
          </p:nvSpPr>
          <p:spPr>
            <a:xfrm>
              <a:off x="0" y="47625"/>
              <a:ext cx="10388600" cy="9128127"/>
            </a:xfrm>
            <a:prstGeom prst="rect">
              <a:avLst/>
            </a:prstGeom>
          </p:spPr>
          <p:txBody>
            <a:bodyPr lIns="50800" tIns="50800" rIns="50800" bIns="50800" rtlCol="0" anchor="t"/>
            <a:lstStyle/>
            <a:p>
              <a:pPr marL="502206" lvl="1" indent="-251103" algn="l">
                <a:lnSpc>
                  <a:spcPts val="2397"/>
                </a:lnSpc>
                <a:buFont typeface="Arial"/>
                <a:buChar char="•"/>
              </a:pPr>
              <a:r>
                <a:rPr lang="en-US" sz="3330" i="1" dirty="0">
                  <a:solidFill>
                    <a:srgbClr val="000000"/>
                  </a:solidFill>
                  <a:latin typeface="Arial" panose="020B0604020202020204" pitchFamily="34" charset="0"/>
                  <a:ea typeface="Arial Italics"/>
                  <a:cs typeface="Arial" panose="020B0604020202020204" pitchFamily="34" charset="0"/>
                  <a:sym typeface="Arial Italics"/>
                </a:rPr>
                <a:t>What’s the </a:t>
              </a:r>
              <a:r>
                <a:rPr lang="en-US" sz="3330" b="1" i="1" dirty="0">
                  <a:solidFill>
                    <a:srgbClr val="000000"/>
                  </a:solidFill>
                  <a:latin typeface="Arial" panose="020B0604020202020204" pitchFamily="34" charset="0"/>
                  <a:ea typeface="Arial Bold Italics"/>
                  <a:cs typeface="Arial" panose="020B0604020202020204" pitchFamily="34" charset="0"/>
                  <a:sym typeface="Arial Bold Italics"/>
                </a:rPr>
                <a:t>purpose</a:t>
              </a:r>
              <a:r>
                <a:rPr lang="en-US" sz="3330" i="1" dirty="0">
                  <a:solidFill>
                    <a:srgbClr val="000000"/>
                  </a:solidFill>
                  <a:latin typeface="Arial" panose="020B0604020202020204" pitchFamily="34" charset="0"/>
                  <a:ea typeface="Arial Italics"/>
                  <a:cs typeface="Arial" panose="020B0604020202020204" pitchFamily="34" charset="0"/>
                  <a:sym typeface="Arial Italics"/>
                </a:rPr>
                <a:t> of participation? </a:t>
              </a:r>
            </a:p>
            <a:p>
              <a:pPr marL="251103" lvl="1" algn="l">
                <a:lnSpc>
                  <a:spcPts val="2397"/>
                </a:lnSpc>
              </a:pPr>
              <a:endParaRPr lang="en-US" sz="3330" i="1" dirty="0">
                <a:solidFill>
                  <a:srgbClr val="000000"/>
                </a:solidFill>
                <a:latin typeface="Arial" panose="020B0604020202020204" pitchFamily="34" charset="0"/>
                <a:ea typeface="Arial Italics"/>
                <a:cs typeface="Arial" panose="020B0604020202020204" pitchFamily="34" charset="0"/>
                <a:sym typeface="Arial Italics"/>
              </a:endParaRPr>
            </a:p>
            <a:p>
              <a:pPr marL="502206" lvl="1" indent="-251103" algn="l">
                <a:lnSpc>
                  <a:spcPts val="2397"/>
                </a:lnSpc>
                <a:buFont typeface="Arial"/>
                <a:buChar char="•"/>
              </a:pPr>
              <a:r>
                <a:rPr lang="en-US" sz="3330" i="1" dirty="0">
                  <a:solidFill>
                    <a:srgbClr val="000000"/>
                  </a:solidFill>
                  <a:latin typeface="Arial" panose="020B0604020202020204" pitchFamily="34" charset="0"/>
                  <a:ea typeface="Arial Italics"/>
                  <a:cs typeface="Arial" panose="020B0604020202020204" pitchFamily="34" charset="0"/>
                  <a:sym typeface="Arial Italics"/>
                </a:rPr>
                <a:t>Social </a:t>
              </a:r>
            </a:p>
            <a:p>
              <a:pPr marL="251103" lvl="1" algn="l">
                <a:lnSpc>
                  <a:spcPts val="2397"/>
                </a:lnSpc>
              </a:pPr>
              <a:endParaRPr lang="en-US" sz="3200" i="1" dirty="0">
                <a:solidFill>
                  <a:srgbClr val="000000"/>
                </a:solidFill>
                <a:latin typeface="Arial" panose="020B0604020202020204" pitchFamily="34" charset="0"/>
                <a:ea typeface="Arial Italics"/>
                <a:cs typeface="Arial" panose="020B0604020202020204" pitchFamily="34" charset="0"/>
                <a:sym typeface="Arial Italics"/>
              </a:endParaRPr>
            </a:p>
            <a:p>
              <a:pPr marL="1137785" lvl="2" indent="-379262" algn="l">
                <a:lnSpc>
                  <a:spcPts val="2157"/>
                </a:lnSpc>
                <a:buFont typeface="Arial"/>
                <a:buChar char="⚬"/>
              </a:pPr>
              <a:r>
                <a:rPr lang="en-US" sz="3330" i="1" dirty="0">
                  <a:solidFill>
                    <a:srgbClr val="000000"/>
                  </a:solidFill>
                  <a:latin typeface="Arial" panose="020B0604020202020204" pitchFamily="34" charset="0"/>
                  <a:ea typeface="Arial Italics"/>
                  <a:cs typeface="Arial" panose="020B0604020202020204" pitchFamily="34" charset="0"/>
                  <a:sym typeface="Arial Italics"/>
                </a:rPr>
                <a:t>Social Connections</a:t>
              </a:r>
            </a:p>
            <a:p>
              <a:pPr marL="1137785" lvl="2" indent="-379262" algn="l">
                <a:lnSpc>
                  <a:spcPts val="2157"/>
                </a:lnSpc>
                <a:buFont typeface="Arial"/>
                <a:buChar char="⚬"/>
              </a:pPr>
              <a:r>
                <a:rPr lang="en-US" sz="3330" i="1" dirty="0">
                  <a:solidFill>
                    <a:srgbClr val="000000"/>
                  </a:solidFill>
                  <a:latin typeface="Arial" panose="020B0604020202020204" pitchFamily="34" charset="0"/>
                  <a:ea typeface="Arial Italics"/>
                  <a:cs typeface="Arial" panose="020B0604020202020204" pitchFamily="34" charset="0"/>
                  <a:sym typeface="Arial Italics"/>
                </a:rPr>
                <a:t>Inclusion</a:t>
              </a:r>
            </a:p>
            <a:p>
              <a:pPr marL="1137785" lvl="2" indent="-379262" algn="l">
                <a:lnSpc>
                  <a:spcPts val="2157"/>
                </a:lnSpc>
                <a:buFont typeface="Arial"/>
                <a:buChar char="⚬"/>
              </a:pPr>
              <a:r>
                <a:rPr lang="en-US" sz="3330" i="1" dirty="0">
                  <a:solidFill>
                    <a:srgbClr val="000000"/>
                  </a:solidFill>
                  <a:latin typeface="Arial" panose="020B0604020202020204" pitchFamily="34" charset="0"/>
                  <a:ea typeface="Arial Italics"/>
                  <a:cs typeface="Arial" panose="020B0604020202020204" pitchFamily="34" charset="0"/>
                  <a:sym typeface="Arial Italics"/>
                </a:rPr>
                <a:t>Adult-child relations</a:t>
              </a:r>
            </a:p>
            <a:p>
              <a:pPr marL="758523" lvl="2" algn="l">
                <a:lnSpc>
                  <a:spcPts val="2157"/>
                </a:lnSpc>
              </a:pPr>
              <a:endParaRPr lang="en-US" sz="3330" i="1" dirty="0">
                <a:solidFill>
                  <a:srgbClr val="000000"/>
                </a:solidFill>
                <a:latin typeface="Arial" panose="020B0604020202020204" pitchFamily="34" charset="0"/>
                <a:ea typeface="Arial Italics"/>
                <a:cs typeface="Arial" panose="020B0604020202020204" pitchFamily="34" charset="0"/>
                <a:sym typeface="Arial Italics"/>
              </a:endParaRPr>
            </a:p>
            <a:p>
              <a:pPr marL="502206" lvl="1" indent="-251103" algn="l">
                <a:lnSpc>
                  <a:spcPts val="2397"/>
                </a:lnSpc>
                <a:buFont typeface="Arial"/>
                <a:buChar char="•"/>
              </a:pPr>
              <a:r>
                <a:rPr lang="en-US" sz="3330" i="1" dirty="0">
                  <a:solidFill>
                    <a:srgbClr val="000000"/>
                  </a:solidFill>
                  <a:latin typeface="Arial" panose="020B0604020202020204" pitchFamily="34" charset="0"/>
                  <a:ea typeface="Arial Italics"/>
                  <a:cs typeface="Arial" panose="020B0604020202020204" pitchFamily="34" charset="0"/>
                  <a:sym typeface="Arial Italics"/>
                </a:rPr>
                <a:t>Political </a:t>
              </a:r>
            </a:p>
            <a:p>
              <a:pPr marL="251103" lvl="1" algn="l">
                <a:lnSpc>
                  <a:spcPts val="2397"/>
                </a:lnSpc>
              </a:pPr>
              <a:endParaRPr lang="en-US" sz="3330" i="1" dirty="0">
                <a:solidFill>
                  <a:srgbClr val="000000"/>
                </a:solidFill>
                <a:latin typeface="Arial" panose="020B0604020202020204" pitchFamily="34" charset="0"/>
                <a:ea typeface="Arial Italics"/>
                <a:cs typeface="Arial" panose="020B0604020202020204" pitchFamily="34" charset="0"/>
                <a:sym typeface="Arial Italics"/>
              </a:endParaRPr>
            </a:p>
            <a:p>
              <a:pPr marL="1137785" lvl="2" indent="-379262" algn="l">
                <a:lnSpc>
                  <a:spcPts val="2157"/>
                </a:lnSpc>
                <a:buFont typeface="Arial"/>
                <a:buChar char="⚬"/>
              </a:pPr>
              <a:r>
                <a:rPr lang="en-US" sz="3330" i="1" dirty="0">
                  <a:solidFill>
                    <a:srgbClr val="000000"/>
                  </a:solidFill>
                  <a:latin typeface="Arial" panose="020B0604020202020204" pitchFamily="34" charset="0"/>
                  <a:ea typeface="Arial Italics"/>
                  <a:cs typeface="Arial" panose="020B0604020202020204" pitchFamily="34" charset="0"/>
                  <a:sym typeface="Arial Italics"/>
                </a:rPr>
                <a:t>Change</a:t>
              </a:r>
            </a:p>
            <a:p>
              <a:pPr marL="1137785" lvl="2" indent="-379262" algn="l">
                <a:lnSpc>
                  <a:spcPts val="2157"/>
                </a:lnSpc>
                <a:buFont typeface="Arial"/>
                <a:buChar char="⚬"/>
              </a:pPr>
              <a:r>
                <a:rPr lang="en-US" sz="3330" i="1" dirty="0">
                  <a:solidFill>
                    <a:srgbClr val="000000"/>
                  </a:solidFill>
                  <a:latin typeface="Arial" panose="020B0604020202020204" pitchFamily="34" charset="0"/>
                  <a:ea typeface="Arial Italics"/>
                  <a:cs typeface="Arial" panose="020B0604020202020204" pitchFamily="34" charset="0"/>
                  <a:sym typeface="Arial Italics"/>
                </a:rPr>
                <a:t>Power</a:t>
              </a:r>
            </a:p>
            <a:p>
              <a:pPr marL="1137785" lvl="2" indent="-379262" algn="l">
                <a:lnSpc>
                  <a:spcPts val="2157"/>
                </a:lnSpc>
                <a:buFont typeface="Arial"/>
                <a:buChar char="⚬"/>
              </a:pPr>
              <a:r>
                <a:rPr lang="en-US" sz="3330" i="1" dirty="0">
                  <a:solidFill>
                    <a:srgbClr val="000000"/>
                  </a:solidFill>
                  <a:latin typeface="Arial" panose="020B0604020202020204" pitchFamily="34" charset="0"/>
                  <a:ea typeface="Arial Italics"/>
                  <a:cs typeface="Arial" panose="020B0604020202020204" pitchFamily="34" charset="0"/>
                  <a:sym typeface="Arial Italics"/>
                </a:rPr>
                <a:t>Challenge </a:t>
              </a:r>
            </a:p>
            <a:p>
              <a:pPr marL="1264206" lvl="2" indent="-421402" algn="l">
                <a:lnSpc>
                  <a:spcPts val="2397"/>
                </a:lnSpc>
              </a:pPr>
              <a:endParaRPr lang="en-US" sz="3330" i="1" dirty="0">
                <a:solidFill>
                  <a:srgbClr val="000000"/>
                </a:solidFill>
                <a:latin typeface="Arial" panose="020B0604020202020204" pitchFamily="34" charset="0"/>
                <a:ea typeface="Arial Italics"/>
                <a:cs typeface="Arial" panose="020B0604020202020204" pitchFamily="34" charset="0"/>
                <a:sym typeface="Arial Italics"/>
              </a:endParaRPr>
            </a:p>
            <a:p>
              <a:pPr marL="602647" lvl="1" indent="-301323" algn="l">
                <a:lnSpc>
                  <a:spcPts val="2877"/>
                </a:lnSpc>
                <a:buFont typeface="Arial"/>
                <a:buChar char="•"/>
              </a:pPr>
              <a:r>
                <a:rPr lang="en-US" sz="3330" i="1" dirty="0">
                  <a:solidFill>
                    <a:srgbClr val="000000"/>
                  </a:solidFill>
                  <a:latin typeface="Arial" panose="020B0604020202020204" pitchFamily="34" charset="0"/>
                  <a:ea typeface="Arial Italics"/>
                  <a:cs typeface="Arial" panose="020B0604020202020204" pitchFamily="34" charset="0"/>
                  <a:sym typeface="Arial Italics"/>
                </a:rPr>
                <a:t>Is the </a:t>
              </a:r>
              <a:r>
                <a:rPr lang="en-US" sz="3330" b="1" i="1" dirty="0">
                  <a:solidFill>
                    <a:srgbClr val="000000"/>
                  </a:solidFill>
                  <a:latin typeface="Arial" panose="020B0604020202020204" pitchFamily="34" charset="0"/>
                  <a:ea typeface="Arial Bold Italics"/>
                  <a:cs typeface="Arial" panose="020B0604020202020204" pitchFamily="34" charset="0"/>
                  <a:sym typeface="Arial Bold Italics"/>
                </a:rPr>
                <a:t>process</a:t>
              </a:r>
              <a:r>
                <a:rPr lang="en-US" sz="3330" i="1" dirty="0">
                  <a:solidFill>
                    <a:srgbClr val="000000"/>
                  </a:solidFill>
                  <a:latin typeface="Arial" panose="020B0604020202020204" pitchFamily="34" charset="0"/>
                  <a:ea typeface="Arial Italics"/>
                  <a:cs typeface="Arial" panose="020B0604020202020204" pitchFamily="34" charset="0"/>
                  <a:sym typeface="Arial Italics"/>
                </a:rPr>
                <a:t> or the </a:t>
              </a:r>
              <a:r>
                <a:rPr lang="en-US" sz="3330" b="1" i="1" dirty="0">
                  <a:solidFill>
                    <a:srgbClr val="000000"/>
                  </a:solidFill>
                  <a:latin typeface="Arial" panose="020B0604020202020204" pitchFamily="34" charset="0"/>
                  <a:ea typeface="Arial Bold Italics"/>
                  <a:cs typeface="Arial" panose="020B0604020202020204" pitchFamily="34" charset="0"/>
                  <a:sym typeface="Arial Bold Italics"/>
                </a:rPr>
                <a:t>outcome</a:t>
              </a:r>
              <a:r>
                <a:rPr lang="en-US" sz="3330" i="1" dirty="0">
                  <a:solidFill>
                    <a:srgbClr val="000000"/>
                  </a:solidFill>
                  <a:latin typeface="Arial" panose="020B0604020202020204" pitchFamily="34" charset="0"/>
                  <a:ea typeface="Arial Italics"/>
                  <a:cs typeface="Arial" panose="020B0604020202020204" pitchFamily="34" charset="0"/>
                  <a:sym typeface="Arial Italics"/>
                </a:rPr>
                <a:t> more important?</a:t>
              </a:r>
            </a:p>
            <a:p>
              <a:pPr marL="1188006" lvl="2" indent="-396002" algn="l">
                <a:lnSpc>
                  <a:spcPts val="2397"/>
                </a:lnSpc>
                <a:buFont typeface="Arial"/>
                <a:buChar char="⚬"/>
              </a:pPr>
              <a:r>
                <a:rPr lang="en-US" sz="3330" i="1" dirty="0">
                  <a:solidFill>
                    <a:srgbClr val="000000"/>
                  </a:solidFill>
                  <a:latin typeface="Arial" panose="020B0604020202020204" pitchFamily="34" charset="0"/>
                  <a:ea typeface="Arial Italics"/>
                  <a:cs typeface="Arial" panose="020B0604020202020204" pitchFamily="34" charset="0"/>
                  <a:sym typeface="Arial Italics"/>
                </a:rPr>
                <a:t>Taking part in decision making v making actual decisions. </a:t>
              </a:r>
            </a:p>
            <a:p>
              <a:pPr marL="1188006" lvl="2" indent="-396002" algn="l">
                <a:lnSpc>
                  <a:spcPts val="2397"/>
                </a:lnSpc>
              </a:pPr>
              <a:endParaRPr lang="en-US" sz="2775" i="1" dirty="0">
                <a:solidFill>
                  <a:srgbClr val="000000"/>
                </a:solidFill>
                <a:latin typeface="Arial Italics"/>
                <a:ea typeface="Arial Italics"/>
                <a:cs typeface="Arial Italics"/>
                <a:sym typeface="Arial Italics"/>
              </a:endParaRPr>
            </a:p>
            <a:p>
              <a:pPr marL="602647" lvl="1" indent="-301323" algn="l">
                <a:lnSpc>
                  <a:spcPts val="2877"/>
                </a:lnSpc>
                <a:buFont typeface="Arial"/>
                <a:buChar char="•"/>
              </a:pPr>
              <a:r>
                <a:rPr lang="en-US" sz="3330" i="1" u="sng" dirty="0">
                  <a:solidFill>
                    <a:srgbClr val="0563C1"/>
                  </a:solidFill>
                  <a:latin typeface="Arial Italics"/>
                  <a:ea typeface="Arial Italics"/>
                  <a:cs typeface="Arial Italics"/>
                  <a:sym typeface="Arial Italics"/>
                  <a:hlinkClick r:id="rId2" tooltip="https://www.youtube.com/watch?time_continue=4&amp;v=ebzC_Fz0rB0"/>
                </a:rPr>
                <a:t>Wales Youth Parliament</a:t>
              </a:r>
            </a:p>
            <a:p>
              <a:pPr marL="502206" lvl="1" indent="-251103" algn="l">
                <a:lnSpc>
                  <a:spcPts val="2397"/>
                </a:lnSpc>
              </a:pPr>
              <a:endParaRPr lang="en-US" sz="3330" i="1" u="sng" dirty="0">
                <a:solidFill>
                  <a:srgbClr val="0563C1"/>
                </a:solidFill>
                <a:latin typeface="Arial Italics"/>
                <a:ea typeface="Arial Italics"/>
                <a:cs typeface="Arial Italics"/>
                <a:sym typeface="Arial Italics"/>
                <a:hlinkClick r:id="rId2" tooltip="https://www.youtube.com/watch?time_continue=4&amp;v=ebzC_Fz0rB0"/>
              </a:endParaRPr>
            </a:p>
          </p:txBody>
        </p:sp>
      </p:gr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FFF2CC"/>
        </a:solidFill>
        <a:effectLst/>
      </p:bgPr>
    </p:bg>
    <p:spTree>
      <p:nvGrpSpPr>
        <p:cNvPr id="1" name=""/>
        <p:cNvGrpSpPr/>
        <p:nvPr/>
      </p:nvGrpSpPr>
      <p:grpSpPr>
        <a:xfrm>
          <a:off x="0" y="0"/>
          <a:ext cx="0" cy="0"/>
          <a:chOff x="0" y="0"/>
          <a:chExt cx="0" cy="0"/>
        </a:xfrm>
      </p:grpSpPr>
      <p:grpSp>
        <p:nvGrpSpPr>
          <p:cNvPr id="2" name="Group 2"/>
          <p:cNvGrpSpPr/>
          <p:nvPr/>
        </p:nvGrpSpPr>
        <p:grpSpPr>
          <a:xfrm>
            <a:off x="1257300" y="547688"/>
            <a:ext cx="15773400" cy="1988345"/>
            <a:chOff x="0" y="0"/>
            <a:chExt cx="21031200" cy="2651126"/>
          </a:xfrm>
        </p:grpSpPr>
        <p:sp>
          <p:nvSpPr>
            <p:cNvPr id="3" name="Freeform 3"/>
            <p:cNvSpPr/>
            <p:nvPr/>
          </p:nvSpPr>
          <p:spPr>
            <a:xfrm>
              <a:off x="0" y="0"/>
              <a:ext cx="21031200" cy="2651126"/>
            </a:xfrm>
            <a:custGeom>
              <a:avLst/>
              <a:gdLst/>
              <a:ahLst/>
              <a:cxnLst/>
              <a:rect l="l" t="t" r="r" b="b"/>
              <a:pathLst>
                <a:path w="21031200" h="2651126">
                  <a:moveTo>
                    <a:pt x="0" y="0"/>
                  </a:moveTo>
                  <a:lnTo>
                    <a:pt x="21031200" y="0"/>
                  </a:lnTo>
                  <a:lnTo>
                    <a:pt x="21031200" y="2651126"/>
                  </a:lnTo>
                  <a:lnTo>
                    <a:pt x="0" y="2651126"/>
                  </a:lnTo>
                  <a:close/>
                </a:path>
              </a:pathLst>
            </a:custGeom>
            <a:solidFill>
              <a:srgbClr val="000000">
                <a:alpha val="0"/>
              </a:srgbClr>
            </a:solidFill>
          </p:spPr>
          <p:txBody>
            <a:bodyPr/>
            <a:lstStyle/>
            <a:p>
              <a:endParaRPr lang="en-GB"/>
            </a:p>
          </p:txBody>
        </p:sp>
        <p:sp>
          <p:nvSpPr>
            <p:cNvPr id="4" name="TextBox 4"/>
            <p:cNvSpPr txBox="1"/>
            <p:nvPr/>
          </p:nvSpPr>
          <p:spPr>
            <a:xfrm>
              <a:off x="0" y="-57150"/>
              <a:ext cx="21031200" cy="2708276"/>
            </a:xfrm>
            <a:prstGeom prst="rect">
              <a:avLst/>
            </a:prstGeom>
          </p:spPr>
          <p:txBody>
            <a:bodyPr lIns="0" tIns="0" rIns="0" bIns="0" rtlCol="0" anchor="ctr"/>
            <a:lstStyle/>
            <a:p>
              <a:pPr algn="ctr">
                <a:lnSpc>
                  <a:spcPts val="7128"/>
                </a:lnSpc>
              </a:pPr>
              <a:r>
                <a:rPr lang="en-US" sz="6600">
                  <a:solidFill>
                    <a:srgbClr val="000000"/>
                  </a:solidFill>
                  <a:latin typeface="Arial"/>
                  <a:ea typeface="Arial"/>
                  <a:cs typeface="Arial"/>
                  <a:sym typeface="Arial"/>
                </a:rPr>
                <a:t>Adolygiad WISERD (2017) Review </a:t>
              </a:r>
            </a:p>
          </p:txBody>
        </p:sp>
      </p:grpSp>
      <p:grpSp>
        <p:nvGrpSpPr>
          <p:cNvPr id="5" name="Group 5"/>
          <p:cNvGrpSpPr/>
          <p:nvPr/>
        </p:nvGrpSpPr>
        <p:grpSpPr>
          <a:xfrm>
            <a:off x="1247775" y="2728912"/>
            <a:ext cx="7791450" cy="6546057"/>
            <a:chOff x="0" y="0"/>
            <a:chExt cx="10388600" cy="8728076"/>
          </a:xfrm>
        </p:grpSpPr>
        <p:sp>
          <p:nvSpPr>
            <p:cNvPr id="6" name="Freeform 6"/>
            <p:cNvSpPr/>
            <p:nvPr/>
          </p:nvSpPr>
          <p:spPr>
            <a:xfrm>
              <a:off x="12700" y="12700"/>
              <a:ext cx="10363200" cy="8702675"/>
            </a:xfrm>
            <a:custGeom>
              <a:avLst/>
              <a:gdLst/>
              <a:ahLst/>
              <a:cxnLst/>
              <a:rect l="l" t="t" r="r" b="b"/>
              <a:pathLst>
                <a:path w="10363200" h="8702675">
                  <a:moveTo>
                    <a:pt x="0" y="0"/>
                  </a:moveTo>
                  <a:lnTo>
                    <a:pt x="10363200" y="0"/>
                  </a:lnTo>
                  <a:lnTo>
                    <a:pt x="10363200" y="8702675"/>
                  </a:lnTo>
                  <a:lnTo>
                    <a:pt x="0" y="8702675"/>
                  </a:lnTo>
                  <a:close/>
                </a:path>
              </a:pathLst>
            </a:custGeom>
            <a:solidFill>
              <a:srgbClr val="FFF2CC"/>
            </a:solidFill>
          </p:spPr>
          <p:txBody>
            <a:bodyPr/>
            <a:lstStyle/>
            <a:p>
              <a:endParaRPr lang="en-GB"/>
            </a:p>
          </p:txBody>
        </p:sp>
        <p:sp>
          <p:nvSpPr>
            <p:cNvPr id="7" name="Freeform 7"/>
            <p:cNvSpPr/>
            <p:nvPr/>
          </p:nvSpPr>
          <p:spPr>
            <a:xfrm>
              <a:off x="0" y="0"/>
              <a:ext cx="10388600" cy="8728075"/>
            </a:xfrm>
            <a:custGeom>
              <a:avLst/>
              <a:gdLst/>
              <a:ahLst/>
              <a:cxnLst/>
              <a:rect l="l" t="t" r="r" b="b"/>
              <a:pathLst>
                <a:path w="10388600" h="8728075">
                  <a:moveTo>
                    <a:pt x="12700" y="0"/>
                  </a:moveTo>
                  <a:lnTo>
                    <a:pt x="10375900" y="0"/>
                  </a:lnTo>
                  <a:cubicBezTo>
                    <a:pt x="10382885" y="0"/>
                    <a:pt x="10388600" y="5715"/>
                    <a:pt x="10388600" y="12700"/>
                  </a:cubicBezTo>
                  <a:lnTo>
                    <a:pt x="10388600" y="8715375"/>
                  </a:lnTo>
                  <a:cubicBezTo>
                    <a:pt x="10388600" y="8722360"/>
                    <a:pt x="10382885" y="8728075"/>
                    <a:pt x="10375900" y="8728075"/>
                  </a:cubicBezTo>
                  <a:lnTo>
                    <a:pt x="12700" y="8728075"/>
                  </a:lnTo>
                  <a:cubicBezTo>
                    <a:pt x="5715" y="8728075"/>
                    <a:pt x="0" y="8722360"/>
                    <a:pt x="0" y="8715375"/>
                  </a:cubicBezTo>
                  <a:lnTo>
                    <a:pt x="0" y="12700"/>
                  </a:lnTo>
                  <a:cubicBezTo>
                    <a:pt x="0" y="5715"/>
                    <a:pt x="5715" y="0"/>
                    <a:pt x="12700" y="0"/>
                  </a:cubicBezTo>
                  <a:moveTo>
                    <a:pt x="12700" y="25400"/>
                  </a:moveTo>
                  <a:lnTo>
                    <a:pt x="12700" y="12700"/>
                  </a:lnTo>
                  <a:lnTo>
                    <a:pt x="25400" y="12700"/>
                  </a:lnTo>
                  <a:lnTo>
                    <a:pt x="25400" y="8715375"/>
                  </a:lnTo>
                  <a:lnTo>
                    <a:pt x="12700" y="8715375"/>
                  </a:lnTo>
                  <a:lnTo>
                    <a:pt x="12700" y="8702675"/>
                  </a:lnTo>
                  <a:lnTo>
                    <a:pt x="10375900" y="8702675"/>
                  </a:lnTo>
                  <a:lnTo>
                    <a:pt x="10375900" y="8715375"/>
                  </a:lnTo>
                  <a:lnTo>
                    <a:pt x="10363200" y="8715375"/>
                  </a:lnTo>
                  <a:lnTo>
                    <a:pt x="10363200" y="12700"/>
                  </a:lnTo>
                  <a:lnTo>
                    <a:pt x="10375900" y="12700"/>
                  </a:lnTo>
                  <a:lnTo>
                    <a:pt x="10375900" y="25400"/>
                  </a:lnTo>
                  <a:lnTo>
                    <a:pt x="12700" y="25400"/>
                  </a:lnTo>
                  <a:close/>
                </a:path>
              </a:pathLst>
            </a:custGeom>
            <a:solidFill>
              <a:srgbClr val="FFF2CC"/>
            </a:solidFill>
          </p:spPr>
          <p:txBody>
            <a:bodyPr/>
            <a:lstStyle/>
            <a:p>
              <a:endParaRPr lang="en-GB"/>
            </a:p>
          </p:txBody>
        </p:sp>
        <p:sp>
          <p:nvSpPr>
            <p:cNvPr id="8" name="TextBox 8"/>
            <p:cNvSpPr txBox="1"/>
            <p:nvPr/>
          </p:nvSpPr>
          <p:spPr>
            <a:xfrm>
              <a:off x="0" y="38100"/>
              <a:ext cx="10388600" cy="8689976"/>
            </a:xfrm>
            <a:prstGeom prst="rect">
              <a:avLst/>
            </a:prstGeom>
          </p:spPr>
          <p:txBody>
            <a:bodyPr lIns="50800" tIns="50800" rIns="50800" bIns="50800" rtlCol="0" anchor="t"/>
            <a:lstStyle/>
            <a:p>
              <a:pPr marL="532066" lvl="1" indent="-266033" algn="l">
                <a:lnSpc>
                  <a:spcPts val="2540"/>
                </a:lnSpc>
                <a:buFont typeface="Arial"/>
                <a:buChar char="•"/>
              </a:pPr>
              <a:r>
                <a:rPr lang="en-US" sz="2940" dirty="0" err="1">
                  <a:solidFill>
                    <a:srgbClr val="000000"/>
                  </a:solidFill>
                  <a:latin typeface="Arial"/>
                  <a:ea typeface="Arial"/>
                  <a:cs typeface="Arial"/>
                  <a:sym typeface="Arial"/>
                </a:rPr>
                <a:t>Nid</a:t>
              </a:r>
              <a:r>
                <a:rPr lang="en-US" sz="2940" dirty="0">
                  <a:solidFill>
                    <a:srgbClr val="000000"/>
                  </a:solidFill>
                  <a:latin typeface="Arial"/>
                  <a:ea typeface="Arial"/>
                  <a:cs typeface="Arial"/>
                  <a:sym typeface="Arial"/>
                </a:rPr>
                <a:t> </a:t>
              </a:r>
              <a:r>
                <a:rPr lang="en-US" sz="2940" dirty="0" err="1">
                  <a:solidFill>
                    <a:srgbClr val="000000"/>
                  </a:solidFill>
                  <a:latin typeface="Arial"/>
                  <a:ea typeface="Arial"/>
                  <a:cs typeface="Arial"/>
                  <a:sym typeface="Arial"/>
                </a:rPr>
                <a:t>yw</a:t>
              </a:r>
              <a:r>
                <a:rPr lang="en-US" sz="2940" dirty="0">
                  <a:solidFill>
                    <a:srgbClr val="000000"/>
                  </a:solidFill>
                  <a:latin typeface="Arial"/>
                  <a:ea typeface="Arial"/>
                  <a:cs typeface="Arial"/>
                  <a:sym typeface="Arial"/>
                </a:rPr>
                <a:t> Plant </a:t>
              </a:r>
              <a:r>
                <a:rPr lang="en-US" sz="2940" dirty="0" err="1">
                  <a:solidFill>
                    <a:srgbClr val="000000"/>
                  </a:solidFill>
                  <a:latin typeface="Arial"/>
                  <a:ea typeface="Arial"/>
                  <a:cs typeface="Arial"/>
                  <a:sym typeface="Arial"/>
                </a:rPr>
                <a:t>yng</a:t>
              </a:r>
              <a:r>
                <a:rPr lang="en-US" sz="2940" dirty="0">
                  <a:solidFill>
                    <a:srgbClr val="000000"/>
                  </a:solidFill>
                  <a:latin typeface="Arial"/>
                  <a:ea typeface="Arial"/>
                  <a:cs typeface="Arial"/>
                  <a:sym typeface="Arial"/>
                </a:rPr>
                <a:t> </a:t>
              </a:r>
              <a:r>
                <a:rPr lang="en-US" sz="2940" dirty="0" err="1">
                  <a:solidFill>
                    <a:srgbClr val="000000"/>
                  </a:solidFill>
                  <a:latin typeface="Arial"/>
                  <a:ea typeface="Arial"/>
                  <a:cs typeface="Arial"/>
                  <a:sym typeface="Arial"/>
                </a:rPr>
                <a:t>Nghymru</a:t>
              </a:r>
              <a:r>
                <a:rPr lang="en-US" sz="2940" dirty="0">
                  <a:solidFill>
                    <a:srgbClr val="000000"/>
                  </a:solidFill>
                  <a:latin typeface="Arial"/>
                  <a:ea typeface="Arial"/>
                  <a:cs typeface="Arial"/>
                  <a:sym typeface="Arial"/>
                </a:rPr>
                <a:t> </a:t>
              </a:r>
              <a:r>
                <a:rPr lang="en-US" sz="2940" dirty="0" err="1">
                  <a:solidFill>
                    <a:srgbClr val="000000"/>
                  </a:solidFill>
                  <a:latin typeface="Arial"/>
                  <a:ea typeface="Arial"/>
                  <a:cs typeface="Arial"/>
                  <a:sym typeface="Arial"/>
                </a:rPr>
                <a:t>yn</a:t>
              </a:r>
              <a:r>
                <a:rPr lang="en-US" sz="2940" dirty="0">
                  <a:solidFill>
                    <a:srgbClr val="000000"/>
                  </a:solidFill>
                  <a:latin typeface="Arial"/>
                  <a:ea typeface="Arial"/>
                  <a:cs typeface="Arial"/>
                  <a:sym typeface="Arial"/>
                </a:rPr>
                <a:t> </a:t>
              </a:r>
              <a:r>
                <a:rPr lang="en-US" sz="2940" dirty="0" err="1">
                  <a:solidFill>
                    <a:srgbClr val="000000"/>
                  </a:solidFill>
                  <a:latin typeface="Arial"/>
                  <a:ea typeface="Arial"/>
                  <a:cs typeface="Arial"/>
                  <a:sym typeface="Arial"/>
                </a:rPr>
                <a:t>credu</a:t>
              </a:r>
              <a:r>
                <a:rPr lang="en-US" sz="2940" dirty="0">
                  <a:solidFill>
                    <a:srgbClr val="000000"/>
                  </a:solidFill>
                  <a:latin typeface="Arial"/>
                  <a:ea typeface="Arial"/>
                  <a:cs typeface="Arial"/>
                  <a:sym typeface="Arial"/>
                </a:rPr>
                <a:t> bod </a:t>
              </a:r>
              <a:r>
                <a:rPr lang="en-US" sz="2940" dirty="0" err="1">
                  <a:solidFill>
                    <a:srgbClr val="000000"/>
                  </a:solidFill>
                  <a:latin typeface="Arial"/>
                  <a:ea typeface="Arial"/>
                  <a:cs typeface="Arial"/>
                  <a:sym typeface="Arial"/>
                </a:rPr>
                <a:t>eu</a:t>
              </a:r>
              <a:r>
                <a:rPr lang="en-US" sz="2940" dirty="0">
                  <a:solidFill>
                    <a:srgbClr val="000000"/>
                  </a:solidFill>
                  <a:latin typeface="Arial"/>
                  <a:ea typeface="Arial"/>
                  <a:cs typeface="Arial"/>
                  <a:sym typeface="Arial"/>
                </a:rPr>
                <a:t> barn </a:t>
              </a:r>
              <a:r>
                <a:rPr lang="en-US" sz="2940" dirty="0" err="1">
                  <a:solidFill>
                    <a:srgbClr val="000000"/>
                  </a:solidFill>
                  <a:latin typeface="Arial"/>
                  <a:ea typeface="Arial"/>
                  <a:cs typeface="Arial"/>
                  <a:sym typeface="Arial"/>
                </a:rPr>
                <a:t>yn</a:t>
              </a:r>
              <a:r>
                <a:rPr lang="en-US" sz="2940" dirty="0">
                  <a:solidFill>
                    <a:srgbClr val="000000"/>
                  </a:solidFill>
                  <a:latin typeface="Arial"/>
                  <a:ea typeface="Arial"/>
                  <a:cs typeface="Arial"/>
                  <a:sym typeface="Arial"/>
                </a:rPr>
                <a:t> </a:t>
              </a:r>
              <a:r>
                <a:rPr lang="en-US" sz="2940" dirty="0" err="1">
                  <a:solidFill>
                    <a:srgbClr val="000000"/>
                  </a:solidFill>
                  <a:latin typeface="Arial"/>
                  <a:ea typeface="Arial"/>
                  <a:cs typeface="Arial"/>
                  <a:sym typeface="Arial"/>
                </a:rPr>
                <a:t>cael</a:t>
              </a:r>
              <a:r>
                <a:rPr lang="en-US" sz="2940" dirty="0">
                  <a:solidFill>
                    <a:srgbClr val="000000"/>
                  </a:solidFill>
                  <a:latin typeface="Arial"/>
                  <a:ea typeface="Arial"/>
                  <a:cs typeface="Arial"/>
                  <a:sym typeface="Arial"/>
                </a:rPr>
                <a:t> </a:t>
              </a:r>
              <a:r>
                <a:rPr lang="en-US" sz="2940" dirty="0" err="1">
                  <a:solidFill>
                    <a:srgbClr val="000000"/>
                  </a:solidFill>
                  <a:latin typeface="Arial"/>
                  <a:ea typeface="Arial"/>
                  <a:cs typeface="Arial"/>
                  <a:sym typeface="Arial"/>
                </a:rPr>
                <a:t>ei</a:t>
              </a:r>
              <a:r>
                <a:rPr lang="en-US" sz="2940" dirty="0">
                  <a:solidFill>
                    <a:srgbClr val="000000"/>
                  </a:solidFill>
                  <a:latin typeface="Arial"/>
                  <a:ea typeface="Arial"/>
                  <a:cs typeface="Arial"/>
                  <a:sym typeface="Arial"/>
                </a:rPr>
                <a:t> </a:t>
              </a:r>
              <a:r>
                <a:rPr lang="en-US" sz="2940" dirty="0" err="1">
                  <a:solidFill>
                    <a:srgbClr val="000000"/>
                  </a:solidFill>
                  <a:latin typeface="Arial"/>
                  <a:ea typeface="Arial"/>
                  <a:cs typeface="Arial"/>
                  <a:sym typeface="Arial"/>
                </a:rPr>
                <a:t>wrando</a:t>
              </a:r>
              <a:r>
                <a:rPr lang="en-US" sz="2940" dirty="0">
                  <a:solidFill>
                    <a:srgbClr val="000000"/>
                  </a:solidFill>
                  <a:latin typeface="Arial"/>
                  <a:ea typeface="Arial"/>
                  <a:cs typeface="Arial"/>
                  <a:sym typeface="Arial"/>
                </a:rPr>
                <a:t> neu </a:t>
              </a:r>
              <a:r>
                <a:rPr lang="en-US" sz="2940" dirty="0" err="1">
                  <a:solidFill>
                    <a:srgbClr val="000000"/>
                  </a:solidFill>
                  <a:latin typeface="Arial"/>
                  <a:ea typeface="Arial"/>
                  <a:cs typeface="Arial"/>
                  <a:sym typeface="Arial"/>
                </a:rPr>
                <a:t>yn</a:t>
              </a:r>
              <a:r>
                <a:rPr lang="en-US" sz="2940" dirty="0">
                  <a:solidFill>
                    <a:srgbClr val="000000"/>
                  </a:solidFill>
                  <a:latin typeface="Arial"/>
                  <a:ea typeface="Arial"/>
                  <a:cs typeface="Arial"/>
                  <a:sym typeface="Arial"/>
                </a:rPr>
                <a:t> </a:t>
              </a:r>
              <a:r>
                <a:rPr lang="en-US" sz="2940" dirty="0" err="1">
                  <a:solidFill>
                    <a:srgbClr val="000000"/>
                  </a:solidFill>
                  <a:latin typeface="Arial"/>
                  <a:ea typeface="Arial"/>
                  <a:cs typeface="Arial"/>
                  <a:sym typeface="Arial"/>
                </a:rPr>
                <a:t>gwneud</a:t>
              </a:r>
              <a:r>
                <a:rPr lang="en-US" sz="2940" dirty="0">
                  <a:solidFill>
                    <a:srgbClr val="000000"/>
                  </a:solidFill>
                  <a:latin typeface="Arial"/>
                  <a:ea typeface="Arial"/>
                  <a:cs typeface="Arial"/>
                  <a:sym typeface="Arial"/>
                </a:rPr>
                <a:t> </a:t>
              </a:r>
              <a:r>
                <a:rPr lang="en-US" sz="2940" dirty="0" err="1">
                  <a:solidFill>
                    <a:srgbClr val="000000"/>
                  </a:solidFill>
                  <a:latin typeface="Arial"/>
                  <a:ea typeface="Arial"/>
                  <a:cs typeface="Arial"/>
                  <a:sym typeface="Arial"/>
                </a:rPr>
                <a:t>gwahaniaeth</a:t>
              </a:r>
              <a:r>
                <a:rPr lang="en-US" sz="2940" dirty="0">
                  <a:solidFill>
                    <a:srgbClr val="000000"/>
                  </a:solidFill>
                  <a:latin typeface="Arial"/>
                  <a:ea typeface="Arial"/>
                  <a:cs typeface="Arial"/>
                  <a:sym typeface="Arial"/>
                </a:rPr>
                <a:t> </a:t>
              </a:r>
              <a:r>
                <a:rPr lang="en-US" sz="2940" dirty="0" err="1">
                  <a:solidFill>
                    <a:srgbClr val="000000"/>
                  </a:solidFill>
                  <a:latin typeface="Arial"/>
                  <a:ea typeface="Arial"/>
                  <a:cs typeface="Arial"/>
                  <a:sym typeface="Arial"/>
                </a:rPr>
                <a:t>i</a:t>
              </a:r>
              <a:r>
                <a:rPr lang="en-US" sz="2940" dirty="0">
                  <a:solidFill>
                    <a:srgbClr val="000000"/>
                  </a:solidFill>
                  <a:latin typeface="Arial"/>
                  <a:ea typeface="Arial"/>
                  <a:cs typeface="Arial"/>
                  <a:sym typeface="Arial"/>
                </a:rPr>
                <a:t> </a:t>
              </a:r>
              <a:r>
                <a:rPr lang="en-US" sz="2940" dirty="0" err="1">
                  <a:solidFill>
                    <a:srgbClr val="000000"/>
                  </a:solidFill>
                  <a:latin typeface="Arial"/>
                  <a:ea typeface="Arial"/>
                  <a:cs typeface="Arial"/>
                  <a:sym typeface="Arial"/>
                </a:rPr>
                <a:t>bolisi</a:t>
              </a:r>
              <a:r>
                <a:rPr lang="en-US" sz="2940" dirty="0">
                  <a:solidFill>
                    <a:srgbClr val="000000"/>
                  </a:solidFill>
                  <a:latin typeface="Arial"/>
                  <a:ea typeface="Arial"/>
                  <a:cs typeface="Arial"/>
                  <a:sym typeface="Arial"/>
                </a:rPr>
                <a:t> </a:t>
              </a:r>
              <a:r>
                <a:rPr lang="en-US" sz="2940" dirty="0" err="1">
                  <a:solidFill>
                    <a:srgbClr val="000000"/>
                  </a:solidFill>
                  <a:latin typeface="Arial"/>
                  <a:ea typeface="Arial"/>
                  <a:cs typeface="Arial"/>
                  <a:sym typeface="Arial"/>
                </a:rPr>
                <a:t>yng</a:t>
              </a:r>
              <a:r>
                <a:rPr lang="en-US" sz="2940" dirty="0">
                  <a:solidFill>
                    <a:srgbClr val="000000"/>
                  </a:solidFill>
                  <a:latin typeface="Arial"/>
                  <a:ea typeface="Arial"/>
                  <a:cs typeface="Arial"/>
                  <a:sym typeface="Arial"/>
                </a:rPr>
                <a:t> </a:t>
              </a:r>
              <a:r>
                <a:rPr lang="en-US" sz="2940" dirty="0" err="1">
                  <a:solidFill>
                    <a:srgbClr val="000000"/>
                  </a:solidFill>
                  <a:latin typeface="Arial"/>
                  <a:ea typeface="Arial"/>
                  <a:cs typeface="Arial"/>
                  <a:sym typeface="Arial"/>
                </a:rPr>
                <a:t>Nghymru</a:t>
              </a:r>
              <a:r>
                <a:rPr lang="en-US" sz="2940" dirty="0">
                  <a:solidFill>
                    <a:srgbClr val="000000"/>
                  </a:solidFill>
                  <a:latin typeface="Arial"/>
                  <a:ea typeface="Arial"/>
                  <a:cs typeface="Arial"/>
                  <a:sym typeface="Arial"/>
                </a:rPr>
                <a:t> </a:t>
              </a:r>
              <a:r>
                <a:rPr lang="en-US" sz="2940" dirty="0" err="1">
                  <a:solidFill>
                    <a:srgbClr val="000000"/>
                  </a:solidFill>
                  <a:latin typeface="Arial"/>
                  <a:ea typeface="Arial"/>
                  <a:cs typeface="Arial"/>
                  <a:sym typeface="Arial"/>
                </a:rPr>
                <a:t>ar</a:t>
              </a:r>
              <a:r>
                <a:rPr lang="en-US" sz="2940" dirty="0">
                  <a:solidFill>
                    <a:srgbClr val="000000"/>
                  </a:solidFill>
                  <a:latin typeface="Arial"/>
                  <a:ea typeface="Arial"/>
                  <a:cs typeface="Arial"/>
                  <a:sym typeface="Arial"/>
                </a:rPr>
                <a:t> </a:t>
              </a:r>
              <a:r>
                <a:rPr lang="en-US" sz="2940" dirty="0" err="1">
                  <a:solidFill>
                    <a:srgbClr val="000000"/>
                  </a:solidFill>
                  <a:latin typeface="Arial"/>
                  <a:ea typeface="Arial"/>
                  <a:cs typeface="Arial"/>
                  <a:sym typeface="Arial"/>
                </a:rPr>
                <a:t>lefel</a:t>
              </a:r>
              <a:r>
                <a:rPr lang="en-US" sz="2940" dirty="0">
                  <a:solidFill>
                    <a:srgbClr val="000000"/>
                  </a:solidFill>
                  <a:latin typeface="Arial"/>
                  <a:ea typeface="Arial"/>
                  <a:cs typeface="Arial"/>
                  <a:sym typeface="Arial"/>
                </a:rPr>
                <a:t> </a:t>
              </a:r>
              <a:r>
                <a:rPr lang="en-US" sz="2940" dirty="0" err="1">
                  <a:solidFill>
                    <a:srgbClr val="000000"/>
                  </a:solidFill>
                  <a:latin typeface="Arial"/>
                  <a:ea typeface="Arial"/>
                  <a:cs typeface="Arial"/>
                  <a:sym typeface="Arial"/>
                </a:rPr>
                <a:t>genedlaethol</a:t>
              </a:r>
              <a:r>
                <a:rPr lang="en-US" sz="2940" dirty="0">
                  <a:solidFill>
                    <a:srgbClr val="000000"/>
                  </a:solidFill>
                  <a:latin typeface="Arial"/>
                  <a:ea typeface="Arial"/>
                  <a:cs typeface="Arial"/>
                  <a:sym typeface="Arial"/>
                </a:rPr>
                <a:t>, </a:t>
              </a:r>
              <a:r>
                <a:rPr lang="en-US" sz="2940" dirty="0" err="1">
                  <a:solidFill>
                    <a:srgbClr val="000000"/>
                  </a:solidFill>
                  <a:latin typeface="Arial"/>
                  <a:ea typeface="Arial"/>
                  <a:cs typeface="Arial"/>
                  <a:sym typeface="Arial"/>
                </a:rPr>
                <a:t>ysgol</a:t>
              </a:r>
              <a:r>
                <a:rPr lang="en-US" sz="2940" dirty="0">
                  <a:solidFill>
                    <a:srgbClr val="000000"/>
                  </a:solidFill>
                  <a:latin typeface="Arial"/>
                  <a:ea typeface="Arial"/>
                  <a:cs typeface="Arial"/>
                  <a:sym typeface="Arial"/>
                </a:rPr>
                <a:t> neu </a:t>
              </a:r>
              <a:r>
                <a:rPr lang="en-US" sz="2940" dirty="0" err="1">
                  <a:solidFill>
                    <a:srgbClr val="000000"/>
                  </a:solidFill>
                  <a:latin typeface="Arial"/>
                  <a:ea typeface="Arial"/>
                  <a:cs typeface="Arial"/>
                  <a:sym typeface="Arial"/>
                </a:rPr>
                <a:t>gymunedol</a:t>
              </a:r>
              <a:r>
                <a:rPr lang="en-US" sz="2940" dirty="0">
                  <a:solidFill>
                    <a:srgbClr val="000000"/>
                  </a:solidFill>
                  <a:latin typeface="Arial"/>
                  <a:ea typeface="Arial"/>
                  <a:cs typeface="Arial"/>
                  <a:sym typeface="Arial"/>
                </a:rPr>
                <a:t>.</a:t>
              </a:r>
            </a:p>
            <a:p>
              <a:pPr marL="532066" lvl="1" indent="-266033" algn="l">
                <a:lnSpc>
                  <a:spcPts val="2540"/>
                </a:lnSpc>
              </a:pPr>
              <a:endParaRPr lang="en-US" sz="2940" dirty="0">
                <a:solidFill>
                  <a:srgbClr val="000000"/>
                </a:solidFill>
                <a:latin typeface="Arial"/>
                <a:ea typeface="Arial"/>
                <a:cs typeface="Arial"/>
                <a:sym typeface="Arial"/>
              </a:endParaRPr>
            </a:p>
            <a:p>
              <a:pPr marL="532066" lvl="1" indent="-266033" algn="l">
                <a:lnSpc>
                  <a:spcPts val="2540"/>
                </a:lnSpc>
                <a:buFont typeface="Arial"/>
                <a:buChar char="•"/>
              </a:pPr>
              <a:r>
                <a:rPr lang="en-US" sz="2940" dirty="0" err="1">
                  <a:solidFill>
                    <a:srgbClr val="000000"/>
                  </a:solidFill>
                  <a:latin typeface="Arial"/>
                  <a:ea typeface="Arial"/>
                  <a:cs typeface="Arial"/>
                  <a:sym typeface="Arial"/>
                </a:rPr>
                <a:t>Mae'n</a:t>
              </a:r>
              <a:r>
                <a:rPr lang="en-US" sz="2940" dirty="0">
                  <a:solidFill>
                    <a:srgbClr val="000000"/>
                  </a:solidFill>
                  <a:latin typeface="Arial"/>
                  <a:ea typeface="Arial"/>
                  <a:cs typeface="Arial"/>
                  <a:sym typeface="Arial"/>
                </a:rPr>
                <a:t> </a:t>
              </a:r>
              <a:r>
                <a:rPr lang="en-US" sz="2940" dirty="0" err="1">
                  <a:solidFill>
                    <a:srgbClr val="000000"/>
                  </a:solidFill>
                  <a:latin typeface="Arial"/>
                  <a:ea typeface="Arial"/>
                  <a:cs typeface="Arial"/>
                  <a:sym typeface="Arial"/>
                </a:rPr>
                <a:t>ofynnol</a:t>
              </a:r>
              <a:r>
                <a:rPr lang="en-US" sz="2940" dirty="0">
                  <a:solidFill>
                    <a:srgbClr val="000000"/>
                  </a:solidFill>
                  <a:latin typeface="Arial"/>
                  <a:ea typeface="Arial"/>
                  <a:cs typeface="Arial"/>
                  <a:sym typeface="Arial"/>
                </a:rPr>
                <a:t> </a:t>
              </a:r>
              <a:r>
                <a:rPr lang="en-US" sz="2940" dirty="0" err="1">
                  <a:solidFill>
                    <a:srgbClr val="000000"/>
                  </a:solidFill>
                  <a:latin typeface="Arial"/>
                  <a:ea typeface="Arial"/>
                  <a:cs typeface="Arial"/>
                  <a:sym typeface="Arial"/>
                </a:rPr>
                <a:t>yn</a:t>
              </a:r>
              <a:r>
                <a:rPr lang="en-US" sz="2940" dirty="0">
                  <a:solidFill>
                    <a:srgbClr val="000000"/>
                  </a:solidFill>
                  <a:latin typeface="Arial"/>
                  <a:ea typeface="Arial"/>
                  <a:cs typeface="Arial"/>
                  <a:sym typeface="Arial"/>
                </a:rPr>
                <a:t> </a:t>
              </a:r>
              <a:r>
                <a:rPr lang="en-US" sz="2940" dirty="0" err="1">
                  <a:solidFill>
                    <a:srgbClr val="000000"/>
                  </a:solidFill>
                  <a:latin typeface="Arial"/>
                  <a:ea typeface="Arial"/>
                  <a:cs typeface="Arial"/>
                  <a:sym typeface="Arial"/>
                </a:rPr>
                <a:t>ôl</a:t>
              </a:r>
              <a:r>
                <a:rPr lang="en-US" sz="2940" dirty="0">
                  <a:solidFill>
                    <a:srgbClr val="000000"/>
                  </a:solidFill>
                  <a:latin typeface="Arial"/>
                  <a:ea typeface="Arial"/>
                  <a:cs typeface="Arial"/>
                  <a:sym typeface="Arial"/>
                </a:rPr>
                <a:t> y </a:t>
              </a:r>
              <a:r>
                <a:rPr lang="en-US" sz="2940" dirty="0" err="1">
                  <a:solidFill>
                    <a:srgbClr val="000000"/>
                  </a:solidFill>
                  <a:latin typeface="Arial"/>
                  <a:ea typeface="Arial"/>
                  <a:cs typeface="Arial"/>
                  <a:sym typeface="Arial"/>
                </a:rPr>
                <a:t>gyfraith</a:t>
              </a:r>
              <a:r>
                <a:rPr lang="en-US" sz="2940" dirty="0">
                  <a:solidFill>
                    <a:srgbClr val="000000"/>
                  </a:solidFill>
                  <a:latin typeface="Arial"/>
                  <a:ea typeface="Arial"/>
                  <a:cs typeface="Arial"/>
                  <a:sym typeface="Arial"/>
                </a:rPr>
                <a:t> </a:t>
              </a:r>
              <a:r>
                <a:rPr lang="en-US" sz="2940" dirty="0" err="1">
                  <a:solidFill>
                    <a:srgbClr val="000000"/>
                  </a:solidFill>
                  <a:latin typeface="Arial"/>
                  <a:ea typeface="Arial"/>
                  <a:cs typeface="Arial"/>
                  <a:sym typeface="Arial"/>
                </a:rPr>
                <a:t>i</a:t>
              </a:r>
              <a:r>
                <a:rPr lang="en-US" sz="2940" dirty="0">
                  <a:solidFill>
                    <a:srgbClr val="000000"/>
                  </a:solidFill>
                  <a:latin typeface="Arial"/>
                  <a:ea typeface="Arial"/>
                  <a:cs typeface="Arial"/>
                  <a:sym typeface="Arial"/>
                </a:rPr>
                <a:t> </a:t>
              </a:r>
              <a:r>
                <a:rPr lang="en-US" sz="2940" dirty="0" err="1">
                  <a:solidFill>
                    <a:srgbClr val="000000"/>
                  </a:solidFill>
                  <a:latin typeface="Arial"/>
                  <a:ea typeface="Arial"/>
                  <a:cs typeface="Arial"/>
                  <a:sym typeface="Arial"/>
                </a:rPr>
                <a:t>ysgolion</a:t>
              </a:r>
              <a:r>
                <a:rPr lang="en-US" sz="2940" dirty="0">
                  <a:solidFill>
                    <a:srgbClr val="000000"/>
                  </a:solidFill>
                  <a:latin typeface="Arial"/>
                  <a:ea typeface="Arial"/>
                  <a:cs typeface="Arial"/>
                  <a:sym typeface="Arial"/>
                </a:rPr>
                <a:t> </a:t>
              </a:r>
              <a:r>
                <a:rPr lang="en-US" sz="2940" dirty="0" err="1">
                  <a:solidFill>
                    <a:srgbClr val="000000"/>
                  </a:solidFill>
                  <a:latin typeface="Arial"/>
                  <a:ea typeface="Arial"/>
                  <a:cs typeface="Arial"/>
                  <a:sym typeface="Arial"/>
                </a:rPr>
                <a:t>gael</a:t>
              </a:r>
              <a:r>
                <a:rPr lang="en-US" sz="2940" dirty="0">
                  <a:solidFill>
                    <a:srgbClr val="000000"/>
                  </a:solidFill>
                  <a:latin typeface="Arial"/>
                  <a:ea typeface="Arial"/>
                  <a:cs typeface="Arial"/>
                  <a:sym typeface="Arial"/>
                </a:rPr>
                <a:t> </a:t>
              </a:r>
              <a:r>
                <a:rPr lang="en-US" sz="2940" dirty="0" err="1">
                  <a:solidFill>
                    <a:srgbClr val="000000"/>
                  </a:solidFill>
                  <a:latin typeface="Arial"/>
                  <a:ea typeface="Arial"/>
                  <a:cs typeface="Arial"/>
                  <a:sym typeface="Arial"/>
                </a:rPr>
                <a:t>cyngor</a:t>
              </a:r>
              <a:r>
                <a:rPr lang="en-US" sz="2940" dirty="0">
                  <a:solidFill>
                    <a:srgbClr val="000000"/>
                  </a:solidFill>
                  <a:latin typeface="Arial"/>
                  <a:ea typeface="Arial"/>
                  <a:cs typeface="Arial"/>
                  <a:sym typeface="Arial"/>
                </a:rPr>
                <a:t> </a:t>
              </a:r>
              <a:r>
                <a:rPr lang="en-US" sz="2940" dirty="0" err="1">
                  <a:solidFill>
                    <a:srgbClr val="000000"/>
                  </a:solidFill>
                  <a:latin typeface="Arial"/>
                  <a:ea typeface="Arial"/>
                  <a:cs typeface="Arial"/>
                  <a:sym typeface="Arial"/>
                </a:rPr>
                <a:t>ysgol</a:t>
              </a:r>
              <a:r>
                <a:rPr lang="en-US" sz="2940" dirty="0">
                  <a:solidFill>
                    <a:srgbClr val="000000"/>
                  </a:solidFill>
                  <a:latin typeface="Arial"/>
                  <a:ea typeface="Arial"/>
                  <a:cs typeface="Arial"/>
                  <a:sym typeface="Arial"/>
                </a:rPr>
                <a:t> ac </a:t>
              </a:r>
              <a:r>
                <a:rPr lang="en-US" sz="2940" dirty="0" err="1">
                  <a:solidFill>
                    <a:srgbClr val="000000"/>
                  </a:solidFill>
                  <a:latin typeface="Arial"/>
                  <a:ea typeface="Arial"/>
                  <a:cs typeface="Arial"/>
                  <a:sym typeface="Arial"/>
                </a:rPr>
                <a:t>awdurdodau</a:t>
              </a:r>
              <a:r>
                <a:rPr lang="en-US" sz="2940" dirty="0">
                  <a:solidFill>
                    <a:srgbClr val="000000"/>
                  </a:solidFill>
                  <a:latin typeface="Arial"/>
                  <a:ea typeface="Arial"/>
                  <a:cs typeface="Arial"/>
                  <a:sym typeface="Arial"/>
                </a:rPr>
                <a:t> </a:t>
              </a:r>
              <a:r>
                <a:rPr lang="en-US" sz="2940" dirty="0" err="1">
                  <a:solidFill>
                    <a:srgbClr val="000000"/>
                  </a:solidFill>
                  <a:latin typeface="Arial"/>
                  <a:ea typeface="Arial"/>
                  <a:cs typeface="Arial"/>
                  <a:sym typeface="Arial"/>
                </a:rPr>
                <a:t>lleol</a:t>
              </a:r>
              <a:r>
                <a:rPr lang="en-US" sz="2940" dirty="0">
                  <a:solidFill>
                    <a:srgbClr val="000000"/>
                  </a:solidFill>
                  <a:latin typeface="Arial"/>
                  <a:ea typeface="Arial"/>
                  <a:cs typeface="Arial"/>
                  <a:sym typeface="Arial"/>
                </a:rPr>
                <a:t> </a:t>
              </a:r>
              <a:r>
                <a:rPr lang="en-US" sz="2940" dirty="0" err="1">
                  <a:solidFill>
                    <a:srgbClr val="000000"/>
                  </a:solidFill>
                  <a:latin typeface="Arial"/>
                  <a:ea typeface="Arial"/>
                  <a:cs typeface="Arial"/>
                  <a:sym typeface="Arial"/>
                </a:rPr>
                <a:t>i</a:t>
              </a:r>
              <a:r>
                <a:rPr lang="en-US" sz="2940" dirty="0">
                  <a:solidFill>
                    <a:srgbClr val="000000"/>
                  </a:solidFill>
                  <a:latin typeface="Arial"/>
                  <a:ea typeface="Arial"/>
                  <a:cs typeface="Arial"/>
                  <a:sym typeface="Arial"/>
                </a:rPr>
                <a:t> </a:t>
              </a:r>
              <a:r>
                <a:rPr lang="en-US" sz="2940" dirty="0" err="1">
                  <a:solidFill>
                    <a:srgbClr val="000000"/>
                  </a:solidFill>
                  <a:latin typeface="Arial"/>
                  <a:ea typeface="Arial"/>
                  <a:cs typeface="Arial"/>
                  <a:sym typeface="Arial"/>
                </a:rPr>
                <a:t>gael</a:t>
              </a:r>
              <a:r>
                <a:rPr lang="en-US" sz="2940" dirty="0">
                  <a:solidFill>
                    <a:srgbClr val="000000"/>
                  </a:solidFill>
                  <a:latin typeface="Arial"/>
                  <a:ea typeface="Arial"/>
                  <a:cs typeface="Arial"/>
                  <a:sym typeface="Arial"/>
                </a:rPr>
                <a:t> </a:t>
              </a:r>
              <a:r>
                <a:rPr lang="en-US" sz="2940" dirty="0" err="1">
                  <a:solidFill>
                    <a:srgbClr val="000000"/>
                  </a:solidFill>
                  <a:latin typeface="Arial"/>
                  <a:ea typeface="Arial"/>
                  <a:cs typeface="Arial"/>
                  <a:sym typeface="Arial"/>
                </a:rPr>
                <a:t>fforwm</a:t>
              </a:r>
              <a:r>
                <a:rPr lang="en-US" sz="2940" dirty="0">
                  <a:solidFill>
                    <a:srgbClr val="000000"/>
                  </a:solidFill>
                  <a:latin typeface="Arial"/>
                  <a:ea typeface="Arial"/>
                  <a:cs typeface="Arial"/>
                  <a:sym typeface="Arial"/>
                </a:rPr>
                <a:t> </a:t>
              </a:r>
              <a:r>
                <a:rPr lang="en-US" sz="2940" dirty="0" err="1">
                  <a:solidFill>
                    <a:srgbClr val="000000"/>
                  </a:solidFill>
                  <a:latin typeface="Arial"/>
                  <a:ea typeface="Arial"/>
                  <a:cs typeface="Arial"/>
                  <a:sym typeface="Arial"/>
                </a:rPr>
                <a:t>ieuenctid</a:t>
              </a:r>
              <a:r>
                <a:rPr lang="en-US" sz="2940" dirty="0">
                  <a:solidFill>
                    <a:srgbClr val="000000"/>
                  </a:solidFill>
                  <a:latin typeface="Arial"/>
                  <a:ea typeface="Arial"/>
                  <a:cs typeface="Arial"/>
                  <a:sym typeface="Arial"/>
                </a:rPr>
                <a:t>.</a:t>
              </a:r>
            </a:p>
            <a:p>
              <a:pPr marL="266033" lvl="1" algn="l">
                <a:lnSpc>
                  <a:spcPts val="2540"/>
                </a:lnSpc>
              </a:pPr>
              <a:endParaRPr lang="en-US" sz="2940" dirty="0">
                <a:solidFill>
                  <a:srgbClr val="000000"/>
                </a:solidFill>
                <a:latin typeface="Arial"/>
                <a:ea typeface="Arial"/>
                <a:cs typeface="Arial"/>
                <a:sym typeface="Arial"/>
              </a:endParaRPr>
            </a:p>
            <a:p>
              <a:pPr marL="532066" lvl="1" indent="-266033" algn="l">
                <a:lnSpc>
                  <a:spcPts val="2540"/>
                </a:lnSpc>
                <a:buFont typeface="Arial"/>
                <a:buChar char="•"/>
              </a:pPr>
              <a:r>
                <a:rPr lang="en-US" sz="2940" dirty="0">
                  <a:solidFill>
                    <a:srgbClr val="000000"/>
                  </a:solidFill>
                  <a:latin typeface="Arial"/>
                  <a:ea typeface="Arial"/>
                  <a:cs typeface="Arial"/>
                  <a:sym typeface="Arial"/>
                </a:rPr>
                <a:t>Mae </a:t>
              </a:r>
              <a:r>
                <a:rPr lang="en-US" sz="2940" dirty="0" err="1">
                  <a:solidFill>
                    <a:srgbClr val="000000"/>
                  </a:solidFill>
                  <a:latin typeface="Arial"/>
                  <a:ea typeface="Arial"/>
                  <a:cs typeface="Arial"/>
                  <a:sym typeface="Arial"/>
                </a:rPr>
                <a:t>Deddf</a:t>
              </a:r>
              <a:r>
                <a:rPr lang="en-US" sz="2940" dirty="0">
                  <a:solidFill>
                    <a:srgbClr val="000000"/>
                  </a:solidFill>
                  <a:latin typeface="Arial"/>
                  <a:ea typeface="Arial"/>
                  <a:cs typeface="Arial"/>
                  <a:sym typeface="Arial"/>
                </a:rPr>
                <a:t> </a:t>
              </a:r>
              <a:r>
                <a:rPr lang="en-US" sz="2940" dirty="0" err="1">
                  <a:solidFill>
                    <a:srgbClr val="000000"/>
                  </a:solidFill>
                  <a:latin typeface="Arial"/>
                  <a:ea typeface="Arial"/>
                  <a:cs typeface="Arial"/>
                  <a:sym typeface="Arial"/>
                </a:rPr>
                <a:t>Llesiant</a:t>
              </a:r>
              <a:r>
                <a:rPr lang="en-US" sz="2940" dirty="0">
                  <a:solidFill>
                    <a:srgbClr val="000000"/>
                  </a:solidFill>
                  <a:latin typeface="Arial"/>
                  <a:ea typeface="Arial"/>
                  <a:cs typeface="Arial"/>
                  <a:sym typeface="Arial"/>
                </a:rPr>
                <a:t> </a:t>
              </a:r>
              <a:r>
                <a:rPr lang="en-US" sz="2940" dirty="0" err="1">
                  <a:solidFill>
                    <a:srgbClr val="000000"/>
                  </a:solidFill>
                  <a:latin typeface="Arial"/>
                  <a:ea typeface="Arial"/>
                  <a:cs typeface="Arial"/>
                  <a:sym typeface="Arial"/>
                </a:rPr>
                <a:t>Cenhedlaethau’r</a:t>
              </a:r>
              <a:r>
                <a:rPr lang="en-US" sz="2940" dirty="0">
                  <a:solidFill>
                    <a:srgbClr val="000000"/>
                  </a:solidFill>
                  <a:latin typeface="Arial"/>
                  <a:ea typeface="Arial"/>
                  <a:cs typeface="Arial"/>
                  <a:sym typeface="Arial"/>
                </a:rPr>
                <a:t> </a:t>
              </a:r>
              <a:r>
                <a:rPr lang="en-US" sz="2940" dirty="0" err="1">
                  <a:solidFill>
                    <a:srgbClr val="000000"/>
                  </a:solidFill>
                  <a:latin typeface="Arial"/>
                  <a:ea typeface="Arial"/>
                  <a:cs typeface="Arial"/>
                  <a:sym typeface="Arial"/>
                </a:rPr>
                <a:t>Dyfodol</a:t>
              </a:r>
              <a:r>
                <a:rPr lang="en-US" sz="2940" dirty="0">
                  <a:solidFill>
                    <a:srgbClr val="000000"/>
                  </a:solidFill>
                  <a:latin typeface="Arial"/>
                  <a:ea typeface="Arial"/>
                  <a:cs typeface="Arial"/>
                  <a:sym typeface="Arial"/>
                </a:rPr>
                <a:t> (Cymru) 2015 </a:t>
              </a:r>
              <a:r>
                <a:rPr lang="en-US" sz="2940" dirty="0" err="1">
                  <a:solidFill>
                    <a:srgbClr val="000000"/>
                  </a:solidFill>
                  <a:latin typeface="Arial"/>
                  <a:ea typeface="Arial"/>
                  <a:cs typeface="Arial"/>
                  <a:sym typeface="Arial"/>
                </a:rPr>
                <a:t>yn</a:t>
              </a:r>
              <a:r>
                <a:rPr lang="en-US" sz="2940" dirty="0">
                  <a:solidFill>
                    <a:srgbClr val="000000"/>
                  </a:solidFill>
                  <a:latin typeface="Arial"/>
                  <a:ea typeface="Arial"/>
                  <a:cs typeface="Arial"/>
                  <a:sym typeface="Arial"/>
                </a:rPr>
                <a:t> </a:t>
              </a:r>
              <a:r>
                <a:rPr lang="en-US" sz="2940" dirty="0" err="1">
                  <a:solidFill>
                    <a:srgbClr val="000000"/>
                  </a:solidFill>
                  <a:latin typeface="Arial"/>
                  <a:ea typeface="Arial"/>
                  <a:cs typeface="Arial"/>
                  <a:sym typeface="Arial"/>
                </a:rPr>
                <a:t>mynnu</a:t>
              </a:r>
              <a:r>
                <a:rPr lang="en-US" sz="2940" dirty="0">
                  <a:solidFill>
                    <a:srgbClr val="000000"/>
                  </a:solidFill>
                  <a:latin typeface="Arial"/>
                  <a:ea typeface="Arial"/>
                  <a:cs typeface="Arial"/>
                  <a:sym typeface="Arial"/>
                </a:rPr>
                <a:t> bod </a:t>
              </a:r>
              <a:r>
                <a:rPr lang="en-US" sz="2940" dirty="0" err="1">
                  <a:solidFill>
                    <a:srgbClr val="000000"/>
                  </a:solidFill>
                  <a:latin typeface="Arial"/>
                  <a:ea typeface="Arial"/>
                  <a:cs typeface="Arial"/>
                  <a:sym typeface="Arial"/>
                </a:rPr>
                <a:t>dinasyddion</a:t>
              </a:r>
              <a:r>
                <a:rPr lang="en-US" sz="2940" dirty="0">
                  <a:solidFill>
                    <a:srgbClr val="000000"/>
                  </a:solidFill>
                  <a:latin typeface="Arial"/>
                  <a:ea typeface="Arial"/>
                  <a:cs typeface="Arial"/>
                  <a:sym typeface="Arial"/>
                </a:rPr>
                <a:t> </a:t>
              </a:r>
              <a:r>
                <a:rPr lang="en-US" sz="2940" dirty="0" err="1">
                  <a:solidFill>
                    <a:srgbClr val="000000"/>
                  </a:solidFill>
                  <a:latin typeface="Arial"/>
                  <a:ea typeface="Arial"/>
                  <a:cs typeface="Arial"/>
                  <a:sym typeface="Arial"/>
                </a:rPr>
                <a:t>yn</a:t>
              </a:r>
              <a:r>
                <a:rPr lang="en-US" sz="2940" dirty="0">
                  <a:solidFill>
                    <a:srgbClr val="000000"/>
                  </a:solidFill>
                  <a:latin typeface="Arial"/>
                  <a:ea typeface="Arial"/>
                  <a:cs typeface="Arial"/>
                  <a:sym typeface="Arial"/>
                </a:rPr>
                <a:t> </a:t>
              </a:r>
              <a:r>
                <a:rPr lang="en-US" sz="2940" dirty="0" err="1">
                  <a:solidFill>
                    <a:srgbClr val="000000"/>
                  </a:solidFill>
                  <a:latin typeface="Arial"/>
                  <a:ea typeface="Arial"/>
                  <a:cs typeface="Arial"/>
                  <a:sym typeface="Arial"/>
                </a:rPr>
                <a:t>ymwneud</a:t>
              </a:r>
              <a:r>
                <a:rPr lang="en-US" sz="2940" dirty="0">
                  <a:solidFill>
                    <a:srgbClr val="000000"/>
                  </a:solidFill>
                  <a:latin typeface="Arial"/>
                  <a:ea typeface="Arial"/>
                  <a:cs typeface="Arial"/>
                  <a:sym typeface="Arial"/>
                </a:rPr>
                <a:t> </a:t>
              </a:r>
              <a:r>
                <a:rPr lang="en-US" sz="2940" dirty="0" err="1">
                  <a:solidFill>
                    <a:srgbClr val="000000"/>
                  </a:solidFill>
                  <a:latin typeface="Arial"/>
                  <a:ea typeface="Arial"/>
                  <a:cs typeface="Arial"/>
                  <a:sym typeface="Arial"/>
                </a:rPr>
                <a:t>â</a:t>
              </a:r>
              <a:r>
                <a:rPr lang="en-US" sz="2940" dirty="0">
                  <a:solidFill>
                    <a:srgbClr val="000000"/>
                  </a:solidFill>
                  <a:latin typeface="Arial"/>
                  <a:ea typeface="Arial"/>
                  <a:cs typeface="Arial"/>
                  <a:sym typeface="Arial"/>
                </a:rPr>
                <a:t> </a:t>
              </a:r>
              <a:r>
                <a:rPr lang="en-US" sz="2940" dirty="0" err="1">
                  <a:solidFill>
                    <a:srgbClr val="000000"/>
                  </a:solidFill>
                  <a:latin typeface="Arial"/>
                  <a:ea typeface="Arial"/>
                  <a:cs typeface="Arial"/>
                  <a:sym typeface="Arial"/>
                </a:rPr>
                <a:t>gwneud</a:t>
              </a:r>
              <a:r>
                <a:rPr lang="en-US" sz="2940" dirty="0">
                  <a:solidFill>
                    <a:srgbClr val="000000"/>
                  </a:solidFill>
                  <a:latin typeface="Arial"/>
                  <a:ea typeface="Arial"/>
                  <a:cs typeface="Arial"/>
                  <a:sym typeface="Arial"/>
                </a:rPr>
                <a:t> </a:t>
              </a:r>
              <a:r>
                <a:rPr lang="en-US" sz="2940" dirty="0" err="1">
                  <a:solidFill>
                    <a:srgbClr val="000000"/>
                  </a:solidFill>
                  <a:latin typeface="Arial"/>
                  <a:ea typeface="Arial"/>
                  <a:cs typeface="Arial"/>
                  <a:sym typeface="Arial"/>
                </a:rPr>
                <a:t>penderfyniadau</a:t>
              </a:r>
              <a:r>
                <a:rPr lang="en-US" sz="2940" dirty="0">
                  <a:solidFill>
                    <a:srgbClr val="000000"/>
                  </a:solidFill>
                  <a:latin typeface="Arial"/>
                  <a:ea typeface="Arial"/>
                  <a:cs typeface="Arial"/>
                  <a:sym typeface="Arial"/>
                </a:rPr>
                <a:t> </a:t>
              </a:r>
              <a:r>
                <a:rPr lang="en-US" sz="2940" dirty="0" err="1">
                  <a:solidFill>
                    <a:srgbClr val="000000"/>
                  </a:solidFill>
                  <a:latin typeface="Arial"/>
                  <a:ea typeface="Arial"/>
                  <a:cs typeface="Arial"/>
                  <a:sym typeface="Arial"/>
                </a:rPr>
                <a:t>lleol</a:t>
              </a:r>
              <a:r>
                <a:rPr lang="en-US" sz="2940" dirty="0">
                  <a:solidFill>
                    <a:srgbClr val="000000"/>
                  </a:solidFill>
                  <a:latin typeface="Arial"/>
                  <a:ea typeface="Arial"/>
                  <a:cs typeface="Arial"/>
                  <a:sym typeface="Arial"/>
                </a:rPr>
                <a:t>.</a:t>
              </a:r>
            </a:p>
            <a:p>
              <a:pPr marL="532066" lvl="1" indent="-266033" algn="l">
                <a:lnSpc>
                  <a:spcPts val="2540"/>
                </a:lnSpc>
                <a:buFont typeface="Arial"/>
                <a:buChar char="•"/>
              </a:pPr>
              <a:endParaRPr lang="en-US" sz="2940" dirty="0">
                <a:solidFill>
                  <a:srgbClr val="000000"/>
                </a:solidFill>
                <a:latin typeface="Arial"/>
                <a:ea typeface="Arial"/>
                <a:cs typeface="Arial"/>
                <a:sym typeface="Arial"/>
              </a:endParaRPr>
            </a:p>
            <a:p>
              <a:pPr marL="532066" lvl="1" indent="-266033" algn="l">
                <a:lnSpc>
                  <a:spcPts val="2540"/>
                </a:lnSpc>
                <a:buFont typeface="Arial"/>
                <a:buChar char="•"/>
              </a:pPr>
              <a:r>
                <a:rPr lang="en-US" sz="2940" dirty="0">
                  <a:solidFill>
                    <a:srgbClr val="000000"/>
                  </a:solidFill>
                  <a:latin typeface="Arial"/>
                  <a:ea typeface="Arial"/>
                  <a:cs typeface="Arial"/>
                  <a:sym typeface="Arial"/>
                </a:rPr>
                <a:t>Senedd </a:t>
              </a:r>
              <a:r>
                <a:rPr lang="en-US" sz="2940" dirty="0" err="1">
                  <a:solidFill>
                    <a:srgbClr val="000000"/>
                  </a:solidFill>
                  <a:latin typeface="Arial"/>
                  <a:ea typeface="Arial"/>
                  <a:cs typeface="Arial"/>
                  <a:sym typeface="Arial"/>
                </a:rPr>
                <a:t>Ieuenctid</a:t>
              </a:r>
              <a:endParaRPr lang="en-US" sz="2940" dirty="0">
                <a:solidFill>
                  <a:srgbClr val="000000"/>
                </a:solidFill>
                <a:latin typeface="Arial"/>
                <a:ea typeface="Arial"/>
                <a:cs typeface="Arial"/>
                <a:sym typeface="Arial"/>
              </a:endParaRPr>
            </a:p>
            <a:p>
              <a:pPr marL="532066" lvl="1" indent="-266033" algn="l">
                <a:lnSpc>
                  <a:spcPts val="2540"/>
                </a:lnSpc>
                <a:buFont typeface="Arial"/>
                <a:buChar char="•"/>
              </a:pPr>
              <a:endParaRPr lang="en-US" sz="2940" dirty="0">
                <a:solidFill>
                  <a:srgbClr val="000000"/>
                </a:solidFill>
                <a:latin typeface="Arial"/>
                <a:ea typeface="Arial"/>
                <a:cs typeface="Arial"/>
                <a:sym typeface="Arial"/>
              </a:endParaRPr>
            </a:p>
            <a:p>
              <a:pPr marL="532066" lvl="1" indent="-266033" algn="l">
                <a:lnSpc>
                  <a:spcPts val="2540"/>
                </a:lnSpc>
                <a:buFont typeface="Arial"/>
                <a:buChar char="•"/>
              </a:pPr>
              <a:r>
                <a:rPr lang="en-US" sz="2940" dirty="0" err="1">
                  <a:solidFill>
                    <a:srgbClr val="000000"/>
                  </a:solidFill>
                  <a:latin typeface="Arial"/>
                  <a:ea typeface="Arial"/>
                  <a:cs typeface="Arial"/>
                  <a:sym typeface="Arial"/>
                </a:rPr>
                <a:t>Deddf</a:t>
              </a:r>
              <a:r>
                <a:rPr lang="en-US" sz="2940" dirty="0">
                  <a:solidFill>
                    <a:srgbClr val="000000"/>
                  </a:solidFill>
                  <a:latin typeface="Arial"/>
                  <a:ea typeface="Arial"/>
                  <a:cs typeface="Arial"/>
                  <a:sym typeface="Arial"/>
                </a:rPr>
                <a:t> ALN</a:t>
              </a:r>
            </a:p>
            <a:p>
              <a:pPr marL="532066" lvl="1" indent="-266033" algn="l">
                <a:lnSpc>
                  <a:spcPts val="2540"/>
                </a:lnSpc>
                <a:buFont typeface="Arial"/>
                <a:buChar char="•"/>
              </a:pPr>
              <a:endParaRPr lang="en-US" sz="2940" dirty="0">
                <a:solidFill>
                  <a:srgbClr val="000000"/>
                </a:solidFill>
                <a:latin typeface="Arial"/>
                <a:ea typeface="Arial"/>
                <a:cs typeface="Arial"/>
                <a:sym typeface="Arial"/>
              </a:endParaRPr>
            </a:p>
            <a:p>
              <a:pPr marL="532066" lvl="1" indent="-266033" algn="l">
                <a:lnSpc>
                  <a:spcPts val="2540"/>
                </a:lnSpc>
                <a:buFont typeface="Arial"/>
                <a:buChar char="•"/>
              </a:pPr>
              <a:r>
                <a:rPr lang="en-US" sz="2940" b="1" dirty="0">
                  <a:solidFill>
                    <a:srgbClr val="000000"/>
                  </a:solidFill>
                  <a:latin typeface="Arial Bold"/>
                  <a:ea typeface="Arial Bold"/>
                  <a:cs typeface="Arial Bold"/>
                  <a:sym typeface="Arial Bold"/>
                </a:rPr>
                <a:t>A </a:t>
              </a:r>
              <a:r>
                <a:rPr lang="en-US" sz="2940" b="1" dirty="0" err="1">
                  <a:solidFill>
                    <a:srgbClr val="000000"/>
                  </a:solidFill>
                  <a:latin typeface="Arial Bold"/>
                  <a:ea typeface="Arial Bold"/>
                  <a:cs typeface="Arial Bold"/>
                  <a:sym typeface="Arial Bold"/>
                </a:rPr>
                <a:t>yw</a:t>
              </a:r>
              <a:r>
                <a:rPr lang="en-US" sz="2940" b="1" dirty="0">
                  <a:solidFill>
                    <a:srgbClr val="000000"/>
                  </a:solidFill>
                  <a:latin typeface="Arial Bold"/>
                  <a:ea typeface="Arial Bold"/>
                  <a:cs typeface="Arial Bold"/>
                  <a:sym typeface="Arial Bold"/>
                </a:rPr>
                <a:t> </a:t>
              </a:r>
              <a:r>
                <a:rPr lang="en-US" sz="2940" b="1" dirty="0" err="1">
                  <a:solidFill>
                    <a:srgbClr val="000000"/>
                  </a:solidFill>
                  <a:latin typeface="Arial Bold"/>
                  <a:ea typeface="Arial Bold"/>
                  <a:cs typeface="Arial Bold"/>
                  <a:sym typeface="Arial Bold"/>
                </a:rPr>
                <a:t>hyn</a:t>
              </a:r>
              <a:r>
                <a:rPr lang="en-US" sz="2940" b="1" dirty="0">
                  <a:solidFill>
                    <a:srgbClr val="000000"/>
                  </a:solidFill>
                  <a:latin typeface="Arial Bold"/>
                  <a:ea typeface="Arial Bold"/>
                  <a:cs typeface="Arial Bold"/>
                  <a:sym typeface="Arial Bold"/>
                </a:rPr>
                <a:t> </a:t>
              </a:r>
              <a:r>
                <a:rPr lang="en-US" sz="2940" b="1" dirty="0" err="1">
                  <a:solidFill>
                    <a:srgbClr val="000000"/>
                  </a:solidFill>
                  <a:latin typeface="Arial Bold"/>
                  <a:ea typeface="Arial Bold"/>
                  <a:cs typeface="Arial Bold"/>
                  <a:sym typeface="Arial Bold"/>
                </a:rPr>
                <a:t>yn</a:t>
              </a:r>
              <a:r>
                <a:rPr lang="en-US" sz="2940" b="1" dirty="0">
                  <a:solidFill>
                    <a:srgbClr val="000000"/>
                  </a:solidFill>
                  <a:latin typeface="Arial Bold"/>
                  <a:ea typeface="Arial Bold"/>
                  <a:cs typeface="Arial Bold"/>
                  <a:sym typeface="Arial Bold"/>
                </a:rPr>
                <a:t> </a:t>
              </a:r>
              <a:r>
                <a:rPr lang="en-US" sz="2940" b="1" dirty="0" err="1">
                  <a:solidFill>
                    <a:srgbClr val="000000"/>
                  </a:solidFill>
                  <a:latin typeface="Arial Bold"/>
                  <a:ea typeface="Arial Bold"/>
                  <a:cs typeface="Arial Bold"/>
                  <a:sym typeface="Arial Bold"/>
                </a:rPr>
                <a:t>ddigonol</a:t>
              </a:r>
              <a:r>
                <a:rPr lang="en-US" sz="2940" b="1" dirty="0">
                  <a:solidFill>
                    <a:srgbClr val="000000"/>
                  </a:solidFill>
                  <a:latin typeface="Arial Bold"/>
                  <a:ea typeface="Arial Bold"/>
                  <a:cs typeface="Arial Bold"/>
                  <a:sym typeface="Arial Bold"/>
                </a:rPr>
                <a:t> </a:t>
              </a:r>
              <a:r>
                <a:rPr lang="en-US" sz="2940" b="1" dirty="0" err="1">
                  <a:solidFill>
                    <a:srgbClr val="000000"/>
                  </a:solidFill>
                  <a:latin typeface="Arial Bold"/>
                  <a:ea typeface="Arial Bold"/>
                  <a:cs typeface="Arial Bold"/>
                  <a:sym typeface="Arial Bold"/>
                </a:rPr>
                <a:t>yn</a:t>
              </a:r>
              <a:r>
                <a:rPr lang="en-US" sz="2940" b="1" dirty="0">
                  <a:solidFill>
                    <a:srgbClr val="000000"/>
                  </a:solidFill>
                  <a:latin typeface="Arial Bold"/>
                  <a:ea typeface="Arial Bold"/>
                  <a:cs typeface="Arial Bold"/>
                  <a:sym typeface="Arial Bold"/>
                </a:rPr>
                <a:t> </a:t>
              </a:r>
              <a:r>
                <a:rPr lang="en-US" sz="2940" b="1" dirty="0" err="1">
                  <a:solidFill>
                    <a:srgbClr val="000000"/>
                  </a:solidFill>
                  <a:latin typeface="Arial Bold"/>
                  <a:ea typeface="Arial Bold"/>
                  <a:cs typeface="Arial Bold"/>
                  <a:sym typeface="Arial Bold"/>
                </a:rPr>
                <a:t>eich</a:t>
              </a:r>
              <a:r>
                <a:rPr lang="en-US" sz="2940" b="1" dirty="0">
                  <a:solidFill>
                    <a:srgbClr val="000000"/>
                  </a:solidFill>
                  <a:latin typeface="Arial Bold"/>
                  <a:ea typeface="Arial Bold"/>
                  <a:cs typeface="Arial Bold"/>
                  <a:sym typeface="Arial Bold"/>
                </a:rPr>
                <a:t> barn chi?</a:t>
              </a:r>
            </a:p>
          </p:txBody>
        </p:sp>
      </p:grpSp>
      <p:grpSp>
        <p:nvGrpSpPr>
          <p:cNvPr id="9" name="Group 9"/>
          <p:cNvGrpSpPr/>
          <p:nvPr/>
        </p:nvGrpSpPr>
        <p:grpSpPr>
          <a:xfrm>
            <a:off x="9248775" y="2728912"/>
            <a:ext cx="7791450" cy="6546057"/>
            <a:chOff x="0" y="0"/>
            <a:chExt cx="10388600" cy="8728076"/>
          </a:xfrm>
        </p:grpSpPr>
        <p:sp>
          <p:nvSpPr>
            <p:cNvPr id="10" name="Freeform 10"/>
            <p:cNvSpPr/>
            <p:nvPr/>
          </p:nvSpPr>
          <p:spPr>
            <a:xfrm>
              <a:off x="12700" y="12700"/>
              <a:ext cx="10363200" cy="8702675"/>
            </a:xfrm>
            <a:custGeom>
              <a:avLst/>
              <a:gdLst/>
              <a:ahLst/>
              <a:cxnLst/>
              <a:rect l="l" t="t" r="r" b="b"/>
              <a:pathLst>
                <a:path w="10363200" h="8702675">
                  <a:moveTo>
                    <a:pt x="0" y="0"/>
                  </a:moveTo>
                  <a:lnTo>
                    <a:pt x="10363200" y="0"/>
                  </a:lnTo>
                  <a:lnTo>
                    <a:pt x="10363200" y="8702675"/>
                  </a:lnTo>
                  <a:lnTo>
                    <a:pt x="0" y="8702675"/>
                  </a:lnTo>
                  <a:close/>
                </a:path>
              </a:pathLst>
            </a:custGeom>
            <a:solidFill>
              <a:srgbClr val="FFF2CC"/>
            </a:solidFill>
          </p:spPr>
          <p:txBody>
            <a:bodyPr/>
            <a:lstStyle/>
            <a:p>
              <a:endParaRPr lang="en-GB"/>
            </a:p>
          </p:txBody>
        </p:sp>
        <p:sp>
          <p:nvSpPr>
            <p:cNvPr id="11" name="Freeform 11"/>
            <p:cNvSpPr/>
            <p:nvPr/>
          </p:nvSpPr>
          <p:spPr>
            <a:xfrm>
              <a:off x="0" y="0"/>
              <a:ext cx="10388600" cy="8728075"/>
            </a:xfrm>
            <a:custGeom>
              <a:avLst/>
              <a:gdLst/>
              <a:ahLst/>
              <a:cxnLst/>
              <a:rect l="l" t="t" r="r" b="b"/>
              <a:pathLst>
                <a:path w="10388600" h="8728075">
                  <a:moveTo>
                    <a:pt x="12700" y="0"/>
                  </a:moveTo>
                  <a:lnTo>
                    <a:pt x="10375900" y="0"/>
                  </a:lnTo>
                  <a:cubicBezTo>
                    <a:pt x="10382885" y="0"/>
                    <a:pt x="10388600" y="5715"/>
                    <a:pt x="10388600" y="12700"/>
                  </a:cubicBezTo>
                  <a:lnTo>
                    <a:pt x="10388600" y="8715375"/>
                  </a:lnTo>
                  <a:cubicBezTo>
                    <a:pt x="10388600" y="8722360"/>
                    <a:pt x="10382885" y="8728075"/>
                    <a:pt x="10375900" y="8728075"/>
                  </a:cubicBezTo>
                  <a:lnTo>
                    <a:pt x="12700" y="8728075"/>
                  </a:lnTo>
                  <a:cubicBezTo>
                    <a:pt x="5715" y="8728075"/>
                    <a:pt x="0" y="8722360"/>
                    <a:pt x="0" y="8715375"/>
                  </a:cubicBezTo>
                  <a:lnTo>
                    <a:pt x="0" y="12700"/>
                  </a:lnTo>
                  <a:cubicBezTo>
                    <a:pt x="0" y="5715"/>
                    <a:pt x="5715" y="0"/>
                    <a:pt x="12700" y="0"/>
                  </a:cubicBezTo>
                  <a:moveTo>
                    <a:pt x="12700" y="25400"/>
                  </a:moveTo>
                  <a:lnTo>
                    <a:pt x="12700" y="12700"/>
                  </a:lnTo>
                  <a:lnTo>
                    <a:pt x="25400" y="12700"/>
                  </a:lnTo>
                  <a:lnTo>
                    <a:pt x="25400" y="8715375"/>
                  </a:lnTo>
                  <a:lnTo>
                    <a:pt x="12700" y="8715375"/>
                  </a:lnTo>
                  <a:lnTo>
                    <a:pt x="12700" y="8702675"/>
                  </a:lnTo>
                  <a:lnTo>
                    <a:pt x="10375900" y="8702675"/>
                  </a:lnTo>
                  <a:lnTo>
                    <a:pt x="10375900" y="8715375"/>
                  </a:lnTo>
                  <a:lnTo>
                    <a:pt x="10363200" y="8715375"/>
                  </a:lnTo>
                  <a:lnTo>
                    <a:pt x="10363200" y="12700"/>
                  </a:lnTo>
                  <a:lnTo>
                    <a:pt x="10375900" y="12700"/>
                  </a:lnTo>
                  <a:lnTo>
                    <a:pt x="10375900" y="25400"/>
                  </a:lnTo>
                  <a:lnTo>
                    <a:pt x="12700" y="25400"/>
                  </a:lnTo>
                  <a:close/>
                </a:path>
              </a:pathLst>
            </a:custGeom>
            <a:solidFill>
              <a:srgbClr val="FFF2CC"/>
            </a:solidFill>
          </p:spPr>
          <p:txBody>
            <a:bodyPr/>
            <a:lstStyle/>
            <a:p>
              <a:endParaRPr lang="en-GB"/>
            </a:p>
          </p:txBody>
        </p:sp>
        <p:sp>
          <p:nvSpPr>
            <p:cNvPr id="12" name="TextBox 12"/>
            <p:cNvSpPr txBox="1"/>
            <p:nvPr/>
          </p:nvSpPr>
          <p:spPr>
            <a:xfrm>
              <a:off x="0" y="38100"/>
              <a:ext cx="10388600" cy="8689976"/>
            </a:xfrm>
            <a:prstGeom prst="rect">
              <a:avLst/>
            </a:prstGeom>
          </p:spPr>
          <p:txBody>
            <a:bodyPr lIns="50800" tIns="50800" rIns="50800" bIns="50800" rtlCol="0" anchor="t"/>
            <a:lstStyle/>
            <a:p>
              <a:pPr marL="532066" lvl="1" indent="-266033" algn="l">
                <a:lnSpc>
                  <a:spcPts val="2540"/>
                </a:lnSpc>
                <a:buFont typeface="Arial"/>
                <a:buChar char="•"/>
              </a:pPr>
              <a:r>
                <a:rPr lang="en-US" sz="2940" i="1" dirty="0">
                  <a:solidFill>
                    <a:srgbClr val="000000"/>
                  </a:solidFill>
                  <a:latin typeface="Arial Italics"/>
                  <a:ea typeface="Arial Italics"/>
                  <a:cs typeface="Arial Italics"/>
                  <a:sym typeface="Arial Italics"/>
                </a:rPr>
                <a:t>Children in Wales do not believe that their views are listened to or make a difference to policy in Wales at a national, school or community level. </a:t>
              </a:r>
            </a:p>
            <a:p>
              <a:pPr marL="532066" lvl="1" indent="-266033" algn="l">
                <a:lnSpc>
                  <a:spcPts val="2540"/>
                </a:lnSpc>
              </a:pPr>
              <a:endParaRPr lang="en-US" sz="2940" i="1" dirty="0">
                <a:solidFill>
                  <a:srgbClr val="000000"/>
                </a:solidFill>
                <a:latin typeface="Arial Italics"/>
                <a:ea typeface="Arial Italics"/>
                <a:cs typeface="Arial Italics"/>
                <a:sym typeface="Arial Italics"/>
              </a:endParaRPr>
            </a:p>
            <a:p>
              <a:pPr marL="532066" lvl="1" indent="-266033" algn="l">
                <a:lnSpc>
                  <a:spcPts val="2540"/>
                </a:lnSpc>
                <a:buFont typeface="Arial"/>
                <a:buChar char="•"/>
              </a:pPr>
              <a:r>
                <a:rPr lang="en-US" sz="2940" i="1" dirty="0">
                  <a:solidFill>
                    <a:srgbClr val="000000"/>
                  </a:solidFill>
                  <a:latin typeface="Arial Italics"/>
                  <a:ea typeface="Arial Italics"/>
                  <a:cs typeface="Arial Italics"/>
                  <a:sym typeface="Arial Italics"/>
                </a:rPr>
                <a:t>Schools are required by law to have a school council, and local authorities are required to have a youth forum. </a:t>
              </a:r>
            </a:p>
            <a:p>
              <a:pPr marL="532066" lvl="1" indent="-266033" algn="l">
                <a:lnSpc>
                  <a:spcPts val="2540"/>
                </a:lnSpc>
                <a:buFont typeface="Arial"/>
                <a:buChar char="•"/>
              </a:pPr>
              <a:endParaRPr lang="en-US" sz="2940" i="1" dirty="0">
                <a:solidFill>
                  <a:srgbClr val="000000"/>
                </a:solidFill>
                <a:latin typeface="Arial Italics"/>
                <a:ea typeface="Arial Italics"/>
                <a:cs typeface="Arial Italics"/>
                <a:sym typeface="Arial Italics"/>
              </a:endParaRPr>
            </a:p>
            <a:p>
              <a:pPr marL="532066" lvl="1" indent="-266033" algn="l">
                <a:lnSpc>
                  <a:spcPts val="2540"/>
                </a:lnSpc>
                <a:buFont typeface="Arial"/>
                <a:buChar char="•"/>
              </a:pPr>
              <a:r>
                <a:rPr lang="en-US" sz="2940" i="1" dirty="0">
                  <a:solidFill>
                    <a:srgbClr val="000000"/>
                  </a:solidFill>
                  <a:latin typeface="Arial Italics"/>
                  <a:ea typeface="Arial Italics"/>
                  <a:cs typeface="Arial Italics"/>
                  <a:sym typeface="Arial Italics"/>
                </a:rPr>
                <a:t>The Well-Being of Future Generations Act (Wales) 2015 requires that citizens are involved in local decision-making. </a:t>
              </a:r>
            </a:p>
            <a:p>
              <a:pPr marL="532066" lvl="1" indent="-266033" algn="l">
                <a:lnSpc>
                  <a:spcPts val="2540"/>
                </a:lnSpc>
                <a:buFont typeface="Arial"/>
                <a:buChar char="•"/>
              </a:pPr>
              <a:r>
                <a:rPr lang="en-US" sz="2940" i="1" dirty="0">
                  <a:solidFill>
                    <a:srgbClr val="000000"/>
                  </a:solidFill>
                  <a:latin typeface="Arial Italics"/>
                  <a:ea typeface="Arial Italics"/>
                  <a:cs typeface="Arial Italics"/>
                  <a:sym typeface="Arial Italics"/>
                </a:rPr>
                <a:t>Youth Parliament</a:t>
              </a:r>
            </a:p>
            <a:p>
              <a:pPr marL="532066" lvl="1" indent="-266033" algn="l">
                <a:lnSpc>
                  <a:spcPts val="2540"/>
                </a:lnSpc>
                <a:buFont typeface="Arial"/>
                <a:buChar char="•"/>
              </a:pPr>
              <a:endParaRPr lang="en-US" sz="2940" i="1" dirty="0">
                <a:solidFill>
                  <a:srgbClr val="000000"/>
                </a:solidFill>
                <a:latin typeface="Arial Italics"/>
                <a:ea typeface="Arial Italics"/>
                <a:cs typeface="Arial Italics"/>
                <a:sym typeface="Arial Italics"/>
              </a:endParaRPr>
            </a:p>
            <a:p>
              <a:pPr marL="532066" lvl="1" indent="-266033" algn="l">
                <a:lnSpc>
                  <a:spcPts val="2540"/>
                </a:lnSpc>
                <a:buFont typeface="Arial"/>
                <a:buChar char="•"/>
              </a:pPr>
              <a:r>
                <a:rPr lang="en-US" sz="2940" i="1" dirty="0">
                  <a:solidFill>
                    <a:srgbClr val="000000"/>
                  </a:solidFill>
                  <a:latin typeface="Arial Italics"/>
                  <a:ea typeface="Arial Italics"/>
                  <a:cs typeface="Arial Italics"/>
                  <a:sym typeface="Arial Italics"/>
                </a:rPr>
                <a:t>ALN Act </a:t>
              </a:r>
            </a:p>
            <a:p>
              <a:pPr marL="532066" lvl="1" indent="-266033" algn="l">
                <a:lnSpc>
                  <a:spcPts val="2540"/>
                </a:lnSpc>
                <a:buFont typeface="Arial"/>
                <a:buChar char="•"/>
              </a:pPr>
              <a:endParaRPr lang="en-US" sz="2940" i="1" dirty="0">
                <a:solidFill>
                  <a:srgbClr val="000000"/>
                </a:solidFill>
                <a:latin typeface="Arial Italics"/>
                <a:ea typeface="Arial Italics"/>
                <a:cs typeface="Arial Italics"/>
                <a:sym typeface="Arial Italics"/>
              </a:endParaRPr>
            </a:p>
            <a:p>
              <a:pPr marL="532066" lvl="1" indent="-266033" algn="l">
                <a:lnSpc>
                  <a:spcPts val="2540"/>
                </a:lnSpc>
                <a:buFont typeface="Arial"/>
                <a:buChar char="•"/>
              </a:pPr>
              <a:r>
                <a:rPr lang="en-US" sz="2940" b="1" i="1" dirty="0">
                  <a:solidFill>
                    <a:srgbClr val="000000"/>
                  </a:solidFill>
                  <a:latin typeface="Arial Bold Italics"/>
                  <a:ea typeface="Arial Bold Italics"/>
                  <a:cs typeface="Arial Bold Italics"/>
                  <a:sym typeface="Arial Bold Italics"/>
                </a:rPr>
                <a:t>Is this sufficient in your opinion? </a:t>
              </a:r>
              <a:r>
                <a:rPr lang="en-US" sz="2940" i="1" dirty="0">
                  <a:solidFill>
                    <a:srgbClr val="000000"/>
                  </a:solidFill>
                  <a:latin typeface="Arial Italics"/>
                  <a:ea typeface="Arial Italics"/>
                  <a:cs typeface="Arial Italics"/>
                  <a:sym typeface="Arial Italics"/>
                </a:rPr>
                <a:t> </a:t>
              </a:r>
            </a:p>
          </p:txBody>
        </p:sp>
      </p:gr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FFF2CC"/>
        </a:solidFill>
        <a:effectLst/>
      </p:bgPr>
    </p:bg>
    <p:spTree>
      <p:nvGrpSpPr>
        <p:cNvPr id="1" name=""/>
        <p:cNvGrpSpPr/>
        <p:nvPr/>
      </p:nvGrpSpPr>
      <p:grpSpPr>
        <a:xfrm>
          <a:off x="0" y="0"/>
          <a:ext cx="0" cy="0"/>
          <a:chOff x="0" y="0"/>
          <a:chExt cx="0" cy="0"/>
        </a:xfrm>
      </p:grpSpPr>
      <p:grpSp>
        <p:nvGrpSpPr>
          <p:cNvPr id="2" name="Group 2"/>
          <p:cNvGrpSpPr/>
          <p:nvPr/>
        </p:nvGrpSpPr>
        <p:grpSpPr>
          <a:xfrm>
            <a:off x="1257300" y="547687"/>
            <a:ext cx="15773400" cy="2128266"/>
            <a:chOff x="0" y="0"/>
            <a:chExt cx="21031200" cy="2837688"/>
          </a:xfrm>
        </p:grpSpPr>
        <p:sp>
          <p:nvSpPr>
            <p:cNvPr id="3" name="Freeform 3"/>
            <p:cNvSpPr/>
            <p:nvPr/>
          </p:nvSpPr>
          <p:spPr>
            <a:xfrm>
              <a:off x="0" y="0"/>
              <a:ext cx="21031200" cy="2837688"/>
            </a:xfrm>
            <a:custGeom>
              <a:avLst/>
              <a:gdLst/>
              <a:ahLst/>
              <a:cxnLst/>
              <a:rect l="l" t="t" r="r" b="b"/>
              <a:pathLst>
                <a:path w="21031200" h="2837688">
                  <a:moveTo>
                    <a:pt x="0" y="0"/>
                  </a:moveTo>
                  <a:lnTo>
                    <a:pt x="21031200" y="0"/>
                  </a:lnTo>
                  <a:lnTo>
                    <a:pt x="21031200" y="2837688"/>
                  </a:lnTo>
                  <a:lnTo>
                    <a:pt x="0" y="2837688"/>
                  </a:lnTo>
                  <a:close/>
                </a:path>
              </a:pathLst>
            </a:custGeom>
            <a:solidFill>
              <a:srgbClr val="000000">
                <a:alpha val="0"/>
              </a:srgbClr>
            </a:solidFill>
          </p:spPr>
          <p:txBody>
            <a:bodyPr/>
            <a:lstStyle/>
            <a:p>
              <a:endParaRPr lang="en-GB"/>
            </a:p>
          </p:txBody>
        </p:sp>
        <p:sp>
          <p:nvSpPr>
            <p:cNvPr id="4" name="TextBox 4"/>
            <p:cNvSpPr txBox="1"/>
            <p:nvPr/>
          </p:nvSpPr>
          <p:spPr>
            <a:xfrm>
              <a:off x="0" y="-57150"/>
              <a:ext cx="21031200" cy="2894838"/>
            </a:xfrm>
            <a:prstGeom prst="rect">
              <a:avLst/>
            </a:prstGeom>
          </p:spPr>
          <p:txBody>
            <a:bodyPr lIns="0" tIns="0" rIns="0" bIns="0" rtlCol="0" anchor="ctr"/>
            <a:lstStyle/>
            <a:p>
              <a:pPr algn="ctr">
                <a:lnSpc>
                  <a:spcPts val="7128"/>
                </a:lnSpc>
              </a:pPr>
              <a:r>
                <a:rPr lang="en-US" sz="6600">
                  <a:solidFill>
                    <a:srgbClr val="000000"/>
                  </a:solidFill>
                  <a:latin typeface="Arial"/>
                  <a:ea typeface="Arial"/>
                  <a:cs typeface="Arial"/>
                  <a:sym typeface="Arial"/>
                </a:rPr>
                <a:t>Annog Cyfranogiad</a:t>
              </a:r>
            </a:p>
            <a:p>
              <a:pPr algn="ctr">
                <a:lnSpc>
                  <a:spcPts val="7128"/>
                </a:lnSpc>
              </a:pPr>
              <a:r>
                <a:rPr lang="en-US" sz="6600">
                  <a:solidFill>
                    <a:srgbClr val="000000"/>
                  </a:solidFill>
                  <a:latin typeface="Arial"/>
                  <a:ea typeface="Arial"/>
                  <a:cs typeface="Arial"/>
                  <a:sym typeface="Arial"/>
                </a:rPr>
                <a:t>Encouraging Participation</a:t>
              </a:r>
            </a:p>
          </p:txBody>
        </p:sp>
      </p:grpSp>
      <p:grpSp>
        <p:nvGrpSpPr>
          <p:cNvPr id="5" name="Group 5"/>
          <p:cNvGrpSpPr/>
          <p:nvPr/>
        </p:nvGrpSpPr>
        <p:grpSpPr>
          <a:xfrm>
            <a:off x="304800" y="2728913"/>
            <a:ext cx="8734425" cy="6894888"/>
            <a:chOff x="-1257300" y="0"/>
            <a:chExt cx="11645900" cy="9193185"/>
          </a:xfrm>
        </p:grpSpPr>
        <p:sp>
          <p:nvSpPr>
            <p:cNvPr id="6" name="Freeform 6"/>
            <p:cNvSpPr/>
            <p:nvPr/>
          </p:nvSpPr>
          <p:spPr>
            <a:xfrm>
              <a:off x="12700" y="13377"/>
              <a:ext cx="10363200" cy="9166430"/>
            </a:xfrm>
            <a:custGeom>
              <a:avLst/>
              <a:gdLst/>
              <a:ahLst/>
              <a:cxnLst/>
              <a:rect l="l" t="t" r="r" b="b"/>
              <a:pathLst>
                <a:path w="10363200" h="9166430">
                  <a:moveTo>
                    <a:pt x="0" y="0"/>
                  </a:moveTo>
                  <a:lnTo>
                    <a:pt x="10363200" y="0"/>
                  </a:lnTo>
                  <a:lnTo>
                    <a:pt x="10363200" y="9166430"/>
                  </a:lnTo>
                  <a:lnTo>
                    <a:pt x="0" y="9166430"/>
                  </a:lnTo>
                  <a:close/>
                </a:path>
              </a:pathLst>
            </a:custGeom>
            <a:solidFill>
              <a:srgbClr val="FFF2CC"/>
            </a:solidFill>
          </p:spPr>
          <p:txBody>
            <a:bodyPr/>
            <a:lstStyle/>
            <a:p>
              <a:endParaRPr lang="en-GB"/>
            </a:p>
          </p:txBody>
        </p:sp>
        <p:sp>
          <p:nvSpPr>
            <p:cNvPr id="7" name="Freeform 7"/>
            <p:cNvSpPr/>
            <p:nvPr/>
          </p:nvSpPr>
          <p:spPr>
            <a:xfrm>
              <a:off x="0" y="0"/>
              <a:ext cx="10388600" cy="9193184"/>
            </a:xfrm>
            <a:custGeom>
              <a:avLst/>
              <a:gdLst/>
              <a:ahLst/>
              <a:cxnLst/>
              <a:rect l="l" t="t" r="r" b="b"/>
              <a:pathLst>
                <a:path w="10388600" h="9193184">
                  <a:moveTo>
                    <a:pt x="12700" y="0"/>
                  </a:moveTo>
                  <a:lnTo>
                    <a:pt x="10375900" y="0"/>
                  </a:lnTo>
                  <a:cubicBezTo>
                    <a:pt x="10382885" y="0"/>
                    <a:pt x="10388600" y="6020"/>
                    <a:pt x="10388600" y="13377"/>
                  </a:cubicBezTo>
                  <a:lnTo>
                    <a:pt x="10388600" y="9179807"/>
                  </a:lnTo>
                  <a:cubicBezTo>
                    <a:pt x="10388600" y="9187164"/>
                    <a:pt x="10382885" y="9193184"/>
                    <a:pt x="10375900" y="9193184"/>
                  </a:cubicBezTo>
                  <a:lnTo>
                    <a:pt x="12700" y="9193184"/>
                  </a:lnTo>
                  <a:cubicBezTo>
                    <a:pt x="5715" y="9193184"/>
                    <a:pt x="0" y="9187164"/>
                    <a:pt x="0" y="9179807"/>
                  </a:cubicBezTo>
                  <a:lnTo>
                    <a:pt x="0" y="13377"/>
                  </a:lnTo>
                  <a:cubicBezTo>
                    <a:pt x="0" y="6020"/>
                    <a:pt x="5715" y="0"/>
                    <a:pt x="12700" y="0"/>
                  </a:cubicBezTo>
                  <a:moveTo>
                    <a:pt x="12700" y="26754"/>
                  </a:moveTo>
                  <a:lnTo>
                    <a:pt x="12700" y="13377"/>
                  </a:lnTo>
                  <a:lnTo>
                    <a:pt x="25400" y="13377"/>
                  </a:lnTo>
                  <a:lnTo>
                    <a:pt x="25400" y="9179807"/>
                  </a:lnTo>
                  <a:lnTo>
                    <a:pt x="12700" y="9179807"/>
                  </a:lnTo>
                  <a:lnTo>
                    <a:pt x="12700" y="9166430"/>
                  </a:lnTo>
                  <a:lnTo>
                    <a:pt x="10375900" y="9166430"/>
                  </a:lnTo>
                  <a:lnTo>
                    <a:pt x="10375900" y="9179807"/>
                  </a:lnTo>
                  <a:lnTo>
                    <a:pt x="10363200" y="9179807"/>
                  </a:lnTo>
                  <a:lnTo>
                    <a:pt x="10363200" y="13377"/>
                  </a:lnTo>
                  <a:lnTo>
                    <a:pt x="10375900" y="13377"/>
                  </a:lnTo>
                  <a:lnTo>
                    <a:pt x="10375900" y="26754"/>
                  </a:lnTo>
                  <a:lnTo>
                    <a:pt x="12700" y="26754"/>
                  </a:lnTo>
                  <a:close/>
                </a:path>
              </a:pathLst>
            </a:custGeom>
            <a:solidFill>
              <a:srgbClr val="FFF2CC"/>
            </a:solidFill>
          </p:spPr>
          <p:txBody>
            <a:bodyPr/>
            <a:lstStyle/>
            <a:p>
              <a:endParaRPr lang="en-GB"/>
            </a:p>
          </p:txBody>
        </p:sp>
        <p:sp>
          <p:nvSpPr>
            <p:cNvPr id="8" name="TextBox 8"/>
            <p:cNvSpPr txBox="1"/>
            <p:nvPr/>
          </p:nvSpPr>
          <p:spPr>
            <a:xfrm>
              <a:off x="-1257300" y="47625"/>
              <a:ext cx="11645900" cy="9145560"/>
            </a:xfrm>
            <a:prstGeom prst="rect">
              <a:avLst/>
            </a:prstGeom>
          </p:spPr>
          <p:txBody>
            <a:bodyPr lIns="50800" tIns="50800" rIns="50800" bIns="50800" rtlCol="0" anchor="t"/>
            <a:lstStyle/>
            <a:p>
              <a:pPr marL="663083" lvl="1" indent="-331541" algn="l">
                <a:lnSpc>
                  <a:spcPts val="3356"/>
                </a:lnSpc>
                <a:buFont typeface="Arial"/>
                <a:buChar char="•"/>
              </a:pPr>
              <a:r>
                <a:rPr lang="en-US" sz="3600" dirty="0" err="1">
                  <a:solidFill>
                    <a:srgbClr val="000000"/>
                  </a:solidFill>
                  <a:latin typeface="Arial"/>
                  <a:ea typeface="Arial"/>
                  <a:cs typeface="Arial"/>
                  <a:sym typeface="Arial"/>
                </a:rPr>
                <a:t>Rhoi</a:t>
              </a:r>
              <a:r>
                <a:rPr lang="en-US" sz="3600" dirty="0">
                  <a:solidFill>
                    <a:srgbClr val="000000"/>
                  </a:solidFill>
                  <a:latin typeface="Arial"/>
                  <a:ea typeface="Arial"/>
                  <a:cs typeface="Arial"/>
                  <a:sym typeface="Arial"/>
                </a:rPr>
                <a:t> </a:t>
              </a:r>
              <a:r>
                <a:rPr lang="en-US" sz="3600" dirty="0" err="1">
                  <a:solidFill>
                    <a:srgbClr val="000000"/>
                  </a:solidFill>
                  <a:latin typeface="Arial"/>
                  <a:ea typeface="Arial"/>
                  <a:cs typeface="Arial"/>
                  <a:sym typeface="Arial"/>
                </a:rPr>
                <a:t>lle</a:t>
              </a:r>
              <a:r>
                <a:rPr lang="en-US" sz="3600" dirty="0">
                  <a:solidFill>
                    <a:srgbClr val="000000"/>
                  </a:solidFill>
                  <a:latin typeface="Arial"/>
                  <a:ea typeface="Arial"/>
                  <a:cs typeface="Arial"/>
                  <a:sym typeface="Arial"/>
                </a:rPr>
                <a:t> </a:t>
              </a:r>
              <a:r>
                <a:rPr lang="en-US" sz="3600" dirty="0" err="1">
                  <a:solidFill>
                    <a:srgbClr val="000000"/>
                  </a:solidFill>
                  <a:latin typeface="Arial"/>
                  <a:ea typeface="Arial"/>
                  <a:cs typeface="Arial"/>
                  <a:sym typeface="Arial"/>
                </a:rPr>
                <a:t>i</a:t>
              </a:r>
              <a:r>
                <a:rPr lang="en-US" sz="3600" dirty="0">
                  <a:solidFill>
                    <a:srgbClr val="000000"/>
                  </a:solidFill>
                  <a:latin typeface="Arial"/>
                  <a:ea typeface="Arial"/>
                  <a:cs typeface="Arial"/>
                  <a:sym typeface="Arial"/>
                </a:rPr>
                <a:t> </a:t>
              </a:r>
              <a:r>
                <a:rPr lang="en-US" sz="3600" dirty="0" err="1">
                  <a:solidFill>
                    <a:srgbClr val="000000"/>
                  </a:solidFill>
                  <a:latin typeface="Arial"/>
                  <a:ea typeface="Arial"/>
                  <a:cs typeface="Arial"/>
                  <a:sym typeface="Arial"/>
                </a:rPr>
                <a:t>blant</a:t>
              </a:r>
              <a:r>
                <a:rPr lang="en-US" sz="3600" dirty="0">
                  <a:solidFill>
                    <a:srgbClr val="000000"/>
                  </a:solidFill>
                  <a:latin typeface="Arial"/>
                  <a:ea typeface="Arial"/>
                  <a:cs typeface="Arial"/>
                  <a:sym typeface="Arial"/>
                </a:rPr>
                <a:t> </a:t>
              </a:r>
              <a:r>
                <a:rPr lang="en-US" sz="3600" dirty="0" err="1">
                  <a:solidFill>
                    <a:srgbClr val="000000"/>
                  </a:solidFill>
                  <a:latin typeface="Arial"/>
                  <a:ea typeface="Arial"/>
                  <a:cs typeface="Arial"/>
                  <a:sym typeface="Arial"/>
                </a:rPr>
                <a:t>wneud</a:t>
              </a:r>
              <a:r>
                <a:rPr lang="en-US" sz="3600" dirty="0">
                  <a:solidFill>
                    <a:srgbClr val="000000"/>
                  </a:solidFill>
                  <a:latin typeface="Arial"/>
                  <a:ea typeface="Arial"/>
                  <a:cs typeface="Arial"/>
                  <a:sym typeface="Arial"/>
                </a:rPr>
                <a:t> </a:t>
              </a:r>
              <a:r>
                <a:rPr lang="en-US" sz="3600" dirty="0" err="1">
                  <a:solidFill>
                    <a:srgbClr val="000000"/>
                  </a:solidFill>
                  <a:latin typeface="Arial"/>
                  <a:ea typeface="Arial"/>
                  <a:cs typeface="Arial"/>
                  <a:sym typeface="Arial"/>
                </a:rPr>
                <a:t>dewisiadau</a:t>
              </a:r>
              <a:r>
                <a:rPr lang="en-US" sz="3600" dirty="0">
                  <a:solidFill>
                    <a:srgbClr val="000000"/>
                  </a:solidFill>
                  <a:latin typeface="Arial"/>
                  <a:ea typeface="Arial"/>
                  <a:cs typeface="Arial"/>
                  <a:sym typeface="Arial"/>
                </a:rPr>
                <a:t> a </a:t>
              </a:r>
              <a:r>
                <a:rPr lang="en-US" sz="3600" dirty="0" err="1">
                  <a:solidFill>
                    <a:srgbClr val="000000"/>
                  </a:solidFill>
                  <a:latin typeface="Arial"/>
                  <a:ea typeface="Arial"/>
                  <a:cs typeface="Arial"/>
                  <a:sym typeface="Arial"/>
                </a:rPr>
                <a:t>chymryd</a:t>
              </a:r>
              <a:r>
                <a:rPr lang="en-US" sz="3600" dirty="0">
                  <a:solidFill>
                    <a:srgbClr val="000000"/>
                  </a:solidFill>
                  <a:latin typeface="Arial"/>
                  <a:ea typeface="Arial"/>
                  <a:cs typeface="Arial"/>
                  <a:sym typeface="Arial"/>
                </a:rPr>
                <a:t> </a:t>
              </a:r>
              <a:r>
                <a:rPr lang="en-US" sz="3600" dirty="0" err="1">
                  <a:solidFill>
                    <a:srgbClr val="000000"/>
                  </a:solidFill>
                  <a:latin typeface="Arial"/>
                  <a:ea typeface="Arial"/>
                  <a:cs typeface="Arial"/>
                  <a:sym typeface="Arial"/>
                </a:rPr>
                <a:t>cyfrifoldeb</a:t>
              </a:r>
              <a:endParaRPr lang="en-US" sz="3600" dirty="0">
                <a:solidFill>
                  <a:srgbClr val="000000"/>
                </a:solidFill>
                <a:latin typeface="Arial"/>
                <a:ea typeface="Arial"/>
                <a:cs typeface="Arial"/>
                <a:sym typeface="Arial"/>
              </a:endParaRPr>
            </a:p>
            <a:p>
              <a:pPr marL="331542" lvl="1" algn="l">
                <a:lnSpc>
                  <a:spcPts val="3356"/>
                </a:lnSpc>
              </a:pPr>
              <a:endParaRPr lang="en-US" sz="3600" dirty="0">
                <a:solidFill>
                  <a:srgbClr val="000000"/>
                </a:solidFill>
                <a:latin typeface="Arial"/>
                <a:ea typeface="Arial"/>
                <a:cs typeface="Arial"/>
                <a:sym typeface="Arial"/>
              </a:endParaRPr>
            </a:p>
            <a:p>
              <a:pPr marL="663083" lvl="1" indent="-331541" algn="l">
                <a:lnSpc>
                  <a:spcPts val="3356"/>
                </a:lnSpc>
                <a:buFont typeface="Arial"/>
                <a:buChar char="•"/>
              </a:pPr>
              <a:r>
                <a:rPr lang="en-US" sz="3600" dirty="0" err="1">
                  <a:solidFill>
                    <a:srgbClr val="000000"/>
                  </a:solidFill>
                  <a:latin typeface="Arial"/>
                  <a:ea typeface="Arial"/>
                  <a:cs typeface="Arial"/>
                  <a:sym typeface="Arial"/>
                </a:rPr>
                <a:t>Datblygu</a:t>
              </a:r>
              <a:r>
                <a:rPr lang="en-US" sz="3600" dirty="0">
                  <a:solidFill>
                    <a:srgbClr val="000000"/>
                  </a:solidFill>
                  <a:latin typeface="Arial"/>
                  <a:ea typeface="Arial"/>
                  <a:cs typeface="Arial"/>
                  <a:sym typeface="Arial"/>
                </a:rPr>
                <a:t> </a:t>
              </a:r>
              <a:r>
                <a:rPr lang="en-US" sz="3600" dirty="0" err="1">
                  <a:solidFill>
                    <a:srgbClr val="000000"/>
                  </a:solidFill>
                  <a:latin typeface="Arial"/>
                  <a:ea typeface="Arial"/>
                  <a:cs typeface="Arial"/>
                  <a:sym typeface="Arial"/>
                </a:rPr>
                <a:t>asiantaeth</a:t>
              </a:r>
              <a:r>
                <a:rPr lang="en-US" sz="3600" dirty="0">
                  <a:solidFill>
                    <a:srgbClr val="000000"/>
                  </a:solidFill>
                  <a:latin typeface="Arial"/>
                  <a:ea typeface="Arial"/>
                  <a:cs typeface="Arial"/>
                  <a:sym typeface="Arial"/>
                </a:rPr>
                <a:t> plant </a:t>
              </a:r>
              <a:r>
                <a:rPr lang="en-US" sz="3600" dirty="0" err="1">
                  <a:solidFill>
                    <a:srgbClr val="000000"/>
                  </a:solidFill>
                  <a:latin typeface="Arial"/>
                  <a:ea typeface="Arial"/>
                  <a:cs typeface="Arial"/>
                  <a:sym typeface="Arial"/>
                </a:rPr>
                <a:t>dros</a:t>
              </a:r>
              <a:r>
                <a:rPr lang="en-US" sz="3600" dirty="0">
                  <a:solidFill>
                    <a:srgbClr val="000000"/>
                  </a:solidFill>
                  <a:latin typeface="Arial"/>
                  <a:ea typeface="Arial"/>
                  <a:cs typeface="Arial"/>
                  <a:sym typeface="Arial"/>
                </a:rPr>
                <a:t> </a:t>
              </a:r>
              <a:r>
                <a:rPr lang="en-US" sz="3600" dirty="0" err="1">
                  <a:solidFill>
                    <a:srgbClr val="000000"/>
                  </a:solidFill>
                  <a:latin typeface="Arial"/>
                  <a:ea typeface="Arial"/>
                  <a:cs typeface="Arial"/>
                  <a:sym typeface="Arial"/>
                </a:rPr>
                <a:t>amser</a:t>
              </a:r>
              <a:endParaRPr lang="en-US" sz="3600" dirty="0">
                <a:solidFill>
                  <a:srgbClr val="000000"/>
                </a:solidFill>
                <a:latin typeface="Arial"/>
                <a:ea typeface="Arial"/>
                <a:cs typeface="Arial"/>
                <a:sym typeface="Arial"/>
              </a:endParaRPr>
            </a:p>
            <a:p>
              <a:pPr marL="331542" lvl="1" algn="l">
                <a:lnSpc>
                  <a:spcPts val="3356"/>
                </a:lnSpc>
              </a:pPr>
              <a:endParaRPr lang="en-US" sz="3600" dirty="0">
                <a:solidFill>
                  <a:srgbClr val="000000"/>
                </a:solidFill>
                <a:latin typeface="Arial"/>
                <a:ea typeface="Arial"/>
                <a:cs typeface="Arial"/>
                <a:sym typeface="Arial"/>
              </a:endParaRPr>
            </a:p>
            <a:p>
              <a:pPr marL="663083" lvl="1" indent="-331541" algn="l">
                <a:lnSpc>
                  <a:spcPts val="3356"/>
                </a:lnSpc>
                <a:buFont typeface="Arial"/>
                <a:buChar char="•"/>
              </a:pPr>
              <a:r>
                <a:rPr lang="en-US" sz="3600" dirty="0" err="1">
                  <a:solidFill>
                    <a:srgbClr val="000000"/>
                  </a:solidFill>
                  <a:latin typeface="Arial"/>
                  <a:ea typeface="Arial"/>
                  <a:cs typeface="Arial"/>
                  <a:sym typeface="Arial"/>
                </a:rPr>
                <a:t>Cefnogi</a:t>
              </a:r>
              <a:r>
                <a:rPr lang="en-US" sz="3600" dirty="0">
                  <a:solidFill>
                    <a:srgbClr val="000000"/>
                  </a:solidFill>
                  <a:latin typeface="Arial"/>
                  <a:ea typeface="Arial"/>
                  <a:cs typeface="Arial"/>
                  <a:sym typeface="Arial"/>
                </a:rPr>
                <a:t> </a:t>
              </a:r>
              <a:r>
                <a:rPr lang="en-US" sz="3600" dirty="0" err="1">
                  <a:solidFill>
                    <a:srgbClr val="000000"/>
                  </a:solidFill>
                  <a:latin typeface="Arial"/>
                  <a:ea typeface="Arial"/>
                  <a:cs typeface="Arial"/>
                  <a:sym typeface="Arial"/>
                </a:rPr>
                <a:t>nhw</a:t>
              </a:r>
              <a:r>
                <a:rPr lang="en-US" sz="3600" dirty="0">
                  <a:solidFill>
                    <a:srgbClr val="000000"/>
                  </a:solidFill>
                  <a:latin typeface="Arial"/>
                  <a:ea typeface="Arial"/>
                  <a:cs typeface="Arial"/>
                  <a:sym typeface="Arial"/>
                </a:rPr>
                <a:t> </a:t>
              </a:r>
              <a:r>
                <a:rPr lang="en-US" sz="3600" dirty="0" err="1">
                  <a:solidFill>
                    <a:srgbClr val="000000"/>
                  </a:solidFill>
                  <a:latin typeface="Arial"/>
                  <a:ea typeface="Arial"/>
                  <a:cs typeface="Arial"/>
                  <a:sym typeface="Arial"/>
                </a:rPr>
                <a:t>i</a:t>
              </a:r>
              <a:r>
                <a:rPr lang="en-US" sz="3600" dirty="0">
                  <a:solidFill>
                    <a:srgbClr val="000000"/>
                  </a:solidFill>
                  <a:latin typeface="Arial"/>
                  <a:ea typeface="Arial"/>
                  <a:cs typeface="Arial"/>
                  <a:sym typeface="Arial"/>
                </a:rPr>
                <a:t> </a:t>
              </a:r>
              <a:r>
                <a:rPr lang="en-US" sz="3600" dirty="0" err="1">
                  <a:solidFill>
                    <a:srgbClr val="000000"/>
                  </a:solidFill>
                  <a:latin typeface="Arial"/>
                  <a:ea typeface="Arial"/>
                  <a:cs typeface="Arial"/>
                  <a:sym typeface="Arial"/>
                </a:rPr>
                <a:t>ddatblygu</a:t>
              </a:r>
              <a:r>
                <a:rPr lang="en-US" sz="3600" dirty="0">
                  <a:solidFill>
                    <a:srgbClr val="000000"/>
                  </a:solidFill>
                  <a:latin typeface="Arial"/>
                  <a:ea typeface="Arial"/>
                  <a:cs typeface="Arial"/>
                  <a:sym typeface="Arial"/>
                </a:rPr>
                <a:t> a  </a:t>
              </a:r>
              <a:r>
                <a:rPr lang="en-US" sz="3600" dirty="0" err="1">
                  <a:solidFill>
                    <a:srgbClr val="000000"/>
                  </a:solidFill>
                  <a:latin typeface="Arial"/>
                  <a:ea typeface="Arial"/>
                  <a:cs typeface="Arial"/>
                  <a:sym typeface="Arial"/>
                </a:rPr>
                <a:t>lleisio'u</a:t>
              </a:r>
              <a:r>
                <a:rPr lang="en-US" sz="3600" dirty="0">
                  <a:solidFill>
                    <a:srgbClr val="000000"/>
                  </a:solidFill>
                  <a:latin typeface="Arial"/>
                  <a:ea typeface="Arial"/>
                  <a:cs typeface="Arial"/>
                  <a:sym typeface="Arial"/>
                </a:rPr>
                <a:t> barn</a:t>
              </a:r>
            </a:p>
            <a:p>
              <a:pPr marL="331542" lvl="1" algn="l">
                <a:lnSpc>
                  <a:spcPts val="3356"/>
                </a:lnSpc>
              </a:pPr>
              <a:endParaRPr lang="en-US" sz="3600" dirty="0">
                <a:solidFill>
                  <a:srgbClr val="000000"/>
                </a:solidFill>
                <a:latin typeface="Arial"/>
                <a:ea typeface="Arial"/>
                <a:cs typeface="Arial"/>
                <a:sym typeface="Arial"/>
              </a:endParaRPr>
            </a:p>
            <a:p>
              <a:pPr marL="663083" lvl="1" indent="-331541" algn="l">
                <a:lnSpc>
                  <a:spcPts val="3356"/>
                </a:lnSpc>
                <a:buFont typeface="Arial"/>
                <a:buChar char="•"/>
              </a:pPr>
              <a:r>
                <a:rPr lang="en-US" sz="3600" dirty="0">
                  <a:solidFill>
                    <a:srgbClr val="000000"/>
                  </a:solidFill>
                  <a:latin typeface="Arial"/>
                  <a:ea typeface="Arial"/>
                  <a:cs typeface="Arial"/>
                  <a:sym typeface="Arial"/>
                </a:rPr>
                <a:t>Creu </a:t>
              </a:r>
              <a:r>
                <a:rPr lang="en-US" sz="3600" dirty="0" err="1">
                  <a:solidFill>
                    <a:srgbClr val="000000"/>
                  </a:solidFill>
                  <a:latin typeface="Arial"/>
                  <a:ea typeface="Arial"/>
                  <a:cs typeface="Arial"/>
                  <a:sym typeface="Arial"/>
                </a:rPr>
                <a:t>cyfleoedd</a:t>
              </a:r>
              <a:r>
                <a:rPr lang="en-US" sz="3600" dirty="0">
                  <a:solidFill>
                    <a:srgbClr val="000000"/>
                  </a:solidFill>
                  <a:latin typeface="Arial"/>
                  <a:ea typeface="Arial"/>
                  <a:cs typeface="Arial"/>
                  <a:sym typeface="Arial"/>
                </a:rPr>
                <a:t> </a:t>
              </a:r>
              <a:r>
                <a:rPr lang="en-US" sz="3600" dirty="0" err="1">
                  <a:solidFill>
                    <a:srgbClr val="000000"/>
                  </a:solidFill>
                  <a:latin typeface="Arial"/>
                  <a:ea typeface="Arial"/>
                  <a:cs typeface="Arial"/>
                  <a:sym typeface="Arial"/>
                </a:rPr>
                <a:t>i</a:t>
              </a:r>
              <a:r>
                <a:rPr lang="en-US" sz="3600" dirty="0">
                  <a:solidFill>
                    <a:srgbClr val="000000"/>
                  </a:solidFill>
                  <a:latin typeface="Arial"/>
                  <a:ea typeface="Arial"/>
                  <a:cs typeface="Arial"/>
                  <a:sym typeface="Arial"/>
                </a:rPr>
                <a:t> </a:t>
              </a:r>
              <a:r>
                <a:rPr lang="en-US" sz="3600" dirty="0" err="1">
                  <a:solidFill>
                    <a:srgbClr val="000000"/>
                  </a:solidFill>
                  <a:latin typeface="Arial"/>
                  <a:ea typeface="Arial"/>
                  <a:cs typeface="Arial"/>
                  <a:sym typeface="Arial"/>
                </a:rPr>
                <a:t>drafod</a:t>
              </a:r>
              <a:r>
                <a:rPr lang="en-US" sz="3600" dirty="0">
                  <a:solidFill>
                    <a:srgbClr val="000000"/>
                  </a:solidFill>
                  <a:latin typeface="Arial"/>
                  <a:ea typeface="Arial"/>
                  <a:cs typeface="Arial"/>
                  <a:sym typeface="Arial"/>
                </a:rPr>
                <a:t> </a:t>
              </a:r>
              <a:r>
                <a:rPr lang="en-US" sz="3600" dirty="0" err="1">
                  <a:solidFill>
                    <a:srgbClr val="000000"/>
                  </a:solidFill>
                  <a:latin typeface="Arial"/>
                  <a:ea typeface="Arial"/>
                  <a:cs typeface="Arial"/>
                  <a:sym typeface="Arial"/>
                </a:rPr>
                <a:t>opsiynau</a:t>
              </a:r>
              <a:r>
                <a:rPr lang="en-US" sz="3600" dirty="0">
                  <a:solidFill>
                    <a:srgbClr val="000000"/>
                  </a:solidFill>
                  <a:latin typeface="Arial"/>
                  <a:ea typeface="Arial"/>
                  <a:cs typeface="Arial"/>
                  <a:sym typeface="Arial"/>
                </a:rPr>
                <a:t> </a:t>
              </a:r>
            </a:p>
            <a:p>
              <a:pPr marL="331542" lvl="1" algn="l">
                <a:lnSpc>
                  <a:spcPts val="3356"/>
                </a:lnSpc>
              </a:pPr>
              <a:endParaRPr lang="en-US" sz="3600" dirty="0">
                <a:solidFill>
                  <a:srgbClr val="000000"/>
                </a:solidFill>
                <a:latin typeface="Arial"/>
                <a:ea typeface="Arial"/>
                <a:cs typeface="Arial"/>
                <a:sym typeface="Arial"/>
              </a:endParaRPr>
            </a:p>
            <a:p>
              <a:pPr marL="663083" lvl="1" indent="-331541" algn="l">
                <a:lnSpc>
                  <a:spcPts val="3356"/>
                </a:lnSpc>
                <a:buFont typeface="Arial"/>
                <a:buChar char="•"/>
              </a:pPr>
              <a:r>
                <a:rPr lang="en-US" sz="3600" dirty="0" err="1">
                  <a:solidFill>
                    <a:srgbClr val="000000"/>
                  </a:solidFill>
                  <a:latin typeface="Arial"/>
                  <a:ea typeface="Arial"/>
                  <a:cs typeface="Arial"/>
                  <a:sym typeface="Arial"/>
                </a:rPr>
                <a:t>Gwrando</a:t>
              </a:r>
              <a:r>
                <a:rPr lang="en-US" sz="3600" dirty="0">
                  <a:solidFill>
                    <a:srgbClr val="000000"/>
                  </a:solidFill>
                  <a:latin typeface="Arial"/>
                  <a:ea typeface="Arial"/>
                  <a:cs typeface="Arial"/>
                  <a:sym typeface="Arial"/>
                </a:rPr>
                <a:t> </a:t>
              </a:r>
              <a:r>
                <a:rPr lang="en-US" sz="3600" dirty="0" err="1">
                  <a:solidFill>
                    <a:srgbClr val="000000"/>
                  </a:solidFill>
                  <a:latin typeface="Arial"/>
                  <a:ea typeface="Arial"/>
                  <a:cs typeface="Arial"/>
                  <a:sym typeface="Arial"/>
                </a:rPr>
                <a:t>yn</a:t>
              </a:r>
              <a:r>
                <a:rPr lang="en-US" sz="3600" dirty="0">
                  <a:solidFill>
                    <a:srgbClr val="000000"/>
                  </a:solidFill>
                  <a:latin typeface="Arial"/>
                  <a:ea typeface="Arial"/>
                  <a:cs typeface="Arial"/>
                  <a:sym typeface="Arial"/>
                </a:rPr>
                <a:t> </a:t>
              </a:r>
              <a:r>
                <a:rPr lang="en-US" sz="3600" dirty="0" err="1">
                  <a:solidFill>
                    <a:srgbClr val="000000"/>
                  </a:solidFill>
                  <a:latin typeface="Arial"/>
                  <a:ea typeface="Arial"/>
                  <a:cs typeface="Arial"/>
                  <a:sym typeface="Arial"/>
                </a:rPr>
                <a:t>gyson</a:t>
              </a:r>
              <a:endParaRPr lang="en-US" sz="3600" dirty="0">
                <a:solidFill>
                  <a:srgbClr val="000000"/>
                </a:solidFill>
                <a:latin typeface="Arial"/>
                <a:ea typeface="Arial"/>
                <a:cs typeface="Arial"/>
                <a:sym typeface="Arial"/>
              </a:endParaRPr>
            </a:p>
            <a:p>
              <a:pPr marL="331542" lvl="1" algn="l">
                <a:lnSpc>
                  <a:spcPts val="3356"/>
                </a:lnSpc>
              </a:pPr>
              <a:endParaRPr lang="en-US" sz="3600" dirty="0">
                <a:solidFill>
                  <a:srgbClr val="000000"/>
                </a:solidFill>
                <a:latin typeface="Arial"/>
                <a:ea typeface="Arial"/>
                <a:cs typeface="Arial"/>
                <a:sym typeface="Arial"/>
              </a:endParaRPr>
            </a:p>
            <a:p>
              <a:pPr marL="663083" lvl="1" indent="-331541" algn="l">
                <a:lnSpc>
                  <a:spcPts val="3356"/>
                </a:lnSpc>
                <a:buFont typeface="Arial"/>
                <a:buChar char="•"/>
              </a:pPr>
              <a:r>
                <a:rPr lang="en-US" sz="3600" dirty="0" err="1">
                  <a:solidFill>
                    <a:srgbClr val="000000"/>
                  </a:solidFill>
                  <a:latin typeface="Arial"/>
                  <a:ea typeface="Arial"/>
                  <a:cs typeface="Arial"/>
                  <a:sym typeface="Arial"/>
                </a:rPr>
                <a:t>Addasu</a:t>
              </a:r>
              <a:r>
                <a:rPr lang="en-US" sz="3600" dirty="0">
                  <a:solidFill>
                    <a:srgbClr val="000000"/>
                  </a:solidFill>
                  <a:latin typeface="Arial"/>
                  <a:ea typeface="Arial"/>
                  <a:cs typeface="Arial"/>
                  <a:sym typeface="Arial"/>
                </a:rPr>
                <a:t> </a:t>
              </a:r>
              <a:r>
                <a:rPr lang="en-US" sz="3600" dirty="0" err="1">
                  <a:solidFill>
                    <a:srgbClr val="000000"/>
                  </a:solidFill>
                  <a:latin typeface="Arial"/>
                  <a:ea typeface="Arial"/>
                  <a:cs typeface="Arial"/>
                  <a:sym typeface="Arial"/>
                </a:rPr>
                <a:t>gwneud</a:t>
              </a:r>
              <a:r>
                <a:rPr lang="en-US" sz="3600" dirty="0">
                  <a:solidFill>
                    <a:srgbClr val="000000"/>
                  </a:solidFill>
                  <a:latin typeface="Arial"/>
                  <a:ea typeface="Arial"/>
                  <a:cs typeface="Arial"/>
                  <a:sym typeface="Arial"/>
                </a:rPr>
                <a:t> </a:t>
              </a:r>
              <a:r>
                <a:rPr lang="en-US" sz="3600" dirty="0" err="1">
                  <a:solidFill>
                    <a:srgbClr val="000000"/>
                  </a:solidFill>
                  <a:latin typeface="Arial"/>
                  <a:ea typeface="Arial"/>
                  <a:cs typeface="Arial"/>
                  <a:sym typeface="Arial"/>
                </a:rPr>
                <a:t>penderfyniadau</a:t>
              </a:r>
              <a:r>
                <a:rPr lang="en-US" sz="3600" dirty="0">
                  <a:solidFill>
                    <a:srgbClr val="000000"/>
                  </a:solidFill>
                  <a:latin typeface="Arial"/>
                  <a:ea typeface="Arial"/>
                  <a:cs typeface="Arial"/>
                  <a:sym typeface="Arial"/>
                </a:rPr>
                <a:t> </a:t>
              </a:r>
              <a:r>
                <a:rPr lang="en-US" sz="3600" dirty="0" err="1">
                  <a:solidFill>
                    <a:srgbClr val="000000"/>
                  </a:solidFill>
                  <a:latin typeface="Arial"/>
                  <a:ea typeface="Arial"/>
                  <a:cs typeface="Arial"/>
                  <a:sym typeface="Arial"/>
                </a:rPr>
                <a:t>i</a:t>
              </a:r>
              <a:r>
                <a:rPr lang="en-US" sz="3600" dirty="0">
                  <a:solidFill>
                    <a:srgbClr val="000000"/>
                  </a:solidFill>
                  <a:latin typeface="Arial"/>
                  <a:ea typeface="Arial"/>
                  <a:cs typeface="Arial"/>
                  <a:sym typeface="Arial"/>
                </a:rPr>
                <a:t> </a:t>
              </a:r>
              <a:r>
                <a:rPr lang="en-US" sz="3600" dirty="0" err="1">
                  <a:solidFill>
                    <a:srgbClr val="000000"/>
                  </a:solidFill>
                  <a:latin typeface="Arial"/>
                  <a:ea typeface="Arial"/>
                  <a:cs typeface="Arial"/>
                  <a:sym typeface="Arial"/>
                </a:rPr>
                <a:t>sicrhau</a:t>
              </a:r>
              <a:r>
                <a:rPr lang="en-US" sz="3600" dirty="0">
                  <a:solidFill>
                    <a:srgbClr val="000000"/>
                  </a:solidFill>
                  <a:latin typeface="Arial"/>
                  <a:ea typeface="Arial"/>
                  <a:cs typeface="Arial"/>
                  <a:sym typeface="Arial"/>
                </a:rPr>
                <a:t> bod </a:t>
              </a:r>
              <a:r>
                <a:rPr lang="en-US" sz="3600" dirty="0" err="1">
                  <a:solidFill>
                    <a:srgbClr val="000000"/>
                  </a:solidFill>
                  <a:latin typeface="Arial"/>
                  <a:ea typeface="Arial"/>
                  <a:cs typeface="Arial"/>
                  <a:sym typeface="Arial"/>
                </a:rPr>
                <a:t>gweithredu</a:t>
              </a:r>
              <a:r>
                <a:rPr lang="en-US" sz="3600" dirty="0">
                  <a:solidFill>
                    <a:srgbClr val="000000"/>
                  </a:solidFill>
                  <a:latin typeface="Arial"/>
                  <a:ea typeface="Arial"/>
                  <a:cs typeface="Arial"/>
                  <a:sym typeface="Arial"/>
                </a:rPr>
                <a:t> o </a:t>
              </a:r>
              <a:r>
                <a:rPr lang="en-US" sz="3600" dirty="0" err="1">
                  <a:solidFill>
                    <a:srgbClr val="000000"/>
                  </a:solidFill>
                  <a:latin typeface="Arial"/>
                  <a:ea typeface="Arial"/>
                  <a:cs typeface="Arial"/>
                  <a:sym typeface="Arial"/>
                </a:rPr>
                <a:t>ganlyniad</a:t>
              </a:r>
              <a:r>
                <a:rPr lang="en-US" sz="3600" dirty="0">
                  <a:solidFill>
                    <a:srgbClr val="000000"/>
                  </a:solidFill>
                  <a:latin typeface="Arial"/>
                  <a:ea typeface="Arial"/>
                  <a:cs typeface="Arial"/>
                  <a:sym typeface="Arial"/>
                </a:rPr>
                <a:t> </a:t>
              </a:r>
              <a:r>
                <a:rPr lang="en-US" sz="3600" dirty="0" err="1">
                  <a:solidFill>
                    <a:srgbClr val="000000"/>
                  </a:solidFill>
                  <a:latin typeface="Arial"/>
                  <a:ea typeface="Arial"/>
                  <a:cs typeface="Arial"/>
                  <a:sym typeface="Arial"/>
                </a:rPr>
                <a:t>i</a:t>
              </a:r>
              <a:r>
                <a:rPr lang="en-US" sz="3600" dirty="0">
                  <a:solidFill>
                    <a:srgbClr val="000000"/>
                  </a:solidFill>
                  <a:latin typeface="Arial"/>
                  <a:ea typeface="Arial"/>
                  <a:cs typeface="Arial"/>
                  <a:sym typeface="Arial"/>
                </a:rPr>
                <a:t> </a:t>
              </a:r>
              <a:r>
                <a:rPr lang="en-US" sz="3600" dirty="0" err="1">
                  <a:solidFill>
                    <a:srgbClr val="000000"/>
                  </a:solidFill>
                  <a:latin typeface="Arial"/>
                  <a:ea typeface="Arial"/>
                  <a:cs typeface="Arial"/>
                  <a:sym typeface="Arial"/>
                </a:rPr>
                <a:t>gyfraniad</a:t>
              </a:r>
              <a:r>
                <a:rPr lang="en-US" sz="3600" dirty="0">
                  <a:solidFill>
                    <a:srgbClr val="000000"/>
                  </a:solidFill>
                  <a:latin typeface="Arial"/>
                  <a:ea typeface="Arial"/>
                  <a:cs typeface="Arial"/>
                  <a:sym typeface="Arial"/>
                </a:rPr>
                <a:t> y plant.</a:t>
              </a:r>
            </a:p>
            <a:p>
              <a:pPr marL="378905" lvl="1" indent="-189452" algn="l">
                <a:lnSpc>
                  <a:spcPts val="1918"/>
                </a:lnSpc>
              </a:pPr>
              <a:r>
                <a:rPr lang="en-US" sz="2220" dirty="0">
                  <a:solidFill>
                    <a:srgbClr val="000000"/>
                  </a:solidFill>
                  <a:latin typeface="Arial"/>
                  <a:ea typeface="Arial"/>
                  <a:cs typeface="Arial"/>
                  <a:sym typeface="Arial"/>
                </a:rPr>
                <a:t>                        </a:t>
              </a:r>
              <a:r>
                <a:rPr lang="en-US" sz="2220" dirty="0" err="1">
                  <a:solidFill>
                    <a:srgbClr val="000000"/>
                  </a:solidFill>
                  <a:latin typeface="Arial"/>
                  <a:ea typeface="Arial"/>
                  <a:cs typeface="Arial"/>
                  <a:sym typeface="Arial"/>
                </a:rPr>
                <a:t>Kanyal</a:t>
              </a:r>
              <a:r>
                <a:rPr lang="en-US" sz="2220" dirty="0">
                  <a:solidFill>
                    <a:srgbClr val="000000"/>
                  </a:solidFill>
                  <a:latin typeface="Arial"/>
                  <a:ea typeface="Arial"/>
                  <a:cs typeface="Arial"/>
                  <a:sym typeface="Arial"/>
                </a:rPr>
                <a:t> and Gibbs, 2014 in </a:t>
              </a:r>
              <a:r>
                <a:rPr lang="en-US" sz="2220" dirty="0" err="1">
                  <a:solidFill>
                    <a:srgbClr val="000000"/>
                  </a:solidFill>
                  <a:latin typeface="Arial"/>
                  <a:ea typeface="Arial"/>
                  <a:cs typeface="Arial"/>
                  <a:sym typeface="Arial"/>
                </a:rPr>
                <a:t>Kanyal</a:t>
              </a:r>
              <a:r>
                <a:rPr lang="en-US" sz="2220" dirty="0">
                  <a:solidFill>
                    <a:srgbClr val="000000"/>
                  </a:solidFill>
                  <a:latin typeface="Arial"/>
                  <a:ea typeface="Arial"/>
                  <a:cs typeface="Arial"/>
                  <a:sym typeface="Arial"/>
                </a:rPr>
                <a:t>, 2014</a:t>
              </a:r>
            </a:p>
            <a:p>
              <a:pPr marL="663083" lvl="1" indent="-331541" algn="l">
                <a:lnSpc>
                  <a:spcPts val="3356"/>
                </a:lnSpc>
              </a:pPr>
              <a:endParaRPr lang="en-US" sz="2220" dirty="0">
                <a:solidFill>
                  <a:srgbClr val="000000"/>
                </a:solidFill>
                <a:latin typeface="Arial"/>
                <a:ea typeface="Arial"/>
                <a:cs typeface="Arial"/>
                <a:sym typeface="Arial"/>
              </a:endParaRPr>
            </a:p>
          </p:txBody>
        </p:sp>
      </p:grpSp>
      <p:grpSp>
        <p:nvGrpSpPr>
          <p:cNvPr id="9" name="Group 9"/>
          <p:cNvGrpSpPr/>
          <p:nvPr/>
        </p:nvGrpSpPr>
        <p:grpSpPr>
          <a:xfrm>
            <a:off x="9248774" y="2707481"/>
            <a:ext cx="8734425" cy="6972014"/>
            <a:chOff x="-1" y="-28575"/>
            <a:chExt cx="11645900" cy="9296019"/>
          </a:xfrm>
        </p:grpSpPr>
        <p:sp>
          <p:nvSpPr>
            <p:cNvPr id="10" name="Freeform 10"/>
            <p:cNvSpPr/>
            <p:nvPr/>
          </p:nvSpPr>
          <p:spPr>
            <a:xfrm>
              <a:off x="12700" y="13485"/>
              <a:ext cx="10363200" cy="9240474"/>
            </a:xfrm>
            <a:custGeom>
              <a:avLst/>
              <a:gdLst/>
              <a:ahLst/>
              <a:cxnLst/>
              <a:rect l="l" t="t" r="r" b="b"/>
              <a:pathLst>
                <a:path w="10363200" h="9240474">
                  <a:moveTo>
                    <a:pt x="0" y="0"/>
                  </a:moveTo>
                  <a:lnTo>
                    <a:pt x="10363200" y="0"/>
                  </a:lnTo>
                  <a:lnTo>
                    <a:pt x="10363200" y="9240473"/>
                  </a:lnTo>
                  <a:lnTo>
                    <a:pt x="0" y="9240473"/>
                  </a:lnTo>
                  <a:close/>
                </a:path>
              </a:pathLst>
            </a:custGeom>
            <a:solidFill>
              <a:srgbClr val="FFF2CC"/>
            </a:solidFill>
          </p:spPr>
          <p:txBody>
            <a:bodyPr/>
            <a:lstStyle/>
            <a:p>
              <a:endParaRPr lang="en-GB"/>
            </a:p>
          </p:txBody>
        </p:sp>
        <p:sp>
          <p:nvSpPr>
            <p:cNvPr id="11" name="Freeform 11"/>
            <p:cNvSpPr/>
            <p:nvPr/>
          </p:nvSpPr>
          <p:spPr>
            <a:xfrm>
              <a:off x="0" y="0"/>
              <a:ext cx="10388600" cy="9267443"/>
            </a:xfrm>
            <a:custGeom>
              <a:avLst/>
              <a:gdLst/>
              <a:ahLst/>
              <a:cxnLst/>
              <a:rect l="l" t="t" r="r" b="b"/>
              <a:pathLst>
                <a:path w="10388600" h="9267443">
                  <a:moveTo>
                    <a:pt x="12700" y="0"/>
                  </a:moveTo>
                  <a:lnTo>
                    <a:pt x="10375900" y="0"/>
                  </a:lnTo>
                  <a:cubicBezTo>
                    <a:pt x="10382885" y="0"/>
                    <a:pt x="10388600" y="6068"/>
                    <a:pt x="10388600" y="13485"/>
                  </a:cubicBezTo>
                  <a:lnTo>
                    <a:pt x="10388600" y="9253958"/>
                  </a:lnTo>
                  <a:cubicBezTo>
                    <a:pt x="10388600" y="9261374"/>
                    <a:pt x="10382885" y="9267443"/>
                    <a:pt x="10375900" y="9267443"/>
                  </a:cubicBezTo>
                  <a:lnTo>
                    <a:pt x="12700" y="9267443"/>
                  </a:lnTo>
                  <a:cubicBezTo>
                    <a:pt x="5715" y="9267443"/>
                    <a:pt x="0" y="9261374"/>
                    <a:pt x="0" y="9253958"/>
                  </a:cubicBezTo>
                  <a:lnTo>
                    <a:pt x="0" y="13485"/>
                  </a:lnTo>
                  <a:cubicBezTo>
                    <a:pt x="0" y="6068"/>
                    <a:pt x="5715" y="0"/>
                    <a:pt x="12700" y="0"/>
                  </a:cubicBezTo>
                  <a:moveTo>
                    <a:pt x="12700" y="26970"/>
                  </a:moveTo>
                  <a:lnTo>
                    <a:pt x="12700" y="13485"/>
                  </a:lnTo>
                  <a:lnTo>
                    <a:pt x="25400" y="13485"/>
                  </a:lnTo>
                  <a:lnTo>
                    <a:pt x="25400" y="9253958"/>
                  </a:lnTo>
                  <a:lnTo>
                    <a:pt x="12700" y="9253958"/>
                  </a:lnTo>
                  <a:lnTo>
                    <a:pt x="12700" y="9240473"/>
                  </a:lnTo>
                  <a:lnTo>
                    <a:pt x="10375900" y="9240473"/>
                  </a:lnTo>
                  <a:lnTo>
                    <a:pt x="10375900" y="9253958"/>
                  </a:lnTo>
                  <a:lnTo>
                    <a:pt x="10363200" y="9253958"/>
                  </a:lnTo>
                  <a:lnTo>
                    <a:pt x="10363200" y="13485"/>
                  </a:lnTo>
                  <a:lnTo>
                    <a:pt x="10375900" y="13485"/>
                  </a:lnTo>
                  <a:lnTo>
                    <a:pt x="10375900" y="26970"/>
                  </a:lnTo>
                  <a:lnTo>
                    <a:pt x="12700" y="26970"/>
                  </a:lnTo>
                  <a:close/>
                </a:path>
              </a:pathLst>
            </a:custGeom>
            <a:solidFill>
              <a:srgbClr val="FFF2CC"/>
            </a:solidFill>
          </p:spPr>
          <p:txBody>
            <a:bodyPr/>
            <a:lstStyle/>
            <a:p>
              <a:endParaRPr lang="en-GB"/>
            </a:p>
          </p:txBody>
        </p:sp>
        <p:sp>
          <p:nvSpPr>
            <p:cNvPr id="12" name="TextBox 12"/>
            <p:cNvSpPr txBox="1"/>
            <p:nvPr/>
          </p:nvSpPr>
          <p:spPr>
            <a:xfrm>
              <a:off x="-1" y="-28575"/>
              <a:ext cx="11645900" cy="9296019"/>
            </a:xfrm>
            <a:prstGeom prst="rect">
              <a:avLst/>
            </a:prstGeom>
          </p:spPr>
          <p:txBody>
            <a:bodyPr lIns="50800" tIns="50800" rIns="50800" bIns="50800" rtlCol="0" anchor="t"/>
            <a:lstStyle/>
            <a:p>
              <a:pPr marL="597217" lvl="1" indent="-298609" algn="l">
                <a:lnSpc>
                  <a:spcPts val="3564"/>
                </a:lnSpc>
                <a:buFont typeface="Arial"/>
                <a:buChar char="•"/>
              </a:pPr>
              <a:r>
                <a:rPr lang="en-US" sz="3300" i="1" dirty="0">
                  <a:solidFill>
                    <a:srgbClr val="000000"/>
                  </a:solidFill>
                  <a:latin typeface="Arial Italics"/>
                  <a:ea typeface="Arial Italics"/>
                  <a:cs typeface="Arial Italics"/>
                  <a:sym typeface="Arial Italics"/>
                </a:rPr>
                <a:t>Give children room and space to make choices and take the initiative</a:t>
              </a:r>
            </a:p>
            <a:p>
              <a:pPr marL="597217" lvl="1" indent="-298609" algn="l">
                <a:lnSpc>
                  <a:spcPts val="3564"/>
                </a:lnSpc>
                <a:buFont typeface="Arial"/>
                <a:buChar char="•"/>
              </a:pPr>
              <a:endParaRPr lang="en-US" sz="3300" i="1" dirty="0">
                <a:solidFill>
                  <a:srgbClr val="000000"/>
                </a:solidFill>
                <a:latin typeface="Arial Italics"/>
                <a:ea typeface="Arial Italics"/>
                <a:cs typeface="Arial Italics"/>
                <a:sym typeface="Arial Italics"/>
              </a:endParaRPr>
            </a:p>
            <a:p>
              <a:pPr marL="597217" lvl="1" indent="-298609" algn="l">
                <a:lnSpc>
                  <a:spcPts val="3564"/>
                </a:lnSpc>
                <a:buFont typeface="Arial"/>
                <a:buChar char="•"/>
              </a:pPr>
              <a:r>
                <a:rPr lang="en-US" sz="3300" i="1" dirty="0">
                  <a:solidFill>
                    <a:srgbClr val="000000"/>
                  </a:solidFill>
                  <a:latin typeface="Arial Italics"/>
                  <a:ea typeface="Arial Italics"/>
                  <a:cs typeface="Arial Italics"/>
                  <a:sym typeface="Arial Italics"/>
                </a:rPr>
                <a:t>Develop children’s agency over time</a:t>
              </a:r>
            </a:p>
            <a:p>
              <a:pPr marL="597217" lvl="1" indent="-298609" algn="l">
                <a:lnSpc>
                  <a:spcPts val="3564"/>
                </a:lnSpc>
                <a:buFont typeface="Arial"/>
                <a:buChar char="•"/>
              </a:pPr>
              <a:endParaRPr lang="en-US" sz="3300" i="1" dirty="0">
                <a:solidFill>
                  <a:srgbClr val="000000"/>
                </a:solidFill>
                <a:latin typeface="Arial Italics"/>
                <a:ea typeface="Arial Italics"/>
                <a:cs typeface="Arial Italics"/>
                <a:sym typeface="Arial Italics"/>
              </a:endParaRPr>
            </a:p>
            <a:p>
              <a:pPr marL="597217" lvl="1" indent="-298609" algn="l">
                <a:lnSpc>
                  <a:spcPts val="3564"/>
                </a:lnSpc>
                <a:buFont typeface="Arial"/>
                <a:buChar char="•"/>
              </a:pPr>
              <a:r>
                <a:rPr lang="en-US" sz="3300" i="1" dirty="0">
                  <a:solidFill>
                    <a:srgbClr val="000000"/>
                  </a:solidFill>
                  <a:latin typeface="Arial Italics"/>
                  <a:ea typeface="Arial Italics"/>
                  <a:cs typeface="Arial Italics"/>
                  <a:sym typeface="Arial Italics"/>
                </a:rPr>
                <a:t>Support them to develop and articulate their views</a:t>
              </a:r>
            </a:p>
            <a:p>
              <a:pPr marL="597217" lvl="1" indent="-298609" algn="l">
                <a:lnSpc>
                  <a:spcPts val="3564"/>
                </a:lnSpc>
                <a:buFont typeface="Arial"/>
                <a:buChar char="•"/>
              </a:pPr>
              <a:endParaRPr lang="en-US" sz="3300" i="1" dirty="0">
                <a:solidFill>
                  <a:srgbClr val="000000"/>
                </a:solidFill>
                <a:latin typeface="Arial Italics"/>
                <a:ea typeface="Arial Italics"/>
                <a:cs typeface="Arial Italics"/>
                <a:sym typeface="Arial Italics"/>
              </a:endParaRPr>
            </a:p>
            <a:p>
              <a:pPr marL="597217" lvl="1" indent="-298609" algn="l">
                <a:lnSpc>
                  <a:spcPts val="3564"/>
                </a:lnSpc>
                <a:buFont typeface="Arial"/>
                <a:buChar char="•"/>
              </a:pPr>
              <a:r>
                <a:rPr lang="en-US" sz="3300" i="1" dirty="0">
                  <a:solidFill>
                    <a:srgbClr val="000000"/>
                  </a:solidFill>
                  <a:latin typeface="Arial Italics"/>
                  <a:ea typeface="Arial Italics"/>
                  <a:cs typeface="Arial Italics"/>
                  <a:sym typeface="Arial Italics"/>
                </a:rPr>
                <a:t>Create opportunities to discuss options</a:t>
              </a:r>
            </a:p>
            <a:p>
              <a:pPr marL="597217" lvl="1" indent="-298609" algn="l">
                <a:lnSpc>
                  <a:spcPts val="3564"/>
                </a:lnSpc>
                <a:buFont typeface="Arial"/>
                <a:buChar char="•"/>
              </a:pPr>
              <a:endParaRPr lang="en-US" sz="3300" i="1" dirty="0">
                <a:solidFill>
                  <a:srgbClr val="000000"/>
                </a:solidFill>
                <a:latin typeface="Arial Italics"/>
                <a:ea typeface="Arial Italics"/>
                <a:cs typeface="Arial Italics"/>
                <a:sym typeface="Arial Italics"/>
              </a:endParaRPr>
            </a:p>
            <a:p>
              <a:pPr marL="597217" lvl="1" indent="-298609" algn="l">
                <a:lnSpc>
                  <a:spcPts val="3564"/>
                </a:lnSpc>
                <a:buFont typeface="Arial"/>
                <a:buChar char="•"/>
              </a:pPr>
              <a:r>
                <a:rPr lang="en-US" sz="3300" i="1" dirty="0">
                  <a:solidFill>
                    <a:srgbClr val="000000"/>
                  </a:solidFill>
                  <a:latin typeface="Arial Italics"/>
                  <a:ea typeface="Arial Italics"/>
                  <a:cs typeface="Arial Italics"/>
                  <a:sym typeface="Arial Italics"/>
                </a:rPr>
                <a:t>Listen consistently</a:t>
              </a:r>
            </a:p>
            <a:p>
              <a:pPr marL="597217" lvl="1" indent="-298609" algn="l">
                <a:lnSpc>
                  <a:spcPts val="3564"/>
                </a:lnSpc>
                <a:buFont typeface="Arial"/>
                <a:buChar char="•"/>
              </a:pPr>
              <a:endParaRPr lang="en-US" sz="3300" i="1" dirty="0">
                <a:solidFill>
                  <a:srgbClr val="000000"/>
                </a:solidFill>
                <a:latin typeface="Arial Italics"/>
                <a:ea typeface="Arial Italics"/>
                <a:cs typeface="Arial Italics"/>
                <a:sym typeface="Arial Italics"/>
              </a:endParaRPr>
            </a:p>
            <a:p>
              <a:pPr marL="597217" lvl="1" indent="-298609" algn="l">
                <a:lnSpc>
                  <a:spcPts val="3564"/>
                </a:lnSpc>
                <a:buFont typeface="Arial"/>
                <a:buChar char="•"/>
              </a:pPr>
              <a:r>
                <a:rPr lang="en-US" sz="3300" i="1" dirty="0">
                  <a:solidFill>
                    <a:srgbClr val="000000"/>
                  </a:solidFill>
                  <a:latin typeface="Arial Italics"/>
                  <a:ea typeface="Arial Italics"/>
                  <a:cs typeface="Arial Italics"/>
                  <a:sym typeface="Arial Italics"/>
                </a:rPr>
                <a:t>Adapt decision making systems to ensure that actions result from children’s involvement</a:t>
              </a:r>
            </a:p>
            <a:p>
              <a:pPr marL="597217" lvl="1" indent="-298609" algn="r">
                <a:lnSpc>
                  <a:spcPts val="3564"/>
                </a:lnSpc>
              </a:pPr>
              <a:r>
                <a:rPr lang="en-US" sz="3300" dirty="0" err="1">
                  <a:solidFill>
                    <a:srgbClr val="000000"/>
                  </a:solidFill>
                  <a:latin typeface="Arial"/>
                  <a:ea typeface="Arial"/>
                  <a:cs typeface="Arial"/>
                  <a:sym typeface="Arial"/>
                </a:rPr>
                <a:t>Kanyal</a:t>
              </a:r>
              <a:r>
                <a:rPr lang="en-US" sz="3300" dirty="0">
                  <a:solidFill>
                    <a:srgbClr val="000000"/>
                  </a:solidFill>
                  <a:latin typeface="Arial"/>
                  <a:ea typeface="Arial"/>
                  <a:cs typeface="Arial"/>
                  <a:sym typeface="Arial"/>
                </a:rPr>
                <a:t> and Gibbs, 2014 in </a:t>
              </a:r>
              <a:r>
                <a:rPr lang="en-US" sz="3300" dirty="0" err="1">
                  <a:solidFill>
                    <a:srgbClr val="000000"/>
                  </a:solidFill>
                  <a:latin typeface="Arial"/>
                  <a:ea typeface="Arial"/>
                  <a:cs typeface="Arial"/>
                  <a:sym typeface="Arial"/>
                </a:rPr>
                <a:t>Kanyal</a:t>
              </a:r>
              <a:r>
                <a:rPr lang="en-US" sz="3300" dirty="0">
                  <a:solidFill>
                    <a:srgbClr val="000000"/>
                  </a:solidFill>
                  <a:latin typeface="Arial"/>
                  <a:ea typeface="Arial"/>
                  <a:cs typeface="Arial"/>
                  <a:sym typeface="Arial"/>
                </a:rPr>
                <a:t>, 2014</a:t>
              </a:r>
            </a:p>
            <a:p>
              <a:pPr marL="597217" lvl="1" indent="-298609" algn="r">
                <a:lnSpc>
                  <a:spcPts val="3564"/>
                </a:lnSpc>
              </a:pPr>
              <a:endParaRPr lang="en-US" sz="3300" dirty="0">
                <a:solidFill>
                  <a:srgbClr val="000000"/>
                </a:solidFill>
                <a:latin typeface="Arial"/>
                <a:ea typeface="Arial"/>
                <a:cs typeface="Arial"/>
                <a:sym typeface="Arial"/>
              </a:endParaRPr>
            </a:p>
            <a:p>
              <a:pPr marL="597217" lvl="1" indent="-298609" algn="l">
                <a:lnSpc>
                  <a:spcPts val="3564"/>
                </a:lnSpc>
              </a:pPr>
              <a:endParaRPr lang="en-US" sz="3300" dirty="0">
                <a:solidFill>
                  <a:srgbClr val="000000"/>
                </a:solidFill>
                <a:latin typeface="Arial"/>
                <a:ea typeface="Arial"/>
                <a:cs typeface="Arial"/>
                <a:sym typeface="Arial"/>
              </a:endParaRPr>
            </a:p>
          </p:txBody>
        </p:sp>
      </p:gr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FFF2CC"/>
        </a:solidFill>
        <a:effectLst/>
      </p:bgPr>
    </p:bg>
    <p:spTree>
      <p:nvGrpSpPr>
        <p:cNvPr id="1" name=""/>
        <p:cNvGrpSpPr/>
        <p:nvPr/>
      </p:nvGrpSpPr>
      <p:grpSpPr>
        <a:xfrm>
          <a:off x="0" y="0"/>
          <a:ext cx="0" cy="0"/>
          <a:chOff x="0" y="0"/>
          <a:chExt cx="0" cy="0"/>
        </a:xfrm>
      </p:grpSpPr>
      <p:grpSp>
        <p:nvGrpSpPr>
          <p:cNvPr id="2" name="Group 2"/>
          <p:cNvGrpSpPr/>
          <p:nvPr/>
        </p:nvGrpSpPr>
        <p:grpSpPr>
          <a:xfrm>
            <a:off x="1257300" y="0"/>
            <a:ext cx="15773400" cy="2128266"/>
            <a:chOff x="0" y="0"/>
            <a:chExt cx="21031200" cy="2837688"/>
          </a:xfrm>
        </p:grpSpPr>
        <p:sp>
          <p:nvSpPr>
            <p:cNvPr id="3" name="Freeform 3"/>
            <p:cNvSpPr/>
            <p:nvPr/>
          </p:nvSpPr>
          <p:spPr>
            <a:xfrm>
              <a:off x="0" y="0"/>
              <a:ext cx="21031200" cy="2837688"/>
            </a:xfrm>
            <a:custGeom>
              <a:avLst/>
              <a:gdLst/>
              <a:ahLst/>
              <a:cxnLst/>
              <a:rect l="l" t="t" r="r" b="b"/>
              <a:pathLst>
                <a:path w="21031200" h="2837688">
                  <a:moveTo>
                    <a:pt x="0" y="0"/>
                  </a:moveTo>
                  <a:lnTo>
                    <a:pt x="21031200" y="0"/>
                  </a:lnTo>
                  <a:lnTo>
                    <a:pt x="21031200" y="2837688"/>
                  </a:lnTo>
                  <a:lnTo>
                    <a:pt x="0" y="2837688"/>
                  </a:lnTo>
                  <a:close/>
                </a:path>
              </a:pathLst>
            </a:custGeom>
            <a:solidFill>
              <a:srgbClr val="000000">
                <a:alpha val="0"/>
              </a:srgbClr>
            </a:solidFill>
          </p:spPr>
          <p:txBody>
            <a:bodyPr/>
            <a:lstStyle/>
            <a:p>
              <a:endParaRPr lang="en-GB"/>
            </a:p>
          </p:txBody>
        </p:sp>
        <p:sp>
          <p:nvSpPr>
            <p:cNvPr id="4" name="TextBox 4"/>
            <p:cNvSpPr txBox="1"/>
            <p:nvPr/>
          </p:nvSpPr>
          <p:spPr>
            <a:xfrm>
              <a:off x="0" y="-57150"/>
              <a:ext cx="21031200" cy="2894838"/>
            </a:xfrm>
            <a:prstGeom prst="rect">
              <a:avLst/>
            </a:prstGeom>
          </p:spPr>
          <p:txBody>
            <a:bodyPr lIns="0" tIns="0" rIns="0" bIns="0" rtlCol="0" anchor="ctr"/>
            <a:lstStyle/>
            <a:p>
              <a:pPr algn="ctr">
                <a:lnSpc>
                  <a:spcPts val="7128"/>
                </a:lnSpc>
              </a:pPr>
              <a:r>
                <a:rPr lang="en-US" sz="6600" i="1">
                  <a:solidFill>
                    <a:srgbClr val="000000"/>
                  </a:solidFill>
                  <a:latin typeface="Arial Italics"/>
                  <a:ea typeface="Arial Italics"/>
                  <a:cs typeface="Arial Italics"/>
                  <a:sym typeface="Arial Italics"/>
                </a:rPr>
                <a:t>Ysgol Cyfranogiad Hart</a:t>
              </a:r>
            </a:p>
            <a:p>
              <a:pPr algn="ctr">
                <a:lnSpc>
                  <a:spcPts val="7128"/>
                </a:lnSpc>
              </a:pPr>
              <a:r>
                <a:rPr lang="en-US" sz="6600">
                  <a:solidFill>
                    <a:srgbClr val="000000"/>
                  </a:solidFill>
                  <a:latin typeface="Arial"/>
                  <a:ea typeface="Arial"/>
                  <a:cs typeface="Arial"/>
                  <a:sym typeface="Arial"/>
                </a:rPr>
                <a:t>Hart’s Ladder of Participation</a:t>
              </a:r>
            </a:p>
          </p:txBody>
        </p:sp>
      </p:grpSp>
      <p:sp>
        <p:nvSpPr>
          <p:cNvPr id="5" name="Freeform 5" descr="A green ladder with white text  Description automatically generated"/>
          <p:cNvSpPr/>
          <p:nvPr/>
        </p:nvSpPr>
        <p:spPr>
          <a:xfrm>
            <a:off x="3893138" y="2018999"/>
            <a:ext cx="10794036" cy="8095527"/>
          </a:xfrm>
          <a:custGeom>
            <a:avLst/>
            <a:gdLst/>
            <a:ahLst/>
            <a:cxnLst/>
            <a:rect l="l" t="t" r="r" b="b"/>
            <a:pathLst>
              <a:path w="10794036" h="8095527">
                <a:moveTo>
                  <a:pt x="0" y="0"/>
                </a:moveTo>
                <a:lnTo>
                  <a:pt x="10794036" y="0"/>
                </a:lnTo>
                <a:lnTo>
                  <a:pt x="10794036" y="8095527"/>
                </a:lnTo>
                <a:lnTo>
                  <a:pt x="0" y="8095527"/>
                </a:lnTo>
                <a:lnTo>
                  <a:pt x="0" y="0"/>
                </a:lnTo>
                <a:close/>
              </a:path>
            </a:pathLst>
          </a:custGeom>
          <a:blipFill>
            <a:blip r:embed="rId3"/>
            <a:stretch>
              <a:fillRect/>
            </a:stretch>
          </a:blipFill>
        </p:spPr>
        <p:txBody>
          <a:bodyPr/>
          <a:lstStyle/>
          <a:p>
            <a:endParaRPr lang="en-GB"/>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FFF2CC"/>
        </a:solidFill>
        <a:effectLst/>
      </p:bgPr>
    </p:bg>
    <p:spTree>
      <p:nvGrpSpPr>
        <p:cNvPr id="1" name=""/>
        <p:cNvGrpSpPr/>
        <p:nvPr/>
      </p:nvGrpSpPr>
      <p:grpSpPr>
        <a:xfrm>
          <a:off x="0" y="0"/>
          <a:ext cx="0" cy="0"/>
          <a:chOff x="0" y="0"/>
          <a:chExt cx="0" cy="0"/>
        </a:xfrm>
      </p:grpSpPr>
      <p:grpSp>
        <p:nvGrpSpPr>
          <p:cNvPr id="2" name="Group 2"/>
          <p:cNvGrpSpPr/>
          <p:nvPr/>
        </p:nvGrpSpPr>
        <p:grpSpPr>
          <a:xfrm>
            <a:off x="1257300" y="547688"/>
            <a:ext cx="15773400" cy="1988345"/>
            <a:chOff x="0" y="0"/>
            <a:chExt cx="21031200" cy="2651126"/>
          </a:xfrm>
        </p:grpSpPr>
        <p:sp>
          <p:nvSpPr>
            <p:cNvPr id="3" name="Freeform 3"/>
            <p:cNvSpPr/>
            <p:nvPr/>
          </p:nvSpPr>
          <p:spPr>
            <a:xfrm>
              <a:off x="0" y="0"/>
              <a:ext cx="21031200" cy="2651126"/>
            </a:xfrm>
            <a:custGeom>
              <a:avLst/>
              <a:gdLst/>
              <a:ahLst/>
              <a:cxnLst/>
              <a:rect l="l" t="t" r="r" b="b"/>
              <a:pathLst>
                <a:path w="21031200" h="2651126">
                  <a:moveTo>
                    <a:pt x="0" y="0"/>
                  </a:moveTo>
                  <a:lnTo>
                    <a:pt x="21031200" y="0"/>
                  </a:lnTo>
                  <a:lnTo>
                    <a:pt x="21031200" y="2651126"/>
                  </a:lnTo>
                  <a:lnTo>
                    <a:pt x="0" y="2651126"/>
                  </a:lnTo>
                  <a:close/>
                </a:path>
              </a:pathLst>
            </a:custGeom>
            <a:solidFill>
              <a:srgbClr val="000000">
                <a:alpha val="0"/>
              </a:srgbClr>
            </a:solidFill>
          </p:spPr>
          <p:txBody>
            <a:bodyPr/>
            <a:lstStyle/>
            <a:p>
              <a:endParaRPr lang="en-GB"/>
            </a:p>
          </p:txBody>
        </p:sp>
        <p:sp>
          <p:nvSpPr>
            <p:cNvPr id="4" name="TextBox 4"/>
            <p:cNvSpPr txBox="1"/>
            <p:nvPr/>
          </p:nvSpPr>
          <p:spPr>
            <a:xfrm>
              <a:off x="0" y="-57150"/>
              <a:ext cx="21031200" cy="2708276"/>
            </a:xfrm>
            <a:prstGeom prst="rect">
              <a:avLst/>
            </a:prstGeom>
          </p:spPr>
          <p:txBody>
            <a:bodyPr lIns="0" tIns="0" rIns="0" bIns="0" rtlCol="0" anchor="ctr"/>
            <a:lstStyle/>
            <a:p>
              <a:pPr algn="ctr">
                <a:lnSpc>
                  <a:spcPts val="7128"/>
                </a:lnSpc>
              </a:pPr>
              <a:r>
                <a:rPr lang="en-US" sz="6600">
                  <a:solidFill>
                    <a:srgbClr val="000000"/>
                  </a:solidFill>
                  <a:latin typeface="Arial"/>
                  <a:ea typeface="Arial"/>
                  <a:cs typeface="Arial"/>
                  <a:sym typeface="Arial"/>
                </a:rPr>
                <a:t>Esiampl / Example</a:t>
              </a:r>
            </a:p>
          </p:txBody>
        </p:sp>
      </p:grpSp>
      <p:grpSp>
        <p:nvGrpSpPr>
          <p:cNvPr id="5" name="Group 5"/>
          <p:cNvGrpSpPr/>
          <p:nvPr/>
        </p:nvGrpSpPr>
        <p:grpSpPr>
          <a:xfrm>
            <a:off x="1028700" y="6498906"/>
            <a:ext cx="8001564" cy="3012548"/>
            <a:chOff x="0" y="0"/>
            <a:chExt cx="10668752" cy="4016731"/>
          </a:xfrm>
        </p:grpSpPr>
        <p:sp>
          <p:nvSpPr>
            <p:cNvPr id="6" name="Freeform 6"/>
            <p:cNvSpPr/>
            <p:nvPr/>
          </p:nvSpPr>
          <p:spPr>
            <a:xfrm>
              <a:off x="0" y="0"/>
              <a:ext cx="10668753" cy="4016730"/>
            </a:xfrm>
            <a:custGeom>
              <a:avLst/>
              <a:gdLst/>
              <a:ahLst/>
              <a:cxnLst/>
              <a:rect l="l" t="t" r="r" b="b"/>
              <a:pathLst>
                <a:path w="10668753" h="4016730">
                  <a:moveTo>
                    <a:pt x="0" y="0"/>
                  </a:moveTo>
                  <a:lnTo>
                    <a:pt x="10668753" y="0"/>
                  </a:lnTo>
                  <a:lnTo>
                    <a:pt x="10668753" y="4016730"/>
                  </a:lnTo>
                  <a:lnTo>
                    <a:pt x="0" y="4016730"/>
                  </a:lnTo>
                  <a:close/>
                </a:path>
              </a:pathLst>
            </a:custGeom>
            <a:solidFill>
              <a:srgbClr val="000000">
                <a:alpha val="0"/>
              </a:srgbClr>
            </a:solidFill>
          </p:spPr>
          <p:txBody>
            <a:bodyPr/>
            <a:lstStyle/>
            <a:p>
              <a:endParaRPr lang="en-GB"/>
            </a:p>
          </p:txBody>
        </p:sp>
        <p:sp>
          <p:nvSpPr>
            <p:cNvPr id="7" name="TextBox 7"/>
            <p:cNvSpPr txBox="1"/>
            <p:nvPr/>
          </p:nvSpPr>
          <p:spPr>
            <a:xfrm>
              <a:off x="0" y="-28575"/>
              <a:ext cx="10668752" cy="4045306"/>
            </a:xfrm>
            <a:prstGeom prst="rect">
              <a:avLst/>
            </a:prstGeom>
          </p:spPr>
          <p:txBody>
            <a:bodyPr lIns="0" tIns="0" rIns="0" bIns="0" rtlCol="0" anchor="t"/>
            <a:lstStyle/>
            <a:p>
              <a:pPr marL="663083" lvl="1" indent="-331541" algn="l">
                <a:lnSpc>
                  <a:spcPts val="4195"/>
                </a:lnSpc>
                <a:buFont typeface="Arial"/>
                <a:buChar char="•"/>
              </a:pPr>
              <a:r>
                <a:rPr lang="en-US" sz="3885" u="sng">
                  <a:solidFill>
                    <a:srgbClr val="000000"/>
                  </a:solidFill>
                  <a:latin typeface="Arial"/>
                  <a:ea typeface="Arial"/>
                  <a:cs typeface="Arial"/>
                  <a:sym typeface="Arial"/>
                  <a:hlinkClick r:id="rId2" tooltip="https://www.childcomwales.org.uk/faqs/case-study-the-5-principles/"/>
                </a:rPr>
                <a:t>Darllennwch yr </a:t>
              </a:r>
              <a:r>
                <a:rPr lang="en-US" sz="3885" u="sng">
                  <a:solidFill>
                    <a:srgbClr val="0563C1"/>
                  </a:solidFill>
                  <a:latin typeface="Arial"/>
                  <a:ea typeface="Arial"/>
                  <a:cs typeface="Arial"/>
                  <a:sym typeface="Arial"/>
                  <a:hlinkClick r:id="rId2" tooltip="https://www.childcomwales.org.uk/faqs/case-study-the-5-principles/"/>
                </a:rPr>
                <a:t>astudiaeth achos</a:t>
              </a:r>
              <a:r>
                <a:rPr lang="en-US" sz="3885" u="sng">
                  <a:solidFill>
                    <a:srgbClr val="000000"/>
                  </a:solidFill>
                  <a:latin typeface="Arial"/>
                  <a:ea typeface="Arial"/>
                  <a:cs typeface="Arial"/>
                  <a:sym typeface="Arial"/>
                  <a:hlinkClick r:id="rId2" tooltip="https://www.childcomwales.org.uk/faqs/case-study-the-5-principles/"/>
                </a:rPr>
                <a:t>.</a:t>
              </a:r>
            </a:p>
            <a:p>
              <a:pPr marL="663083" lvl="1" indent="-331541" algn="l">
                <a:lnSpc>
                  <a:spcPts val="4195"/>
                </a:lnSpc>
                <a:buFont typeface="Arial"/>
                <a:buChar char="•"/>
              </a:pPr>
              <a:r>
                <a:rPr lang="en-US" sz="3885" u="sng">
                  <a:solidFill>
                    <a:srgbClr val="000000"/>
                  </a:solidFill>
                  <a:latin typeface="Arial"/>
                  <a:ea typeface="Arial"/>
                  <a:cs typeface="Arial"/>
                  <a:sym typeface="Arial"/>
                  <a:hlinkClick r:id="rId2" tooltip="https://www.childcomwales.org.uk/faqs/case-study-the-5-principles/"/>
                </a:rPr>
                <a:t>Adlewyrchwch ar:</a:t>
              </a:r>
            </a:p>
            <a:p>
              <a:pPr marL="1248442" lvl="2" indent="-416147" algn="l">
                <a:lnSpc>
                  <a:spcPts val="3596"/>
                </a:lnSpc>
                <a:buFont typeface="Arial"/>
                <a:buChar char="⚬"/>
              </a:pPr>
              <a:r>
                <a:rPr lang="en-US" sz="3330" u="sng">
                  <a:solidFill>
                    <a:srgbClr val="000000"/>
                  </a:solidFill>
                  <a:latin typeface="Arial"/>
                  <a:ea typeface="Arial"/>
                  <a:cs typeface="Arial"/>
                  <a:sym typeface="Arial"/>
                  <a:hlinkClick r:id="rId2" tooltip="https://www.childcomwales.org.uk/faqs/case-study-the-5-principles/"/>
                </a:rPr>
                <a:t>Y dulliau a defnyddiwyd</a:t>
              </a:r>
            </a:p>
            <a:p>
              <a:pPr marL="1248442" lvl="2" indent="-416147" algn="l">
                <a:lnSpc>
                  <a:spcPts val="3596"/>
                </a:lnSpc>
                <a:buFont typeface="Arial"/>
                <a:buChar char="⚬"/>
              </a:pPr>
              <a:r>
                <a:rPr lang="en-US" sz="3330" u="sng">
                  <a:solidFill>
                    <a:srgbClr val="000000"/>
                  </a:solidFill>
                  <a:latin typeface="Arial"/>
                  <a:ea typeface="Arial"/>
                  <a:cs typeface="Arial"/>
                  <a:sym typeface="Arial"/>
                  <a:hlinkClick r:id="rId2" tooltip="https://www.childcomwales.org.uk/faqs/case-study-the-5-principles/"/>
                </a:rPr>
                <a:t>Sut mae'r dulliau yma yn cwrdd â’r 7 nod craidd a CCHUP.</a:t>
              </a:r>
            </a:p>
            <a:p>
              <a:pPr marL="1248442" lvl="2" indent="-416147" algn="l">
                <a:lnSpc>
                  <a:spcPts val="3596"/>
                </a:lnSpc>
              </a:pPr>
              <a:endParaRPr lang="en-US" sz="3330" u="sng">
                <a:solidFill>
                  <a:srgbClr val="000000"/>
                </a:solidFill>
                <a:latin typeface="Arial"/>
                <a:ea typeface="Arial"/>
                <a:cs typeface="Arial"/>
                <a:sym typeface="Arial"/>
                <a:hlinkClick r:id="rId2" tooltip="https://www.childcomwales.org.uk/faqs/case-study-the-5-principles/"/>
              </a:endParaRPr>
            </a:p>
          </p:txBody>
        </p:sp>
      </p:grpSp>
      <p:grpSp>
        <p:nvGrpSpPr>
          <p:cNvPr id="8" name="Group 8"/>
          <p:cNvGrpSpPr/>
          <p:nvPr/>
        </p:nvGrpSpPr>
        <p:grpSpPr>
          <a:xfrm>
            <a:off x="9486900" y="6275068"/>
            <a:ext cx="7772400" cy="3460223"/>
            <a:chOff x="0" y="0"/>
            <a:chExt cx="10363200" cy="4613631"/>
          </a:xfrm>
        </p:grpSpPr>
        <p:sp>
          <p:nvSpPr>
            <p:cNvPr id="9" name="Freeform 9"/>
            <p:cNvSpPr/>
            <p:nvPr/>
          </p:nvSpPr>
          <p:spPr>
            <a:xfrm>
              <a:off x="0" y="0"/>
              <a:ext cx="10363200" cy="4613630"/>
            </a:xfrm>
            <a:custGeom>
              <a:avLst/>
              <a:gdLst/>
              <a:ahLst/>
              <a:cxnLst/>
              <a:rect l="l" t="t" r="r" b="b"/>
              <a:pathLst>
                <a:path w="10363200" h="4613630">
                  <a:moveTo>
                    <a:pt x="0" y="0"/>
                  </a:moveTo>
                  <a:lnTo>
                    <a:pt x="10363200" y="0"/>
                  </a:lnTo>
                  <a:lnTo>
                    <a:pt x="10363200" y="4613630"/>
                  </a:lnTo>
                  <a:lnTo>
                    <a:pt x="0" y="4613630"/>
                  </a:lnTo>
                  <a:close/>
                </a:path>
              </a:pathLst>
            </a:custGeom>
            <a:solidFill>
              <a:srgbClr val="000000">
                <a:alpha val="0"/>
              </a:srgbClr>
            </a:solidFill>
          </p:spPr>
          <p:txBody>
            <a:bodyPr/>
            <a:lstStyle/>
            <a:p>
              <a:endParaRPr lang="en-GB"/>
            </a:p>
          </p:txBody>
        </p:sp>
        <p:sp>
          <p:nvSpPr>
            <p:cNvPr id="10" name="TextBox 10"/>
            <p:cNvSpPr txBox="1"/>
            <p:nvPr/>
          </p:nvSpPr>
          <p:spPr>
            <a:xfrm>
              <a:off x="0" y="-28575"/>
              <a:ext cx="10363200" cy="4642206"/>
            </a:xfrm>
            <a:prstGeom prst="rect">
              <a:avLst/>
            </a:prstGeom>
          </p:spPr>
          <p:txBody>
            <a:bodyPr lIns="0" tIns="0" rIns="0" bIns="0" rtlCol="0" anchor="t"/>
            <a:lstStyle/>
            <a:p>
              <a:pPr marL="703088" lvl="1" indent="-351544" algn="l">
                <a:lnSpc>
                  <a:spcPts val="4195"/>
                </a:lnSpc>
                <a:buFont typeface="Arial"/>
                <a:buChar char="•"/>
              </a:pPr>
              <a:r>
                <a:rPr lang="en-US" sz="3885">
                  <a:solidFill>
                    <a:srgbClr val="000000"/>
                  </a:solidFill>
                  <a:latin typeface="Arial"/>
                  <a:ea typeface="Arial"/>
                  <a:cs typeface="Arial"/>
                  <a:sym typeface="Arial"/>
                </a:rPr>
                <a:t>Read the </a:t>
              </a:r>
              <a:r>
                <a:rPr lang="en-US" sz="3885" u="sng">
                  <a:solidFill>
                    <a:srgbClr val="0563C1"/>
                  </a:solidFill>
                  <a:latin typeface="Arial"/>
                  <a:ea typeface="Arial"/>
                  <a:cs typeface="Arial"/>
                  <a:sym typeface="Arial"/>
                  <a:hlinkClick r:id="rId3" tooltip="https://www.estyn.gov.wales/blog/having-voice-having-choice-effective-pupil-participation?_ga=2.192283754.1966996677.1708979486-645740924.1708979486"/>
                </a:rPr>
                <a:t>case </a:t>
              </a:r>
              <a:r>
                <a:rPr lang="en-US" sz="3885" u="sng">
                  <a:solidFill>
                    <a:srgbClr val="0563C1"/>
                  </a:solidFill>
                  <a:latin typeface="Arial"/>
                  <a:ea typeface="Arial"/>
                  <a:cs typeface="Arial"/>
                  <a:sym typeface="Arial"/>
                  <a:hlinkClick r:id="rId2" tooltip="https://www.childcomwales.org.uk/faqs/case-study-the-5-principles/"/>
                </a:rPr>
                <a:t>study</a:t>
              </a:r>
              <a:r>
                <a:rPr lang="en-US" sz="3885">
                  <a:solidFill>
                    <a:srgbClr val="000000"/>
                  </a:solidFill>
                  <a:latin typeface="Arial"/>
                  <a:ea typeface="Arial"/>
                  <a:cs typeface="Arial"/>
                  <a:sym typeface="Arial"/>
                </a:rPr>
                <a:t>.</a:t>
              </a:r>
            </a:p>
            <a:p>
              <a:pPr marL="703088" lvl="1" indent="-351544" algn="l">
                <a:lnSpc>
                  <a:spcPts val="4195"/>
                </a:lnSpc>
                <a:buFont typeface="Arial"/>
                <a:buChar char="•"/>
              </a:pPr>
              <a:r>
                <a:rPr lang="en-US" sz="3885">
                  <a:solidFill>
                    <a:srgbClr val="000000"/>
                  </a:solidFill>
                  <a:latin typeface="Arial"/>
                  <a:ea typeface="Arial"/>
                  <a:cs typeface="Arial"/>
                  <a:sym typeface="Arial"/>
                </a:rPr>
                <a:t>Reflect on:</a:t>
              </a:r>
            </a:p>
            <a:p>
              <a:pPr marL="1288447" lvl="2" indent="-429482" algn="l">
                <a:lnSpc>
                  <a:spcPts val="3596"/>
                </a:lnSpc>
                <a:buFont typeface="Arial"/>
                <a:buChar char="⚬"/>
              </a:pPr>
              <a:r>
                <a:rPr lang="en-US" sz="3330">
                  <a:solidFill>
                    <a:srgbClr val="000000"/>
                  </a:solidFill>
                  <a:latin typeface="Arial"/>
                  <a:ea typeface="Arial"/>
                  <a:cs typeface="Arial"/>
                  <a:sym typeface="Arial"/>
                </a:rPr>
                <a:t>The approaches to participation used</a:t>
              </a:r>
            </a:p>
            <a:p>
              <a:pPr marL="1288447" lvl="2" indent="-429482" algn="l">
                <a:lnSpc>
                  <a:spcPts val="3596"/>
                </a:lnSpc>
                <a:buFont typeface="Arial"/>
                <a:buChar char="⚬"/>
              </a:pPr>
              <a:r>
                <a:rPr lang="en-US" sz="3330">
                  <a:solidFill>
                    <a:srgbClr val="000000"/>
                  </a:solidFill>
                  <a:latin typeface="Arial"/>
                  <a:ea typeface="Arial"/>
                  <a:cs typeface="Arial"/>
                  <a:sym typeface="Arial"/>
                </a:rPr>
                <a:t>How this approach addresses the UNCRC and the 7 Core Aims </a:t>
              </a:r>
            </a:p>
            <a:p>
              <a:pPr marL="1288447" lvl="2" indent="-429482" algn="l">
                <a:lnSpc>
                  <a:spcPts val="3596"/>
                </a:lnSpc>
              </a:pPr>
              <a:endParaRPr lang="en-US" sz="3330">
                <a:solidFill>
                  <a:srgbClr val="000000"/>
                </a:solidFill>
                <a:latin typeface="Arial"/>
                <a:ea typeface="Arial"/>
                <a:cs typeface="Arial"/>
                <a:sym typeface="Arial"/>
              </a:endParaRPr>
            </a:p>
          </p:txBody>
        </p:sp>
      </p:grpSp>
      <p:sp>
        <p:nvSpPr>
          <p:cNvPr id="11" name="Freeform 11"/>
          <p:cNvSpPr/>
          <p:nvPr/>
        </p:nvSpPr>
        <p:spPr>
          <a:xfrm>
            <a:off x="7010402" y="2390776"/>
            <a:ext cx="4043362" cy="3243263"/>
          </a:xfrm>
          <a:custGeom>
            <a:avLst/>
            <a:gdLst/>
            <a:ahLst/>
            <a:cxnLst/>
            <a:rect l="l" t="t" r="r" b="b"/>
            <a:pathLst>
              <a:path w="4043362" h="3243263">
                <a:moveTo>
                  <a:pt x="0" y="0"/>
                </a:moveTo>
                <a:lnTo>
                  <a:pt x="4043362" y="0"/>
                </a:lnTo>
                <a:lnTo>
                  <a:pt x="4043362" y="3243263"/>
                </a:lnTo>
                <a:lnTo>
                  <a:pt x="0" y="3243263"/>
                </a:lnTo>
                <a:lnTo>
                  <a:pt x="0" y="0"/>
                </a:lnTo>
                <a:close/>
              </a:path>
            </a:pathLst>
          </a:custGeom>
          <a:blipFill>
            <a:blip r:embed="rId4"/>
            <a:stretch>
              <a:fillRect b="-60559"/>
            </a:stretch>
          </a:blipFill>
        </p:spPr>
        <p:txBody>
          <a:bodyPr/>
          <a:lstStyle/>
          <a:p>
            <a:endParaRPr lang="en-GB"/>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FFF2CC"/>
        </a:solidFill>
        <a:effectLst/>
      </p:bgPr>
    </p:bg>
    <p:spTree>
      <p:nvGrpSpPr>
        <p:cNvPr id="1" name=""/>
        <p:cNvGrpSpPr/>
        <p:nvPr/>
      </p:nvGrpSpPr>
      <p:grpSpPr>
        <a:xfrm>
          <a:off x="0" y="0"/>
          <a:ext cx="0" cy="0"/>
          <a:chOff x="0" y="0"/>
          <a:chExt cx="0" cy="0"/>
        </a:xfrm>
      </p:grpSpPr>
      <p:grpSp>
        <p:nvGrpSpPr>
          <p:cNvPr id="2" name="Group 2"/>
          <p:cNvGrpSpPr/>
          <p:nvPr/>
        </p:nvGrpSpPr>
        <p:grpSpPr>
          <a:xfrm>
            <a:off x="1257300" y="547687"/>
            <a:ext cx="15773400" cy="2128266"/>
            <a:chOff x="0" y="0"/>
            <a:chExt cx="21031200" cy="2837688"/>
          </a:xfrm>
        </p:grpSpPr>
        <p:sp>
          <p:nvSpPr>
            <p:cNvPr id="3" name="Freeform 3"/>
            <p:cNvSpPr/>
            <p:nvPr/>
          </p:nvSpPr>
          <p:spPr>
            <a:xfrm>
              <a:off x="0" y="0"/>
              <a:ext cx="21031200" cy="2837688"/>
            </a:xfrm>
            <a:custGeom>
              <a:avLst/>
              <a:gdLst/>
              <a:ahLst/>
              <a:cxnLst/>
              <a:rect l="l" t="t" r="r" b="b"/>
              <a:pathLst>
                <a:path w="21031200" h="2837688">
                  <a:moveTo>
                    <a:pt x="0" y="0"/>
                  </a:moveTo>
                  <a:lnTo>
                    <a:pt x="21031200" y="0"/>
                  </a:lnTo>
                  <a:lnTo>
                    <a:pt x="21031200" y="2837688"/>
                  </a:lnTo>
                  <a:lnTo>
                    <a:pt x="0" y="2837688"/>
                  </a:lnTo>
                  <a:close/>
                </a:path>
              </a:pathLst>
            </a:custGeom>
            <a:solidFill>
              <a:srgbClr val="000000">
                <a:alpha val="0"/>
              </a:srgbClr>
            </a:solidFill>
          </p:spPr>
          <p:txBody>
            <a:bodyPr/>
            <a:lstStyle/>
            <a:p>
              <a:endParaRPr lang="en-GB"/>
            </a:p>
          </p:txBody>
        </p:sp>
        <p:sp>
          <p:nvSpPr>
            <p:cNvPr id="4" name="TextBox 4"/>
            <p:cNvSpPr txBox="1"/>
            <p:nvPr/>
          </p:nvSpPr>
          <p:spPr>
            <a:xfrm>
              <a:off x="0" y="-57150"/>
              <a:ext cx="21031200" cy="2894838"/>
            </a:xfrm>
            <a:prstGeom prst="rect">
              <a:avLst/>
            </a:prstGeom>
          </p:spPr>
          <p:txBody>
            <a:bodyPr lIns="0" tIns="0" rIns="0" bIns="0" rtlCol="0" anchor="ctr"/>
            <a:lstStyle/>
            <a:p>
              <a:pPr algn="ctr">
                <a:lnSpc>
                  <a:spcPts val="7128"/>
                </a:lnSpc>
              </a:pPr>
              <a:r>
                <a:rPr lang="en-US" sz="6600">
                  <a:solidFill>
                    <a:srgbClr val="000000"/>
                  </a:solidFill>
                  <a:latin typeface="Arial"/>
                  <a:ea typeface="Arial"/>
                  <a:cs typeface="Arial"/>
                  <a:sym typeface="Arial"/>
                </a:rPr>
                <a:t>Cyfranogiad Ysgol Gynradd</a:t>
              </a:r>
            </a:p>
            <a:p>
              <a:pPr algn="ctr">
                <a:lnSpc>
                  <a:spcPts val="7128"/>
                </a:lnSpc>
              </a:pPr>
              <a:r>
                <a:rPr lang="en-US" sz="6600">
                  <a:solidFill>
                    <a:srgbClr val="000000"/>
                  </a:solidFill>
                  <a:latin typeface="Arial"/>
                  <a:ea typeface="Arial"/>
                  <a:cs typeface="Arial"/>
                  <a:sym typeface="Arial"/>
                </a:rPr>
                <a:t>Primary School Participation </a:t>
              </a:r>
            </a:p>
          </p:txBody>
        </p:sp>
      </p:grpSp>
      <p:grpSp>
        <p:nvGrpSpPr>
          <p:cNvPr id="5" name="Group 5"/>
          <p:cNvGrpSpPr/>
          <p:nvPr/>
        </p:nvGrpSpPr>
        <p:grpSpPr>
          <a:xfrm>
            <a:off x="381000" y="2728912"/>
            <a:ext cx="8658225" cy="6546057"/>
            <a:chOff x="-1155700" y="0"/>
            <a:chExt cx="11544300" cy="8728076"/>
          </a:xfrm>
        </p:grpSpPr>
        <p:sp>
          <p:nvSpPr>
            <p:cNvPr id="6" name="Freeform 6"/>
            <p:cNvSpPr/>
            <p:nvPr/>
          </p:nvSpPr>
          <p:spPr>
            <a:xfrm>
              <a:off x="12700" y="12700"/>
              <a:ext cx="10363200" cy="8702675"/>
            </a:xfrm>
            <a:custGeom>
              <a:avLst/>
              <a:gdLst/>
              <a:ahLst/>
              <a:cxnLst/>
              <a:rect l="l" t="t" r="r" b="b"/>
              <a:pathLst>
                <a:path w="10363200" h="8702675">
                  <a:moveTo>
                    <a:pt x="0" y="0"/>
                  </a:moveTo>
                  <a:lnTo>
                    <a:pt x="10363200" y="0"/>
                  </a:lnTo>
                  <a:lnTo>
                    <a:pt x="10363200" y="8702675"/>
                  </a:lnTo>
                  <a:lnTo>
                    <a:pt x="0" y="8702675"/>
                  </a:lnTo>
                  <a:close/>
                </a:path>
              </a:pathLst>
            </a:custGeom>
            <a:solidFill>
              <a:srgbClr val="FFF2CC"/>
            </a:solidFill>
          </p:spPr>
          <p:txBody>
            <a:bodyPr/>
            <a:lstStyle/>
            <a:p>
              <a:endParaRPr lang="en-GB"/>
            </a:p>
          </p:txBody>
        </p:sp>
        <p:sp>
          <p:nvSpPr>
            <p:cNvPr id="7" name="Freeform 7"/>
            <p:cNvSpPr/>
            <p:nvPr/>
          </p:nvSpPr>
          <p:spPr>
            <a:xfrm>
              <a:off x="0" y="0"/>
              <a:ext cx="10388600" cy="8728075"/>
            </a:xfrm>
            <a:custGeom>
              <a:avLst/>
              <a:gdLst/>
              <a:ahLst/>
              <a:cxnLst/>
              <a:rect l="l" t="t" r="r" b="b"/>
              <a:pathLst>
                <a:path w="10388600" h="8728075">
                  <a:moveTo>
                    <a:pt x="12700" y="0"/>
                  </a:moveTo>
                  <a:lnTo>
                    <a:pt x="10375900" y="0"/>
                  </a:lnTo>
                  <a:cubicBezTo>
                    <a:pt x="10382885" y="0"/>
                    <a:pt x="10388600" y="5715"/>
                    <a:pt x="10388600" y="12700"/>
                  </a:cubicBezTo>
                  <a:lnTo>
                    <a:pt x="10388600" y="8715375"/>
                  </a:lnTo>
                  <a:cubicBezTo>
                    <a:pt x="10388600" y="8722360"/>
                    <a:pt x="10382885" y="8728075"/>
                    <a:pt x="10375900" y="8728075"/>
                  </a:cubicBezTo>
                  <a:lnTo>
                    <a:pt x="12700" y="8728075"/>
                  </a:lnTo>
                  <a:cubicBezTo>
                    <a:pt x="5715" y="8728075"/>
                    <a:pt x="0" y="8722360"/>
                    <a:pt x="0" y="8715375"/>
                  </a:cubicBezTo>
                  <a:lnTo>
                    <a:pt x="0" y="12700"/>
                  </a:lnTo>
                  <a:cubicBezTo>
                    <a:pt x="0" y="5715"/>
                    <a:pt x="5715" y="0"/>
                    <a:pt x="12700" y="0"/>
                  </a:cubicBezTo>
                  <a:moveTo>
                    <a:pt x="12700" y="25400"/>
                  </a:moveTo>
                  <a:lnTo>
                    <a:pt x="12700" y="12700"/>
                  </a:lnTo>
                  <a:lnTo>
                    <a:pt x="25400" y="12700"/>
                  </a:lnTo>
                  <a:lnTo>
                    <a:pt x="25400" y="8715375"/>
                  </a:lnTo>
                  <a:lnTo>
                    <a:pt x="12700" y="8715375"/>
                  </a:lnTo>
                  <a:lnTo>
                    <a:pt x="12700" y="8702675"/>
                  </a:lnTo>
                  <a:lnTo>
                    <a:pt x="10375900" y="8702675"/>
                  </a:lnTo>
                  <a:lnTo>
                    <a:pt x="10375900" y="8715375"/>
                  </a:lnTo>
                  <a:lnTo>
                    <a:pt x="10363200" y="8715375"/>
                  </a:lnTo>
                  <a:lnTo>
                    <a:pt x="10363200" y="12700"/>
                  </a:lnTo>
                  <a:lnTo>
                    <a:pt x="10375900" y="12700"/>
                  </a:lnTo>
                  <a:lnTo>
                    <a:pt x="10375900" y="25400"/>
                  </a:lnTo>
                  <a:lnTo>
                    <a:pt x="12700" y="25400"/>
                  </a:lnTo>
                  <a:close/>
                </a:path>
              </a:pathLst>
            </a:custGeom>
            <a:solidFill>
              <a:srgbClr val="FFF2CC"/>
            </a:solidFill>
          </p:spPr>
          <p:txBody>
            <a:bodyPr/>
            <a:lstStyle/>
            <a:p>
              <a:endParaRPr lang="en-GB"/>
            </a:p>
          </p:txBody>
        </p:sp>
        <p:sp>
          <p:nvSpPr>
            <p:cNvPr id="8" name="TextBox 8"/>
            <p:cNvSpPr txBox="1"/>
            <p:nvPr/>
          </p:nvSpPr>
          <p:spPr>
            <a:xfrm>
              <a:off x="-1155700" y="9525"/>
              <a:ext cx="11544300" cy="8718551"/>
            </a:xfrm>
            <a:prstGeom prst="rect">
              <a:avLst/>
            </a:prstGeom>
          </p:spPr>
          <p:txBody>
            <a:bodyPr lIns="50800" tIns="50800" rIns="50800" bIns="50800" rtlCol="0" anchor="t"/>
            <a:lstStyle/>
            <a:p>
              <a:pPr marL="663083" lvl="1" indent="-331541" algn="l">
                <a:lnSpc>
                  <a:spcPts val="3776"/>
                </a:lnSpc>
                <a:buFont typeface="Arial"/>
                <a:buChar char="•"/>
              </a:pPr>
              <a:r>
                <a:rPr lang="en-US" sz="3600" dirty="0" err="1">
                  <a:solidFill>
                    <a:srgbClr val="000000"/>
                  </a:solidFill>
                  <a:latin typeface="Arial"/>
                  <a:ea typeface="Arial"/>
                  <a:cs typeface="Arial"/>
                  <a:sym typeface="Arial"/>
                </a:rPr>
                <a:t>Cydnabod</a:t>
              </a:r>
              <a:r>
                <a:rPr lang="en-US" sz="3600" dirty="0">
                  <a:solidFill>
                    <a:srgbClr val="000000"/>
                  </a:solidFill>
                  <a:latin typeface="Arial"/>
                  <a:ea typeface="Arial"/>
                  <a:cs typeface="Arial"/>
                  <a:sym typeface="Arial"/>
                </a:rPr>
                <a:t> bod </a:t>
              </a:r>
              <a:r>
                <a:rPr lang="en-US" sz="3600" dirty="0" err="1">
                  <a:solidFill>
                    <a:srgbClr val="000000"/>
                  </a:solidFill>
                  <a:latin typeface="Arial"/>
                  <a:ea typeface="Arial"/>
                  <a:cs typeface="Arial"/>
                  <a:sym typeface="Arial"/>
                </a:rPr>
                <a:t>gwahanol</a:t>
              </a:r>
              <a:r>
                <a:rPr lang="en-US" sz="3600" dirty="0">
                  <a:solidFill>
                    <a:srgbClr val="000000"/>
                  </a:solidFill>
                  <a:latin typeface="Arial"/>
                  <a:ea typeface="Arial"/>
                  <a:cs typeface="Arial"/>
                  <a:sym typeface="Arial"/>
                </a:rPr>
                <a:t> </a:t>
              </a:r>
              <a:r>
                <a:rPr lang="en-US" sz="3600" dirty="0" err="1">
                  <a:solidFill>
                    <a:srgbClr val="000000"/>
                  </a:solidFill>
                  <a:latin typeface="Arial"/>
                  <a:ea typeface="Arial"/>
                  <a:cs typeface="Arial"/>
                  <a:sym typeface="Arial"/>
                </a:rPr>
                <a:t>lefelau</a:t>
              </a:r>
              <a:r>
                <a:rPr lang="en-US" sz="3600" dirty="0">
                  <a:solidFill>
                    <a:srgbClr val="000000"/>
                  </a:solidFill>
                  <a:latin typeface="Arial"/>
                  <a:ea typeface="Arial"/>
                  <a:cs typeface="Arial"/>
                  <a:sym typeface="Arial"/>
                </a:rPr>
                <a:t> o </a:t>
              </a:r>
              <a:r>
                <a:rPr lang="en-US" sz="3600" dirty="0" err="1">
                  <a:solidFill>
                    <a:srgbClr val="000000"/>
                  </a:solidFill>
                  <a:latin typeface="Arial"/>
                  <a:ea typeface="Arial"/>
                  <a:cs typeface="Arial"/>
                  <a:sym typeface="Arial"/>
                </a:rPr>
                <a:t>gyfranogiad</a:t>
              </a:r>
              <a:endParaRPr lang="en-US" sz="3600" dirty="0">
                <a:solidFill>
                  <a:srgbClr val="000000"/>
                </a:solidFill>
                <a:latin typeface="Arial"/>
                <a:ea typeface="Arial"/>
                <a:cs typeface="Arial"/>
                <a:sym typeface="Arial"/>
              </a:endParaRPr>
            </a:p>
            <a:p>
              <a:pPr marL="663083" lvl="1" indent="-331541" algn="l">
                <a:lnSpc>
                  <a:spcPts val="3776"/>
                </a:lnSpc>
                <a:buFont typeface="Arial"/>
                <a:buChar char="•"/>
              </a:pPr>
              <a:endParaRPr lang="en-US" sz="3600" dirty="0">
                <a:solidFill>
                  <a:srgbClr val="000000"/>
                </a:solidFill>
                <a:latin typeface="Arial"/>
                <a:ea typeface="Arial"/>
                <a:cs typeface="Arial"/>
                <a:sym typeface="Arial"/>
              </a:endParaRPr>
            </a:p>
            <a:p>
              <a:pPr marL="663083" lvl="1" indent="-331541" algn="l">
                <a:lnSpc>
                  <a:spcPts val="3776"/>
                </a:lnSpc>
                <a:buFont typeface="Arial"/>
                <a:buChar char="•"/>
              </a:pPr>
              <a:r>
                <a:rPr lang="en-US" sz="3600" dirty="0" err="1">
                  <a:solidFill>
                    <a:srgbClr val="000000"/>
                  </a:solidFill>
                  <a:latin typeface="Arial"/>
                  <a:ea typeface="Arial"/>
                  <a:cs typeface="Arial"/>
                  <a:sym typeface="Arial"/>
                </a:rPr>
                <a:t>Cynnwys</a:t>
              </a:r>
              <a:r>
                <a:rPr lang="en-US" sz="3600" dirty="0">
                  <a:solidFill>
                    <a:srgbClr val="000000"/>
                  </a:solidFill>
                  <a:latin typeface="Arial"/>
                  <a:ea typeface="Arial"/>
                  <a:cs typeface="Arial"/>
                  <a:sym typeface="Arial"/>
                </a:rPr>
                <a:t> </a:t>
              </a:r>
              <a:r>
                <a:rPr lang="en-US" sz="3600" dirty="0" err="1">
                  <a:solidFill>
                    <a:srgbClr val="000000"/>
                  </a:solidFill>
                  <a:latin typeface="Arial"/>
                  <a:ea typeface="Arial"/>
                  <a:cs typeface="Arial"/>
                  <a:sym typeface="Arial"/>
                </a:rPr>
                <a:t>ymrwymiad</a:t>
              </a:r>
              <a:r>
                <a:rPr lang="en-US" sz="3600" dirty="0">
                  <a:solidFill>
                    <a:srgbClr val="000000"/>
                  </a:solidFill>
                  <a:latin typeface="Arial"/>
                  <a:ea typeface="Arial"/>
                  <a:cs typeface="Arial"/>
                  <a:sym typeface="Arial"/>
                </a:rPr>
                <a:t> </a:t>
              </a:r>
              <a:r>
                <a:rPr lang="en-US" sz="3600" dirty="0" err="1">
                  <a:solidFill>
                    <a:srgbClr val="000000"/>
                  </a:solidFill>
                  <a:latin typeface="Arial"/>
                  <a:ea typeface="Arial"/>
                  <a:cs typeface="Arial"/>
                  <a:sym typeface="Arial"/>
                </a:rPr>
                <a:t>clir</a:t>
              </a:r>
              <a:r>
                <a:rPr lang="en-US" sz="3600" dirty="0">
                  <a:solidFill>
                    <a:srgbClr val="000000"/>
                  </a:solidFill>
                  <a:latin typeface="Arial"/>
                  <a:ea typeface="Arial"/>
                  <a:cs typeface="Arial"/>
                  <a:sym typeface="Arial"/>
                </a:rPr>
                <a:t> </a:t>
              </a:r>
              <a:r>
                <a:rPr lang="en-US" sz="3600" dirty="0" err="1">
                  <a:solidFill>
                    <a:srgbClr val="000000"/>
                  </a:solidFill>
                  <a:latin typeface="Arial"/>
                  <a:ea typeface="Arial"/>
                  <a:cs typeface="Arial"/>
                  <a:sym typeface="Arial"/>
                </a:rPr>
                <a:t>i</a:t>
              </a:r>
              <a:r>
                <a:rPr lang="en-US" sz="3600" dirty="0">
                  <a:solidFill>
                    <a:srgbClr val="000000"/>
                  </a:solidFill>
                  <a:latin typeface="Arial"/>
                  <a:ea typeface="Arial"/>
                  <a:cs typeface="Arial"/>
                  <a:sym typeface="Arial"/>
                </a:rPr>
                <a:t> </a:t>
              </a:r>
              <a:r>
                <a:rPr lang="en-US" sz="3600" dirty="0" err="1">
                  <a:solidFill>
                    <a:srgbClr val="000000"/>
                  </a:solidFill>
                  <a:latin typeface="Arial"/>
                  <a:ea typeface="Arial"/>
                  <a:cs typeface="Arial"/>
                  <a:sym typeface="Arial"/>
                </a:rPr>
                <a:t>gyfranogiad</a:t>
              </a:r>
              <a:endParaRPr lang="en-US" sz="3600" dirty="0">
                <a:solidFill>
                  <a:srgbClr val="000000"/>
                </a:solidFill>
                <a:latin typeface="Arial"/>
                <a:ea typeface="Arial"/>
                <a:cs typeface="Arial"/>
                <a:sym typeface="Arial"/>
              </a:endParaRPr>
            </a:p>
            <a:p>
              <a:pPr marL="663083" lvl="1" indent="-331541" algn="l">
                <a:lnSpc>
                  <a:spcPts val="3776"/>
                </a:lnSpc>
                <a:buFont typeface="Arial"/>
                <a:buChar char="•"/>
              </a:pPr>
              <a:endParaRPr lang="en-US" sz="3600" dirty="0">
                <a:solidFill>
                  <a:srgbClr val="000000"/>
                </a:solidFill>
                <a:latin typeface="Arial"/>
                <a:ea typeface="Arial"/>
                <a:cs typeface="Arial"/>
                <a:sym typeface="Arial"/>
              </a:endParaRPr>
            </a:p>
            <a:p>
              <a:pPr marL="663083" lvl="1" indent="-331541" algn="l">
                <a:lnSpc>
                  <a:spcPts val="3776"/>
                </a:lnSpc>
                <a:buFont typeface="Arial"/>
                <a:buChar char="•"/>
              </a:pPr>
              <a:r>
                <a:rPr lang="en-US" sz="3600" dirty="0" err="1">
                  <a:solidFill>
                    <a:srgbClr val="000000"/>
                  </a:solidFill>
                  <a:latin typeface="Arial"/>
                  <a:ea typeface="Arial"/>
                  <a:cs typeface="Arial"/>
                  <a:sym typeface="Arial"/>
                </a:rPr>
                <a:t>Datblygu</a:t>
              </a:r>
              <a:r>
                <a:rPr lang="en-US" sz="3600" dirty="0">
                  <a:solidFill>
                    <a:srgbClr val="000000"/>
                  </a:solidFill>
                  <a:latin typeface="Arial"/>
                  <a:ea typeface="Arial"/>
                  <a:cs typeface="Arial"/>
                  <a:sym typeface="Arial"/>
                </a:rPr>
                <a:t> </a:t>
              </a:r>
              <a:r>
                <a:rPr lang="en-US" sz="3600" dirty="0" err="1">
                  <a:solidFill>
                    <a:srgbClr val="000000"/>
                  </a:solidFill>
                  <a:latin typeface="Arial"/>
                  <a:ea typeface="Arial"/>
                  <a:cs typeface="Arial"/>
                  <a:sym typeface="Arial"/>
                </a:rPr>
                <a:t>targedau</a:t>
              </a:r>
              <a:r>
                <a:rPr lang="en-US" sz="3600" dirty="0">
                  <a:solidFill>
                    <a:srgbClr val="000000"/>
                  </a:solidFill>
                  <a:latin typeface="Arial"/>
                  <a:ea typeface="Arial"/>
                  <a:cs typeface="Arial"/>
                  <a:sym typeface="Arial"/>
                </a:rPr>
                <a:t> a </a:t>
              </a:r>
              <a:r>
                <a:rPr lang="en-US" sz="3600" dirty="0" err="1">
                  <a:solidFill>
                    <a:srgbClr val="000000"/>
                  </a:solidFill>
                  <a:latin typeface="Arial"/>
                  <a:ea typeface="Arial"/>
                  <a:cs typeface="Arial"/>
                  <a:sym typeface="Arial"/>
                </a:rPr>
                <a:t>rhaglenni</a:t>
              </a:r>
              <a:r>
                <a:rPr lang="en-US" sz="3600" dirty="0">
                  <a:solidFill>
                    <a:srgbClr val="000000"/>
                  </a:solidFill>
                  <a:latin typeface="Arial"/>
                  <a:ea typeface="Arial"/>
                  <a:cs typeface="Arial"/>
                  <a:sym typeface="Arial"/>
                </a:rPr>
                <a:t> </a:t>
              </a:r>
              <a:r>
                <a:rPr lang="en-US" sz="3600" dirty="0" err="1">
                  <a:solidFill>
                    <a:srgbClr val="000000"/>
                  </a:solidFill>
                  <a:latin typeface="Arial"/>
                  <a:ea typeface="Arial"/>
                  <a:cs typeface="Arial"/>
                  <a:sym typeface="Arial"/>
                </a:rPr>
                <a:t>gweithredu</a:t>
              </a:r>
              <a:r>
                <a:rPr lang="en-US" sz="3600" dirty="0">
                  <a:solidFill>
                    <a:srgbClr val="000000"/>
                  </a:solidFill>
                  <a:latin typeface="Arial"/>
                  <a:ea typeface="Arial"/>
                  <a:cs typeface="Arial"/>
                  <a:sym typeface="Arial"/>
                </a:rPr>
                <a:t> </a:t>
              </a:r>
              <a:r>
                <a:rPr lang="en-US" sz="3600" dirty="0" err="1">
                  <a:solidFill>
                    <a:srgbClr val="000000"/>
                  </a:solidFill>
                  <a:latin typeface="Arial"/>
                  <a:ea typeface="Arial"/>
                  <a:cs typeface="Arial"/>
                  <a:sym typeface="Arial"/>
                </a:rPr>
                <a:t>i</a:t>
              </a:r>
              <a:r>
                <a:rPr lang="en-US" sz="3600" dirty="0">
                  <a:solidFill>
                    <a:srgbClr val="000000"/>
                  </a:solidFill>
                  <a:latin typeface="Arial"/>
                  <a:ea typeface="Arial"/>
                  <a:cs typeface="Arial"/>
                  <a:sym typeface="Arial"/>
                </a:rPr>
                <a:t> </a:t>
              </a:r>
              <a:r>
                <a:rPr lang="en-US" sz="3600" dirty="0" err="1">
                  <a:solidFill>
                    <a:srgbClr val="000000"/>
                  </a:solidFill>
                  <a:latin typeface="Arial"/>
                  <a:ea typeface="Arial"/>
                  <a:cs typeface="Arial"/>
                  <a:sym typeface="Arial"/>
                </a:rPr>
                <a:t>gynyddu</a:t>
              </a:r>
              <a:r>
                <a:rPr lang="en-US" sz="3600" dirty="0">
                  <a:solidFill>
                    <a:srgbClr val="000000"/>
                  </a:solidFill>
                  <a:latin typeface="Arial"/>
                  <a:ea typeface="Arial"/>
                  <a:cs typeface="Arial"/>
                  <a:sym typeface="Arial"/>
                </a:rPr>
                <a:t> </a:t>
              </a:r>
              <a:r>
                <a:rPr lang="en-US" sz="3600" dirty="0" err="1">
                  <a:solidFill>
                    <a:srgbClr val="000000"/>
                  </a:solidFill>
                  <a:latin typeface="Arial"/>
                  <a:ea typeface="Arial"/>
                  <a:cs typeface="Arial"/>
                  <a:sym typeface="Arial"/>
                </a:rPr>
                <a:t>cyfranogiad</a:t>
              </a:r>
              <a:endParaRPr lang="en-US" sz="3600" dirty="0">
                <a:solidFill>
                  <a:srgbClr val="000000"/>
                </a:solidFill>
                <a:latin typeface="Arial"/>
                <a:ea typeface="Arial"/>
                <a:cs typeface="Arial"/>
                <a:sym typeface="Arial"/>
              </a:endParaRPr>
            </a:p>
            <a:p>
              <a:pPr marL="663083" lvl="1" indent="-331541" algn="l">
                <a:lnSpc>
                  <a:spcPts val="3776"/>
                </a:lnSpc>
                <a:buFont typeface="Arial"/>
                <a:buChar char="•"/>
              </a:pPr>
              <a:endParaRPr lang="en-US" sz="3600" dirty="0">
                <a:solidFill>
                  <a:srgbClr val="000000"/>
                </a:solidFill>
                <a:latin typeface="Arial"/>
                <a:ea typeface="Arial"/>
                <a:cs typeface="Arial"/>
                <a:sym typeface="Arial"/>
              </a:endParaRPr>
            </a:p>
            <a:p>
              <a:pPr marL="663083" lvl="1" indent="-331541" algn="l">
                <a:lnSpc>
                  <a:spcPts val="3776"/>
                </a:lnSpc>
                <a:buFont typeface="Arial"/>
                <a:buChar char="•"/>
              </a:pPr>
              <a:r>
                <a:rPr lang="en-US" sz="3600" dirty="0" err="1">
                  <a:solidFill>
                    <a:srgbClr val="000000"/>
                  </a:solidFill>
                  <a:latin typeface="Arial"/>
                  <a:ea typeface="Arial"/>
                  <a:cs typeface="Arial"/>
                  <a:sym typeface="Arial"/>
                </a:rPr>
                <a:t>Cynnwys</a:t>
              </a:r>
              <a:r>
                <a:rPr lang="en-US" sz="3600" dirty="0">
                  <a:solidFill>
                    <a:srgbClr val="000000"/>
                  </a:solidFill>
                  <a:latin typeface="Arial"/>
                  <a:ea typeface="Arial"/>
                  <a:cs typeface="Arial"/>
                  <a:sym typeface="Arial"/>
                </a:rPr>
                <a:t> plant </a:t>
              </a:r>
              <a:r>
                <a:rPr lang="en-US" sz="3600" dirty="0" err="1">
                  <a:solidFill>
                    <a:srgbClr val="000000"/>
                  </a:solidFill>
                  <a:latin typeface="Arial"/>
                  <a:ea typeface="Arial"/>
                  <a:cs typeface="Arial"/>
                  <a:sym typeface="Arial"/>
                </a:rPr>
                <a:t>yn</a:t>
              </a:r>
              <a:r>
                <a:rPr lang="en-US" sz="3600" dirty="0">
                  <a:solidFill>
                    <a:srgbClr val="000000"/>
                  </a:solidFill>
                  <a:latin typeface="Arial"/>
                  <a:ea typeface="Arial"/>
                  <a:cs typeface="Arial"/>
                  <a:sym typeface="Arial"/>
                </a:rPr>
                <a:t> </a:t>
              </a:r>
              <a:r>
                <a:rPr lang="en-US" sz="3600" dirty="0" err="1">
                  <a:solidFill>
                    <a:srgbClr val="000000"/>
                  </a:solidFill>
                  <a:latin typeface="Arial"/>
                  <a:ea typeface="Arial"/>
                  <a:cs typeface="Arial"/>
                  <a:sym typeface="Arial"/>
                </a:rPr>
                <a:t>uniongyrchol</a:t>
              </a:r>
              <a:r>
                <a:rPr lang="en-US" sz="3600" dirty="0">
                  <a:solidFill>
                    <a:srgbClr val="000000"/>
                  </a:solidFill>
                  <a:latin typeface="Arial"/>
                  <a:ea typeface="Arial"/>
                  <a:cs typeface="Arial"/>
                  <a:sym typeface="Arial"/>
                </a:rPr>
                <a:t> </a:t>
              </a:r>
              <a:r>
                <a:rPr lang="en-US" sz="3600" dirty="0" err="1">
                  <a:solidFill>
                    <a:srgbClr val="000000"/>
                  </a:solidFill>
                  <a:latin typeface="Arial"/>
                  <a:ea typeface="Arial"/>
                  <a:cs typeface="Arial"/>
                  <a:sym typeface="Arial"/>
                </a:rPr>
                <a:t>mewn</a:t>
              </a:r>
              <a:r>
                <a:rPr lang="en-US" sz="3600" dirty="0">
                  <a:solidFill>
                    <a:srgbClr val="000000"/>
                  </a:solidFill>
                  <a:latin typeface="Arial"/>
                  <a:ea typeface="Arial"/>
                  <a:cs typeface="Arial"/>
                  <a:sym typeface="Arial"/>
                </a:rPr>
                <a:t> </a:t>
              </a:r>
              <a:r>
                <a:rPr lang="en-US" sz="3600" dirty="0" err="1">
                  <a:solidFill>
                    <a:srgbClr val="000000"/>
                  </a:solidFill>
                  <a:latin typeface="Arial"/>
                  <a:ea typeface="Arial"/>
                  <a:cs typeface="Arial"/>
                  <a:sym typeface="Arial"/>
                </a:rPr>
                <a:t>penderfyniadau</a:t>
              </a:r>
              <a:r>
                <a:rPr lang="en-US" sz="3600" dirty="0">
                  <a:solidFill>
                    <a:srgbClr val="000000"/>
                  </a:solidFill>
                  <a:latin typeface="Arial"/>
                  <a:ea typeface="Arial"/>
                  <a:cs typeface="Arial"/>
                  <a:sym typeface="Arial"/>
                </a:rPr>
                <a:t> </a:t>
              </a:r>
              <a:r>
                <a:rPr lang="en-US" sz="3600" dirty="0" err="1">
                  <a:solidFill>
                    <a:srgbClr val="000000"/>
                  </a:solidFill>
                  <a:latin typeface="Arial"/>
                  <a:ea typeface="Arial"/>
                  <a:cs typeface="Arial"/>
                  <a:sym typeface="Arial"/>
                </a:rPr>
                <a:t>ysgol</a:t>
              </a:r>
              <a:endParaRPr lang="en-US" sz="3600" dirty="0">
                <a:solidFill>
                  <a:srgbClr val="000000"/>
                </a:solidFill>
                <a:latin typeface="Arial"/>
                <a:ea typeface="Arial"/>
                <a:cs typeface="Arial"/>
                <a:sym typeface="Arial"/>
              </a:endParaRPr>
            </a:p>
            <a:p>
              <a:pPr marL="663083" lvl="1" indent="-331541" algn="l">
                <a:lnSpc>
                  <a:spcPts val="3776"/>
                </a:lnSpc>
                <a:buFont typeface="Arial"/>
                <a:buChar char="•"/>
              </a:pPr>
              <a:endParaRPr lang="en-US" sz="3600" dirty="0">
                <a:solidFill>
                  <a:srgbClr val="000000"/>
                </a:solidFill>
                <a:latin typeface="Arial"/>
                <a:ea typeface="Arial"/>
                <a:cs typeface="Arial"/>
                <a:sym typeface="Arial"/>
              </a:endParaRPr>
            </a:p>
            <a:p>
              <a:pPr marL="663083" lvl="1" indent="-331541" algn="l">
                <a:lnSpc>
                  <a:spcPts val="3776"/>
                </a:lnSpc>
                <a:buFont typeface="Arial"/>
                <a:buChar char="•"/>
              </a:pPr>
              <a:r>
                <a:rPr lang="en-US" sz="3600" dirty="0">
                  <a:solidFill>
                    <a:srgbClr val="000000"/>
                  </a:solidFill>
                  <a:latin typeface="Arial"/>
                  <a:ea typeface="Arial"/>
                  <a:cs typeface="Arial"/>
                  <a:sym typeface="Arial"/>
                </a:rPr>
                <a:t>Creu </a:t>
              </a:r>
              <a:r>
                <a:rPr lang="en-US" sz="3600" dirty="0" err="1">
                  <a:solidFill>
                    <a:srgbClr val="000000"/>
                  </a:solidFill>
                  <a:latin typeface="Arial"/>
                  <a:ea typeface="Arial"/>
                  <a:cs typeface="Arial"/>
                  <a:sym typeface="Arial"/>
                </a:rPr>
                <a:t>dewis</a:t>
              </a:r>
              <a:r>
                <a:rPr lang="en-US" sz="3600" dirty="0">
                  <a:solidFill>
                    <a:srgbClr val="000000"/>
                  </a:solidFill>
                  <a:latin typeface="Arial"/>
                  <a:ea typeface="Arial"/>
                  <a:cs typeface="Arial"/>
                  <a:sym typeface="Arial"/>
                </a:rPr>
                <a:t> am </a:t>
              </a:r>
              <a:r>
                <a:rPr lang="en-US" sz="3600" dirty="0" err="1">
                  <a:solidFill>
                    <a:srgbClr val="000000"/>
                  </a:solidFill>
                  <a:latin typeface="Arial"/>
                  <a:ea typeface="Arial"/>
                  <a:cs typeface="Arial"/>
                  <a:sym typeface="Arial"/>
                </a:rPr>
                <a:t>ddysgu</a:t>
              </a:r>
              <a:endParaRPr lang="en-US" sz="3600" dirty="0">
                <a:solidFill>
                  <a:srgbClr val="000000"/>
                </a:solidFill>
                <a:latin typeface="Arial"/>
                <a:ea typeface="Arial"/>
                <a:cs typeface="Arial"/>
                <a:sym typeface="Arial"/>
              </a:endParaRPr>
            </a:p>
            <a:p>
              <a:pPr marL="663083" lvl="1" indent="-331541" algn="l">
                <a:lnSpc>
                  <a:spcPts val="3776"/>
                </a:lnSpc>
                <a:buFont typeface="Arial"/>
                <a:buChar char="•"/>
              </a:pPr>
              <a:endParaRPr lang="en-US" sz="3600" dirty="0">
                <a:solidFill>
                  <a:srgbClr val="000000"/>
                </a:solidFill>
                <a:latin typeface="Arial"/>
                <a:ea typeface="Arial"/>
                <a:cs typeface="Arial"/>
                <a:sym typeface="Arial"/>
              </a:endParaRPr>
            </a:p>
            <a:p>
              <a:pPr marL="663083" lvl="1" indent="-331541" algn="l">
                <a:lnSpc>
                  <a:spcPts val="3776"/>
                </a:lnSpc>
                <a:buFont typeface="Arial"/>
                <a:buChar char="•"/>
              </a:pPr>
              <a:r>
                <a:rPr lang="en-US" sz="3600" dirty="0" err="1">
                  <a:solidFill>
                    <a:srgbClr val="000000"/>
                  </a:solidFill>
                  <a:latin typeface="Arial"/>
                  <a:ea typeface="Arial"/>
                  <a:cs typeface="Arial"/>
                  <a:sym typeface="Arial"/>
                </a:rPr>
                <a:t>Gallugoi</a:t>
              </a:r>
              <a:r>
                <a:rPr lang="en-US" sz="3600" dirty="0">
                  <a:solidFill>
                    <a:srgbClr val="000000"/>
                  </a:solidFill>
                  <a:latin typeface="Arial"/>
                  <a:ea typeface="Arial"/>
                  <a:cs typeface="Arial"/>
                  <a:sym typeface="Arial"/>
                </a:rPr>
                <a:t> </a:t>
              </a:r>
              <a:r>
                <a:rPr lang="en-US" sz="3600" dirty="0" err="1">
                  <a:solidFill>
                    <a:srgbClr val="000000"/>
                  </a:solidFill>
                  <a:latin typeface="Arial"/>
                  <a:ea typeface="Arial"/>
                  <a:cs typeface="Arial"/>
                  <a:sym typeface="Arial"/>
                </a:rPr>
                <a:t>llais</a:t>
              </a:r>
              <a:r>
                <a:rPr lang="en-US" sz="3600" dirty="0">
                  <a:solidFill>
                    <a:srgbClr val="000000"/>
                  </a:solidFill>
                  <a:latin typeface="Arial"/>
                  <a:ea typeface="Arial"/>
                  <a:cs typeface="Arial"/>
                  <a:sym typeface="Arial"/>
                </a:rPr>
                <a:t> y </a:t>
              </a:r>
              <a:r>
                <a:rPr lang="en-US" sz="3600" dirty="0" err="1">
                  <a:solidFill>
                    <a:srgbClr val="000000"/>
                  </a:solidFill>
                  <a:latin typeface="Arial"/>
                  <a:ea typeface="Arial"/>
                  <a:cs typeface="Arial"/>
                  <a:sym typeface="Arial"/>
                </a:rPr>
                <a:t>plentyn</a:t>
              </a:r>
              <a:endParaRPr lang="en-US" sz="3600" dirty="0">
                <a:solidFill>
                  <a:srgbClr val="000000"/>
                </a:solidFill>
                <a:latin typeface="Arial"/>
                <a:ea typeface="Arial"/>
                <a:cs typeface="Arial"/>
                <a:sym typeface="Arial"/>
              </a:endParaRPr>
            </a:p>
            <a:p>
              <a:pPr marL="355223" lvl="1" indent="-177611" algn="r">
                <a:lnSpc>
                  <a:spcPts val="2022"/>
                </a:lnSpc>
              </a:pPr>
              <a:r>
                <a:rPr lang="en-US" sz="2081" dirty="0">
                  <a:solidFill>
                    <a:srgbClr val="000000"/>
                  </a:solidFill>
                  <a:latin typeface="Arial"/>
                  <a:ea typeface="Arial"/>
                  <a:cs typeface="Arial"/>
                  <a:sym typeface="Arial"/>
                </a:rPr>
                <a:t>                </a:t>
              </a:r>
              <a:r>
                <a:rPr lang="en-US" sz="2081" dirty="0" err="1">
                  <a:solidFill>
                    <a:srgbClr val="000000"/>
                  </a:solidFill>
                  <a:latin typeface="Arial"/>
                  <a:ea typeface="Arial"/>
                  <a:cs typeface="Arial"/>
                  <a:sym typeface="Arial"/>
                </a:rPr>
                <a:t>Comisiynydd</a:t>
              </a:r>
              <a:r>
                <a:rPr lang="en-US" sz="2081" dirty="0">
                  <a:solidFill>
                    <a:srgbClr val="000000"/>
                  </a:solidFill>
                  <a:latin typeface="Arial"/>
                  <a:ea typeface="Arial"/>
                  <a:cs typeface="Arial"/>
                  <a:sym typeface="Arial"/>
                </a:rPr>
                <a:t> Plant Cymru, 2017</a:t>
              </a:r>
            </a:p>
            <a:p>
              <a:pPr marL="663083" lvl="1" indent="-331541" algn="r">
                <a:lnSpc>
                  <a:spcPts val="3776"/>
                </a:lnSpc>
              </a:pPr>
              <a:endParaRPr lang="en-US" sz="2081" dirty="0">
                <a:solidFill>
                  <a:srgbClr val="000000"/>
                </a:solidFill>
                <a:latin typeface="Arial"/>
                <a:ea typeface="Arial"/>
                <a:cs typeface="Arial"/>
                <a:sym typeface="Arial"/>
              </a:endParaRPr>
            </a:p>
          </p:txBody>
        </p:sp>
      </p:grpSp>
      <p:grpSp>
        <p:nvGrpSpPr>
          <p:cNvPr id="9" name="Group 9"/>
          <p:cNvGrpSpPr/>
          <p:nvPr/>
        </p:nvGrpSpPr>
        <p:grpSpPr>
          <a:xfrm>
            <a:off x="9248774" y="2728912"/>
            <a:ext cx="8658225" cy="6546057"/>
            <a:chOff x="-1" y="0"/>
            <a:chExt cx="11544300" cy="8728076"/>
          </a:xfrm>
        </p:grpSpPr>
        <p:sp>
          <p:nvSpPr>
            <p:cNvPr id="10" name="Freeform 10"/>
            <p:cNvSpPr/>
            <p:nvPr/>
          </p:nvSpPr>
          <p:spPr>
            <a:xfrm>
              <a:off x="12700" y="12700"/>
              <a:ext cx="10363200" cy="8702675"/>
            </a:xfrm>
            <a:custGeom>
              <a:avLst/>
              <a:gdLst/>
              <a:ahLst/>
              <a:cxnLst/>
              <a:rect l="l" t="t" r="r" b="b"/>
              <a:pathLst>
                <a:path w="10363200" h="8702675">
                  <a:moveTo>
                    <a:pt x="0" y="0"/>
                  </a:moveTo>
                  <a:lnTo>
                    <a:pt x="10363200" y="0"/>
                  </a:lnTo>
                  <a:lnTo>
                    <a:pt x="10363200" y="8702675"/>
                  </a:lnTo>
                  <a:lnTo>
                    <a:pt x="0" y="8702675"/>
                  </a:lnTo>
                  <a:close/>
                </a:path>
              </a:pathLst>
            </a:custGeom>
            <a:solidFill>
              <a:srgbClr val="FFF2CC"/>
            </a:solidFill>
          </p:spPr>
          <p:txBody>
            <a:bodyPr/>
            <a:lstStyle/>
            <a:p>
              <a:endParaRPr lang="en-GB"/>
            </a:p>
          </p:txBody>
        </p:sp>
        <p:sp>
          <p:nvSpPr>
            <p:cNvPr id="11" name="Freeform 11"/>
            <p:cNvSpPr/>
            <p:nvPr/>
          </p:nvSpPr>
          <p:spPr>
            <a:xfrm>
              <a:off x="0" y="0"/>
              <a:ext cx="10388600" cy="8728075"/>
            </a:xfrm>
            <a:custGeom>
              <a:avLst/>
              <a:gdLst/>
              <a:ahLst/>
              <a:cxnLst/>
              <a:rect l="l" t="t" r="r" b="b"/>
              <a:pathLst>
                <a:path w="10388600" h="8728075">
                  <a:moveTo>
                    <a:pt x="12700" y="0"/>
                  </a:moveTo>
                  <a:lnTo>
                    <a:pt x="10375900" y="0"/>
                  </a:lnTo>
                  <a:cubicBezTo>
                    <a:pt x="10382885" y="0"/>
                    <a:pt x="10388600" y="5715"/>
                    <a:pt x="10388600" y="12700"/>
                  </a:cubicBezTo>
                  <a:lnTo>
                    <a:pt x="10388600" y="8715375"/>
                  </a:lnTo>
                  <a:cubicBezTo>
                    <a:pt x="10388600" y="8722360"/>
                    <a:pt x="10382885" y="8728075"/>
                    <a:pt x="10375900" y="8728075"/>
                  </a:cubicBezTo>
                  <a:lnTo>
                    <a:pt x="12700" y="8728075"/>
                  </a:lnTo>
                  <a:cubicBezTo>
                    <a:pt x="5715" y="8728075"/>
                    <a:pt x="0" y="8722360"/>
                    <a:pt x="0" y="8715375"/>
                  </a:cubicBezTo>
                  <a:lnTo>
                    <a:pt x="0" y="12700"/>
                  </a:lnTo>
                  <a:cubicBezTo>
                    <a:pt x="0" y="5715"/>
                    <a:pt x="5715" y="0"/>
                    <a:pt x="12700" y="0"/>
                  </a:cubicBezTo>
                  <a:moveTo>
                    <a:pt x="12700" y="25400"/>
                  </a:moveTo>
                  <a:lnTo>
                    <a:pt x="12700" y="12700"/>
                  </a:lnTo>
                  <a:lnTo>
                    <a:pt x="25400" y="12700"/>
                  </a:lnTo>
                  <a:lnTo>
                    <a:pt x="25400" y="8715375"/>
                  </a:lnTo>
                  <a:lnTo>
                    <a:pt x="12700" y="8715375"/>
                  </a:lnTo>
                  <a:lnTo>
                    <a:pt x="12700" y="8702675"/>
                  </a:lnTo>
                  <a:lnTo>
                    <a:pt x="10375900" y="8702675"/>
                  </a:lnTo>
                  <a:lnTo>
                    <a:pt x="10375900" y="8715375"/>
                  </a:lnTo>
                  <a:lnTo>
                    <a:pt x="10363200" y="8715375"/>
                  </a:lnTo>
                  <a:lnTo>
                    <a:pt x="10363200" y="12700"/>
                  </a:lnTo>
                  <a:lnTo>
                    <a:pt x="10375900" y="12700"/>
                  </a:lnTo>
                  <a:lnTo>
                    <a:pt x="10375900" y="25400"/>
                  </a:lnTo>
                  <a:lnTo>
                    <a:pt x="12700" y="25400"/>
                  </a:lnTo>
                  <a:close/>
                </a:path>
              </a:pathLst>
            </a:custGeom>
            <a:solidFill>
              <a:srgbClr val="FFF2CC"/>
            </a:solidFill>
          </p:spPr>
          <p:txBody>
            <a:bodyPr/>
            <a:lstStyle/>
            <a:p>
              <a:endParaRPr lang="en-GB"/>
            </a:p>
          </p:txBody>
        </p:sp>
        <p:sp>
          <p:nvSpPr>
            <p:cNvPr id="12" name="TextBox 12"/>
            <p:cNvSpPr txBox="1"/>
            <p:nvPr/>
          </p:nvSpPr>
          <p:spPr>
            <a:xfrm>
              <a:off x="-1" y="9525"/>
              <a:ext cx="11544300" cy="8718551"/>
            </a:xfrm>
            <a:prstGeom prst="rect">
              <a:avLst/>
            </a:prstGeom>
          </p:spPr>
          <p:txBody>
            <a:bodyPr lIns="50800" tIns="50800" rIns="50800" bIns="50800" rtlCol="0" anchor="t"/>
            <a:lstStyle/>
            <a:p>
              <a:pPr marL="703088" lvl="1" indent="-351544" algn="l">
                <a:lnSpc>
                  <a:spcPts val="3776"/>
                </a:lnSpc>
                <a:buFont typeface="Arial"/>
                <a:buChar char="•"/>
              </a:pPr>
              <a:r>
                <a:rPr lang="en-US" sz="3600" i="1" dirty="0" err="1">
                  <a:solidFill>
                    <a:srgbClr val="000000"/>
                  </a:solidFill>
                  <a:latin typeface="Arial Italics"/>
                  <a:ea typeface="Arial Italics"/>
                  <a:cs typeface="Arial Italics"/>
                  <a:sym typeface="Arial Italics"/>
                </a:rPr>
                <a:t>Recognise</a:t>
              </a:r>
              <a:r>
                <a:rPr lang="en-US" sz="3600" i="1" dirty="0">
                  <a:solidFill>
                    <a:srgbClr val="000000"/>
                  </a:solidFill>
                  <a:latin typeface="Arial Italics"/>
                  <a:ea typeface="Arial Italics"/>
                  <a:cs typeface="Arial Italics"/>
                  <a:sym typeface="Arial Italics"/>
                </a:rPr>
                <a:t> that there are different levels of participation</a:t>
              </a:r>
            </a:p>
            <a:p>
              <a:pPr marL="703088" lvl="1" indent="-351544" algn="l">
                <a:lnSpc>
                  <a:spcPts val="3776"/>
                </a:lnSpc>
                <a:buFont typeface="Arial"/>
                <a:buChar char="•"/>
              </a:pPr>
              <a:endParaRPr lang="en-US" sz="3600" i="1" dirty="0">
                <a:solidFill>
                  <a:srgbClr val="000000"/>
                </a:solidFill>
                <a:latin typeface="Arial Italics"/>
                <a:ea typeface="Arial Italics"/>
                <a:cs typeface="Arial Italics"/>
                <a:sym typeface="Arial Italics"/>
              </a:endParaRPr>
            </a:p>
            <a:p>
              <a:pPr marL="703088" lvl="1" indent="-351544" algn="l">
                <a:lnSpc>
                  <a:spcPts val="3776"/>
                </a:lnSpc>
                <a:buFont typeface="Arial"/>
                <a:buChar char="•"/>
              </a:pPr>
              <a:r>
                <a:rPr lang="en-US" sz="3600" i="1" dirty="0">
                  <a:solidFill>
                    <a:srgbClr val="000000"/>
                  </a:solidFill>
                  <a:latin typeface="Arial Italics"/>
                  <a:ea typeface="Arial Italics"/>
                  <a:cs typeface="Arial Italics"/>
                  <a:sym typeface="Arial Italics"/>
                </a:rPr>
                <a:t>Include a clear commitment to participation</a:t>
              </a:r>
            </a:p>
            <a:p>
              <a:pPr marL="703088" lvl="1" indent="-351544" algn="l">
                <a:lnSpc>
                  <a:spcPts val="3776"/>
                </a:lnSpc>
                <a:buFont typeface="Arial"/>
                <a:buChar char="•"/>
              </a:pPr>
              <a:endParaRPr lang="en-US" sz="3600" i="1" dirty="0">
                <a:solidFill>
                  <a:srgbClr val="000000"/>
                </a:solidFill>
                <a:latin typeface="Arial Italics"/>
                <a:ea typeface="Arial Italics"/>
                <a:cs typeface="Arial Italics"/>
                <a:sym typeface="Arial Italics"/>
              </a:endParaRPr>
            </a:p>
            <a:p>
              <a:pPr marL="703088" lvl="1" indent="-351544" algn="l">
                <a:lnSpc>
                  <a:spcPts val="3776"/>
                </a:lnSpc>
                <a:buFont typeface="Arial"/>
                <a:buChar char="•"/>
              </a:pPr>
              <a:r>
                <a:rPr lang="en-US" sz="3600" i="1" dirty="0">
                  <a:solidFill>
                    <a:srgbClr val="000000"/>
                  </a:solidFill>
                  <a:latin typeface="Arial Italics"/>
                  <a:ea typeface="Arial Italics"/>
                  <a:cs typeface="Arial Italics"/>
                  <a:sym typeface="Arial Italics"/>
                </a:rPr>
                <a:t>Develop targets and </a:t>
              </a:r>
              <a:r>
                <a:rPr lang="en-US" sz="3600" i="1" dirty="0" err="1">
                  <a:solidFill>
                    <a:srgbClr val="000000"/>
                  </a:solidFill>
                  <a:latin typeface="Arial Italics"/>
                  <a:ea typeface="Arial Italics"/>
                  <a:cs typeface="Arial Italics"/>
                  <a:sym typeface="Arial Italics"/>
                </a:rPr>
                <a:t>programmes</a:t>
              </a:r>
              <a:r>
                <a:rPr lang="en-US" sz="3600" i="1" dirty="0">
                  <a:solidFill>
                    <a:srgbClr val="000000"/>
                  </a:solidFill>
                  <a:latin typeface="Arial Italics"/>
                  <a:ea typeface="Arial Italics"/>
                  <a:cs typeface="Arial Italics"/>
                  <a:sym typeface="Arial Italics"/>
                </a:rPr>
                <a:t> of action to increase participation, </a:t>
              </a:r>
            </a:p>
            <a:p>
              <a:pPr marL="703088" lvl="1" indent="-351544" algn="l">
                <a:lnSpc>
                  <a:spcPts val="3776"/>
                </a:lnSpc>
                <a:buFont typeface="Arial"/>
                <a:buChar char="•"/>
              </a:pPr>
              <a:endParaRPr lang="en-US" sz="3600" i="1" dirty="0">
                <a:solidFill>
                  <a:srgbClr val="000000"/>
                </a:solidFill>
                <a:latin typeface="Arial Italics"/>
                <a:ea typeface="Arial Italics"/>
                <a:cs typeface="Arial Italics"/>
                <a:sym typeface="Arial Italics"/>
              </a:endParaRPr>
            </a:p>
            <a:p>
              <a:pPr marL="703088" lvl="1" indent="-351544" algn="l">
                <a:lnSpc>
                  <a:spcPts val="3776"/>
                </a:lnSpc>
                <a:buFont typeface="Arial"/>
                <a:buChar char="•"/>
              </a:pPr>
              <a:r>
                <a:rPr lang="en-US" sz="3600" i="1" dirty="0">
                  <a:solidFill>
                    <a:srgbClr val="000000"/>
                  </a:solidFill>
                  <a:latin typeface="Arial Italics"/>
                  <a:ea typeface="Arial Italics"/>
                  <a:cs typeface="Arial Italics"/>
                  <a:sym typeface="Arial Italics"/>
                </a:rPr>
                <a:t>Involve children directly in school decisions </a:t>
              </a:r>
            </a:p>
            <a:p>
              <a:pPr marL="703088" lvl="1" indent="-351544" algn="l">
                <a:lnSpc>
                  <a:spcPts val="3776"/>
                </a:lnSpc>
                <a:buFont typeface="Arial"/>
                <a:buChar char="•"/>
              </a:pPr>
              <a:endParaRPr lang="en-US" sz="3600" i="1" dirty="0">
                <a:solidFill>
                  <a:srgbClr val="000000"/>
                </a:solidFill>
                <a:latin typeface="Arial Italics"/>
                <a:ea typeface="Arial Italics"/>
                <a:cs typeface="Arial Italics"/>
                <a:sym typeface="Arial Italics"/>
              </a:endParaRPr>
            </a:p>
            <a:p>
              <a:pPr marL="703088" lvl="1" indent="-351544" algn="l">
                <a:lnSpc>
                  <a:spcPts val="3776"/>
                </a:lnSpc>
                <a:buFont typeface="Arial"/>
                <a:buChar char="•"/>
              </a:pPr>
              <a:r>
                <a:rPr lang="en-US" sz="3600" i="1" dirty="0">
                  <a:solidFill>
                    <a:srgbClr val="000000"/>
                  </a:solidFill>
                  <a:latin typeface="Arial Italics"/>
                  <a:ea typeface="Arial Italics"/>
                  <a:cs typeface="Arial Italics"/>
                  <a:sym typeface="Arial Italics"/>
                </a:rPr>
                <a:t>Create choice about learning.</a:t>
              </a:r>
            </a:p>
            <a:p>
              <a:pPr marL="703088" lvl="1" indent="-351544" algn="l">
                <a:lnSpc>
                  <a:spcPts val="3776"/>
                </a:lnSpc>
                <a:buFont typeface="Arial"/>
                <a:buChar char="•"/>
              </a:pPr>
              <a:endParaRPr lang="en-US" sz="3600" i="1" dirty="0">
                <a:solidFill>
                  <a:srgbClr val="000000"/>
                </a:solidFill>
                <a:latin typeface="Arial Italics"/>
                <a:ea typeface="Arial Italics"/>
                <a:cs typeface="Arial Italics"/>
                <a:sym typeface="Arial Italics"/>
              </a:endParaRPr>
            </a:p>
            <a:p>
              <a:pPr marL="703088" lvl="1" indent="-351544" algn="l">
                <a:lnSpc>
                  <a:spcPts val="3776"/>
                </a:lnSpc>
                <a:buFont typeface="Arial"/>
                <a:buChar char="•"/>
              </a:pPr>
              <a:r>
                <a:rPr lang="en-US" sz="3600" i="1" dirty="0">
                  <a:solidFill>
                    <a:srgbClr val="000000"/>
                  </a:solidFill>
                  <a:latin typeface="Arial Italics"/>
                  <a:ea typeface="Arial Italics"/>
                  <a:cs typeface="Arial Italics"/>
                  <a:sym typeface="Arial Italics"/>
                </a:rPr>
                <a:t>Enable pupil voice</a:t>
              </a:r>
            </a:p>
            <a:p>
              <a:pPr marL="301323" lvl="1" indent="-150662" algn="r">
                <a:lnSpc>
                  <a:spcPts val="1618"/>
                </a:lnSpc>
              </a:pPr>
              <a:r>
                <a:rPr lang="en-US" sz="1665" dirty="0">
                  <a:solidFill>
                    <a:srgbClr val="000000"/>
                  </a:solidFill>
                  <a:latin typeface="Arial"/>
                  <a:ea typeface="Arial"/>
                  <a:cs typeface="Arial"/>
                  <a:sym typeface="Arial"/>
                </a:rPr>
                <a:t>Children’s Commissioner Wales, 2017 </a:t>
              </a:r>
            </a:p>
            <a:p>
              <a:pPr marL="703088" lvl="1" indent="-351544" algn="l">
                <a:lnSpc>
                  <a:spcPts val="3776"/>
                </a:lnSpc>
              </a:pPr>
              <a:endParaRPr lang="en-US" sz="1665" dirty="0">
                <a:solidFill>
                  <a:srgbClr val="000000"/>
                </a:solidFill>
                <a:latin typeface="Arial"/>
                <a:ea typeface="Arial"/>
                <a:cs typeface="Arial"/>
                <a:sym typeface="Arial"/>
              </a:endParaRPr>
            </a:p>
          </p:txBody>
        </p:sp>
      </p:gr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rgbClr val="FFF2CC"/>
        </a:solidFill>
        <a:effectLst/>
      </p:bgPr>
    </p:bg>
    <p:spTree>
      <p:nvGrpSpPr>
        <p:cNvPr id="1" name=""/>
        <p:cNvGrpSpPr/>
        <p:nvPr/>
      </p:nvGrpSpPr>
      <p:grpSpPr>
        <a:xfrm>
          <a:off x="0" y="0"/>
          <a:ext cx="0" cy="0"/>
          <a:chOff x="0" y="0"/>
          <a:chExt cx="0" cy="0"/>
        </a:xfrm>
      </p:grpSpPr>
      <p:grpSp>
        <p:nvGrpSpPr>
          <p:cNvPr id="2" name="Group 2"/>
          <p:cNvGrpSpPr/>
          <p:nvPr/>
        </p:nvGrpSpPr>
        <p:grpSpPr>
          <a:xfrm>
            <a:off x="1257300" y="610172"/>
            <a:ext cx="15773400" cy="2128266"/>
            <a:chOff x="0" y="0"/>
            <a:chExt cx="21031200" cy="2837688"/>
          </a:xfrm>
        </p:grpSpPr>
        <p:sp>
          <p:nvSpPr>
            <p:cNvPr id="3" name="Freeform 3"/>
            <p:cNvSpPr/>
            <p:nvPr/>
          </p:nvSpPr>
          <p:spPr>
            <a:xfrm>
              <a:off x="0" y="0"/>
              <a:ext cx="21031200" cy="2837688"/>
            </a:xfrm>
            <a:custGeom>
              <a:avLst/>
              <a:gdLst/>
              <a:ahLst/>
              <a:cxnLst/>
              <a:rect l="l" t="t" r="r" b="b"/>
              <a:pathLst>
                <a:path w="21031200" h="2837688">
                  <a:moveTo>
                    <a:pt x="0" y="0"/>
                  </a:moveTo>
                  <a:lnTo>
                    <a:pt x="21031200" y="0"/>
                  </a:lnTo>
                  <a:lnTo>
                    <a:pt x="21031200" y="2837688"/>
                  </a:lnTo>
                  <a:lnTo>
                    <a:pt x="0" y="2837688"/>
                  </a:lnTo>
                  <a:close/>
                </a:path>
              </a:pathLst>
            </a:custGeom>
            <a:solidFill>
              <a:srgbClr val="000000">
                <a:alpha val="0"/>
              </a:srgbClr>
            </a:solidFill>
          </p:spPr>
          <p:txBody>
            <a:bodyPr/>
            <a:lstStyle/>
            <a:p>
              <a:endParaRPr lang="en-GB"/>
            </a:p>
          </p:txBody>
        </p:sp>
        <p:sp>
          <p:nvSpPr>
            <p:cNvPr id="4" name="TextBox 4"/>
            <p:cNvSpPr txBox="1"/>
            <p:nvPr/>
          </p:nvSpPr>
          <p:spPr>
            <a:xfrm>
              <a:off x="0" y="-57150"/>
              <a:ext cx="21031200" cy="2894838"/>
            </a:xfrm>
            <a:prstGeom prst="rect">
              <a:avLst/>
            </a:prstGeom>
          </p:spPr>
          <p:txBody>
            <a:bodyPr lIns="0" tIns="0" rIns="0" bIns="0" rtlCol="0" anchor="ctr"/>
            <a:lstStyle/>
            <a:p>
              <a:pPr algn="ctr">
                <a:lnSpc>
                  <a:spcPts val="7128"/>
                </a:lnSpc>
              </a:pPr>
              <a:r>
                <a:rPr lang="en-US" sz="6600">
                  <a:solidFill>
                    <a:srgbClr val="000000"/>
                  </a:solidFill>
                  <a:latin typeface="Arial"/>
                  <a:ea typeface="Arial"/>
                  <a:cs typeface="Arial"/>
                  <a:sym typeface="Arial"/>
                </a:rPr>
                <a:t>Engrhaifft Ysgol Uwchradd</a:t>
              </a:r>
            </a:p>
            <a:p>
              <a:pPr algn="ctr">
                <a:lnSpc>
                  <a:spcPts val="7128"/>
                </a:lnSpc>
              </a:pPr>
              <a:r>
                <a:rPr lang="en-US" sz="6600">
                  <a:solidFill>
                    <a:srgbClr val="000000"/>
                  </a:solidFill>
                  <a:latin typeface="Arial"/>
                  <a:ea typeface="Arial"/>
                  <a:cs typeface="Arial"/>
                  <a:sym typeface="Arial"/>
                </a:rPr>
                <a:t>Secondary School Example</a:t>
              </a:r>
            </a:p>
          </p:txBody>
        </p:sp>
      </p:grpSp>
      <p:grpSp>
        <p:nvGrpSpPr>
          <p:cNvPr id="5" name="Group 5"/>
          <p:cNvGrpSpPr/>
          <p:nvPr/>
        </p:nvGrpSpPr>
        <p:grpSpPr>
          <a:xfrm>
            <a:off x="1257300" y="3622605"/>
            <a:ext cx="7772400" cy="5303139"/>
            <a:chOff x="0" y="0"/>
            <a:chExt cx="10363200" cy="7070852"/>
          </a:xfrm>
        </p:grpSpPr>
        <p:sp>
          <p:nvSpPr>
            <p:cNvPr id="6" name="Freeform 6"/>
            <p:cNvSpPr/>
            <p:nvPr/>
          </p:nvSpPr>
          <p:spPr>
            <a:xfrm>
              <a:off x="0" y="0"/>
              <a:ext cx="10363200" cy="7070852"/>
            </a:xfrm>
            <a:custGeom>
              <a:avLst/>
              <a:gdLst/>
              <a:ahLst/>
              <a:cxnLst/>
              <a:rect l="l" t="t" r="r" b="b"/>
              <a:pathLst>
                <a:path w="10363200" h="7070852">
                  <a:moveTo>
                    <a:pt x="0" y="0"/>
                  </a:moveTo>
                  <a:lnTo>
                    <a:pt x="10363200" y="0"/>
                  </a:lnTo>
                  <a:lnTo>
                    <a:pt x="10363200" y="7070852"/>
                  </a:lnTo>
                  <a:lnTo>
                    <a:pt x="0" y="7070852"/>
                  </a:lnTo>
                  <a:close/>
                </a:path>
              </a:pathLst>
            </a:custGeom>
            <a:solidFill>
              <a:srgbClr val="000000">
                <a:alpha val="0"/>
              </a:srgbClr>
            </a:solidFill>
          </p:spPr>
          <p:txBody>
            <a:bodyPr/>
            <a:lstStyle/>
            <a:p>
              <a:endParaRPr lang="en-GB"/>
            </a:p>
          </p:txBody>
        </p:sp>
        <p:sp>
          <p:nvSpPr>
            <p:cNvPr id="7" name="TextBox 7"/>
            <p:cNvSpPr txBox="1"/>
            <p:nvPr/>
          </p:nvSpPr>
          <p:spPr>
            <a:xfrm>
              <a:off x="0" y="-38100"/>
              <a:ext cx="10363200" cy="7108952"/>
            </a:xfrm>
            <a:prstGeom prst="rect">
              <a:avLst/>
            </a:prstGeom>
          </p:spPr>
          <p:txBody>
            <a:bodyPr lIns="0" tIns="0" rIns="0" bIns="0" rtlCol="0" anchor="t"/>
            <a:lstStyle/>
            <a:p>
              <a:pPr marL="760095" lvl="1" indent="-380048" algn="l">
                <a:lnSpc>
                  <a:spcPts val="4536"/>
                </a:lnSpc>
                <a:buFont typeface="Arial"/>
                <a:buChar char="•"/>
              </a:pPr>
              <a:r>
                <a:rPr lang="en-US" sz="4200">
                  <a:solidFill>
                    <a:srgbClr val="000000"/>
                  </a:solidFill>
                  <a:latin typeface="Arial"/>
                  <a:ea typeface="Arial"/>
                  <a:cs typeface="Arial"/>
                  <a:sym typeface="Arial"/>
                </a:rPr>
                <a:t>Ysgol Alun</a:t>
              </a:r>
            </a:p>
            <a:p>
              <a:pPr marL="651510" lvl="1" indent="-325755" algn="l">
                <a:lnSpc>
                  <a:spcPts val="3888"/>
                </a:lnSpc>
              </a:pPr>
              <a:endParaRPr lang="en-US" sz="4200">
                <a:solidFill>
                  <a:srgbClr val="000000"/>
                </a:solidFill>
                <a:latin typeface="Arial"/>
                <a:ea typeface="Arial"/>
                <a:cs typeface="Arial"/>
                <a:sym typeface="Arial"/>
              </a:endParaRPr>
            </a:p>
            <a:p>
              <a:pPr marL="720090" lvl="1" indent="-360045" algn="l">
                <a:lnSpc>
                  <a:spcPts val="4536"/>
                </a:lnSpc>
                <a:buFont typeface="Arial"/>
                <a:buChar char="•"/>
              </a:pPr>
              <a:r>
                <a:rPr lang="en-US" sz="4200">
                  <a:solidFill>
                    <a:srgbClr val="000000"/>
                  </a:solidFill>
                  <a:latin typeface="Arial"/>
                  <a:ea typeface="Arial"/>
                  <a:cs typeface="Arial"/>
                  <a:sym typeface="Arial"/>
                </a:rPr>
                <a:t>Adlewyrchwch ar:</a:t>
              </a:r>
            </a:p>
            <a:p>
              <a:pPr algn="l">
                <a:lnSpc>
                  <a:spcPts val="4536"/>
                </a:lnSpc>
              </a:pPr>
              <a:endParaRPr lang="en-US" sz="4200">
                <a:solidFill>
                  <a:srgbClr val="000000"/>
                </a:solidFill>
                <a:latin typeface="Arial"/>
                <a:ea typeface="Arial"/>
                <a:cs typeface="Arial"/>
                <a:sym typeface="Arial"/>
              </a:endParaRPr>
            </a:p>
            <a:p>
              <a:pPr marL="1297305" lvl="2" indent="-432435" algn="l">
                <a:lnSpc>
                  <a:spcPts val="3888"/>
                </a:lnSpc>
                <a:buFont typeface="Arial"/>
                <a:buChar char="⚬"/>
              </a:pPr>
              <a:r>
                <a:rPr lang="en-US" sz="3600">
                  <a:solidFill>
                    <a:srgbClr val="000000"/>
                  </a:solidFill>
                  <a:latin typeface="Arial"/>
                  <a:ea typeface="Arial"/>
                  <a:cs typeface="Arial"/>
                  <a:sym typeface="Arial"/>
                </a:rPr>
                <a:t>Y dulliau a defnyddiwyd</a:t>
              </a:r>
            </a:p>
            <a:p>
              <a:pPr algn="l">
                <a:lnSpc>
                  <a:spcPts val="3888"/>
                </a:lnSpc>
              </a:pPr>
              <a:endParaRPr lang="en-US" sz="3600">
                <a:solidFill>
                  <a:srgbClr val="000000"/>
                </a:solidFill>
                <a:latin typeface="Arial"/>
                <a:ea typeface="Arial"/>
                <a:cs typeface="Arial"/>
                <a:sym typeface="Arial"/>
              </a:endParaRPr>
            </a:p>
            <a:p>
              <a:pPr marL="1297305" lvl="2" indent="-432435" algn="l">
                <a:lnSpc>
                  <a:spcPts val="3888"/>
                </a:lnSpc>
                <a:buFont typeface="Arial"/>
                <a:buChar char="⚬"/>
              </a:pPr>
              <a:r>
                <a:rPr lang="en-US" sz="3600">
                  <a:solidFill>
                    <a:srgbClr val="000000"/>
                  </a:solidFill>
                  <a:latin typeface="Arial"/>
                  <a:ea typeface="Arial"/>
                  <a:cs typeface="Arial"/>
                  <a:sym typeface="Arial"/>
                </a:rPr>
                <a:t>Sut mae'r dulliau yma yn cwrdd â’r 7 nod craidd a CCHUP.</a:t>
              </a:r>
            </a:p>
            <a:p>
              <a:pPr marL="1297305" lvl="2" indent="-432435" algn="l">
                <a:lnSpc>
                  <a:spcPts val="3888"/>
                </a:lnSpc>
              </a:pPr>
              <a:endParaRPr lang="en-US" sz="3600">
                <a:solidFill>
                  <a:srgbClr val="000000"/>
                </a:solidFill>
                <a:latin typeface="Arial"/>
                <a:ea typeface="Arial"/>
                <a:cs typeface="Arial"/>
                <a:sym typeface="Arial"/>
              </a:endParaRPr>
            </a:p>
          </p:txBody>
        </p:sp>
      </p:grpSp>
      <p:grpSp>
        <p:nvGrpSpPr>
          <p:cNvPr id="8" name="Group 8"/>
          <p:cNvGrpSpPr/>
          <p:nvPr/>
        </p:nvGrpSpPr>
        <p:grpSpPr>
          <a:xfrm>
            <a:off x="9486900" y="3379718"/>
            <a:ext cx="7772400" cy="5788914"/>
            <a:chOff x="0" y="0"/>
            <a:chExt cx="10363200" cy="7718552"/>
          </a:xfrm>
        </p:grpSpPr>
        <p:sp>
          <p:nvSpPr>
            <p:cNvPr id="9" name="Freeform 9"/>
            <p:cNvSpPr/>
            <p:nvPr/>
          </p:nvSpPr>
          <p:spPr>
            <a:xfrm>
              <a:off x="0" y="0"/>
              <a:ext cx="10363200" cy="7718552"/>
            </a:xfrm>
            <a:custGeom>
              <a:avLst/>
              <a:gdLst/>
              <a:ahLst/>
              <a:cxnLst/>
              <a:rect l="l" t="t" r="r" b="b"/>
              <a:pathLst>
                <a:path w="10363200" h="7718552">
                  <a:moveTo>
                    <a:pt x="0" y="0"/>
                  </a:moveTo>
                  <a:lnTo>
                    <a:pt x="10363200" y="0"/>
                  </a:lnTo>
                  <a:lnTo>
                    <a:pt x="10363200" y="7718552"/>
                  </a:lnTo>
                  <a:lnTo>
                    <a:pt x="0" y="7718552"/>
                  </a:lnTo>
                  <a:close/>
                </a:path>
              </a:pathLst>
            </a:custGeom>
            <a:solidFill>
              <a:srgbClr val="000000">
                <a:alpha val="0"/>
              </a:srgbClr>
            </a:solidFill>
          </p:spPr>
          <p:txBody>
            <a:bodyPr/>
            <a:lstStyle/>
            <a:p>
              <a:endParaRPr lang="en-GB"/>
            </a:p>
          </p:txBody>
        </p:sp>
        <p:sp>
          <p:nvSpPr>
            <p:cNvPr id="10" name="TextBox 10"/>
            <p:cNvSpPr txBox="1"/>
            <p:nvPr/>
          </p:nvSpPr>
          <p:spPr>
            <a:xfrm>
              <a:off x="0" y="-38100"/>
              <a:ext cx="10363200" cy="7756652"/>
            </a:xfrm>
            <a:prstGeom prst="rect">
              <a:avLst/>
            </a:prstGeom>
          </p:spPr>
          <p:txBody>
            <a:bodyPr lIns="0" tIns="0" rIns="0" bIns="0" rtlCol="0" anchor="t"/>
            <a:lstStyle/>
            <a:p>
              <a:pPr marL="760095" lvl="1" indent="-380048" algn="l">
                <a:lnSpc>
                  <a:spcPts val="4536"/>
                </a:lnSpc>
                <a:buFont typeface="Arial"/>
                <a:buChar char="•"/>
              </a:pPr>
              <a:r>
                <a:rPr lang="en-US" sz="4200" u="sng">
                  <a:solidFill>
                    <a:srgbClr val="0563C1"/>
                  </a:solidFill>
                  <a:latin typeface="Arial"/>
                  <a:ea typeface="Arial"/>
                  <a:cs typeface="Arial"/>
                  <a:sym typeface="Arial"/>
                  <a:hlinkClick r:id="rId2" tooltip="https://www.childcomwales.org.uk/faqs/case-study-participation/"/>
                </a:rPr>
                <a:t>Alun School</a:t>
              </a:r>
            </a:p>
            <a:p>
              <a:pPr marL="651510" lvl="1" indent="-325755" algn="l">
                <a:lnSpc>
                  <a:spcPts val="3888"/>
                </a:lnSpc>
              </a:pPr>
              <a:endParaRPr lang="en-US" sz="4200" u="sng">
                <a:solidFill>
                  <a:srgbClr val="0563C1"/>
                </a:solidFill>
                <a:latin typeface="Arial"/>
                <a:ea typeface="Arial"/>
                <a:cs typeface="Arial"/>
                <a:sym typeface="Arial"/>
                <a:hlinkClick r:id="rId2" tooltip="https://www.childcomwales.org.uk/faqs/case-study-participation/"/>
              </a:endParaRPr>
            </a:p>
            <a:p>
              <a:pPr marL="760095" lvl="1" indent="-380048" algn="l">
                <a:lnSpc>
                  <a:spcPts val="4536"/>
                </a:lnSpc>
                <a:buFont typeface="Arial"/>
                <a:buChar char="•"/>
              </a:pPr>
              <a:r>
                <a:rPr lang="en-US" sz="4200">
                  <a:solidFill>
                    <a:srgbClr val="000000"/>
                  </a:solidFill>
                  <a:latin typeface="Arial"/>
                  <a:ea typeface="Arial"/>
                  <a:cs typeface="Arial"/>
                  <a:sym typeface="Arial"/>
                </a:rPr>
                <a:t>Reflect on:</a:t>
              </a:r>
            </a:p>
            <a:p>
              <a:pPr algn="l">
                <a:lnSpc>
                  <a:spcPts val="4536"/>
                </a:lnSpc>
              </a:pPr>
              <a:endParaRPr lang="en-US" sz="4200">
                <a:solidFill>
                  <a:srgbClr val="000000"/>
                </a:solidFill>
                <a:latin typeface="Arial"/>
                <a:ea typeface="Arial"/>
                <a:cs typeface="Arial"/>
                <a:sym typeface="Arial"/>
              </a:endParaRPr>
            </a:p>
            <a:p>
              <a:pPr marL="1336853" lvl="2" indent="-445618" algn="l">
                <a:lnSpc>
                  <a:spcPts val="3888"/>
                </a:lnSpc>
                <a:buFont typeface="Arial"/>
                <a:buChar char="⚬"/>
              </a:pPr>
              <a:r>
                <a:rPr lang="en-US" sz="3600">
                  <a:solidFill>
                    <a:srgbClr val="000000"/>
                  </a:solidFill>
                  <a:latin typeface="Arial"/>
                  <a:ea typeface="Arial"/>
                  <a:cs typeface="Arial"/>
                  <a:sym typeface="Arial"/>
                </a:rPr>
                <a:t>The approaches to participation used</a:t>
              </a:r>
            </a:p>
            <a:p>
              <a:pPr algn="l">
                <a:lnSpc>
                  <a:spcPts val="3888"/>
                </a:lnSpc>
              </a:pPr>
              <a:endParaRPr lang="en-US" sz="3600">
                <a:solidFill>
                  <a:srgbClr val="000000"/>
                </a:solidFill>
                <a:latin typeface="Arial"/>
                <a:ea typeface="Arial"/>
                <a:cs typeface="Arial"/>
                <a:sym typeface="Arial"/>
              </a:endParaRPr>
            </a:p>
            <a:p>
              <a:pPr marL="1337310" lvl="2" indent="-445770" algn="l">
                <a:lnSpc>
                  <a:spcPts val="3888"/>
                </a:lnSpc>
                <a:buFont typeface="Arial"/>
                <a:buChar char="⚬"/>
              </a:pPr>
              <a:r>
                <a:rPr lang="en-US" sz="3600">
                  <a:solidFill>
                    <a:srgbClr val="000000"/>
                  </a:solidFill>
                  <a:latin typeface="Arial"/>
                  <a:ea typeface="Arial"/>
                  <a:cs typeface="Arial"/>
                  <a:sym typeface="Arial"/>
                </a:rPr>
                <a:t>How this approach addresses the UNCRC and the 7 Core Aims </a:t>
              </a:r>
            </a:p>
            <a:p>
              <a:pPr marL="1337310" lvl="2" indent="-445770" algn="l">
                <a:lnSpc>
                  <a:spcPts val="3888"/>
                </a:lnSpc>
              </a:pPr>
              <a:endParaRPr lang="en-US" sz="3600">
                <a:solidFill>
                  <a:srgbClr val="000000"/>
                </a:solidFill>
                <a:latin typeface="Arial"/>
                <a:ea typeface="Arial"/>
                <a:cs typeface="Arial"/>
                <a:sym typeface="Arial"/>
              </a:endParaRPr>
            </a:p>
          </p:txBody>
        </p:sp>
      </p:gr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rgbClr val="FFF2CC"/>
        </a:solidFill>
        <a:effectLst/>
      </p:bgPr>
    </p:bg>
    <p:spTree>
      <p:nvGrpSpPr>
        <p:cNvPr id="1" name=""/>
        <p:cNvGrpSpPr/>
        <p:nvPr/>
      </p:nvGrpSpPr>
      <p:grpSpPr>
        <a:xfrm>
          <a:off x="0" y="0"/>
          <a:ext cx="0" cy="0"/>
          <a:chOff x="0" y="0"/>
          <a:chExt cx="0" cy="0"/>
        </a:xfrm>
      </p:grpSpPr>
      <p:grpSp>
        <p:nvGrpSpPr>
          <p:cNvPr id="2" name="Group 2"/>
          <p:cNvGrpSpPr/>
          <p:nvPr/>
        </p:nvGrpSpPr>
        <p:grpSpPr>
          <a:xfrm>
            <a:off x="1257300" y="547688"/>
            <a:ext cx="15773400" cy="1988345"/>
            <a:chOff x="0" y="0"/>
            <a:chExt cx="21031200" cy="2651126"/>
          </a:xfrm>
        </p:grpSpPr>
        <p:sp>
          <p:nvSpPr>
            <p:cNvPr id="3" name="Freeform 3"/>
            <p:cNvSpPr/>
            <p:nvPr/>
          </p:nvSpPr>
          <p:spPr>
            <a:xfrm>
              <a:off x="0" y="0"/>
              <a:ext cx="21031200" cy="2651126"/>
            </a:xfrm>
            <a:custGeom>
              <a:avLst/>
              <a:gdLst/>
              <a:ahLst/>
              <a:cxnLst/>
              <a:rect l="l" t="t" r="r" b="b"/>
              <a:pathLst>
                <a:path w="21031200" h="2651126">
                  <a:moveTo>
                    <a:pt x="0" y="0"/>
                  </a:moveTo>
                  <a:lnTo>
                    <a:pt x="21031200" y="0"/>
                  </a:lnTo>
                  <a:lnTo>
                    <a:pt x="21031200" y="2651126"/>
                  </a:lnTo>
                  <a:lnTo>
                    <a:pt x="0" y="2651126"/>
                  </a:lnTo>
                  <a:close/>
                </a:path>
              </a:pathLst>
            </a:custGeom>
            <a:solidFill>
              <a:srgbClr val="000000">
                <a:alpha val="0"/>
              </a:srgbClr>
            </a:solidFill>
          </p:spPr>
          <p:txBody>
            <a:bodyPr/>
            <a:lstStyle/>
            <a:p>
              <a:endParaRPr lang="en-GB"/>
            </a:p>
          </p:txBody>
        </p:sp>
        <p:sp>
          <p:nvSpPr>
            <p:cNvPr id="4" name="TextBox 4"/>
            <p:cNvSpPr txBox="1"/>
            <p:nvPr/>
          </p:nvSpPr>
          <p:spPr>
            <a:xfrm>
              <a:off x="0" y="-57150"/>
              <a:ext cx="21031200" cy="2708276"/>
            </a:xfrm>
            <a:prstGeom prst="rect">
              <a:avLst/>
            </a:prstGeom>
          </p:spPr>
          <p:txBody>
            <a:bodyPr lIns="0" tIns="0" rIns="0" bIns="0" rtlCol="0" anchor="ctr"/>
            <a:lstStyle/>
            <a:p>
              <a:pPr algn="ctr">
                <a:lnSpc>
                  <a:spcPts val="7128"/>
                </a:lnSpc>
              </a:pPr>
              <a:r>
                <a:rPr lang="en-US" sz="6600">
                  <a:solidFill>
                    <a:srgbClr val="000000"/>
                  </a:solidFill>
                  <a:latin typeface="Arial"/>
                  <a:ea typeface="Arial"/>
                  <a:cs typeface="Arial"/>
                  <a:sym typeface="Arial"/>
                </a:rPr>
                <a:t>Llyfryddiaeth/Bibliography </a:t>
              </a:r>
            </a:p>
          </p:txBody>
        </p:sp>
      </p:grpSp>
      <p:grpSp>
        <p:nvGrpSpPr>
          <p:cNvPr id="5" name="Group 5"/>
          <p:cNvGrpSpPr/>
          <p:nvPr/>
        </p:nvGrpSpPr>
        <p:grpSpPr>
          <a:xfrm>
            <a:off x="0" y="2536033"/>
            <a:ext cx="18288000" cy="6729412"/>
            <a:chOff x="-1676400" y="-269873"/>
            <a:chExt cx="24384000" cy="8972549"/>
          </a:xfrm>
        </p:grpSpPr>
        <p:sp>
          <p:nvSpPr>
            <p:cNvPr id="6" name="Freeform 6"/>
            <p:cNvSpPr/>
            <p:nvPr/>
          </p:nvSpPr>
          <p:spPr>
            <a:xfrm>
              <a:off x="0" y="0"/>
              <a:ext cx="21031200" cy="8702676"/>
            </a:xfrm>
            <a:custGeom>
              <a:avLst/>
              <a:gdLst/>
              <a:ahLst/>
              <a:cxnLst/>
              <a:rect l="l" t="t" r="r" b="b"/>
              <a:pathLst>
                <a:path w="21031200" h="8702676">
                  <a:moveTo>
                    <a:pt x="0" y="0"/>
                  </a:moveTo>
                  <a:lnTo>
                    <a:pt x="21031200" y="0"/>
                  </a:lnTo>
                  <a:lnTo>
                    <a:pt x="21031200" y="8702676"/>
                  </a:lnTo>
                  <a:lnTo>
                    <a:pt x="0" y="8702676"/>
                  </a:lnTo>
                  <a:close/>
                </a:path>
              </a:pathLst>
            </a:custGeom>
            <a:solidFill>
              <a:srgbClr val="000000">
                <a:alpha val="0"/>
              </a:srgbClr>
            </a:solidFill>
          </p:spPr>
          <p:txBody>
            <a:bodyPr/>
            <a:lstStyle/>
            <a:p>
              <a:endParaRPr lang="en-GB" dirty="0"/>
            </a:p>
          </p:txBody>
        </p:sp>
        <p:sp>
          <p:nvSpPr>
            <p:cNvPr id="7" name="TextBox 7"/>
            <p:cNvSpPr txBox="1"/>
            <p:nvPr/>
          </p:nvSpPr>
          <p:spPr>
            <a:xfrm>
              <a:off x="-1676400" y="-269873"/>
              <a:ext cx="24384000" cy="8674101"/>
            </a:xfrm>
            <a:prstGeom prst="rect">
              <a:avLst/>
            </a:prstGeom>
          </p:spPr>
          <p:txBody>
            <a:bodyPr lIns="0" tIns="0" rIns="0" bIns="0" rtlCol="0" anchor="t"/>
            <a:lstStyle/>
            <a:p>
              <a:pPr marL="589074" lvl="1" indent="-294537" algn="l">
                <a:lnSpc>
                  <a:spcPts val="2812"/>
                </a:lnSpc>
                <a:buFont typeface="Arial"/>
                <a:buChar char="•"/>
              </a:pPr>
              <a:r>
                <a:rPr lang="en-US" sz="3000" dirty="0">
                  <a:solidFill>
                    <a:srgbClr val="000000"/>
                  </a:solidFill>
                  <a:latin typeface="Arial"/>
                  <a:ea typeface="Arial"/>
                  <a:cs typeface="Arial"/>
                  <a:sym typeface="Arial"/>
                </a:rPr>
                <a:t>Alderson, P. (2008) </a:t>
              </a:r>
              <a:r>
                <a:rPr lang="en-US" sz="3000" i="1" dirty="0">
                  <a:solidFill>
                    <a:srgbClr val="000000"/>
                  </a:solidFill>
                  <a:latin typeface="Arial Italics"/>
                  <a:ea typeface="Arial Italics"/>
                  <a:cs typeface="Arial Italics"/>
                  <a:sym typeface="Arial Italics"/>
                </a:rPr>
                <a:t>Young Children’s Rights, </a:t>
              </a:r>
              <a:r>
                <a:rPr lang="en-US" sz="3000" dirty="0">
                  <a:solidFill>
                    <a:srgbClr val="000000"/>
                  </a:solidFill>
                  <a:latin typeface="Arial"/>
                  <a:ea typeface="Arial"/>
                  <a:cs typeface="Arial"/>
                  <a:sym typeface="Arial"/>
                </a:rPr>
                <a:t>(2ⁿᵈ ed.), London: Jessica Kingsley Publications. </a:t>
              </a:r>
            </a:p>
            <a:p>
              <a:pPr marL="294537" lvl="1" algn="l">
                <a:lnSpc>
                  <a:spcPts val="2812"/>
                </a:lnSpc>
              </a:pPr>
              <a:endParaRPr lang="en-US" sz="3000" dirty="0">
                <a:solidFill>
                  <a:srgbClr val="000000"/>
                </a:solidFill>
                <a:latin typeface="Arial"/>
                <a:ea typeface="Arial"/>
                <a:cs typeface="Arial"/>
                <a:sym typeface="Arial"/>
              </a:endParaRPr>
            </a:p>
            <a:p>
              <a:pPr marL="589074" lvl="1" indent="-294537" algn="l">
                <a:lnSpc>
                  <a:spcPts val="2812"/>
                </a:lnSpc>
                <a:buFont typeface="Arial"/>
                <a:buChar char="•"/>
              </a:pPr>
              <a:r>
                <a:rPr lang="en-US" sz="3000" dirty="0">
                  <a:solidFill>
                    <a:srgbClr val="000000"/>
                  </a:solidFill>
                  <a:latin typeface="Arial"/>
                  <a:ea typeface="Arial"/>
                  <a:cs typeface="Arial"/>
                  <a:sym typeface="Arial"/>
                </a:rPr>
                <a:t>Children’s Commissioner (2017) </a:t>
              </a:r>
              <a:r>
                <a:rPr lang="en-US" sz="3000" i="1" dirty="0">
                  <a:solidFill>
                    <a:srgbClr val="000000"/>
                  </a:solidFill>
                  <a:latin typeface="Arial Italics"/>
                  <a:ea typeface="Arial Italics"/>
                  <a:cs typeface="Arial Italics"/>
                  <a:sym typeface="Arial Italics"/>
                </a:rPr>
                <a:t>Executive Summary, </a:t>
              </a:r>
              <a:r>
                <a:rPr lang="en-US" sz="3000" dirty="0">
                  <a:solidFill>
                    <a:srgbClr val="000000"/>
                  </a:solidFill>
                  <a:latin typeface="Arial"/>
                  <a:ea typeface="Arial"/>
                  <a:cs typeface="Arial"/>
                  <a:sym typeface="Arial"/>
                </a:rPr>
                <a:t>Available at: </a:t>
              </a:r>
              <a:r>
                <a:rPr lang="en-US" sz="3000" u="sng" dirty="0">
                  <a:solidFill>
                    <a:srgbClr val="0563C1"/>
                  </a:solidFill>
                  <a:latin typeface="Arial"/>
                  <a:ea typeface="Arial"/>
                  <a:cs typeface="Arial"/>
                  <a:sym typeface="Arial"/>
                  <a:hlinkClick r:id="rId2" tooltip="https://www.childcomwales.org.uk/wp-content/uploads/2018/10/ExecutiveSummary_ENG.pdf"/>
                </a:rPr>
                <a:t>https://www.childcomwales.org.uk/wp-content/uploads/2018/10/ExecutiveSummary_ENG.pdf</a:t>
              </a:r>
              <a:r>
                <a:rPr lang="en-US" sz="3000" dirty="0">
                  <a:solidFill>
                    <a:srgbClr val="000000"/>
                  </a:solidFill>
                  <a:latin typeface="Arial"/>
                  <a:ea typeface="Arial"/>
                  <a:cs typeface="Arial"/>
                  <a:sym typeface="Arial"/>
                </a:rPr>
                <a:t> (Accessed 07/02/19). </a:t>
              </a:r>
            </a:p>
            <a:p>
              <a:pPr marL="294537" lvl="1" algn="l">
                <a:lnSpc>
                  <a:spcPts val="2812"/>
                </a:lnSpc>
              </a:pPr>
              <a:endParaRPr lang="en-US" sz="3000" dirty="0">
                <a:solidFill>
                  <a:srgbClr val="000000"/>
                </a:solidFill>
                <a:latin typeface="Arial"/>
                <a:ea typeface="Arial"/>
                <a:cs typeface="Arial"/>
                <a:sym typeface="Arial"/>
              </a:endParaRPr>
            </a:p>
            <a:p>
              <a:pPr marL="589074" lvl="1" indent="-294537" algn="l">
                <a:lnSpc>
                  <a:spcPts val="2812"/>
                </a:lnSpc>
                <a:buFont typeface="Arial"/>
                <a:buChar char="•"/>
              </a:pPr>
              <a:r>
                <a:rPr lang="en-US" sz="3000" dirty="0">
                  <a:solidFill>
                    <a:srgbClr val="000000"/>
                  </a:solidFill>
                  <a:latin typeface="Arial"/>
                  <a:ea typeface="Arial"/>
                  <a:cs typeface="Arial"/>
                  <a:sym typeface="Arial"/>
                </a:rPr>
                <a:t>Jones, P. &amp; Walker, G. (eds) (2011) </a:t>
              </a:r>
              <a:r>
                <a:rPr lang="en-US" sz="3000" i="1" dirty="0">
                  <a:solidFill>
                    <a:srgbClr val="000000"/>
                  </a:solidFill>
                  <a:latin typeface="Arial Italics"/>
                  <a:ea typeface="Arial Italics"/>
                  <a:cs typeface="Arial Italics"/>
                  <a:sym typeface="Arial Italics"/>
                </a:rPr>
                <a:t>Children’s Rights in Practice, </a:t>
              </a:r>
              <a:r>
                <a:rPr lang="en-US" sz="3000" dirty="0">
                  <a:solidFill>
                    <a:srgbClr val="000000"/>
                  </a:solidFill>
                  <a:latin typeface="Arial"/>
                  <a:ea typeface="Arial"/>
                  <a:cs typeface="Arial"/>
                  <a:sym typeface="Arial"/>
                </a:rPr>
                <a:t>SAGE: London.</a:t>
              </a:r>
            </a:p>
            <a:p>
              <a:pPr marL="294537" lvl="1" algn="l">
                <a:lnSpc>
                  <a:spcPts val="2812"/>
                </a:lnSpc>
              </a:pPr>
              <a:r>
                <a:rPr lang="en-US" sz="3000" dirty="0">
                  <a:solidFill>
                    <a:srgbClr val="000000"/>
                  </a:solidFill>
                  <a:latin typeface="Arial"/>
                  <a:ea typeface="Arial"/>
                  <a:cs typeface="Arial"/>
                  <a:sym typeface="Arial"/>
                </a:rPr>
                <a:t> </a:t>
              </a:r>
            </a:p>
            <a:p>
              <a:pPr marL="589074" lvl="1" indent="-294537" algn="l">
                <a:lnSpc>
                  <a:spcPts val="2812"/>
                </a:lnSpc>
                <a:buFont typeface="Arial"/>
                <a:buChar char="•"/>
              </a:pPr>
              <a:r>
                <a:rPr lang="en-US" sz="3000" dirty="0">
                  <a:solidFill>
                    <a:srgbClr val="000000"/>
                  </a:solidFill>
                  <a:latin typeface="Arial"/>
                  <a:ea typeface="Arial"/>
                  <a:cs typeface="Arial"/>
                  <a:sym typeface="Arial"/>
                </a:rPr>
                <a:t>Jones, P. &amp; Welch, S. (2010) </a:t>
              </a:r>
              <a:r>
                <a:rPr lang="en-US" sz="3000" i="1" dirty="0">
                  <a:solidFill>
                    <a:srgbClr val="000000"/>
                  </a:solidFill>
                  <a:latin typeface="Arial Italics"/>
                  <a:ea typeface="Arial Italics"/>
                  <a:cs typeface="Arial Italics"/>
                  <a:sym typeface="Arial Italics"/>
                </a:rPr>
                <a:t>Rethinking Children’s Rights, </a:t>
              </a:r>
              <a:r>
                <a:rPr lang="en-US" sz="3000" dirty="0">
                  <a:solidFill>
                    <a:srgbClr val="000000"/>
                  </a:solidFill>
                  <a:latin typeface="Arial"/>
                  <a:ea typeface="Arial"/>
                  <a:cs typeface="Arial"/>
                  <a:sym typeface="Arial"/>
                </a:rPr>
                <a:t>London: </a:t>
              </a:r>
              <a:r>
                <a:rPr lang="en-US" sz="3000" dirty="0" err="1">
                  <a:solidFill>
                    <a:srgbClr val="000000"/>
                  </a:solidFill>
                  <a:latin typeface="Arial"/>
                  <a:ea typeface="Arial"/>
                  <a:cs typeface="Arial"/>
                  <a:sym typeface="Arial"/>
                </a:rPr>
                <a:t>Boomsbury</a:t>
              </a:r>
              <a:r>
                <a:rPr lang="en-US" sz="3000" dirty="0">
                  <a:solidFill>
                    <a:srgbClr val="000000"/>
                  </a:solidFill>
                  <a:latin typeface="Arial"/>
                  <a:ea typeface="Arial"/>
                  <a:cs typeface="Arial"/>
                  <a:sym typeface="Arial"/>
                </a:rPr>
                <a:t>. </a:t>
              </a:r>
            </a:p>
            <a:p>
              <a:pPr marL="589074" lvl="1" indent="-294537" algn="l">
                <a:lnSpc>
                  <a:spcPts val="2812"/>
                </a:lnSpc>
                <a:buFont typeface="Arial"/>
                <a:buChar char="•"/>
              </a:pPr>
              <a:endParaRPr lang="en-US" sz="3000" dirty="0">
                <a:solidFill>
                  <a:srgbClr val="000000"/>
                </a:solidFill>
                <a:latin typeface="Arial"/>
                <a:ea typeface="Arial"/>
                <a:cs typeface="Arial"/>
                <a:sym typeface="Arial"/>
              </a:endParaRPr>
            </a:p>
            <a:p>
              <a:pPr marL="589074" lvl="1" indent="-294537" algn="l">
                <a:lnSpc>
                  <a:spcPts val="2812"/>
                </a:lnSpc>
                <a:buFont typeface="Arial"/>
                <a:buChar char="•"/>
              </a:pPr>
              <a:r>
                <a:rPr lang="en-US" sz="3000" dirty="0" err="1">
                  <a:solidFill>
                    <a:srgbClr val="000000"/>
                  </a:solidFill>
                  <a:latin typeface="Arial"/>
                  <a:ea typeface="Arial"/>
                  <a:cs typeface="Arial"/>
                  <a:sym typeface="Arial"/>
                </a:rPr>
                <a:t>Kanyal</a:t>
              </a:r>
              <a:r>
                <a:rPr lang="en-US" sz="3000" dirty="0">
                  <a:solidFill>
                    <a:srgbClr val="000000"/>
                  </a:solidFill>
                  <a:latin typeface="Arial"/>
                  <a:ea typeface="Arial"/>
                  <a:cs typeface="Arial"/>
                  <a:sym typeface="Arial"/>
                </a:rPr>
                <a:t>, M. (ed.) (2014) </a:t>
              </a:r>
              <a:r>
                <a:rPr lang="en-US" sz="3000" i="1" dirty="0">
                  <a:solidFill>
                    <a:srgbClr val="000000"/>
                  </a:solidFill>
                  <a:latin typeface="Arial Italics"/>
                  <a:ea typeface="Arial Italics"/>
                  <a:cs typeface="Arial Italics"/>
                  <a:sym typeface="Arial Italics"/>
                </a:rPr>
                <a:t>Children’s Rights 0-8, </a:t>
              </a:r>
              <a:r>
                <a:rPr lang="en-US" sz="3000" dirty="0">
                  <a:solidFill>
                    <a:srgbClr val="000000"/>
                  </a:solidFill>
                  <a:latin typeface="Arial"/>
                  <a:ea typeface="Arial"/>
                  <a:cs typeface="Arial"/>
                  <a:sym typeface="Arial"/>
                </a:rPr>
                <a:t>London: Routledge. </a:t>
              </a:r>
            </a:p>
            <a:p>
              <a:pPr marL="589074" lvl="1" indent="-294537" algn="l">
                <a:lnSpc>
                  <a:spcPts val="2812"/>
                </a:lnSpc>
                <a:buFont typeface="Arial"/>
                <a:buChar char="•"/>
              </a:pPr>
              <a:endParaRPr lang="en-US" sz="3000" dirty="0">
                <a:solidFill>
                  <a:srgbClr val="000000"/>
                </a:solidFill>
                <a:latin typeface="Arial"/>
                <a:ea typeface="Arial"/>
                <a:cs typeface="Arial"/>
                <a:sym typeface="Arial"/>
              </a:endParaRPr>
            </a:p>
            <a:p>
              <a:pPr marL="589074" lvl="1" indent="-294537" algn="l">
                <a:lnSpc>
                  <a:spcPts val="2812"/>
                </a:lnSpc>
                <a:buFont typeface="Arial"/>
                <a:buChar char="•"/>
              </a:pPr>
              <a:r>
                <a:rPr lang="en-US" sz="3000" dirty="0" err="1">
                  <a:solidFill>
                    <a:srgbClr val="000000"/>
                  </a:solidFill>
                  <a:latin typeface="Arial"/>
                  <a:ea typeface="Arial"/>
                  <a:cs typeface="Arial"/>
                  <a:sym typeface="Arial"/>
                </a:rPr>
                <a:t>Kanyal</a:t>
              </a:r>
              <a:r>
                <a:rPr lang="en-US" sz="3000" dirty="0">
                  <a:solidFill>
                    <a:srgbClr val="000000"/>
                  </a:solidFill>
                  <a:latin typeface="Arial"/>
                  <a:ea typeface="Arial"/>
                  <a:cs typeface="Arial"/>
                  <a:sym typeface="Arial"/>
                </a:rPr>
                <a:t>, M. (2014) </a:t>
              </a:r>
              <a:r>
                <a:rPr lang="en-US" sz="3000" i="1" dirty="0">
                  <a:solidFill>
                    <a:srgbClr val="000000"/>
                  </a:solidFill>
                  <a:latin typeface="Arial Italics"/>
                  <a:ea typeface="Arial Italics"/>
                  <a:cs typeface="Arial Italics"/>
                  <a:sym typeface="Arial Italics"/>
                </a:rPr>
                <a:t>Children’s Rights 0-8: Promoting participation in education and care, </a:t>
              </a:r>
              <a:r>
                <a:rPr lang="en-US" sz="3000" dirty="0">
                  <a:solidFill>
                    <a:srgbClr val="000000"/>
                  </a:solidFill>
                  <a:latin typeface="Arial"/>
                  <a:ea typeface="Arial"/>
                  <a:cs typeface="Arial"/>
                  <a:sym typeface="Arial"/>
                </a:rPr>
                <a:t>London: Routledge. </a:t>
              </a:r>
            </a:p>
            <a:p>
              <a:pPr marL="589074" lvl="1" indent="-294537" algn="l">
                <a:lnSpc>
                  <a:spcPts val="2812"/>
                </a:lnSpc>
                <a:buFont typeface="Arial"/>
                <a:buChar char="•"/>
              </a:pPr>
              <a:endParaRPr lang="en-US" sz="3000" dirty="0">
                <a:solidFill>
                  <a:srgbClr val="000000"/>
                </a:solidFill>
                <a:latin typeface="Arial"/>
                <a:ea typeface="Arial"/>
                <a:cs typeface="Arial"/>
                <a:sym typeface="Arial"/>
              </a:endParaRPr>
            </a:p>
            <a:p>
              <a:pPr marL="589074" lvl="1" indent="-294537" algn="l">
                <a:lnSpc>
                  <a:spcPts val="2812"/>
                </a:lnSpc>
                <a:buFont typeface="Arial"/>
                <a:buChar char="•"/>
              </a:pPr>
              <a:r>
                <a:rPr lang="en-US" sz="3000" dirty="0">
                  <a:solidFill>
                    <a:srgbClr val="000000"/>
                  </a:solidFill>
                  <a:latin typeface="Arial"/>
                  <a:ea typeface="Arial"/>
                  <a:cs typeface="Arial"/>
                  <a:sym typeface="Arial"/>
                </a:rPr>
                <a:t>Thomas, N. (2007) ‘Towards a theory of children’s participation’ </a:t>
              </a:r>
              <a:r>
                <a:rPr lang="en-US" sz="3000" i="1" dirty="0">
                  <a:solidFill>
                    <a:srgbClr val="000000"/>
                  </a:solidFill>
                  <a:latin typeface="Arial Italics"/>
                  <a:ea typeface="Arial Italics"/>
                  <a:cs typeface="Arial Italics"/>
                  <a:sym typeface="Arial Italics"/>
                </a:rPr>
                <a:t>International Journal of Children’s Rights</a:t>
              </a:r>
              <a:r>
                <a:rPr lang="en-US" sz="3000" dirty="0">
                  <a:solidFill>
                    <a:srgbClr val="000000"/>
                  </a:solidFill>
                  <a:latin typeface="Arial"/>
                  <a:ea typeface="Arial"/>
                  <a:cs typeface="Arial"/>
                  <a:sym typeface="Arial"/>
                </a:rPr>
                <a:t>, 15(2), pp.199-218. </a:t>
              </a:r>
            </a:p>
            <a:p>
              <a:pPr marL="589074" lvl="1" indent="-294537" algn="l">
                <a:lnSpc>
                  <a:spcPts val="2812"/>
                </a:lnSpc>
                <a:buFont typeface="Arial"/>
                <a:buChar char="•"/>
              </a:pPr>
              <a:endParaRPr lang="en-US" sz="3000" dirty="0">
                <a:solidFill>
                  <a:srgbClr val="000000"/>
                </a:solidFill>
                <a:latin typeface="Arial"/>
                <a:ea typeface="Arial"/>
                <a:cs typeface="Arial"/>
                <a:sym typeface="Arial"/>
              </a:endParaRPr>
            </a:p>
            <a:p>
              <a:pPr marL="589074" lvl="1" indent="-294537" algn="l">
                <a:lnSpc>
                  <a:spcPts val="2812"/>
                </a:lnSpc>
                <a:buFont typeface="Arial"/>
                <a:buChar char="•"/>
              </a:pPr>
              <a:r>
                <a:rPr lang="en-US" sz="3000" dirty="0">
                  <a:solidFill>
                    <a:srgbClr val="000000"/>
                  </a:solidFill>
                  <a:latin typeface="Arial"/>
                  <a:ea typeface="Arial"/>
                  <a:cs typeface="Arial"/>
                  <a:sym typeface="Arial"/>
                </a:rPr>
                <a:t>Watson, D. (ed.) (2012) </a:t>
              </a:r>
              <a:r>
                <a:rPr lang="en-US" sz="3000" i="1" dirty="0">
                  <a:solidFill>
                    <a:srgbClr val="000000"/>
                  </a:solidFill>
                  <a:latin typeface="Arial Italics"/>
                  <a:ea typeface="Arial Italics"/>
                  <a:cs typeface="Arial Italics"/>
                  <a:sym typeface="Arial Italics"/>
                </a:rPr>
                <a:t>Children’s Social and Emotional Wellbeing in Schools, </a:t>
              </a:r>
              <a:r>
                <a:rPr lang="en-US" sz="3000" dirty="0">
                  <a:solidFill>
                    <a:srgbClr val="000000"/>
                  </a:solidFill>
                  <a:latin typeface="Arial"/>
                  <a:ea typeface="Arial"/>
                  <a:cs typeface="Arial"/>
                  <a:sym typeface="Arial"/>
                </a:rPr>
                <a:t>Bristol: Policy Press. </a:t>
              </a:r>
            </a:p>
            <a:p>
              <a:pPr marL="589074" lvl="1" indent="-294537" algn="l">
                <a:lnSpc>
                  <a:spcPts val="2812"/>
                </a:lnSpc>
                <a:buFont typeface="Arial"/>
                <a:buChar char="•"/>
              </a:pPr>
              <a:endParaRPr lang="en-US" sz="3000" dirty="0">
                <a:solidFill>
                  <a:srgbClr val="000000"/>
                </a:solidFill>
                <a:latin typeface="Arial"/>
                <a:ea typeface="Arial"/>
                <a:cs typeface="Arial"/>
                <a:sym typeface="Arial"/>
              </a:endParaRPr>
            </a:p>
            <a:p>
              <a:pPr marL="589074" lvl="1" indent="-294537" algn="l">
                <a:lnSpc>
                  <a:spcPts val="2812"/>
                </a:lnSpc>
                <a:buFont typeface="Arial"/>
                <a:buChar char="•"/>
              </a:pPr>
              <a:r>
                <a:rPr lang="en-US" sz="3000" dirty="0">
                  <a:solidFill>
                    <a:srgbClr val="000000"/>
                  </a:solidFill>
                  <a:latin typeface="Arial"/>
                  <a:ea typeface="Arial"/>
                  <a:cs typeface="Arial"/>
                  <a:sym typeface="Arial"/>
                </a:rPr>
                <a:t>https://</a:t>
              </a:r>
              <a:r>
                <a:rPr lang="en-US" sz="3000" dirty="0" err="1">
                  <a:solidFill>
                    <a:srgbClr val="000000"/>
                  </a:solidFill>
                  <a:latin typeface="Arial"/>
                  <a:ea typeface="Arial"/>
                  <a:cs typeface="Arial"/>
                  <a:sym typeface="Arial"/>
                </a:rPr>
                <a:t>www.childcomwales.org.uk</a:t>
              </a:r>
              <a:r>
                <a:rPr lang="en-US" sz="3000" dirty="0">
                  <a:solidFill>
                    <a:srgbClr val="000000"/>
                  </a:solidFill>
                  <a:latin typeface="Arial"/>
                  <a:ea typeface="Arial"/>
                  <a:cs typeface="Arial"/>
                  <a:sym typeface="Arial"/>
                </a:rPr>
                <a:t>/</a:t>
              </a:r>
              <a:r>
                <a:rPr lang="en-US" sz="3000" dirty="0" err="1">
                  <a:solidFill>
                    <a:srgbClr val="000000"/>
                  </a:solidFill>
                  <a:latin typeface="Arial"/>
                  <a:ea typeface="Arial"/>
                  <a:cs typeface="Arial"/>
                  <a:sym typeface="Arial"/>
                </a:rPr>
                <a:t>faqs</a:t>
              </a:r>
              <a:r>
                <a:rPr lang="en-US" sz="3000" dirty="0">
                  <a:solidFill>
                    <a:srgbClr val="000000"/>
                  </a:solidFill>
                  <a:latin typeface="Arial"/>
                  <a:ea typeface="Arial"/>
                  <a:cs typeface="Arial"/>
                  <a:sym typeface="Arial"/>
                </a:rPr>
                <a:t>/case-study-the-5-principles/</a:t>
              </a:r>
            </a:p>
            <a:p>
              <a:pPr marL="589074" lvl="1" indent="-294537" algn="l">
                <a:lnSpc>
                  <a:spcPts val="2812"/>
                </a:lnSpc>
              </a:pPr>
              <a:endParaRPr lang="en-US" sz="3254" dirty="0">
                <a:solidFill>
                  <a:srgbClr val="000000"/>
                </a:solidFill>
                <a:latin typeface="Arial"/>
                <a:ea typeface="Arial"/>
                <a:cs typeface="Arial"/>
                <a:sym typeface="Arial"/>
              </a:endParaRPr>
            </a:p>
          </p:txBody>
        </p:sp>
      </p:gr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11</TotalTime>
  <Words>2331</Words>
  <Application>Microsoft Macintosh PowerPoint</Application>
  <PresentationFormat>Custom</PresentationFormat>
  <Paragraphs>421</Paragraphs>
  <Slides>27</Slides>
  <Notes>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27</vt:i4>
      </vt:variant>
    </vt:vector>
  </HeadingPairs>
  <TitlesOfParts>
    <vt:vector size="33" baseType="lpstr">
      <vt:lpstr>Arial</vt:lpstr>
      <vt:lpstr>Arial Bold</vt:lpstr>
      <vt:lpstr>Arial Italics</vt:lpstr>
      <vt:lpstr>Calibri</vt:lpstr>
      <vt:lpstr>Arial Bold Italics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ECES4014  Sesiwn 7 2024-2.pptx</dc:title>
  <cp:lastModifiedBy>Saskia Stocks (1802572)</cp:lastModifiedBy>
  <cp:revision>2</cp:revision>
  <dcterms:created xsi:type="dcterms:W3CDTF">2006-08-16T00:00:00Z</dcterms:created>
  <dcterms:modified xsi:type="dcterms:W3CDTF">2025-04-25T14:26:32Z</dcterms:modified>
  <dc:identifier>DAGlWVb9LZo</dc:identifier>
</cp:coreProperties>
</file>