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0" r:id="rId4"/>
  </p:sldMasterIdLst>
  <p:sldIdLst>
    <p:sldId id="270" r:id="rId5"/>
    <p:sldId id="271" r:id="rId6"/>
    <p:sldId id="272" r:id="rId7"/>
    <p:sldId id="36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BB990C5-96EF-4F3C-80DF-D6B62D077F2D}" v="29" dt="2026-06-13T12:15:54.68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3" d="100"/>
          <a:sy n="63" d="100"/>
        </p:scale>
        <p:origin x="1454" y="39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svg"/><Relationship Id="rId1" Type="http://schemas.openxmlformats.org/officeDocument/2006/relationships/image" Target="../media/image2.svg"/><Relationship Id="rId5" Type="http://schemas.openxmlformats.org/officeDocument/2006/relationships/image" Target="../media/image6.svg"/><Relationship Id="rId4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6E1FCC7-A062-43C7-8ACA-0608E43D31BF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77B04AC-CD50-4A06-A83C-AD584FAF777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Basil’s Bakery was open in 2015 and is located in Coventry in a shopping retail park.</a:t>
          </a:r>
          <a:endParaRPr lang="en-US"/>
        </a:p>
      </dgm:t>
    </dgm:pt>
    <dgm:pt modelId="{1E96FCA8-20B1-4AAA-8EC4-A61C13613478}" type="parTrans" cxnId="{93790242-53BB-4F7B-92A5-2342464DFB57}">
      <dgm:prSet/>
      <dgm:spPr/>
      <dgm:t>
        <a:bodyPr/>
        <a:lstStyle/>
        <a:p>
          <a:endParaRPr lang="en-US"/>
        </a:p>
      </dgm:t>
    </dgm:pt>
    <dgm:pt modelId="{978F4BD4-44AF-4FE9-BB77-FEE5F4F65D86}" type="sibTrans" cxnId="{93790242-53BB-4F7B-92A5-2342464DFB57}">
      <dgm:prSet/>
      <dgm:spPr/>
      <dgm:t>
        <a:bodyPr/>
        <a:lstStyle/>
        <a:p>
          <a:endParaRPr lang="en-US"/>
        </a:p>
      </dgm:t>
    </dgm:pt>
    <dgm:pt modelId="{8E27BE8F-8B59-4DDC-9A97-35F61364564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Basil uses high quality organic ingredients for his  contemporary styled cakes, pastries and breads.</a:t>
          </a:r>
          <a:endParaRPr lang="en-US"/>
        </a:p>
      </dgm:t>
    </dgm:pt>
    <dgm:pt modelId="{C04CD4D6-0EC5-4647-9FFD-549612079487}" type="parTrans" cxnId="{5723C0C0-E598-47CF-95CF-F77C21729110}">
      <dgm:prSet/>
      <dgm:spPr/>
      <dgm:t>
        <a:bodyPr/>
        <a:lstStyle/>
        <a:p>
          <a:endParaRPr lang="en-US"/>
        </a:p>
      </dgm:t>
    </dgm:pt>
    <dgm:pt modelId="{3AE9F389-2144-4B2F-BB7D-3ECDF90D6B90}" type="sibTrans" cxnId="{5723C0C0-E598-47CF-95CF-F77C21729110}">
      <dgm:prSet/>
      <dgm:spPr/>
      <dgm:t>
        <a:bodyPr/>
        <a:lstStyle/>
        <a:p>
          <a:endParaRPr lang="en-US"/>
        </a:p>
      </dgm:t>
    </dgm:pt>
    <dgm:pt modelId="{3C0D9765-B596-43FE-8E95-2DBDC4E03849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bakery has been very profitable and people like and value the tasty options available and they become loyal customers.</a:t>
          </a:r>
          <a:endParaRPr lang="en-US"/>
        </a:p>
      </dgm:t>
    </dgm:pt>
    <dgm:pt modelId="{3C511386-177D-4BCF-830C-250D46C6AD34}" type="parTrans" cxnId="{E7444E1A-5D94-4ED6-ACD5-A93D6EFEB5BA}">
      <dgm:prSet/>
      <dgm:spPr/>
      <dgm:t>
        <a:bodyPr/>
        <a:lstStyle/>
        <a:p>
          <a:endParaRPr lang="en-US"/>
        </a:p>
      </dgm:t>
    </dgm:pt>
    <dgm:pt modelId="{EBFE2A76-EE1F-4A73-AC87-43E050A740F4}" type="sibTrans" cxnId="{E7444E1A-5D94-4ED6-ACD5-A93D6EFEB5BA}">
      <dgm:prSet/>
      <dgm:spPr/>
      <dgm:t>
        <a:bodyPr/>
        <a:lstStyle/>
        <a:p>
          <a:endParaRPr lang="en-US"/>
        </a:p>
      </dgm:t>
    </dgm:pt>
    <dgm:pt modelId="{87B61593-9E09-482E-9363-2DA346FB54D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However, after the pandemic the sales did not return to the level from previous years.</a:t>
          </a:r>
          <a:endParaRPr lang="en-US"/>
        </a:p>
      </dgm:t>
    </dgm:pt>
    <dgm:pt modelId="{92A8F06D-BA57-4FB4-8FB5-65D0E13427AF}" type="parTrans" cxnId="{556F9E8D-F063-4E30-8B1E-72516355343F}">
      <dgm:prSet/>
      <dgm:spPr/>
      <dgm:t>
        <a:bodyPr/>
        <a:lstStyle/>
        <a:p>
          <a:endParaRPr lang="en-US"/>
        </a:p>
      </dgm:t>
    </dgm:pt>
    <dgm:pt modelId="{15553930-D04A-4DE1-860B-38E2CBA2F44B}" type="sibTrans" cxnId="{556F9E8D-F063-4E30-8B1E-72516355343F}">
      <dgm:prSet/>
      <dgm:spPr/>
      <dgm:t>
        <a:bodyPr/>
        <a:lstStyle/>
        <a:p>
          <a:endParaRPr lang="en-US"/>
        </a:p>
      </dgm:t>
    </dgm:pt>
    <dgm:pt modelId="{844EF5F4-E758-4785-BA7C-EFD9F3EF2297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The Bakery is now experiencing reduced sales as the number of his customers are decreasing.</a:t>
          </a:r>
          <a:endParaRPr lang="en-US"/>
        </a:p>
      </dgm:t>
    </dgm:pt>
    <dgm:pt modelId="{D95D67A4-621C-4B4F-8F74-B8ECC2E540CB}" type="parTrans" cxnId="{3FFC5564-CD69-4548-A821-E8812EA118F1}">
      <dgm:prSet/>
      <dgm:spPr/>
      <dgm:t>
        <a:bodyPr/>
        <a:lstStyle/>
        <a:p>
          <a:endParaRPr lang="en-US"/>
        </a:p>
      </dgm:t>
    </dgm:pt>
    <dgm:pt modelId="{7B9E1AB9-47B1-44C4-A2FA-DBEDF94FE8A2}" type="sibTrans" cxnId="{3FFC5564-CD69-4548-A821-E8812EA118F1}">
      <dgm:prSet/>
      <dgm:spPr/>
      <dgm:t>
        <a:bodyPr/>
        <a:lstStyle/>
        <a:p>
          <a:endParaRPr lang="en-US"/>
        </a:p>
      </dgm:t>
    </dgm:pt>
    <dgm:pt modelId="{0E525CA8-D8F0-41F3-828D-C54BA4DD4C85}" type="pres">
      <dgm:prSet presAssocID="{36E1FCC7-A062-43C7-8ACA-0608E43D31BF}" presName="root" presStyleCnt="0">
        <dgm:presLayoutVars>
          <dgm:dir/>
          <dgm:resizeHandles val="exact"/>
        </dgm:presLayoutVars>
      </dgm:prSet>
      <dgm:spPr/>
    </dgm:pt>
    <dgm:pt modelId="{2DC34F93-CA6B-4EDE-B362-8FD56A32B712}" type="pres">
      <dgm:prSet presAssocID="{D77B04AC-CD50-4A06-A83C-AD584FAF7778}" presName="compNode" presStyleCnt="0"/>
      <dgm:spPr/>
    </dgm:pt>
    <dgm:pt modelId="{C6A90CC7-CF57-4529-A5FC-CC46F220F064}" type="pres">
      <dgm:prSet presAssocID="{D77B04AC-CD50-4A06-A83C-AD584FAF7778}" presName="bgRect" presStyleLbl="bgShp" presStyleIdx="0" presStyleCnt="5"/>
      <dgm:spPr/>
    </dgm:pt>
    <dgm:pt modelId="{75A8EC2D-594C-4DF1-9B00-B22A209F1F49}" type="pres">
      <dgm:prSet presAssocID="{D77B04AC-CD50-4A06-A83C-AD584FAF7778}" presName="iconRect" presStyleLbl="node1" presStyleIdx="0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upcake"/>
        </a:ext>
      </dgm:extLst>
    </dgm:pt>
    <dgm:pt modelId="{62CF2F7F-1CE3-4AF7-954F-B75A1A5F2FF6}" type="pres">
      <dgm:prSet presAssocID="{D77B04AC-CD50-4A06-A83C-AD584FAF7778}" presName="spaceRect" presStyleCnt="0"/>
      <dgm:spPr/>
    </dgm:pt>
    <dgm:pt modelId="{69A3E251-D575-4432-B06C-F95193F214E9}" type="pres">
      <dgm:prSet presAssocID="{D77B04AC-CD50-4A06-A83C-AD584FAF7778}" presName="parTx" presStyleLbl="revTx" presStyleIdx="0" presStyleCnt="5">
        <dgm:presLayoutVars>
          <dgm:chMax val="0"/>
          <dgm:chPref val="0"/>
        </dgm:presLayoutVars>
      </dgm:prSet>
      <dgm:spPr/>
    </dgm:pt>
    <dgm:pt modelId="{46E81E07-5ACB-40C4-B82C-EE7CB87B2FB1}" type="pres">
      <dgm:prSet presAssocID="{978F4BD4-44AF-4FE9-BB77-FEE5F4F65D86}" presName="sibTrans" presStyleCnt="0"/>
      <dgm:spPr/>
    </dgm:pt>
    <dgm:pt modelId="{BDFA5C89-25C7-4A34-92C4-0D16D58DBD48}" type="pres">
      <dgm:prSet presAssocID="{8E27BE8F-8B59-4DDC-9A97-35F613645648}" presName="compNode" presStyleCnt="0"/>
      <dgm:spPr/>
    </dgm:pt>
    <dgm:pt modelId="{0C92A51D-5C41-49AC-8A66-737263D57134}" type="pres">
      <dgm:prSet presAssocID="{8E27BE8F-8B59-4DDC-9A97-35F613645648}" presName="bgRect" presStyleLbl="bgShp" presStyleIdx="1" presStyleCnt="5"/>
      <dgm:spPr/>
    </dgm:pt>
    <dgm:pt modelId="{9DDB1D09-0FD3-4D65-BB30-BD0A8230049C}" type="pres">
      <dgm:prSet presAssocID="{8E27BE8F-8B59-4DDC-9A97-35F613645648}" presName="iconRect" presStyleLbl="node1" presStyleIdx="1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ughnut"/>
        </a:ext>
      </dgm:extLst>
    </dgm:pt>
    <dgm:pt modelId="{A14ABD99-5B96-40CA-971F-7EC08C24A1B0}" type="pres">
      <dgm:prSet presAssocID="{8E27BE8F-8B59-4DDC-9A97-35F613645648}" presName="spaceRect" presStyleCnt="0"/>
      <dgm:spPr/>
    </dgm:pt>
    <dgm:pt modelId="{09864BD4-C067-4C0F-9FAB-27D0771D4A0A}" type="pres">
      <dgm:prSet presAssocID="{8E27BE8F-8B59-4DDC-9A97-35F613645648}" presName="parTx" presStyleLbl="revTx" presStyleIdx="1" presStyleCnt="5">
        <dgm:presLayoutVars>
          <dgm:chMax val="0"/>
          <dgm:chPref val="0"/>
        </dgm:presLayoutVars>
      </dgm:prSet>
      <dgm:spPr/>
    </dgm:pt>
    <dgm:pt modelId="{CB0E4272-E9E0-4D8C-8D1C-CF71F4A5B8BA}" type="pres">
      <dgm:prSet presAssocID="{3AE9F389-2144-4B2F-BB7D-3ECDF90D6B90}" presName="sibTrans" presStyleCnt="0"/>
      <dgm:spPr/>
    </dgm:pt>
    <dgm:pt modelId="{240ECC58-2C5B-4C99-BCA1-C501F9BCB135}" type="pres">
      <dgm:prSet presAssocID="{3C0D9765-B596-43FE-8E95-2DBDC4E03849}" presName="compNode" presStyleCnt="0"/>
      <dgm:spPr/>
    </dgm:pt>
    <dgm:pt modelId="{83C91055-5AB1-489A-8424-DE3855EF708D}" type="pres">
      <dgm:prSet presAssocID="{3C0D9765-B596-43FE-8E95-2DBDC4E03849}" presName="bgRect" presStyleLbl="bgShp" presStyleIdx="2" presStyleCnt="5"/>
      <dgm:spPr/>
    </dgm:pt>
    <dgm:pt modelId="{DEA224F1-3AC8-4BB5-801C-CD0305EA7567}" type="pres">
      <dgm:prSet presAssocID="{3C0D9765-B596-43FE-8E95-2DBDC4E03849}" presName="iconRect" presStyleLbl="node1" presStyleIdx="2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f"/>
        </a:ext>
      </dgm:extLst>
    </dgm:pt>
    <dgm:pt modelId="{FD373335-E001-47BB-80D9-9B00E91FF128}" type="pres">
      <dgm:prSet presAssocID="{3C0D9765-B596-43FE-8E95-2DBDC4E03849}" presName="spaceRect" presStyleCnt="0"/>
      <dgm:spPr/>
    </dgm:pt>
    <dgm:pt modelId="{09E18C72-4142-4AAA-9759-E138C4631964}" type="pres">
      <dgm:prSet presAssocID="{3C0D9765-B596-43FE-8E95-2DBDC4E03849}" presName="parTx" presStyleLbl="revTx" presStyleIdx="2" presStyleCnt="5">
        <dgm:presLayoutVars>
          <dgm:chMax val="0"/>
          <dgm:chPref val="0"/>
        </dgm:presLayoutVars>
      </dgm:prSet>
      <dgm:spPr/>
    </dgm:pt>
    <dgm:pt modelId="{396DC587-DDF8-4AC9-9E12-AFD97DEECD8F}" type="pres">
      <dgm:prSet presAssocID="{EBFE2A76-EE1F-4A73-AC87-43E050A740F4}" presName="sibTrans" presStyleCnt="0"/>
      <dgm:spPr/>
    </dgm:pt>
    <dgm:pt modelId="{A7EFBDE5-AA5F-4E2B-B75F-30E4652F2C59}" type="pres">
      <dgm:prSet presAssocID="{87B61593-9E09-482E-9363-2DA346FB54D0}" presName="compNode" presStyleCnt="0"/>
      <dgm:spPr/>
    </dgm:pt>
    <dgm:pt modelId="{7955A754-787A-458A-8411-2A81E4A0B70E}" type="pres">
      <dgm:prSet presAssocID="{87B61593-9E09-482E-9363-2DA346FB54D0}" presName="bgRect" presStyleLbl="bgShp" presStyleIdx="3" presStyleCnt="5"/>
      <dgm:spPr/>
    </dgm:pt>
    <dgm:pt modelId="{D01B6DA2-FA25-45C5-992E-821937E0B933}" type="pres">
      <dgm:prSet presAssocID="{87B61593-9E09-482E-9363-2DA346FB54D0}" presName="iconRect" presStyleLbl="node1" presStyleIdx="3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eturn"/>
        </a:ext>
      </dgm:extLst>
    </dgm:pt>
    <dgm:pt modelId="{377D032F-571B-4E7D-B298-DDD7A02C2ABC}" type="pres">
      <dgm:prSet presAssocID="{87B61593-9E09-482E-9363-2DA346FB54D0}" presName="spaceRect" presStyleCnt="0"/>
      <dgm:spPr/>
    </dgm:pt>
    <dgm:pt modelId="{BB0A0C3B-9F8E-4987-A504-3EAE77E7ED63}" type="pres">
      <dgm:prSet presAssocID="{87B61593-9E09-482E-9363-2DA346FB54D0}" presName="parTx" presStyleLbl="revTx" presStyleIdx="3" presStyleCnt="5">
        <dgm:presLayoutVars>
          <dgm:chMax val="0"/>
          <dgm:chPref val="0"/>
        </dgm:presLayoutVars>
      </dgm:prSet>
      <dgm:spPr/>
    </dgm:pt>
    <dgm:pt modelId="{D725B5FB-3F95-4122-8529-0AFF602E46BC}" type="pres">
      <dgm:prSet presAssocID="{15553930-D04A-4DE1-860B-38E2CBA2F44B}" presName="sibTrans" presStyleCnt="0"/>
      <dgm:spPr/>
    </dgm:pt>
    <dgm:pt modelId="{7184A8E5-8C2C-4B94-A3E2-E30942782E20}" type="pres">
      <dgm:prSet presAssocID="{844EF5F4-E758-4785-BA7C-EFD9F3EF2297}" presName="compNode" presStyleCnt="0"/>
      <dgm:spPr/>
    </dgm:pt>
    <dgm:pt modelId="{2AE137A8-B7AC-4718-935E-665DD59A1234}" type="pres">
      <dgm:prSet presAssocID="{844EF5F4-E758-4785-BA7C-EFD9F3EF2297}" presName="bgRect" presStyleLbl="bgShp" presStyleIdx="4" presStyleCnt="5"/>
      <dgm:spPr/>
    </dgm:pt>
    <dgm:pt modelId="{BA8277D8-AD07-4EF5-836C-78AF9639157D}" type="pres">
      <dgm:prSet presAssocID="{844EF5F4-E758-4785-BA7C-EFD9F3EF2297}" presName="iconRect" presStyleLbl="node1" presStyleIdx="4" presStyleCnt="5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e"/>
        </a:ext>
      </dgm:extLst>
    </dgm:pt>
    <dgm:pt modelId="{16475517-65EB-4C8C-9DC5-54610603CE6D}" type="pres">
      <dgm:prSet presAssocID="{844EF5F4-E758-4785-BA7C-EFD9F3EF2297}" presName="spaceRect" presStyleCnt="0"/>
      <dgm:spPr/>
    </dgm:pt>
    <dgm:pt modelId="{357D1866-475B-4A53-9F53-DA2A8780D363}" type="pres">
      <dgm:prSet presAssocID="{844EF5F4-E758-4785-BA7C-EFD9F3EF2297}" presName="parTx" presStyleLbl="revTx" presStyleIdx="4" presStyleCnt="5">
        <dgm:presLayoutVars>
          <dgm:chMax val="0"/>
          <dgm:chPref val="0"/>
        </dgm:presLayoutVars>
      </dgm:prSet>
      <dgm:spPr/>
    </dgm:pt>
  </dgm:ptLst>
  <dgm:cxnLst>
    <dgm:cxn modelId="{ED1E7406-7A0C-4D13-A516-B9E9C5CD894E}" type="presOf" srcId="{D77B04AC-CD50-4A06-A83C-AD584FAF7778}" destId="{69A3E251-D575-4432-B06C-F95193F214E9}" srcOrd="0" destOrd="0" presId="urn:microsoft.com/office/officeart/2018/2/layout/IconVerticalSolidList"/>
    <dgm:cxn modelId="{32CAA013-5061-45CC-ABEB-9CD51FDAF034}" type="presOf" srcId="{3C0D9765-B596-43FE-8E95-2DBDC4E03849}" destId="{09E18C72-4142-4AAA-9759-E138C4631964}" srcOrd="0" destOrd="0" presId="urn:microsoft.com/office/officeart/2018/2/layout/IconVerticalSolidList"/>
    <dgm:cxn modelId="{E7444E1A-5D94-4ED6-ACD5-A93D6EFEB5BA}" srcId="{36E1FCC7-A062-43C7-8ACA-0608E43D31BF}" destId="{3C0D9765-B596-43FE-8E95-2DBDC4E03849}" srcOrd="2" destOrd="0" parTransId="{3C511386-177D-4BCF-830C-250D46C6AD34}" sibTransId="{EBFE2A76-EE1F-4A73-AC87-43E050A740F4}"/>
    <dgm:cxn modelId="{D662E121-9640-41E0-8A81-FFF211AE6F67}" type="presOf" srcId="{844EF5F4-E758-4785-BA7C-EFD9F3EF2297}" destId="{357D1866-475B-4A53-9F53-DA2A8780D363}" srcOrd="0" destOrd="0" presId="urn:microsoft.com/office/officeart/2018/2/layout/IconVerticalSolidList"/>
    <dgm:cxn modelId="{93790242-53BB-4F7B-92A5-2342464DFB57}" srcId="{36E1FCC7-A062-43C7-8ACA-0608E43D31BF}" destId="{D77B04AC-CD50-4A06-A83C-AD584FAF7778}" srcOrd="0" destOrd="0" parTransId="{1E96FCA8-20B1-4AAA-8EC4-A61C13613478}" sibTransId="{978F4BD4-44AF-4FE9-BB77-FEE5F4F65D86}"/>
    <dgm:cxn modelId="{3FFC5564-CD69-4548-A821-E8812EA118F1}" srcId="{36E1FCC7-A062-43C7-8ACA-0608E43D31BF}" destId="{844EF5F4-E758-4785-BA7C-EFD9F3EF2297}" srcOrd="4" destOrd="0" parTransId="{D95D67A4-621C-4B4F-8F74-B8ECC2E540CB}" sibTransId="{7B9E1AB9-47B1-44C4-A2FA-DBEDF94FE8A2}"/>
    <dgm:cxn modelId="{1A640477-0EEF-4ECC-8AAC-3F27F78A291B}" type="presOf" srcId="{87B61593-9E09-482E-9363-2DA346FB54D0}" destId="{BB0A0C3B-9F8E-4987-A504-3EAE77E7ED63}" srcOrd="0" destOrd="0" presId="urn:microsoft.com/office/officeart/2018/2/layout/IconVerticalSolidList"/>
    <dgm:cxn modelId="{556F9E8D-F063-4E30-8B1E-72516355343F}" srcId="{36E1FCC7-A062-43C7-8ACA-0608E43D31BF}" destId="{87B61593-9E09-482E-9363-2DA346FB54D0}" srcOrd="3" destOrd="0" parTransId="{92A8F06D-BA57-4FB4-8FB5-65D0E13427AF}" sibTransId="{15553930-D04A-4DE1-860B-38E2CBA2F44B}"/>
    <dgm:cxn modelId="{B7182395-828F-4BFA-9C5E-EA3C9C448E3A}" type="presOf" srcId="{36E1FCC7-A062-43C7-8ACA-0608E43D31BF}" destId="{0E525CA8-D8F0-41F3-828D-C54BA4DD4C85}" srcOrd="0" destOrd="0" presId="urn:microsoft.com/office/officeart/2018/2/layout/IconVerticalSolidList"/>
    <dgm:cxn modelId="{5723C0C0-E598-47CF-95CF-F77C21729110}" srcId="{36E1FCC7-A062-43C7-8ACA-0608E43D31BF}" destId="{8E27BE8F-8B59-4DDC-9A97-35F613645648}" srcOrd="1" destOrd="0" parTransId="{C04CD4D6-0EC5-4647-9FFD-549612079487}" sibTransId="{3AE9F389-2144-4B2F-BB7D-3ECDF90D6B90}"/>
    <dgm:cxn modelId="{9E793CFA-9BF9-4688-B476-B6F8B0C81597}" type="presOf" srcId="{8E27BE8F-8B59-4DDC-9A97-35F613645648}" destId="{09864BD4-C067-4C0F-9FAB-27D0771D4A0A}" srcOrd="0" destOrd="0" presId="urn:microsoft.com/office/officeart/2018/2/layout/IconVerticalSolidList"/>
    <dgm:cxn modelId="{A934844D-7217-466F-B032-03E71ADBBFC9}" type="presParOf" srcId="{0E525CA8-D8F0-41F3-828D-C54BA4DD4C85}" destId="{2DC34F93-CA6B-4EDE-B362-8FD56A32B712}" srcOrd="0" destOrd="0" presId="urn:microsoft.com/office/officeart/2018/2/layout/IconVerticalSolidList"/>
    <dgm:cxn modelId="{7A9ED916-EC8D-42AE-A0B3-C7F4E0725158}" type="presParOf" srcId="{2DC34F93-CA6B-4EDE-B362-8FD56A32B712}" destId="{C6A90CC7-CF57-4529-A5FC-CC46F220F064}" srcOrd="0" destOrd="0" presId="urn:microsoft.com/office/officeart/2018/2/layout/IconVerticalSolidList"/>
    <dgm:cxn modelId="{6C002D35-011D-47AD-BA25-7030DD0EAD7F}" type="presParOf" srcId="{2DC34F93-CA6B-4EDE-B362-8FD56A32B712}" destId="{75A8EC2D-594C-4DF1-9B00-B22A209F1F49}" srcOrd="1" destOrd="0" presId="urn:microsoft.com/office/officeart/2018/2/layout/IconVerticalSolidList"/>
    <dgm:cxn modelId="{747126E0-CED2-4BF7-ADA9-F5DDD389ACC1}" type="presParOf" srcId="{2DC34F93-CA6B-4EDE-B362-8FD56A32B712}" destId="{62CF2F7F-1CE3-4AF7-954F-B75A1A5F2FF6}" srcOrd="2" destOrd="0" presId="urn:microsoft.com/office/officeart/2018/2/layout/IconVerticalSolidList"/>
    <dgm:cxn modelId="{9B4C80EC-C06B-499A-AA75-A68CF5D50428}" type="presParOf" srcId="{2DC34F93-CA6B-4EDE-B362-8FD56A32B712}" destId="{69A3E251-D575-4432-B06C-F95193F214E9}" srcOrd="3" destOrd="0" presId="urn:microsoft.com/office/officeart/2018/2/layout/IconVerticalSolidList"/>
    <dgm:cxn modelId="{86DDBE14-5991-46C6-AD52-9E747F159183}" type="presParOf" srcId="{0E525CA8-D8F0-41F3-828D-C54BA4DD4C85}" destId="{46E81E07-5ACB-40C4-B82C-EE7CB87B2FB1}" srcOrd="1" destOrd="0" presId="urn:microsoft.com/office/officeart/2018/2/layout/IconVerticalSolidList"/>
    <dgm:cxn modelId="{AC500B1B-AC64-46D2-918F-11C4E2DF5BA9}" type="presParOf" srcId="{0E525CA8-D8F0-41F3-828D-C54BA4DD4C85}" destId="{BDFA5C89-25C7-4A34-92C4-0D16D58DBD48}" srcOrd="2" destOrd="0" presId="urn:microsoft.com/office/officeart/2018/2/layout/IconVerticalSolidList"/>
    <dgm:cxn modelId="{CC52A8BD-7BB9-4343-9BB3-A1B10CDF0369}" type="presParOf" srcId="{BDFA5C89-25C7-4A34-92C4-0D16D58DBD48}" destId="{0C92A51D-5C41-49AC-8A66-737263D57134}" srcOrd="0" destOrd="0" presId="urn:microsoft.com/office/officeart/2018/2/layout/IconVerticalSolidList"/>
    <dgm:cxn modelId="{0797DD29-C1CD-48C3-BA47-814562691963}" type="presParOf" srcId="{BDFA5C89-25C7-4A34-92C4-0D16D58DBD48}" destId="{9DDB1D09-0FD3-4D65-BB30-BD0A8230049C}" srcOrd="1" destOrd="0" presId="urn:microsoft.com/office/officeart/2018/2/layout/IconVerticalSolidList"/>
    <dgm:cxn modelId="{DEF0D1C7-C27E-4B00-B96C-BB1630ADE9F7}" type="presParOf" srcId="{BDFA5C89-25C7-4A34-92C4-0D16D58DBD48}" destId="{A14ABD99-5B96-40CA-971F-7EC08C24A1B0}" srcOrd="2" destOrd="0" presId="urn:microsoft.com/office/officeart/2018/2/layout/IconVerticalSolidList"/>
    <dgm:cxn modelId="{283493F4-B8D3-43FA-A97A-5A9F3458BE96}" type="presParOf" srcId="{BDFA5C89-25C7-4A34-92C4-0D16D58DBD48}" destId="{09864BD4-C067-4C0F-9FAB-27D0771D4A0A}" srcOrd="3" destOrd="0" presId="urn:microsoft.com/office/officeart/2018/2/layout/IconVerticalSolidList"/>
    <dgm:cxn modelId="{B612042A-FEA5-473B-AF98-4D3263EEBA19}" type="presParOf" srcId="{0E525CA8-D8F0-41F3-828D-C54BA4DD4C85}" destId="{CB0E4272-E9E0-4D8C-8D1C-CF71F4A5B8BA}" srcOrd="3" destOrd="0" presId="urn:microsoft.com/office/officeart/2018/2/layout/IconVerticalSolidList"/>
    <dgm:cxn modelId="{25032DC6-1833-4A15-B62B-39085BF369FE}" type="presParOf" srcId="{0E525CA8-D8F0-41F3-828D-C54BA4DD4C85}" destId="{240ECC58-2C5B-4C99-BCA1-C501F9BCB135}" srcOrd="4" destOrd="0" presId="urn:microsoft.com/office/officeart/2018/2/layout/IconVerticalSolidList"/>
    <dgm:cxn modelId="{51B7C47B-16CF-4834-8E3F-5E3A5649BF96}" type="presParOf" srcId="{240ECC58-2C5B-4C99-BCA1-C501F9BCB135}" destId="{83C91055-5AB1-489A-8424-DE3855EF708D}" srcOrd="0" destOrd="0" presId="urn:microsoft.com/office/officeart/2018/2/layout/IconVerticalSolidList"/>
    <dgm:cxn modelId="{45A2FF48-E7E8-4D25-83B8-9E9FB0CACC9A}" type="presParOf" srcId="{240ECC58-2C5B-4C99-BCA1-C501F9BCB135}" destId="{DEA224F1-3AC8-4BB5-801C-CD0305EA7567}" srcOrd="1" destOrd="0" presId="urn:microsoft.com/office/officeart/2018/2/layout/IconVerticalSolidList"/>
    <dgm:cxn modelId="{214613A0-9496-4F09-A565-1931FB61B12F}" type="presParOf" srcId="{240ECC58-2C5B-4C99-BCA1-C501F9BCB135}" destId="{FD373335-E001-47BB-80D9-9B00E91FF128}" srcOrd="2" destOrd="0" presId="urn:microsoft.com/office/officeart/2018/2/layout/IconVerticalSolidList"/>
    <dgm:cxn modelId="{CD0802AB-5C1D-4724-9923-FF78A1A06D2A}" type="presParOf" srcId="{240ECC58-2C5B-4C99-BCA1-C501F9BCB135}" destId="{09E18C72-4142-4AAA-9759-E138C4631964}" srcOrd="3" destOrd="0" presId="urn:microsoft.com/office/officeart/2018/2/layout/IconVerticalSolidList"/>
    <dgm:cxn modelId="{556F02BD-195C-4C3A-AFBA-DF4112456B83}" type="presParOf" srcId="{0E525CA8-D8F0-41F3-828D-C54BA4DD4C85}" destId="{396DC587-DDF8-4AC9-9E12-AFD97DEECD8F}" srcOrd="5" destOrd="0" presId="urn:microsoft.com/office/officeart/2018/2/layout/IconVerticalSolidList"/>
    <dgm:cxn modelId="{B5B37689-7F8A-41E2-B626-34C9A74967DE}" type="presParOf" srcId="{0E525CA8-D8F0-41F3-828D-C54BA4DD4C85}" destId="{A7EFBDE5-AA5F-4E2B-B75F-30E4652F2C59}" srcOrd="6" destOrd="0" presId="urn:microsoft.com/office/officeart/2018/2/layout/IconVerticalSolidList"/>
    <dgm:cxn modelId="{14C15C29-9222-4387-8BEB-4AA33C08C20E}" type="presParOf" srcId="{A7EFBDE5-AA5F-4E2B-B75F-30E4652F2C59}" destId="{7955A754-787A-458A-8411-2A81E4A0B70E}" srcOrd="0" destOrd="0" presId="urn:microsoft.com/office/officeart/2018/2/layout/IconVerticalSolidList"/>
    <dgm:cxn modelId="{0DF2B5CD-8C5F-4D1F-A4C0-06344C054513}" type="presParOf" srcId="{A7EFBDE5-AA5F-4E2B-B75F-30E4652F2C59}" destId="{D01B6DA2-FA25-45C5-992E-821937E0B933}" srcOrd="1" destOrd="0" presId="urn:microsoft.com/office/officeart/2018/2/layout/IconVerticalSolidList"/>
    <dgm:cxn modelId="{4003DB0B-2DA1-490E-BEF5-AA4425BC9C8C}" type="presParOf" srcId="{A7EFBDE5-AA5F-4E2B-B75F-30E4652F2C59}" destId="{377D032F-571B-4E7D-B298-DDD7A02C2ABC}" srcOrd="2" destOrd="0" presId="urn:microsoft.com/office/officeart/2018/2/layout/IconVerticalSolidList"/>
    <dgm:cxn modelId="{75A3361D-11EF-4D0B-9BD4-FF639BC8842A}" type="presParOf" srcId="{A7EFBDE5-AA5F-4E2B-B75F-30E4652F2C59}" destId="{BB0A0C3B-9F8E-4987-A504-3EAE77E7ED63}" srcOrd="3" destOrd="0" presId="urn:microsoft.com/office/officeart/2018/2/layout/IconVerticalSolidList"/>
    <dgm:cxn modelId="{6FCA67C5-A71E-4939-8829-AFC6BDD23144}" type="presParOf" srcId="{0E525CA8-D8F0-41F3-828D-C54BA4DD4C85}" destId="{D725B5FB-3F95-4122-8529-0AFF602E46BC}" srcOrd="7" destOrd="0" presId="urn:microsoft.com/office/officeart/2018/2/layout/IconVerticalSolidList"/>
    <dgm:cxn modelId="{E3417486-B220-404A-BBD1-C3B9889A1BAF}" type="presParOf" srcId="{0E525CA8-D8F0-41F3-828D-C54BA4DD4C85}" destId="{7184A8E5-8C2C-4B94-A3E2-E30942782E20}" srcOrd="8" destOrd="0" presId="urn:microsoft.com/office/officeart/2018/2/layout/IconVerticalSolidList"/>
    <dgm:cxn modelId="{118CB360-A6F6-4B87-B52F-61270D888534}" type="presParOf" srcId="{7184A8E5-8C2C-4B94-A3E2-E30942782E20}" destId="{2AE137A8-B7AC-4718-935E-665DD59A1234}" srcOrd="0" destOrd="0" presId="urn:microsoft.com/office/officeart/2018/2/layout/IconVerticalSolidList"/>
    <dgm:cxn modelId="{E02A0BCB-E872-4832-8465-4CF27E35490E}" type="presParOf" srcId="{7184A8E5-8C2C-4B94-A3E2-E30942782E20}" destId="{BA8277D8-AD07-4EF5-836C-78AF9639157D}" srcOrd="1" destOrd="0" presId="urn:microsoft.com/office/officeart/2018/2/layout/IconVerticalSolidList"/>
    <dgm:cxn modelId="{C527CFED-E5A5-4726-B050-AC7C2433B1A2}" type="presParOf" srcId="{7184A8E5-8C2C-4B94-A3E2-E30942782E20}" destId="{16475517-65EB-4C8C-9DC5-54610603CE6D}" srcOrd="2" destOrd="0" presId="urn:microsoft.com/office/officeart/2018/2/layout/IconVerticalSolidList"/>
    <dgm:cxn modelId="{46055B96-56A2-44B7-9FDB-AE7F46EE75A3}" type="presParOf" srcId="{7184A8E5-8C2C-4B94-A3E2-E30942782E20}" destId="{357D1866-475B-4A53-9F53-DA2A8780D363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A90CC7-CF57-4529-A5FC-CC46F220F064}">
      <dsp:nvSpPr>
        <dsp:cNvPr id="0" name=""/>
        <dsp:cNvSpPr/>
      </dsp:nvSpPr>
      <dsp:spPr>
        <a:xfrm>
          <a:off x="0" y="5708"/>
          <a:ext cx="5157787" cy="70393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A8EC2D-594C-4DF1-9B00-B22A209F1F49}">
      <dsp:nvSpPr>
        <dsp:cNvPr id="0" name=""/>
        <dsp:cNvSpPr/>
      </dsp:nvSpPr>
      <dsp:spPr>
        <a:xfrm>
          <a:off x="212939" y="164092"/>
          <a:ext cx="387540" cy="38716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A3E251-D575-4432-B06C-F95193F214E9}">
      <dsp:nvSpPr>
        <dsp:cNvPr id="0" name=""/>
        <dsp:cNvSpPr/>
      </dsp:nvSpPr>
      <dsp:spPr>
        <a:xfrm>
          <a:off x="813418" y="5708"/>
          <a:ext cx="4319730" cy="747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156" tIns="79156" rIns="79156" bIns="7915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Basil’s Bakery was open in 2015 and is located in Coventry in a shopping retail park.</a:t>
          </a:r>
          <a:endParaRPr lang="en-US" sz="1400" kern="1200"/>
        </a:p>
      </dsp:txBody>
      <dsp:txXfrm>
        <a:off x="813418" y="5708"/>
        <a:ext cx="4319730" cy="747926"/>
      </dsp:txXfrm>
    </dsp:sp>
    <dsp:sp modelId="{0C92A51D-5C41-49AC-8A66-737263D57134}">
      <dsp:nvSpPr>
        <dsp:cNvPr id="0" name=""/>
        <dsp:cNvSpPr/>
      </dsp:nvSpPr>
      <dsp:spPr>
        <a:xfrm>
          <a:off x="0" y="940616"/>
          <a:ext cx="5157787" cy="70393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DDB1D09-0FD3-4D65-BB30-BD0A8230049C}">
      <dsp:nvSpPr>
        <dsp:cNvPr id="0" name=""/>
        <dsp:cNvSpPr/>
      </dsp:nvSpPr>
      <dsp:spPr>
        <a:xfrm>
          <a:off x="212939" y="1099000"/>
          <a:ext cx="387540" cy="38716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64BD4-C067-4C0F-9FAB-27D0771D4A0A}">
      <dsp:nvSpPr>
        <dsp:cNvPr id="0" name=""/>
        <dsp:cNvSpPr/>
      </dsp:nvSpPr>
      <dsp:spPr>
        <a:xfrm>
          <a:off x="813418" y="940616"/>
          <a:ext cx="4319730" cy="747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156" tIns="79156" rIns="79156" bIns="7915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Basil uses high quality organic ingredients for his  contemporary styled cakes, pastries and breads.</a:t>
          </a:r>
          <a:endParaRPr lang="en-US" sz="1400" kern="1200"/>
        </a:p>
      </dsp:txBody>
      <dsp:txXfrm>
        <a:off x="813418" y="940616"/>
        <a:ext cx="4319730" cy="747926"/>
      </dsp:txXfrm>
    </dsp:sp>
    <dsp:sp modelId="{83C91055-5AB1-489A-8424-DE3855EF708D}">
      <dsp:nvSpPr>
        <dsp:cNvPr id="0" name=""/>
        <dsp:cNvSpPr/>
      </dsp:nvSpPr>
      <dsp:spPr>
        <a:xfrm>
          <a:off x="0" y="1875524"/>
          <a:ext cx="5157787" cy="70393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EA224F1-3AC8-4BB5-801C-CD0305EA7567}">
      <dsp:nvSpPr>
        <dsp:cNvPr id="0" name=""/>
        <dsp:cNvSpPr/>
      </dsp:nvSpPr>
      <dsp:spPr>
        <a:xfrm>
          <a:off x="212939" y="2033908"/>
          <a:ext cx="387540" cy="38716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E18C72-4142-4AAA-9759-E138C4631964}">
      <dsp:nvSpPr>
        <dsp:cNvPr id="0" name=""/>
        <dsp:cNvSpPr/>
      </dsp:nvSpPr>
      <dsp:spPr>
        <a:xfrm>
          <a:off x="813418" y="1875524"/>
          <a:ext cx="4319730" cy="747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156" tIns="79156" rIns="79156" bIns="7915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bakery has been very profitable and people like and value the tasty options available and they become loyal customers.</a:t>
          </a:r>
          <a:endParaRPr lang="en-US" sz="1400" kern="1200"/>
        </a:p>
      </dsp:txBody>
      <dsp:txXfrm>
        <a:off x="813418" y="1875524"/>
        <a:ext cx="4319730" cy="747926"/>
      </dsp:txXfrm>
    </dsp:sp>
    <dsp:sp modelId="{7955A754-787A-458A-8411-2A81E4A0B70E}">
      <dsp:nvSpPr>
        <dsp:cNvPr id="0" name=""/>
        <dsp:cNvSpPr/>
      </dsp:nvSpPr>
      <dsp:spPr>
        <a:xfrm>
          <a:off x="0" y="2810432"/>
          <a:ext cx="5157787" cy="70393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01B6DA2-FA25-45C5-992E-821937E0B933}">
      <dsp:nvSpPr>
        <dsp:cNvPr id="0" name=""/>
        <dsp:cNvSpPr/>
      </dsp:nvSpPr>
      <dsp:spPr>
        <a:xfrm>
          <a:off x="212939" y="2968816"/>
          <a:ext cx="387540" cy="38716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B0A0C3B-9F8E-4987-A504-3EAE77E7ED63}">
      <dsp:nvSpPr>
        <dsp:cNvPr id="0" name=""/>
        <dsp:cNvSpPr/>
      </dsp:nvSpPr>
      <dsp:spPr>
        <a:xfrm>
          <a:off x="813418" y="2810432"/>
          <a:ext cx="4319730" cy="747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156" tIns="79156" rIns="79156" bIns="7915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However, after the pandemic the sales did not return to the level from previous years.</a:t>
          </a:r>
          <a:endParaRPr lang="en-US" sz="1400" kern="1200"/>
        </a:p>
      </dsp:txBody>
      <dsp:txXfrm>
        <a:off x="813418" y="2810432"/>
        <a:ext cx="4319730" cy="747926"/>
      </dsp:txXfrm>
    </dsp:sp>
    <dsp:sp modelId="{2AE137A8-B7AC-4718-935E-665DD59A1234}">
      <dsp:nvSpPr>
        <dsp:cNvPr id="0" name=""/>
        <dsp:cNvSpPr/>
      </dsp:nvSpPr>
      <dsp:spPr>
        <a:xfrm>
          <a:off x="0" y="3745340"/>
          <a:ext cx="5157787" cy="703930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A8277D8-AD07-4EF5-836C-78AF9639157D}">
      <dsp:nvSpPr>
        <dsp:cNvPr id="0" name=""/>
        <dsp:cNvSpPr/>
      </dsp:nvSpPr>
      <dsp:spPr>
        <a:xfrm>
          <a:off x="212939" y="3903724"/>
          <a:ext cx="387540" cy="38716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a:blip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57D1866-475B-4A53-9F53-DA2A8780D363}">
      <dsp:nvSpPr>
        <dsp:cNvPr id="0" name=""/>
        <dsp:cNvSpPr/>
      </dsp:nvSpPr>
      <dsp:spPr>
        <a:xfrm>
          <a:off x="813418" y="3745340"/>
          <a:ext cx="4319730" cy="74792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156" tIns="79156" rIns="79156" bIns="79156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The Bakery is now experiencing reduced sales as the number of his customers are decreasing.</a:t>
          </a:r>
          <a:endParaRPr lang="en-US" sz="1400" kern="1200"/>
        </a:p>
      </dsp:txBody>
      <dsp:txXfrm>
        <a:off x="813418" y="3745340"/>
        <a:ext cx="4319730" cy="7479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03984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38945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84449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522276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916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482226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6934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765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5543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06867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515504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788104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905972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899835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80418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487596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51719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9" name="Group 28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50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13/06/2026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>
                    <a:lumMod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01839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1" r:id="rId1"/>
    <p:sldLayoutId id="2147483772" r:id="rId2"/>
    <p:sldLayoutId id="2147483773" r:id="rId3"/>
    <p:sldLayoutId id="2147483774" r:id="rId4"/>
    <p:sldLayoutId id="2147483775" r:id="rId5"/>
    <p:sldLayoutId id="2147483776" r:id="rId6"/>
    <p:sldLayoutId id="2147483777" r:id="rId7"/>
    <p:sldLayoutId id="2147483778" r:id="rId8"/>
    <p:sldLayoutId id="2147483779" r:id="rId9"/>
    <p:sldLayoutId id="2147483780" r:id="rId10"/>
    <p:sldLayoutId id="2147483781" r:id="rId11"/>
    <p:sldLayoutId id="2147483782" r:id="rId12"/>
    <p:sldLayoutId id="2147483783" r:id="rId13"/>
    <p:sldLayoutId id="2147483784" r:id="rId14"/>
    <p:sldLayoutId id="2147483785" r:id="rId15"/>
    <p:sldLayoutId id="2147483786" r:id="rId16"/>
    <p:sldLayoutId id="214748378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>
            <a:lumMod val="75000"/>
          </a:schemeClr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7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pestleanalysis.com/advantages-of-pestle-analysis/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2011043" y="982176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Mihaela-Ionela Sipetan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2521601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Chijioke Uba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my presentation.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morning. My name Mihaela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Overview of Basil’s Bakery.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/>
          </a:p>
        </p:txBody>
      </p:sp>
      <p:graphicFrame>
        <p:nvGraphicFramePr>
          <p:cNvPr id="1028" name="Content Placeholder 2">
            <a:extLst>
              <a:ext uri="{FF2B5EF4-FFF2-40B4-BE49-F238E27FC236}">
                <a16:creationId xmlns:a16="http://schemas.microsoft.com/office/drawing/2014/main" id="{7349111F-1802-47D3-C54E-B913F5CBD1C1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424485628"/>
              </p:ext>
            </p:extLst>
          </p:nvPr>
        </p:nvGraphicFramePr>
        <p:xfrm>
          <a:off x="839788" y="1690688"/>
          <a:ext cx="5157787" cy="4498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8" name="Content Placeholder 7">
            <a:extLst>
              <a:ext uri="{FF2B5EF4-FFF2-40B4-BE49-F238E27FC236}">
                <a16:creationId xmlns:a16="http://schemas.microsoft.com/office/drawing/2014/main" id="{1275F6EE-CD6A-E92F-F2BF-C4AA42FBAB62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7"/>
          <a:stretch>
            <a:fillRect/>
          </a:stretch>
        </p:blipFill>
        <p:spPr>
          <a:xfrm>
            <a:off x="6239878" y="1690688"/>
            <a:ext cx="5143500" cy="4327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Insight into the internal and external issues affecting Basil’s Bakery</a:t>
            </a: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Basil’s Bakery’s root problem the stagnation in sales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The internal and external issues/factors involved are covered in the table below</a:t>
            </a:r>
          </a:p>
          <a:p>
            <a:pPr>
              <a:lnSpc>
                <a:spcPct val="120000"/>
              </a:lnSpc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F6BBB50-472B-3C98-1371-33CFC57F9DB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78373184"/>
              </p:ext>
            </p:extLst>
          </p:nvPr>
        </p:nvGraphicFramePr>
        <p:xfrm>
          <a:off x="1105073" y="3826120"/>
          <a:ext cx="10263104" cy="21234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31552">
                  <a:extLst>
                    <a:ext uri="{9D8B030D-6E8A-4147-A177-3AD203B41FA5}">
                      <a16:colId xmlns:a16="http://schemas.microsoft.com/office/drawing/2014/main" val="3921435446"/>
                    </a:ext>
                  </a:extLst>
                </a:gridCol>
                <a:gridCol w="5131552">
                  <a:extLst>
                    <a:ext uri="{9D8B030D-6E8A-4147-A177-3AD203B41FA5}">
                      <a16:colId xmlns:a16="http://schemas.microsoft.com/office/drawing/2014/main" val="300148559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Internal Issues/factors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External Issues/factors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452896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delivery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Restrictions imposed during lockdown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690412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Not enough staff members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Shops are closing down in the retail park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6539354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No pre-order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Office workers now they work from home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249687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 increasing cost of utility bills and organically grown ingredients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60085807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A82343A6-5A11-CACC-0756-EDF204827A82}"/>
              </a:ext>
            </a:extLst>
          </p:cNvPr>
          <p:cNvSpPr txBox="1"/>
          <p:nvPr/>
        </p:nvSpPr>
        <p:spPr>
          <a:xfrm>
            <a:off x="1105074" y="6406611"/>
            <a:ext cx="92175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Basil Bakery has more control over internal issues and less control on external issues </a:t>
            </a:r>
          </a:p>
        </p:txBody>
      </p:sp>
    </p:spTree>
    <p:extLst>
      <p:ext uri="{BB962C8B-B14F-4D97-AF65-F5344CB8AC3E}">
        <p14:creationId xmlns:p14="http://schemas.microsoft.com/office/powerpoint/2010/main" val="3499214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A critique of the PESTEL Framework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PESTEL Framework is a strategic business tool used to identify and analyse the macro(external)forces facing an organisation (</a:t>
            </a:r>
            <a:r>
              <a:rPr lang="en-GB" dirty="0"/>
              <a:t>Aguilar, 1967</a:t>
            </a:r>
            <a:r>
              <a:rPr lang="en-GB" i="1" dirty="0"/>
              <a:t>) </a:t>
            </a:r>
            <a:endParaRPr lang="en-GB" dirty="0"/>
          </a:p>
          <a:p>
            <a:pPr>
              <a:lnSpc>
                <a:spcPct val="100000"/>
              </a:lnSpc>
            </a:pPr>
            <a:r>
              <a:rPr lang="en-GB" dirty="0"/>
              <a:t>Advantages of PESTLE analysis involve being cost-effective, providing an understanding of business, alertness to threats, method to exploit opportunities (Makos, 2026)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dirty="0"/>
              <a:t>It is easily possible to miss important data</a:t>
            </a:r>
          </a:p>
          <a:p>
            <a:pPr>
              <a:lnSpc>
                <a:spcPct val="100000"/>
              </a:lnSpc>
            </a:pPr>
            <a:r>
              <a:rPr lang="en-GB" dirty="0"/>
              <a:t>The tool needs to be updated regularly to be effective (Rastogi and Trivedi, 2016)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>
              <a:lnSpc>
                <a:spcPct val="100000"/>
              </a:lnSpc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Analysis of the problem using 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800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5734738"/>
              </p:ext>
            </p:extLst>
          </p:nvPr>
        </p:nvGraphicFramePr>
        <p:xfrm>
          <a:off x="682304" y="2132013"/>
          <a:ext cx="10827391" cy="34442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337328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 Restriction during lockdown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Increase business rates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 Business rate and  insurance rates higher than previous years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Cost of utility bills, rent, I </a:t>
                      </a:r>
                      <a:r>
                        <a:rPr lang="en-GB" sz="1400" b="1" dirty="0" err="1"/>
                        <a:t>ngredients</a:t>
                      </a: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People want delivery service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Customers as for pre-order service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Doesn't have pre-order service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Is not having delivery service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Business shut down - COVID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Business insurance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. Organically  grown produce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Climate change and crop failure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A critique of the Cause-and-Effect model 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09181" y="1825625"/>
            <a:ext cx="10515600" cy="5032375"/>
          </a:xfrm>
        </p:spPr>
        <p:txBody>
          <a:bodyPr>
            <a:normAutofit lnSpcReduction="10000"/>
          </a:bodyPr>
          <a:lstStyle/>
          <a:p>
            <a:pPr marL="0" indent="0">
              <a:lnSpc>
                <a:spcPct val="100000"/>
              </a:lnSpc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Fishbone diagram it is a tool that helps us identify, organise, and display possible causes of a specific problem. (Sproull, 2018; Coccia, 2018)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can result in a loss of focus if the process is not managed effectively.</a:t>
            </a:r>
          </a:p>
          <a:p>
            <a:pPr marL="0" indent="0">
              <a:buNone/>
            </a:pP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requires discipline and skill in order to create a useful diagram.</a:t>
            </a: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does not provide measurable impacts of the causes 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It is too simplistic – and does not provide insight into complex correlations.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lvl="1" indent="0">
              <a:lnSpc>
                <a:spcPct val="100000"/>
              </a:lnSpc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Economical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00110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Market Trends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276999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Decrease of the sales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Shops closed in retail park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Lockdown restrictions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>
                <a:latin typeface="Arial" panose="020B0604020202020204" pitchFamily="34" charset="0"/>
                <a:cs typeface="Arial" panose="020B0604020202020204" pitchFamily="34" charset="0"/>
              </a:rPr>
              <a:t>Redudantcy</a:t>
            </a:r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Work from home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Convenience – time and costs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Preference for digital services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Expensive materials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Stock is unpredictable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Increased rent costs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Utility bills and insurance costs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Poor service pre-order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No delivery service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 Cause-and-Effect diagram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The causes of the root problem come from internal and external factors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The PESTLE analysis identified the external factors that are impacting on Basil Bakery and driving the problem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The Fishbone identified the causes of the problem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The information covered will help Basil to think of possible solutions that can be employed to solve the problem.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sz="2900" dirty="0"/>
              <a:t>Aguilar, F. J. (1967) Scanning the Business Environment, New </a:t>
            </a:r>
            <a:r>
              <a:rPr lang="en-GB" sz="2900" dirty="0" err="1"/>
              <a:t>York:Macmillan</a:t>
            </a:r>
            <a:r>
              <a:rPr lang="en-GB" sz="2900" dirty="0"/>
              <a:t> Company</a:t>
            </a:r>
          </a:p>
          <a:p>
            <a:pPr algn="just"/>
            <a:endParaRPr lang="en-GB" sz="2900" dirty="0"/>
          </a:p>
          <a:p>
            <a:pPr algn="just"/>
            <a:r>
              <a:rPr lang="en-GB" dirty="0"/>
              <a:t>Coccia, M., 2018. The Fishbone diagram to identify, systematize and </a:t>
            </a:r>
            <a:r>
              <a:rPr lang="en-GB" dirty="0" err="1"/>
              <a:t>analyze</a:t>
            </a:r>
            <a:r>
              <a:rPr lang="en-GB" dirty="0"/>
              <a:t> the sources of general purpose Technologies. Journal of social and administrative sciences, 4(4), pp.291-303.</a:t>
            </a:r>
            <a:endParaRPr lang="en-GB" sz="2900" dirty="0"/>
          </a:p>
          <a:p>
            <a:pPr marL="0" indent="0" algn="just">
              <a:buNone/>
            </a:pPr>
            <a:endParaRPr lang="en-GB" sz="2900" dirty="0"/>
          </a:p>
          <a:p>
            <a:pPr algn="just"/>
            <a:r>
              <a:rPr lang="en-GB" sz="2900" dirty="0"/>
              <a:t>Makos, J (2026) Advantages of PESTLE Analysis in Business Strategic Planning Available from </a:t>
            </a:r>
            <a:r>
              <a:rPr lang="en-GB" sz="2900" dirty="0">
                <a:hlinkClick r:id="rId2"/>
              </a:rPr>
              <a:t>https://pestleanalysis.com/advantages-of-pestle-analysis/</a:t>
            </a:r>
            <a:r>
              <a:rPr lang="en-GB" sz="2900" dirty="0"/>
              <a:t> Accessed on 13/06/2026 </a:t>
            </a:r>
          </a:p>
          <a:p>
            <a:pPr marL="0" indent="0" algn="just">
              <a:buNone/>
            </a:pPr>
            <a:endParaRPr lang="en-GB" sz="29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sz="2900" dirty="0"/>
              <a:t>Rastogi, N. and Trivedi, M.K., 2016. PESTLE technique–a tool to identify external risks in construction projects. International Research Journal of Engineering and Technology (IRJET), 3(1), pp.384-388.</a:t>
            </a:r>
            <a:endParaRPr lang="en-GB" sz="29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29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sz="2900" dirty="0"/>
              <a:t>Sproull, B. (2018). The Problem-Solving, Problem-Prevention, and Decision-Making Guide. New York : Taylor &amp; Francis</a:t>
            </a:r>
            <a:endParaRPr lang="en-GB" sz="29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endParaRPr lang="en-GB" sz="2900" dirty="0">
              <a:effectLst/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endParaRPr lang="en-GB" sz="29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F496CB"/>
      </a:accent1>
      <a:accent2>
        <a:srgbClr val="BC356F"/>
      </a:accent2>
      <a:accent3>
        <a:srgbClr val="E65331"/>
      </a:accent3>
      <a:accent4>
        <a:srgbClr val="F27E19"/>
      </a:accent4>
      <a:accent5>
        <a:srgbClr val="F2AC19"/>
      </a:accent5>
      <a:accent6>
        <a:srgbClr val="BC80E0"/>
      </a:accent6>
      <a:hlink>
        <a:srgbClr val="EF5285"/>
      </a:hlink>
      <a:folHlink>
        <a:srgbClr val="F77F90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23659B44-6E34-4CE8-8F0D-387DA7996826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purl.org/dc/dcmitype/"/>
    <ds:schemaRef ds:uri="http://www.w3.org/XML/1998/namespace"/>
    <ds:schemaRef ds:uri="http://purl.org/dc/terms/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Facet</Template>
  <TotalTime>19938</TotalTime>
  <Words>863</Words>
  <Application>Microsoft Office PowerPoint</Application>
  <PresentationFormat>Widescreen</PresentationFormat>
  <Paragraphs>150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Trebuchet MS</vt:lpstr>
      <vt:lpstr>Wingdings</vt:lpstr>
      <vt:lpstr>Wingdings 3</vt:lpstr>
      <vt:lpstr>Facet</vt:lpstr>
      <vt:lpstr>PowerPoint Presentation</vt:lpstr>
      <vt:lpstr>Overview of my presentation.  </vt:lpstr>
      <vt:lpstr>Overview of Basil’s Bakery.  </vt:lpstr>
      <vt:lpstr>Insight into the internal and external issues affecting Basil’s Bakery</vt:lpstr>
      <vt:lpstr>A critique of the PESTEL Framework  </vt:lpstr>
      <vt:lpstr>  Analysis of the problem using PESTEL Framework    </vt:lpstr>
      <vt:lpstr>A critique of the Cause-and-Effect model </vt:lpstr>
      <vt:lpstr>PowerPoint Presentation</vt:lpstr>
      <vt:lpstr>Provide a summary of your Key Findings 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mihaelasipetan09@outlook.com</cp:lastModifiedBy>
  <cp:revision>99</cp:revision>
  <dcterms:created xsi:type="dcterms:W3CDTF">2024-01-29T11:42:05Z</dcterms:created>
  <dcterms:modified xsi:type="dcterms:W3CDTF">2026-06-13T12:19:03Z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