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19.xml" ContentType="application/vnd.openxmlformats-officedocument.presentationml.notesSlide+xml"/>
  <Override PartName="/ppt/charts/chart6.xml" ContentType="application/vnd.openxmlformats-officedocument.drawingml.chart+xml"/>
  <Override PartName="/ppt/charts/chart7.xml" ContentType="application/vnd.openxmlformats-officedocument.drawingml.chart+xml"/>
  <Override PartName="/ppt/notesSlides/notesSlide20.xml" ContentType="application/vnd.openxmlformats-officedocument.presentationml.notesSlide+xml"/>
  <Override PartName="/ppt/charts/chart8.xml" ContentType="application/vnd.openxmlformats-officedocument.drawingml.chart+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17" d="100"/>
          <a:sy n="117" d="100"/>
        </p:scale>
        <p:origin x="228"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8.xml.rels><?xml version="1.0" encoding="UTF-8" standalone="yes"?>
<Relationships xmlns="http://schemas.openxmlformats.org/package/2006/relationships"><Relationship Id="rId1" Type="http://schemas.openxmlformats.org/officeDocument/2006/relationships/package" Target="../embeddings/Microsoft_Excel_Worksheet7.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pieChart>
        <c:varyColors val="1"/>
        <c:ser>
          <c:idx val="0"/>
          <c:order val="0"/>
          <c:tx>
            <c:strRef>
              <c:f>Sheet1!$B$1</c:f>
              <c:strCache>
                <c:ptCount val="1"/>
                <c:pt idx="0">
                  <c:v>Churn</c:v>
                </c:pt>
              </c:strCache>
            </c:strRef>
          </c:tx>
          <c:spPr>
            <a:solidFill>
              <a:schemeClr val="accent1"/>
            </a:solidFill>
            <a:ln w="9525" cap="flat">
              <a:solidFill>
                <a:srgbClr val="F9F9F9"/>
              </a:solidFill>
              <a:prstDash val="solid"/>
              <a:round/>
            </a:ln>
            <a:effectLst/>
          </c:spPr>
          <c:dPt>
            <c:idx val="0"/>
            <c:bubble3D val="0"/>
            <c:spPr>
              <a:solidFill>
                <a:srgbClr val="2DC653"/>
              </a:solidFill>
              <a:effectLst/>
            </c:spPr>
            <c:extLst>
              <c:ext xmlns:c16="http://schemas.microsoft.com/office/drawing/2014/chart" uri="{C3380CC4-5D6E-409C-BE32-E72D297353CC}">
                <c16:uniqueId val="{00000001-2B6F-4236-B65B-27ED8E20F449}"/>
              </c:ext>
            </c:extLst>
          </c:dPt>
          <c:dPt>
            <c:idx val="1"/>
            <c:bubble3D val="0"/>
            <c:spPr>
              <a:solidFill>
                <a:srgbClr val="E63946"/>
              </a:solidFill>
              <a:effectLst/>
            </c:spPr>
            <c:extLst>
              <c:ext xmlns:c16="http://schemas.microsoft.com/office/drawing/2014/chart" uri="{C3380CC4-5D6E-409C-BE32-E72D297353CC}">
                <c16:uniqueId val="{00000003-2B6F-4236-B65B-27ED8E20F449}"/>
              </c:ext>
            </c:extLst>
          </c:dPt>
          <c:dLbls>
            <c:dLbl>
              <c:idx val="0"/>
              <c:numFmt formatCode="0%" sourceLinked="0"/>
              <c:spPr/>
              <c:txPr>
                <a:bodyPr/>
                <a:lstStyle/>
                <a:p>
                  <a:pPr>
                    <a:defRPr sz="11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2B6F-4236-B65B-27ED8E20F449}"/>
                </c:ext>
              </c:extLst>
            </c:dLbl>
            <c:dLbl>
              <c:idx val="1"/>
              <c:numFmt formatCode="0%" sourceLinked="0"/>
              <c:spPr/>
              <c:txPr>
                <a:bodyPr/>
                <a:lstStyle/>
                <a:p>
                  <a:pPr>
                    <a:defRPr sz="11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2B6F-4236-B65B-27ED8E20F449}"/>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Not Churned (50.4%)</c:v>
                </c:pt>
                <c:pt idx="1">
                  <c:v>Churned (49.6%)</c:v>
                </c:pt>
              </c:strCache>
            </c:strRef>
          </c:cat>
          <c:val>
            <c:numRef>
              <c:f>Sheet1!$B$2:$B$3</c:f>
              <c:numCache>
                <c:formatCode>General</c:formatCode>
                <c:ptCount val="2"/>
                <c:pt idx="0">
                  <c:v>50438</c:v>
                </c:pt>
                <c:pt idx="1">
                  <c:v>49562</c:v>
                </c:pt>
              </c:numCache>
            </c:numRef>
          </c:val>
          <c:extLst>
            <c:ext xmlns:c16="http://schemas.microsoft.com/office/drawing/2014/chart" uri="{C3380CC4-5D6E-409C-BE32-E72D297353CC}">
              <c16:uniqueId val="{00000004-2B6F-4236-B65B-27ED8E20F449}"/>
            </c:ext>
          </c:extLst>
        </c:ser>
        <c:dLbls>
          <c:showLegendKey val="0"/>
          <c:showVal val="0"/>
          <c:showCatName val="0"/>
          <c:showSerName val="0"/>
          <c:showPercent val="0"/>
          <c:showBubbleSize val="0"/>
          <c:showLeaderLines val="0"/>
        </c:dLbls>
        <c:firstSliceAng val="0"/>
      </c:pieChart>
      <c:spPr>
        <a:noFill/>
        <a:ln>
          <a:noFill/>
        </a:ln>
        <a:effectLst/>
      </c:spPr>
    </c:plotArea>
    <c:legend>
      <c:legendPos val="b"/>
      <c:overlay val="0"/>
      <c:txPr>
        <a:bodyPr/>
        <a:lstStyle/>
        <a:p>
          <a:pPr>
            <a:defRPr sz="1000">
              <a:solidFill>
                <a:srgbClr val="1E3A4A"/>
              </a:solidFill>
            </a:defRPr>
          </a:pPr>
          <a:endParaRPr lang="en-US"/>
        </a:p>
      </c:txPr>
    </c:legend>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Customers</c:v>
                </c:pt>
              </c:strCache>
            </c:strRef>
          </c:tx>
          <c:spPr>
            <a:solidFill>
              <a:srgbClr val="028090"/>
            </a:solidFill>
            <a:effectLst/>
          </c:spPr>
          <c:invertIfNegative val="0"/>
          <c:cat>
            <c:strRef>
              <c:f>Sheet1!$A$2:$A$7</c:f>
              <c:strCache>
                <c:ptCount val="6"/>
                <c:pt idx="0">
                  <c:v>0–250</c:v>
                </c:pt>
                <c:pt idx="1">
                  <c:v>250–500</c:v>
                </c:pt>
                <c:pt idx="2">
                  <c:v>500–750</c:v>
                </c:pt>
                <c:pt idx="3">
                  <c:v>750–1000</c:v>
                </c:pt>
                <c:pt idx="4">
                  <c:v>1000–1250</c:v>
                </c:pt>
                <c:pt idx="5">
                  <c:v>1250+</c:v>
                </c:pt>
              </c:strCache>
            </c:strRef>
          </c:cat>
          <c:val>
            <c:numRef>
              <c:f>Sheet1!$B$2:$B$7</c:f>
              <c:numCache>
                <c:formatCode>General</c:formatCode>
                <c:ptCount val="6"/>
                <c:pt idx="0">
                  <c:v>18000</c:v>
                </c:pt>
                <c:pt idx="1">
                  <c:v>35500</c:v>
                </c:pt>
                <c:pt idx="2">
                  <c:v>22500</c:v>
                </c:pt>
                <c:pt idx="3">
                  <c:v>12500</c:v>
                </c:pt>
                <c:pt idx="4">
                  <c:v>6500</c:v>
                </c:pt>
                <c:pt idx="5">
                  <c:v>5000</c:v>
                </c:pt>
              </c:numCache>
            </c:numRef>
          </c:val>
          <c:extLst>
            <c:ext xmlns:c16="http://schemas.microsoft.com/office/drawing/2014/chart" uri="{C3380CC4-5D6E-409C-BE32-E72D297353CC}">
              <c16:uniqueId val="{00000000-9A49-4B86-A7F9-1F7788D628B6}"/>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0EE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totmrc_Mean (Monthly Charge)</c:v>
                </c:pt>
              </c:strCache>
            </c:strRef>
          </c:tx>
          <c:spPr>
            <a:solidFill>
              <a:srgbClr val="028090"/>
            </a:solidFill>
            <a:effectLst/>
          </c:spPr>
          <c:invertIfNegative val="0"/>
          <c:cat>
            <c:strRef>
              <c:f>Sheet1!$A$2:$A$6</c:f>
              <c:strCache>
                <c:ptCount val="5"/>
                <c:pt idx="0">
                  <c:v>0–25</c:v>
                </c:pt>
                <c:pt idx="1">
                  <c:v>25–50</c:v>
                </c:pt>
                <c:pt idx="2">
                  <c:v>50–75</c:v>
                </c:pt>
                <c:pt idx="3">
                  <c:v>75–100</c:v>
                </c:pt>
                <c:pt idx="4">
                  <c:v>100+</c:v>
                </c:pt>
              </c:strCache>
            </c:strRef>
          </c:cat>
          <c:val>
            <c:numRef>
              <c:f>Sheet1!$B$2:$B$6</c:f>
              <c:numCache>
                <c:formatCode>General</c:formatCode>
                <c:ptCount val="5"/>
                <c:pt idx="0">
                  <c:v>8500</c:v>
                </c:pt>
                <c:pt idx="1">
                  <c:v>42000</c:v>
                </c:pt>
                <c:pt idx="2">
                  <c:v>32000</c:v>
                </c:pt>
                <c:pt idx="3">
                  <c:v>12500</c:v>
                </c:pt>
                <c:pt idx="4">
                  <c:v>5000</c:v>
                </c:pt>
              </c:numCache>
            </c:numRef>
          </c:val>
          <c:extLst>
            <c:ext xmlns:c16="http://schemas.microsoft.com/office/drawing/2014/chart" uri="{C3380CC4-5D6E-409C-BE32-E72D297353CC}">
              <c16:uniqueId val="{00000000-F3CB-43CA-99E0-BACE5DE6A913}"/>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800" b="0" i="0" u="none" strike="noStrike">
                <a:solidFill>
                  <a:srgbClr val="4A6274"/>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0EE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4A6274"/>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rev_Mean (Avg. Monthly Revenue)</c:v>
                </c:pt>
              </c:strCache>
            </c:strRef>
          </c:tx>
          <c:spPr>
            <a:solidFill>
              <a:srgbClr val="02C39A"/>
            </a:solidFill>
            <a:effectLst/>
          </c:spPr>
          <c:invertIfNegative val="0"/>
          <c:cat>
            <c:strRef>
              <c:f>Sheet1!$A$2:$A$6</c:f>
              <c:strCache>
                <c:ptCount val="5"/>
                <c:pt idx="0">
                  <c:v>0–25</c:v>
                </c:pt>
                <c:pt idx="1">
                  <c:v>25–50</c:v>
                </c:pt>
                <c:pt idx="2">
                  <c:v>50–75</c:v>
                </c:pt>
                <c:pt idx="3">
                  <c:v>75–100</c:v>
                </c:pt>
                <c:pt idx="4">
                  <c:v>100+</c:v>
                </c:pt>
              </c:strCache>
            </c:strRef>
          </c:cat>
          <c:val>
            <c:numRef>
              <c:f>Sheet1!$B$2:$B$6</c:f>
              <c:numCache>
                <c:formatCode>General</c:formatCode>
                <c:ptCount val="5"/>
                <c:pt idx="0">
                  <c:v>7200</c:v>
                </c:pt>
                <c:pt idx="1">
                  <c:v>38500</c:v>
                </c:pt>
                <c:pt idx="2">
                  <c:v>34500</c:v>
                </c:pt>
                <c:pt idx="3">
                  <c:v>13800</c:v>
                </c:pt>
                <c:pt idx="4">
                  <c:v>6000</c:v>
                </c:pt>
              </c:numCache>
            </c:numRef>
          </c:val>
          <c:extLst>
            <c:ext xmlns:c16="http://schemas.microsoft.com/office/drawing/2014/chart" uri="{C3380CC4-5D6E-409C-BE32-E72D297353CC}">
              <c16:uniqueId val="{00000000-2E8E-430D-97D4-8BC81A3395D9}"/>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800" b="0" i="0" u="none" strike="noStrike">
                <a:solidFill>
                  <a:srgbClr val="4A6274"/>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0EE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4A6274"/>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mou_cvce_Mean (Care Calls)</c:v>
                </c:pt>
              </c:strCache>
            </c:strRef>
          </c:tx>
          <c:spPr>
            <a:solidFill>
              <a:srgbClr val="028C9E"/>
            </a:solidFill>
            <a:effectLst/>
          </c:spPr>
          <c:invertIfNegative val="0"/>
          <c:cat>
            <c:strRef>
              <c:f>Sheet1!$A$2:$A$6</c:f>
              <c:strCache>
                <c:ptCount val="5"/>
                <c:pt idx="0">
                  <c:v>0–50</c:v>
                </c:pt>
                <c:pt idx="1">
                  <c:v>50–100</c:v>
                </c:pt>
                <c:pt idx="2">
                  <c:v>100–200</c:v>
                </c:pt>
                <c:pt idx="3">
                  <c:v>200–400</c:v>
                </c:pt>
                <c:pt idx="4">
                  <c:v>400+</c:v>
                </c:pt>
              </c:strCache>
            </c:strRef>
          </c:cat>
          <c:val>
            <c:numRef>
              <c:f>Sheet1!$B$2:$B$6</c:f>
              <c:numCache>
                <c:formatCode>General</c:formatCode>
                <c:ptCount val="5"/>
                <c:pt idx="0">
                  <c:v>68000</c:v>
                </c:pt>
                <c:pt idx="1">
                  <c:v>18500</c:v>
                </c:pt>
                <c:pt idx="2">
                  <c:v>8200</c:v>
                </c:pt>
                <c:pt idx="3">
                  <c:v>3800</c:v>
                </c:pt>
                <c:pt idx="4">
                  <c:v>1500</c:v>
                </c:pt>
              </c:numCache>
            </c:numRef>
          </c:val>
          <c:extLst>
            <c:ext xmlns:c16="http://schemas.microsoft.com/office/drawing/2014/chart" uri="{C3380CC4-5D6E-409C-BE32-E72D297353CC}">
              <c16:uniqueId val="{00000000-F61F-4024-80FB-A589EDA1472C}"/>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800" b="0" i="0" u="none" strike="noStrike">
                <a:solidFill>
                  <a:srgbClr val="4A6274"/>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0EE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4A6274"/>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Churn Rate (%)</c:v>
                </c:pt>
              </c:strCache>
            </c:strRef>
          </c:tx>
          <c:spPr>
            <a:solidFill>
              <a:srgbClr val="E63946"/>
            </a:solidFill>
            <a:effectLst/>
          </c:spPr>
          <c:invertIfNegative val="0"/>
          <c:dLbls>
            <c:numFmt formatCode="#,##0" sourceLinked="0"/>
            <c:spPr>
              <a:noFill/>
              <a:ln>
                <a:noFill/>
              </a:ln>
              <a:effectLst/>
            </c:spPr>
            <c:txPr>
              <a:bodyPr/>
              <a:lstStyle/>
              <a:p>
                <a:pPr>
                  <a:defRPr sz="900" b="0" i="0" u="none" strike="noStrike">
                    <a:solidFill>
                      <a:srgbClr val="0D213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0–250d</c:v>
                </c:pt>
                <c:pt idx="1">
                  <c:v>250–500d</c:v>
                </c:pt>
                <c:pt idx="2">
                  <c:v>500–750d</c:v>
                </c:pt>
                <c:pt idx="3">
                  <c:v>750–1000d</c:v>
                </c:pt>
                <c:pt idx="4">
                  <c:v>1000d+</c:v>
                </c:pt>
              </c:strCache>
            </c:strRef>
          </c:cat>
          <c:val>
            <c:numRef>
              <c:f>Sheet1!$B$2:$B$6</c:f>
              <c:numCache>
                <c:formatCode>General</c:formatCode>
                <c:ptCount val="5"/>
                <c:pt idx="0">
                  <c:v>38.200000000000003</c:v>
                </c:pt>
                <c:pt idx="1">
                  <c:v>46.5</c:v>
                </c:pt>
                <c:pt idx="2">
                  <c:v>53.8</c:v>
                </c:pt>
                <c:pt idx="3">
                  <c:v>59.1</c:v>
                </c:pt>
                <c:pt idx="4">
                  <c:v>64.7</c:v>
                </c:pt>
              </c:numCache>
            </c:numRef>
          </c:val>
          <c:extLst>
            <c:ext xmlns:c16="http://schemas.microsoft.com/office/drawing/2014/chart" uri="{C3380CC4-5D6E-409C-BE32-E72D297353CC}">
              <c16:uniqueId val="{00000000-F8A9-4795-B63C-6FDCB1C5076C}"/>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2"/>
        <c:crosses val="autoZero"/>
        <c:auto val="1"/>
        <c:lblAlgn val="ctr"/>
        <c:lblOffset val="100"/>
        <c:noMultiLvlLbl val="1"/>
      </c:catAx>
      <c:valAx>
        <c:axId val="2094734552"/>
        <c:scaling>
          <c:orientation val="minMax"/>
          <c:max val="75"/>
        </c:scaling>
        <c:delete val="0"/>
        <c:axPos val="l"/>
        <c:majorGridlines>
          <c:spPr>
            <a:ln w="12700" cap="flat">
              <a:solidFill>
                <a:srgbClr val="E0EE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Churn Rate (%)</c:v>
                </c:pt>
              </c:strCache>
            </c:strRef>
          </c:tx>
          <c:spPr>
            <a:solidFill>
              <a:srgbClr val="028090"/>
            </a:solidFill>
            <a:effectLst/>
          </c:spPr>
          <c:invertIfNegative val="0"/>
          <c:dLbls>
            <c:numFmt formatCode="#,##0" sourceLinked="0"/>
            <c:spPr>
              <a:noFill/>
              <a:ln>
                <a:noFill/>
              </a:ln>
              <a:effectLst/>
            </c:spPr>
            <c:txPr>
              <a:bodyPr/>
              <a:lstStyle/>
              <a:p>
                <a:pPr>
                  <a:defRPr sz="900" b="0" i="0" u="none" strike="noStrike">
                    <a:solidFill>
                      <a:srgbClr val="0D213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Low</c:v>
                </c:pt>
                <c:pt idx="1">
                  <c:v>Below Avg</c:v>
                </c:pt>
                <c:pt idx="2">
                  <c:v>Average</c:v>
                </c:pt>
                <c:pt idx="3">
                  <c:v>Above Avg</c:v>
                </c:pt>
                <c:pt idx="4">
                  <c:v>High</c:v>
                </c:pt>
              </c:strCache>
            </c:strRef>
          </c:cat>
          <c:val>
            <c:numRef>
              <c:f>Sheet1!$B$2:$B$6</c:f>
              <c:numCache>
                <c:formatCode>General</c:formatCode>
                <c:ptCount val="5"/>
                <c:pt idx="0">
                  <c:v>54.2</c:v>
                </c:pt>
                <c:pt idx="1">
                  <c:v>51</c:v>
                </c:pt>
                <c:pt idx="2">
                  <c:v>49.6</c:v>
                </c:pt>
                <c:pt idx="3">
                  <c:v>47.3</c:v>
                </c:pt>
                <c:pt idx="4">
                  <c:v>44.1</c:v>
                </c:pt>
              </c:numCache>
            </c:numRef>
          </c:val>
          <c:extLst>
            <c:ext xmlns:c16="http://schemas.microsoft.com/office/drawing/2014/chart" uri="{C3380CC4-5D6E-409C-BE32-E72D297353CC}">
              <c16:uniqueId val="{00000000-F7E8-4E56-9F1A-CCC334C373DC}"/>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2"/>
        <c:crosses val="autoZero"/>
        <c:auto val="1"/>
        <c:lblAlgn val="ctr"/>
        <c:lblOffset val="100"/>
        <c:noMultiLvlLbl val="1"/>
      </c:catAx>
      <c:valAx>
        <c:axId val="2094734552"/>
        <c:scaling>
          <c:orientation val="minMax"/>
          <c:max val="65"/>
        </c:scaling>
        <c:delete val="0"/>
        <c:axPos val="l"/>
        <c:majorGridlines>
          <c:spPr>
            <a:ln w="12700" cap="flat">
              <a:solidFill>
                <a:srgbClr val="E0EE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High Usage</c:v>
                </c:pt>
              </c:strCache>
            </c:strRef>
          </c:tx>
          <c:spPr>
            <a:solidFill>
              <a:srgbClr val="2DC653"/>
            </a:solidFill>
            <a:effectLst/>
          </c:spPr>
          <c:invertIfNegative val="0"/>
          <c:cat>
            <c:strRef>
              <c:f>Sheet1!$A$2:$A$4</c:f>
              <c:strCache>
                <c:ptCount val="3"/>
                <c:pt idx="0">
                  <c:v>0–500d</c:v>
                </c:pt>
                <c:pt idx="1">
                  <c:v>500–1000d</c:v>
                </c:pt>
                <c:pt idx="2">
                  <c:v>1000d+</c:v>
                </c:pt>
              </c:strCache>
            </c:strRef>
          </c:cat>
          <c:val>
            <c:numRef>
              <c:f>Sheet1!$B$2:$B$4</c:f>
              <c:numCache>
                <c:formatCode>General</c:formatCode>
                <c:ptCount val="3"/>
                <c:pt idx="0">
                  <c:v>35.1</c:v>
                </c:pt>
                <c:pt idx="1">
                  <c:v>48.6</c:v>
                </c:pt>
                <c:pt idx="2">
                  <c:v>58.2</c:v>
                </c:pt>
              </c:numCache>
            </c:numRef>
          </c:val>
          <c:extLst>
            <c:ext xmlns:c16="http://schemas.microsoft.com/office/drawing/2014/chart" uri="{C3380CC4-5D6E-409C-BE32-E72D297353CC}">
              <c16:uniqueId val="{00000000-EF05-4513-B320-038CDCA45371}"/>
            </c:ext>
          </c:extLst>
        </c:ser>
        <c:ser>
          <c:idx val="1"/>
          <c:order val="1"/>
          <c:tx>
            <c:strRef>
              <c:f>Sheet1!$C$1</c:f>
              <c:strCache>
                <c:ptCount val="1"/>
                <c:pt idx="0">
                  <c:v>Average Usage</c:v>
                </c:pt>
              </c:strCache>
            </c:strRef>
          </c:tx>
          <c:spPr>
            <a:solidFill>
              <a:srgbClr val="F5A623"/>
            </a:solidFill>
            <a:effectLst/>
          </c:spPr>
          <c:invertIfNegative val="0"/>
          <c:cat>
            <c:strRef>
              <c:f>Sheet1!$A$2:$A$4</c:f>
              <c:strCache>
                <c:ptCount val="3"/>
                <c:pt idx="0">
                  <c:v>0–500d</c:v>
                </c:pt>
                <c:pt idx="1">
                  <c:v>500–1000d</c:v>
                </c:pt>
                <c:pt idx="2">
                  <c:v>1000d+</c:v>
                </c:pt>
              </c:strCache>
            </c:strRef>
          </c:cat>
          <c:val>
            <c:numRef>
              <c:f>Sheet1!$C$2:$C$4</c:f>
              <c:numCache>
                <c:formatCode>General</c:formatCode>
                <c:ptCount val="3"/>
                <c:pt idx="0">
                  <c:v>41.4</c:v>
                </c:pt>
                <c:pt idx="1">
                  <c:v>54.9</c:v>
                </c:pt>
                <c:pt idx="2">
                  <c:v>64</c:v>
                </c:pt>
              </c:numCache>
            </c:numRef>
          </c:val>
          <c:extLst>
            <c:ext xmlns:c16="http://schemas.microsoft.com/office/drawing/2014/chart" uri="{C3380CC4-5D6E-409C-BE32-E72D297353CC}">
              <c16:uniqueId val="{00000001-EF05-4513-B320-038CDCA45371}"/>
            </c:ext>
          </c:extLst>
        </c:ser>
        <c:ser>
          <c:idx val="2"/>
          <c:order val="2"/>
          <c:tx>
            <c:strRef>
              <c:f>Sheet1!$D$1</c:f>
              <c:strCache>
                <c:ptCount val="1"/>
                <c:pt idx="0">
                  <c:v>Low Usage</c:v>
                </c:pt>
              </c:strCache>
            </c:strRef>
          </c:tx>
          <c:spPr>
            <a:solidFill>
              <a:srgbClr val="E63946"/>
            </a:solidFill>
            <a:effectLst/>
          </c:spPr>
          <c:invertIfNegative val="0"/>
          <c:cat>
            <c:strRef>
              <c:f>Sheet1!$A$2:$A$4</c:f>
              <c:strCache>
                <c:ptCount val="3"/>
                <c:pt idx="0">
                  <c:v>0–500d</c:v>
                </c:pt>
                <c:pt idx="1">
                  <c:v>500–1000d</c:v>
                </c:pt>
                <c:pt idx="2">
                  <c:v>1000d+</c:v>
                </c:pt>
              </c:strCache>
            </c:strRef>
          </c:cat>
          <c:val>
            <c:numRef>
              <c:f>Sheet1!$D$2:$D$4</c:f>
              <c:numCache>
                <c:formatCode>General</c:formatCode>
                <c:ptCount val="3"/>
                <c:pt idx="0">
                  <c:v>47.8</c:v>
                </c:pt>
                <c:pt idx="1">
                  <c:v>61.3</c:v>
                </c:pt>
                <c:pt idx="2">
                  <c:v>70.5</c:v>
                </c:pt>
              </c:numCache>
            </c:numRef>
          </c:val>
          <c:extLst>
            <c:ext xmlns:c16="http://schemas.microsoft.com/office/drawing/2014/chart" uri="{C3380CC4-5D6E-409C-BE32-E72D297353CC}">
              <c16:uniqueId val="{00000002-EF05-4513-B320-038CDCA45371}"/>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2"/>
        <c:crosses val="autoZero"/>
        <c:auto val="1"/>
        <c:lblAlgn val="ctr"/>
        <c:lblOffset val="100"/>
        <c:noMultiLvlLbl val="1"/>
      </c:catAx>
      <c:valAx>
        <c:axId val="2094734552"/>
        <c:scaling>
          <c:orientation val="minMax"/>
          <c:max val="80"/>
        </c:scaling>
        <c:delete val="0"/>
        <c:axPos val="l"/>
        <c:majorGridlines>
          <c:spPr>
            <a:ln w="12700" cap="flat">
              <a:solidFill>
                <a:srgbClr val="E0EE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4A6274"/>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850"/>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4206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Today I'll walk you through a comprehensive EDA of a large-scale Telecom Customer Churn dataset — 100,000 customer records with 100 variables covering usage, revenue, and demographics. We'll cover data overview, the full cleaning and preparation pipeline, univariate and multivariate analysis, and conclude with actionable business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start with a quick introduction. The aim of this project is to explore, clean, and analyse a large-scale telecom customer churn dataset using EDA. Our four objectives are to clean the data properly, uncover meaningful patterns, present clear interpretable findings, and address data quality issues like missing values and outliers. This matters commercially because retaining an existing customer is far cheaper than acquiring a new one — so identifying churn risk early has direct business value. Our approach combines a full Python-based cleaning pipeline with both univariate and multivariate statistical analysis, concluding with concrete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agenda. We will move through 8 clear sections, starting with an introduction to the project, covering the full EDA pipeline from raw data through code implementation, and closing with a summary conclusion and business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large-scale telecom dataset: 100,000 customer records across 100 variables, covering revenue (rev_Mean), minutes-of-use (mou_Mean and related), overage charges, equipment days, and demographic indicators. Crucially, the churn target is almost perfectly balanced at 49.6% versus 50.4% — unlike many smaller churn datasets which are heavily skewed toward the majority class.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100 raw columns, we narrowed the analysis to 12 of the most meaningful variables, prioritising the top features identified by SelectKBest. These span usage (minutes of use across multiple time windows), revenue and charges, equipment tenure, and a couple of contextual demographic flags. Customer_ID was dropped immediately as it carries no predictive signal.</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cleaning pipeline involved six key stages: fixing the target variable's data type, standardising missing value placeholders, applying median/mode imputation by column type, one-hot encoding categoricals which expanded our column count substantially, then using statistical feature selection to bring it back down to a manageable 30 features. The class balance check confirms we're working with a naturally well-balanced target.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diving into the full EDA visuals, I want to walk through the actual code pipeline implemented in Python. This covers nine stages: loading the raw 100,000-row dataset, cleaning the target variable, handling missing values, splitting columns by type, imputing, encoding, selecting the most relevant features, balancing the classes with SMOTE, and finally scaling for modelling.</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screenshot shows the very first step — loading the CSV. df.shape immediately tells us we are dealing with 100,000 rows and 100 columns. The head() preview reveals a mix of revenue, usage, and demographic features, much richer than a typical small sample dataset.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critical correction step. The raw churn column sometimes contains non-numeric or inconsistent values, so we coerce it to numeric, drop unparseable rows, and cast to integer. The resulting class distribution is nearly perfectly balanced — about 50,438 retained vs 49,562 churned — meaning we won't need aggressive resampling just to get usable classes, though we still apply SMOTE later for the training split specifically.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cleaning steps shown together here. First, ambiguous missing-value placeholders like 'NA' and 'U' are standardised to proper NaN. Second, we split all columns into numeric and categorical lists so each type gets appropriate treatment. Third, imputation: numeric columns use median imputation, which is robust to the skew we'll see in usage variables, while categorical columns use mode imputation.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One-hot encoding transforms our categorical features like ethnic origin codes and credit card flag into binary dummy columns. Note how the dataset balloons from 100 to 199 columns as a result — this is exactly why feature selection becomes essential in the next step, to avoid an unmanageable, high-dimensional, and potentially overfit model.</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one-hot encoding ballooned us to 199 columns, we apply SelectKBest with the ANOVA F-test (f_classif) to statistically rank every feature's association with churn. Setting k=30 keeps only the most predictive 30 features, dramatically reducing dimensionality while preserving signal — this directly feeds into the correlation heatmap and feature importance chart we'll see next.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central correlation heatmap from the analysis, restricted to the top 10 features by relevance plus churn. eqpdays is the days since the customer's last handset upgrade. The mou (minutes-of-use) family of variables — mou_Mean, avg6mou, avg3mou, avg3qty — are mutually highly correlated (0.8 to 0.98), since they all describe usage volume across slightly different time windows. mou_cvce_Mean captures customer-care voice call minutes, totmrc_Mean is the average monthly recurring charge, and the peav/opkv/rvce variants split usage into peak, off-peak, and roaming voice minutes respectively.</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Drilling into the heatmap's meaning: the usage-cluster variables are highly collinear because they measure overlapping aspects of call volume — this is expected and not a data quality problem. eqpdays stands out as the single strongest (if still modest) correlate with churn, hinting that handset upgrade cycles relate to customer satisfaction or contract renewal timing. Interestingly, all usage and revenue variables show small negative correlations with churn — busier, higher-spending customers churn slightly less. totmrc_Mean (monthly charge) is moderately but not perfectly tied to usage, suggesting price plan and consumption are related but distinct dimensions.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chart ranks the top 10 features by importance score, generated from the feature selection step. eqpdays leads clearly with the highest importance score (~0.083), confirming what we saw in the correlation heatmap. The remaining nine features — mou_Mean, avg6mou, avg3mou, avg3qty, and the various mou call-type variables — cluster tightly together between 0.043 and 0.055, indicating they contribute fairly evenly once eqpdays is accounted for.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churn target is nearly perfectly balanced at 50.4% versus 49.6% — a rare and useful property. Equipment days (eqpdays), our strongest churn correlate, shows a right-skewed distribution: most customers are within 500 days of their last handset upgrade, but a meaningful long tail extends past 1000 days. These long-tenure-without-upgrade customers are the group most associated with churn risk.</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Plotting histograms for all 10 selected top features at once reveals a consistent pattern: every single one is heavily right-skewed. Most customers cluster near low usage or low charge values, with a long tail of high-usage customers stretching the x-axis out considerably — for example mou_Mean ranges up to 12,000 minutes despite the bulk of customers sitting under 2,000. This skew is important context for interpreting means versus medians, and supports our earlier decision to use median imputation rather than mean imputation.</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Revenue (rev_Mean) and total monthly recurring charge (totmrc_Mean) are, unsurprisingly, very similarly distributed — both right-skewed and clustered between $25 and $75 for the bulk of customers. Customer-care call minutes (mou_cvce_Mean) show an even steeper right skew: most customers almost never contact support, but a smaller tail does so frequently — this group is worth watching for churn risk.</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two charts translate the correlation coefficients into business-readable churn rates by quintile. Equipment age shows a clear, steady increase in churn — from 38% for recently-upgraded customers up to nearly 65% for those over 1000 days without an upgrade. Usage level shows the opposite, milder pattern: customers with low usage churn more (54%) than high-usage customers (44%), consistent with the small negative correlation we saw between mou_Mean and churn.</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Combining our two strongest variables — equipment age and usage level — produces a clear interaction effect. Customers with low usage AND equipment overdue for upgrade past 1000 days show churn rates above 70%, while high-usage, recently-upgraded customers churn at roughly half that rate. This interaction is the most actionable insight: it gives us a practical two-factor framework for targeting retention efforts.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final countplot visually confirms what we found numerically earlier — the churn classes are nearly perfectly balanced at roughly 50,400 versus 49,600. This is a relatively rare and convenient property for a churn dataset, meaning our EDA findings and any downstream model won't be skewed by severe class imbalance, even before SMOTE is applied.</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final two preparation steps. SMOTE is applied only to the training data, generating synthetic minority-class examples to reach a perfect 40,350 vs 40,350 balance — critical for preventing the model from simply predicting the majority class. Feature scaling with StandardScaler then standardises all features to comparable ranges, fit exclusively on training data and applied to test data afterward to avoid any data leakage. These steps complete the transition from raw EDA into a model-ready dataset.</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summarise our EDA findings: the four most impactful insights are equipment age as the leading churn driver, usage level as a mild protective factor, the powerful interaction between the two, and the naturally balanced class distribution. Together these translate into a clear retention strategy centred on proactive handset upgrade offers.</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three-horizon recommendation framework translates EDA findings into business action. Short-term: proactive handset upgrade offers for at-risk customers. Medium-term: loyalty tiers and a churn-risk scoring system. Long-term: a full predictive model built on the 30 statistically selected features. The data is clean, large-scale, and reliable — these recommendations are evidence-based.</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this EDA successfully met all four stated objectives: the data was thoroughly cleaned, key patterns were uncovered through univariate and multivariate analysis, findings were clearly interpreted, and data quality issues were properly addressed. The standout finding throughout — confirmed consistently across the correlation heatmap, feature importance ranking, and direct churn-rate comparisons — is that equipment upgrade tenure is the leading driver of churn, with usage level as a secondary, protective factor. This gives the business a clear, evidence-based foundation for both immediate retention action and longer-term predictive modelling.</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your attention. I'm happy to take questions. Key points to be prepared to discuss: Why was eqpdays the strongest churn correlate? How does SMOTE differ from simply duplicating minority rows? What model would you recommend as a next step? (Answer: Random Forest or XGBoost, leveraging the 30 SelectKBest features, with cross-validation given the dataset's scale.)</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chart" Target="../charts/chart5.xml"/><Relationship Id="rId4" Type="http://schemas.openxmlformats.org/officeDocument/2006/relationships/chart" Target="../charts/chart4.xml"/></Relationships>
</file>

<file path=ppt/slides/_rels/slide19.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chart" Target="../charts/chart7.xml"/></Relationships>
</file>

<file path=ppt/slides/_rels/slide20.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6583680" y="0"/>
            <a:ext cx="2560320" cy="5143500"/>
          </a:xfrm>
          <a:prstGeom prst="rect">
            <a:avLst/>
          </a:prstGeom>
          <a:solidFill>
            <a:srgbClr val="028090">
              <a:alpha val="82000"/>
            </a:srgbClr>
          </a:solidFill>
          <a:ln w="12700">
            <a:solidFill>
              <a:srgbClr val="028090">
                <a:alpha val="82000"/>
              </a:srgbClr>
            </a:solidFill>
            <a:prstDash val="solid"/>
          </a:ln>
        </p:spPr>
        <p:txBody>
          <a:bodyPr/>
          <a:lstStyle/>
          <a:p>
            <a:endParaRPr lang="en-GB"/>
          </a:p>
        </p:txBody>
      </p:sp>
      <p:sp>
        <p:nvSpPr>
          <p:cNvPr id="3" name="Shape 1"/>
          <p:cNvSpPr/>
          <p:nvPr/>
        </p:nvSpPr>
        <p:spPr>
          <a:xfrm>
            <a:off x="8595360" y="0"/>
            <a:ext cx="548640" cy="5143500"/>
          </a:xfrm>
          <a:prstGeom prst="rect">
            <a:avLst/>
          </a:prstGeom>
          <a:solidFill>
            <a:srgbClr val="02C39A"/>
          </a:solidFill>
          <a:ln w="12700">
            <a:solidFill>
              <a:srgbClr val="02C39A"/>
            </a:solidFill>
            <a:prstDash val="solid"/>
          </a:ln>
        </p:spPr>
        <p:txBody>
          <a:bodyPr/>
          <a:lstStyle/>
          <a:p>
            <a:endParaRPr lang="en-GB"/>
          </a:p>
        </p:txBody>
      </p:sp>
      <p:sp>
        <p:nvSpPr>
          <p:cNvPr id="4" name="Shape 2"/>
          <p:cNvSpPr/>
          <p:nvPr/>
        </p:nvSpPr>
        <p:spPr>
          <a:xfrm>
            <a:off x="6675120" y="-274320"/>
            <a:ext cx="1645920" cy="1645920"/>
          </a:xfrm>
          <a:prstGeom prst="ellipse">
            <a:avLst/>
          </a:prstGeom>
          <a:solidFill>
            <a:srgbClr val="02C39A">
              <a:alpha val="30000"/>
            </a:srgbClr>
          </a:solidFill>
          <a:ln w="12700">
            <a:solidFill>
              <a:srgbClr val="02C39A">
                <a:alpha val="30000"/>
              </a:srgbClr>
            </a:solidFill>
            <a:prstDash val="solid"/>
          </a:ln>
        </p:spPr>
        <p:txBody>
          <a:bodyPr/>
          <a:lstStyle/>
          <a:p>
            <a:endParaRPr lang="en-GB"/>
          </a:p>
        </p:txBody>
      </p:sp>
      <p:sp>
        <p:nvSpPr>
          <p:cNvPr id="5" name="Shape 3"/>
          <p:cNvSpPr/>
          <p:nvPr/>
        </p:nvSpPr>
        <p:spPr>
          <a:xfrm>
            <a:off x="7223760" y="3474720"/>
            <a:ext cx="1097280" cy="1097280"/>
          </a:xfrm>
          <a:prstGeom prst="ellipse">
            <a:avLst/>
          </a:prstGeom>
          <a:solidFill>
            <a:srgbClr val="FFFFFF">
              <a:alpha val="15000"/>
            </a:srgbClr>
          </a:solidFill>
          <a:ln w="12700">
            <a:solidFill>
              <a:srgbClr val="FFFFFF">
                <a:alpha val="15000"/>
              </a:srgbClr>
            </a:solidFill>
            <a:prstDash val="solid"/>
          </a:ln>
        </p:spPr>
        <p:txBody>
          <a:bodyPr/>
          <a:lstStyle/>
          <a:p>
            <a:endParaRPr lang="en-GB"/>
          </a:p>
        </p:txBody>
      </p:sp>
      <p:sp>
        <p:nvSpPr>
          <p:cNvPr id="6" name="Text 4"/>
          <p:cNvSpPr/>
          <p:nvPr/>
        </p:nvSpPr>
        <p:spPr>
          <a:xfrm>
            <a:off x="502920" y="822960"/>
            <a:ext cx="5943600" cy="1005840"/>
          </a:xfrm>
          <a:prstGeom prst="rect">
            <a:avLst/>
          </a:prstGeom>
          <a:noFill/>
          <a:ln/>
        </p:spPr>
        <p:txBody>
          <a:bodyPr wrap="square" rtlCol="0" anchor="ctr"/>
          <a:lstStyle/>
          <a:p>
            <a:pPr marL="0" indent="0" algn="l">
              <a:buNone/>
            </a:pPr>
            <a:r>
              <a:rPr lang="en-US" sz="4000" b="1" dirty="0">
                <a:solidFill>
                  <a:srgbClr val="FFFFFF"/>
                </a:solidFill>
                <a:latin typeface="Cambria" pitchFamily="34" charset="0"/>
                <a:ea typeface="Cambria" pitchFamily="34" charset="-122"/>
                <a:cs typeface="Cambria" pitchFamily="34" charset="-120"/>
              </a:rPr>
              <a:t>Telecom Customer Churn</a:t>
            </a:r>
            <a:endParaRPr lang="en-US" sz="4000" dirty="0"/>
          </a:p>
        </p:txBody>
      </p:sp>
      <p:sp>
        <p:nvSpPr>
          <p:cNvPr id="7" name="Text 5"/>
          <p:cNvSpPr/>
          <p:nvPr/>
        </p:nvSpPr>
        <p:spPr>
          <a:xfrm>
            <a:off x="502920" y="1783080"/>
            <a:ext cx="5943600" cy="502920"/>
          </a:xfrm>
          <a:prstGeom prst="rect">
            <a:avLst/>
          </a:prstGeom>
          <a:noFill/>
          <a:ln/>
        </p:spPr>
        <p:txBody>
          <a:bodyPr wrap="square" rtlCol="0" anchor="ctr"/>
          <a:lstStyle/>
          <a:p>
            <a:pPr marL="0" indent="0" algn="l">
              <a:buNone/>
            </a:pPr>
            <a:r>
              <a:rPr lang="en-US" sz="2200" i="1" dirty="0">
                <a:solidFill>
                  <a:srgbClr val="02C39A"/>
                </a:solidFill>
                <a:latin typeface="Calibri" pitchFamily="34" charset="0"/>
                <a:ea typeface="Calibri" pitchFamily="34" charset="-122"/>
                <a:cs typeface="Calibri" pitchFamily="34" charset="-120"/>
              </a:rPr>
              <a:t>Exploratory Data Analysis</a:t>
            </a:r>
            <a:endParaRPr lang="en-US" sz="2200" dirty="0"/>
          </a:p>
        </p:txBody>
      </p:sp>
      <p:sp>
        <p:nvSpPr>
          <p:cNvPr id="8" name="Shape 6"/>
          <p:cNvSpPr/>
          <p:nvPr/>
        </p:nvSpPr>
        <p:spPr>
          <a:xfrm>
            <a:off x="502920" y="2377440"/>
            <a:ext cx="5303520" cy="0"/>
          </a:xfrm>
          <a:prstGeom prst="line">
            <a:avLst/>
          </a:prstGeom>
          <a:noFill/>
          <a:ln w="19050">
            <a:solidFill>
              <a:srgbClr val="028090"/>
            </a:solidFill>
            <a:prstDash val="solid"/>
          </a:ln>
        </p:spPr>
        <p:txBody>
          <a:bodyPr/>
          <a:lstStyle/>
          <a:p>
            <a:endParaRPr lang="en-GB"/>
          </a:p>
        </p:txBody>
      </p:sp>
      <p:sp>
        <p:nvSpPr>
          <p:cNvPr id="9" name="Text 7"/>
          <p:cNvSpPr/>
          <p:nvPr/>
        </p:nvSpPr>
        <p:spPr>
          <a:xfrm>
            <a:off x="502920" y="2514600"/>
            <a:ext cx="5943600" cy="292608"/>
          </a:xfrm>
          <a:prstGeom prst="rect">
            <a:avLst/>
          </a:prstGeom>
          <a:noFill/>
          <a:ln/>
        </p:spPr>
        <p:txBody>
          <a:bodyPr wrap="square" rtlCol="0" anchor="ctr"/>
          <a:lstStyle/>
          <a:p>
            <a:pPr marL="0" indent="0" algn="l">
              <a:buNone/>
            </a:pPr>
            <a:r>
              <a:rPr lang="en-US" sz="1100" dirty="0">
                <a:solidFill>
                  <a:srgbClr val="A8C8D0"/>
                </a:solidFill>
                <a:latin typeface="Calibri" pitchFamily="34" charset="0"/>
                <a:ea typeface="Calibri" pitchFamily="34" charset="-122"/>
                <a:cs typeface="Calibri" pitchFamily="34" charset="-120"/>
              </a:rPr>
              <a:t>ACCA7015 – Application of Machine Learning  |  Component 1: Presentation</a:t>
            </a:r>
            <a:endParaRPr lang="en-US" sz="1100" dirty="0"/>
          </a:p>
        </p:txBody>
      </p:sp>
      <p:sp>
        <p:nvSpPr>
          <p:cNvPr id="10" name="Text 8"/>
          <p:cNvSpPr/>
          <p:nvPr/>
        </p:nvSpPr>
        <p:spPr>
          <a:xfrm>
            <a:off x="502920" y="2816352"/>
            <a:ext cx="5943600" cy="256032"/>
          </a:xfrm>
          <a:prstGeom prst="rect">
            <a:avLst/>
          </a:prstGeom>
          <a:noFill/>
          <a:ln/>
        </p:spPr>
        <p:txBody>
          <a:bodyPr wrap="square" rtlCol="0" anchor="ctr"/>
          <a:lstStyle/>
          <a:p>
            <a:pPr marL="0" indent="0" algn="l">
              <a:buNone/>
            </a:pPr>
            <a:r>
              <a:rPr lang="en-US" sz="950" dirty="0">
                <a:solidFill>
                  <a:srgbClr val="7AABB5"/>
                </a:solidFill>
                <a:latin typeface="Calibri" pitchFamily="34" charset="0"/>
                <a:ea typeface="Calibri" pitchFamily="34" charset="-122"/>
                <a:cs typeface="Calibri" pitchFamily="34" charset="-120"/>
              </a:rPr>
              <a:t>Dataset: Telecom Customer Churn — 100,000 customers, 100 variables  |  Tool: Python (Pandas, Scikit-learn, Seaborn)</a:t>
            </a:r>
            <a:endParaRPr lang="en-US" sz="950" dirty="0"/>
          </a:p>
        </p:txBody>
      </p:sp>
      <p:sp>
        <p:nvSpPr>
          <p:cNvPr id="11" name="Shape 9"/>
          <p:cNvSpPr/>
          <p:nvPr/>
        </p:nvSpPr>
        <p:spPr>
          <a:xfrm>
            <a:off x="502920" y="3337560"/>
            <a:ext cx="3474720" cy="1097280"/>
          </a:xfrm>
          <a:prstGeom prst="roundRect">
            <a:avLst>
              <a:gd name="adj" fmla="val 10000"/>
            </a:avLst>
          </a:prstGeom>
          <a:solidFill>
            <a:srgbClr val="1E3A4A"/>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2" name="Text 10"/>
          <p:cNvSpPr/>
          <p:nvPr/>
        </p:nvSpPr>
        <p:spPr>
          <a:xfrm>
            <a:off x="594360" y="3401568"/>
            <a:ext cx="329184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Presented by: Sana</a:t>
            </a:r>
            <a:endParaRPr lang="en-US" sz="1200" dirty="0"/>
          </a:p>
        </p:txBody>
      </p:sp>
      <p:sp>
        <p:nvSpPr>
          <p:cNvPr id="13" name="Text 11"/>
          <p:cNvSpPr/>
          <p:nvPr/>
        </p:nvSpPr>
        <p:spPr>
          <a:xfrm>
            <a:off x="594360" y="3657600"/>
            <a:ext cx="3291840" cy="228600"/>
          </a:xfrm>
          <a:prstGeom prst="rect">
            <a:avLst/>
          </a:prstGeom>
          <a:noFill/>
          <a:ln/>
        </p:spPr>
        <p:txBody>
          <a:bodyPr wrap="square" rtlCol="0" anchor="ctr"/>
          <a:lstStyle/>
          <a:p>
            <a:pPr marL="0" indent="0">
              <a:buNone/>
            </a:pPr>
            <a:r>
              <a:rPr lang="en-US" sz="1000" dirty="0">
                <a:solidFill>
                  <a:srgbClr val="A8C8D0"/>
                </a:solidFill>
                <a:latin typeface="Calibri" pitchFamily="34" charset="0"/>
                <a:ea typeface="Calibri" pitchFamily="34" charset="-122"/>
                <a:cs typeface="Calibri" pitchFamily="34" charset="-120"/>
              </a:rPr>
              <a:t>MSc Data &amp; Artificial Intelligence  |  UWTSD</a:t>
            </a:r>
            <a:endParaRPr lang="en-US" sz="1000" dirty="0"/>
          </a:p>
        </p:txBody>
      </p:sp>
      <p:sp>
        <p:nvSpPr>
          <p:cNvPr id="14" name="Text 12"/>
          <p:cNvSpPr/>
          <p:nvPr/>
        </p:nvSpPr>
        <p:spPr>
          <a:xfrm>
            <a:off x="594360" y="3895344"/>
            <a:ext cx="3291840" cy="228600"/>
          </a:xfrm>
          <a:prstGeom prst="rect">
            <a:avLst/>
          </a:prstGeom>
          <a:noFill/>
          <a:ln/>
        </p:spPr>
        <p:txBody>
          <a:bodyPr wrap="square" rtlCol="0" anchor="ctr"/>
          <a:lstStyle/>
          <a:p>
            <a:pPr marL="0" indent="0">
              <a:buNone/>
            </a:pPr>
            <a:r>
              <a:rPr lang="en-US" sz="1000" dirty="0">
                <a:solidFill>
                  <a:srgbClr val="7AABB5"/>
                </a:solidFill>
                <a:latin typeface="Calibri" pitchFamily="34" charset="0"/>
                <a:ea typeface="Calibri" pitchFamily="34" charset="-122"/>
                <a:cs typeface="Calibri" pitchFamily="34" charset="-120"/>
              </a:rPr>
              <a:t>June 2026</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INTRODUCTION</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3000" b="1" dirty="0">
                <a:solidFill>
                  <a:srgbClr val="0D2137"/>
                </a:solidFill>
                <a:latin typeface="Cambria" pitchFamily="34" charset="0"/>
                <a:ea typeface="Cambria" pitchFamily="34" charset="-122"/>
                <a:cs typeface="Cambria" pitchFamily="34" charset="-120"/>
              </a:rPr>
              <a:t>Project Introduction</a:t>
            </a:r>
            <a:endParaRPr lang="en-US" sz="3000" dirty="0"/>
          </a:p>
        </p:txBody>
      </p:sp>
      <p:sp>
        <p:nvSpPr>
          <p:cNvPr id="5" name="Shape 3"/>
          <p:cNvSpPr/>
          <p:nvPr/>
        </p:nvSpPr>
        <p:spPr>
          <a:xfrm>
            <a:off x="365760" y="1188720"/>
            <a:ext cx="411480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80160"/>
            <a:ext cx="3840480" cy="274320"/>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Aim</a:t>
            </a:r>
            <a:endParaRPr lang="en-US" sz="1300" dirty="0"/>
          </a:p>
        </p:txBody>
      </p:sp>
      <p:sp>
        <p:nvSpPr>
          <p:cNvPr id="7" name="Text 5"/>
          <p:cNvSpPr/>
          <p:nvPr/>
        </p:nvSpPr>
        <p:spPr>
          <a:xfrm>
            <a:off x="502920" y="1554480"/>
            <a:ext cx="3840480" cy="685800"/>
          </a:xfrm>
          <a:prstGeom prst="rect">
            <a:avLst/>
          </a:prstGeom>
          <a:noFill/>
          <a:ln/>
        </p:spPr>
        <p:txBody>
          <a:bodyPr wrap="square" rtlCol="0" anchor="ctr"/>
          <a:lstStyle/>
          <a:p>
            <a:pPr marL="0" indent="0">
              <a:buNone/>
            </a:pPr>
            <a:r>
              <a:rPr lang="en-US" sz="1050" dirty="0">
                <a:solidFill>
                  <a:srgbClr val="1E3A4A"/>
                </a:solidFill>
                <a:latin typeface="Calibri" pitchFamily="34" charset="0"/>
                <a:ea typeface="Calibri" pitchFamily="34" charset="-122"/>
                <a:cs typeface="Calibri" pitchFamily="34" charset="-120"/>
              </a:rPr>
              <a:t>To explore, clean, and analyse the Telecom Customer Churn dataset using Exploratory Data Analysis (EDA), uncovering the key drivers behind customer churn.</a:t>
            </a:r>
            <a:endParaRPr lang="en-US" sz="1050" dirty="0"/>
          </a:p>
        </p:txBody>
      </p:sp>
      <p:sp>
        <p:nvSpPr>
          <p:cNvPr id="8" name="Text 6"/>
          <p:cNvSpPr/>
          <p:nvPr/>
        </p:nvSpPr>
        <p:spPr>
          <a:xfrm>
            <a:off x="502920" y="2286000"/>
            <a:ext cx="3840480" cy="274320"/>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Objectives</a:t>
            </a:r>
            <a:endParaRPr lang="en-US" sz="1300" dirty="0"/>
          </a:p>
        </p:txBody>
      </p:sp>
      <p:sp>
        <p:nvSpPr>
          <p:cNvPr id="9" name="Text 7"/>
          <p:cNvSpPr/>
          <p:nvPr/>
        </p:nvSpPr>
        <p:spPr>
          <a:xfrm>
            <a:off x="502920" y="2578608"/>
            <a:ext cx="3840480" cy="365760"/>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Clean and prepare the dataset for analysis</a:t>
            </a:r>
            <a:endParaRPr lang="en-US" sz="950" dirty="0"/>
          </a:p>
        </p:txBody>
      </p:sp>
      <p:sp>
        <p:nvSpPr>
          <p:cNvPr id="10" name="Text 8"/>
          <p:cNvSpPr/>
          <p:nvPr/>
        </p:nvSpPr>
        <p:spPr>
          <a:xfrm>
            <a:off x="502920" y="2962656"/>
            <a:ext cx="3840480" cy="365760"/>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Uncover key trends, relationships, and patterns using visual and statistical techniques</a:t>
            </a:r>
            <a:endParaRPr lang="en-US" sz="950" dirty="0"/>
          </a:p>
        </p:txBody>
      </p:sp>
      <p:sp>
        <p:nvSpPr>
          <p:cNvPr id="11" name="Text 9"/>
          <p:cNvSpPr/>
          <p:nvPr/>
        </p:nvSpPr>
        <p:spPr>
          <a:xfrm>
            <a:off x="502920" y="3346704"/>
            <a:ext cx="3840480" cy="365760"/>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Interpret and present EDA findings with actionable business insight</a:t>
            </a:r>
            <a:endParaRPr lang="en-US" sz="950" dirty="0"/>
          </a:p>
        </p:txBody>
      </p:sp>
      <p:sp>
        <p:nvSpPr>
          <p:cNvPr id="12" name="Text 10"/>
          <p:cNvSpPr/>
          <p:nvPr/>
        </p:nvSpPr>
        <p:spPr>
          <a:xfrm>
            <a:off x="502920" y="3730752"/>
            <a:ext cx="3840480" cy="365760"/>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Identify and address missing data and outliers with appropriate solutions</a:t>
            </a:r>
            <a:endParaRPr lang="en-US" sz="950" dirty="0"/>
          </a:p>
        </p:txBody>
      </p:sp>
      <p:sp>
        <p:nvSpPr>
          <p:cNvPr id="13" name="Shape 11"/>
          <p:cNvSpPr/>
          <p:nvPr/>
        </p:nvSpPr>
        <p:spPr>
          <a:xfrm>
            <a:off x="4663440" y="1188720"/>
            <a:ext cx="4114800" cy="3611880"/>
          </a:xfrm>
          <a:prstGeom prst="roundRect">
            <a:avLst>
              <a:gd name="adj" fmla="val 3038"/>
            </a:avLst>
          </a:prstGeom>
          <a:solidFill>
            <a:srgbClr val="0D2137"/>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4800600" y="1280160"/>
            <a:ext cx="3840480" cy="274320"/>
          </a:xfrm>
          <a:prstGeom prst="rect">
            <a:avLst/>
          </a:prstGeom>
          <a:noFill/>
          <a:ln/>
        </p:spPr>
        <p:txBody>
          <a:bodyPr wrap="square"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Why This Matters</a:t>
            </a:r>
            <a:endParaRPr lang="en-US" sz="1300" dirty="0"/>
          </a:p>
        </p:txBody>
      </p:sp>
      <p:sp>
        <p:nvSpPr>
          <p:cNvPr id="15" name="Text 13"/>
          <p:cNvSpPr/>
          <p:nvPr/>
        </p:nvSpPr>
        <p:spPr>
          <a:xfrm>
            <a:off x="4800600" y="1572768"/>
            <a:ext cx="3840480" cy="777240"/>
          </a:xfrm>
          <a:prstGeom prst="rect">
            <a:avLst/>
          </a:prstGeom>
          <a:noFill/>
          <a:ln/>
        </p:spPr>
        <p:txBody>
          <a:bodyPr wrap="square" rtlCol="0" anchor="ctr"/>
          <a:lstStyle/>
          <a:p>
            <a:pPr marL="0" indent="0">
              <a:buNone/>
            </a:pPr>
            <a:r>
              <a:rPr lang="en-US" sz="1000" dirty="0">
                <a:solidFill>
                  <a:srgbClr val="D6EEF2"/>
                </a:solidFill>
                <a:latin typeface="Calibri" pitchFamily="34" charset="0"/>
                <a:ea typeface="Calibri" pitchFamily="34" charset="-122"/>
                <a:cs typeface="Calibri" pitchFamily="34" charset="-120"/>
              </a:rPr>
              <a:t>Customer churn directly impacts telecom revenue. Acquiring a new customer typically costs far more than retaining an existing one, making early identification of at-risk customers a high-value business problem.</a:t>
            </a:r>
            <a:endParaRPr lang="en-US" sz="1000" dirty="0"/>
          </a:p>
        </p:txBody>
      </p:sp>
      <p:sp>
        <p:nvSpPr>
          <p:cNvPr id="16" name="Text 14"/>
          <p:cNvSpPr/>
          <p:nvPr/>
        </p:nvSpPr>
        <p:spPr>
          <a:xfrm>
            <a:off x="4800600" y="2423160"/>
            <a:ext cx="3840480" cy="274320"/>
          </a:xfrm>
          <a:prstGeom prst="rect">
            <a:avLst/>
          </a:prstGeom>
          <a:noFill/>
          <a:ln/>
        </p:spPr>
        <p:txBody>
          <a:bodyPr wrap="square"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Approach</a:t>
            </a:r>
            <a:endParaRPr lang="en-US" sz="1300" dirty="0"/>
          </a:p>
        </p:txBody>
      </p:sp>
      <p:sp>
        <p:nvSpPr>
          <p:cNvPr id="17" name="Text 15"/>
          <p:cNvSpPr/>
          <p:nvPr/>
        </p:nvSpPr>
        <p:spPr>
          <a:xfrm>
            <a:off x="4800600" y="2715768"/>
            <a:ext cx="3840480" cy="365760"/>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100,000-record dataset explored end-to-end in Python</a:t>
            </a:r>
            <a:endParaRPr lang="en-US" sz="950" dirty="0"/>
          </a:p>
        </p:txBody>
      </p:sp>
      <p:sp>
        <p:nvSpPr>
          <p:cNvPr id="18" name="Text 16"/>
          <p:cNvSpPr/>
          <p:nvPr/>
        </p:nvSpPr>
        <p:spPr>
          <a:xfrm>
            <a:off x="4800600" y="3099816"/>
            <a:ext cx="3840480" cy="365760"/>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Full data cleaning &amp; preparation pipeline applied</a:t>
            </a:r>
            <a:endParaRPr lang="en-US" sz="950" dirty="0"/>
          </a:p>
        </p:txBody>
      </p:sp>
      <p:sp>
        <p:nvSpPr>
          <p:cNvPr id="19" name="Text 17"/>
          <p:cNvSpPr/>
          <p:nvPr/>
        </p:nvSpPr>
        <p:spPr>
          <a:xfrm>
            <a:off x="4800600" y="3483864"/>
            <a:ext cx="3840480" cy="365760"/>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Univariate and multivariate statistical analysis</a:t>
            </a:r>
            <a:endParaRPr lang="en-US" sz="950" dirty="0"/>
          </a:p>
        </p:txBody>
      </p:sp>
      <p:sp>
        <p:nvSpPr>
          <p:cNvPr id="20" name="Text 18"/>
          <p:cNvSpPr/>
          <p:nvPr/>
        </p:nvSpPr>
        <p:spPr>
          <a:xfrm>
            <a:off x="4800600" y="3867912"/>
            <a:ext cx="3840480" cy="365760"/>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Findings translated into concrete business recommendations</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PRESENTATION OVERVIEW</a:t>
            </a:r>
            <a:endParaRPr lang="en-US" sz="900" dirty="0"/>
          </a:p>
        </p:txBody>
      </p:sp>
      <p:sp>
        <p:nvSpPr>
          <p:cNvPr id="4" name="Text 2"/>
          <p:cNvSpPr/>
          <p:nvPr/>
        </p:nvSpPr>
        <p:spPr>
          <a:xfrm>
            <a:off x="365760" y="548640"/>
            <a:ext cx="8412480" cy="594360"/>
          </a:xfrm>
          <a:prstGeom prst="rect">
            <a:avLst/>
          </a:prstGeom>
          <a:noFill/>
          <a:ln/>
        </p:spPr>
        <p:txBody>
          <a:bodyPr wrap="square" rtlCol="0" anchor="ctr"/>
          <a:lstStyle/>
          <a:p>
            <a:pPr marL="0" indent="0">
              <a:buNone/>
            </a:pPr>
            <a:r>
              <a:rPr lang="en-US" sz="3200" b="1" dirty="0">
                <a:solidFill>
                  <a:srgbClr val="0D2137"/>
                </a:solidFill>
                <a:latin typeface="Cambria" pitchFamily="34" charset="0"/>
                <a:ea typeface="Cambria" pitchFamily="34" charset="-122"/>
                <a:cs typeface="Cambria" pitchFamily="34" charset="-120"/>
              </a:rPr>
              <a:t>What We'll Cover Today</a:t>
            </a:r>
            <a:endParaRPr lang="en-US" sz="3200" dirty="0"/>
          </a:p>
        </p:txBody>
      </p:sp>
      <p:sp>
        <p:nvSpPr>
          <p:cNvPr id="5" name="Shape 3"/>
          <p:cNvSpPr/>
          <p:nvPr/>
        </p:nvSpPr>
        <p:spPr>
          <a:xfrm>
            <a:off x="365760" y="132588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Shape 4"/>
          <p:cNvSpPr/>
          <p:nvPr/>
        </p:nvSpPr>
        <p:spPr>
          <a:xfrm>
            <a:off x="502920" y="1490472"/>
            <a:ext cx="420624" cy="420624"/>
          </a:xfrm>
          <a:prstGeom prst="ellipse">
            <a:avLst/>
          </a:prstGeom>
          <a:solidFill>
            <a:srgbClr val="F5A623"/>
          </a:solidFill>
          <a:ln w="12700">
            <a:solidFill>
              <a:srgbClr val="F5A623"/>
            </a:solidFill>
            <a:prstDash val="solid"/>
          </a:ln>
        </p:spPr>
        <p:txBody>
          <a:bodyPr/>
          <a:lstStyle/>
          <a:p>
            <a:endParaRPr lang="en-GB"/>
          </a:p>
        </p:txBody>
      </p:sp>
      <p:sp>
        <p:nvSpPr>
          <p:cNvPr id="7" name="Text 5"/>
          <p:cNvSpPr/>
          <p:nvPr/>
        </p:nvSpPr>
        <p:spPr>
          <a:xfrm>
            <a:off x="502920" y="149047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01</a:t>
            </a:r>
            <a:endParaRPr lang="en-US" sz="950" dirty="0"/>
          </a:p>
        </p:txBody>
      </p:sp>
      <p:sp>
        <p:nvSpPr>
          <p:cNvPr id="8" name="Text 6"/>
          <p:cNvSpPr/>
          <p:nvPr/>
        </p:nvSpPr>
        <p:spPr>
          <a:xfrm>
            <a:off x="475488" y="198424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Introduction</a:t>
            </a:r>
            <a:endParaRPr lang="en-US" sz="1150" dirty="0"/>
          </a:p>
        </p:txBody>
      </p:sp>
      <p:sp>
        <p:nvSpPr>
          <p:cNvPr id="9" name="Text 7"/>
          <p:cNvSpPr/>
          <p:nvPr/>
        </p:nvSpPr>
        <p:spPr>
          <a:xfrm>
            <a:off x="475488" y="233172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Aim, objectives &amp; approach</a:t>
            </a:r>
            <a:endParaRPr lang="en-US" sz="850" dirty="0"/>
          </a:p>
        </p:txBody>
      </p:sp>
      <p:sp>
        <p:nvSpPr>
          <p:cNvPr id="10" name="Shape 8"/>
          <p:cNvSpPr/>
          <p:nvPr/>
        </p:nvSpPr>
        <p:spPr>
          <a:xfrm>
            <a:off x="2496312" y="132588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1" name="Shape 9"/>
          <p:cNvSpPr/>
          <p:nvPr/>
        </p:nvSpPr>
        <p:spPr>
          <a:xfrm>
            <a:off x="2633472" y="1490472"/>
            <a:ext cx="420624" cy="420624"/>
          </a:xfrm>
          <a:prstGeom prst="ellipse">
            <a:avLst/>
          </a:prstGeom>
          <a:solidFill>
            <a:srgbClr val="028090"/>
          </a:solidFill>
          <a:ln w="12700">
            <a:solidFill>
              <a:srgbClr val="028090"/>
            </a:solidFill>
            <a:prstDash val="solid"/>
          </a:ln>
        </p:spPr>
        <p:txBody>
          <a:bodyPr/>
          <a:lstStyle/>
          <a:p>
            <a:endParaRPr lang="en-GB"/>
          </a:p>
        </p:txBody>
      </p:sp>
      <p:sp>
        <p:nvSpPr>
          <p:cNvPr id="12" name="Text 10"/>
          <p:cNvSpPr/>
          <p:nvPr/>
        </p:nvSpPr>
        <p:spPr>
          <a:xfrm>
            <a:off x="2633472" y="149047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02</a:t>
            </a:r>
            <a:endParaRPr lang="en-US" sz="950" dirty="0"/>
          </a:p>
        </p:txBody>
      </p:sp>
      <p:sp>
        <p:nvSpPr>
          <p:cNvPr id="13" name="Text 11"/>
          <p:cNvSpPr/>
          <p:nvPr/>
        </p:nvSpPr>
        <p:spPr>
          <a:xfrm>
            <a:off x="2606040" y="198424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Data Overview</a:t>
            </a:r>
            <a:endParaRPr lang="en-US" sz="1150" dirty="0"/>
          </a:p>
        </p:txBody>
      </p:sp>
      <p:sp>
        <p:nvSpPr>
          <p:cNvPr id="14" name="Text 12"/>
          <p:cNvSpPr/>
          <p:nvPr/>
        </p:nvSpPr>
        <p:spPr>
          <a:xfrm>
            <a:off x="2606040" y="233172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Dataset description, structure &amp; variables</a:t>
            </a:r>
            <a:endParaRPr lang="en-US" sz="850" dirty="0"/>
          </a:p>
        </p:txBody>
      </p:sp>
      <p:sp>
        <p:nvSpPr>
          <p:cNvPr id="15" name="Shape 13"/>
          <p:cNvSpPr/>
          <p:nvPr/>
        </p:nvSpPr>
        <p:spPr>
          <a:xfrm>
            <a:off x="4626864" y="132588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6" name="Shape 14"/>
          <p:cNvSpPr/>
          <p:nvPr/>
        </p:nvSpPr>
        <p:spPr>
          <a:xfrm>
            <a:off x="4764024" y="1490472"/>
            <a:ext cx="420624" cy="420624"/>
          </a:xfrm>
          <a:prstGeom prst="ellipse">
            <a:avLst/>
          </a:prstGeom>
          <a:solidFill>
            <a:srgbClr val="02C39A"/>
          </a:solidFill>
          <a:ln w="12700">
            <a:solidFill>
              <a:srgbClr val="02C39A"/>
            </a:solidFill>
            <a:prstDash val="solid"/>
          </a:ln>
        </p:spPr>
        <p:txBody>
          <a:bodyPr/>
          <a:lstStyle/>
          <a:p>
            <a:endParaRPr lang="en-GB"/>
          </a:p>
        </p:txBody>
      </p:sp>
      <p:sp>
        <p:nvSpPr>
          <p:cNvPr id="17" name="Text 15"/>
          <p:cNvSpPr/>
          <p:nvPr/>
        </p:nvSpPr>
        <p:spPr>
          <a:xfrm>
            <a:off x="4764024" y="149047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03</a:t>
            </a:r>
            <a:endParaRPr lang="en-US" sz="950" dirty="0"/>
          </a:p>
        </p:txBody>
      </p:sp>
      <p:sp>
        <p:nvSpPr>
          <p:cNvPr id="18" name="Text 16"/>
          <p:cNvSpPr/>
          <p:nvPr/>
        </p:nvSpPr>
        <p:spPr>
          <a:xfrm>
            <a:off x="4736592" y="198424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Data Cleaning</a:t>
            </a:r>
            <a:endParaRPr lang="en-US" sz="1150" dirty="0"/>
          </a:p>
        </p:txBody>
      </p:sp>
      <p:sp>
        <p:nvSpPr>
          <p:cNvPr id="19" name="Text 17"/>
          <p:cNvSpPr/>
          <p:nvPr/>
        </p:nvSpPr>
        <p:spPr>
          <a:xfrm>
            <a:off x="4736592" y="233172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Missing values, outliers &amp; quality checks</a:t>
            </a:r>
            <a:endParaRPr lang="en-US" sz="850" dirty="0"/>
          </a:p>
        </p:txBody>
      </p:sp>
      <p:sp>
        <p:nvSpPr>
          <p:cNvPr id="20" name="Shape 18"/>
          <p:cNvSpPr/>
          <p:nvPr/>
        </p:nvSpPr>
        <p:spPr>
          <a:xfrm>
            <a:off x="6757416" y="132588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21" name="Shape 19"/>
          <p:cNvSpPr/>
          <p:nvPr/>
        </p:nvSpPr>
        <p:spPr>
          <a:xfrm>
            <a:off x="6894576" y="1490472"/>
            <a:ext cx="420624" cy="420624"/>
          </a:xfrm>
          <a:prstGeom prst="ellipse">
            <a:avLst/>
          </a:prstGeom>
          <a:solidFill>
            <a:srgbClr val="F5A623"/>
          </a:solidFill>
          <a:ln w="12700">
            <a:solidFill>
              <a:srgbClr val="F5A623"/>
            </a:solidFill>
            <a:prstDash val="solid"/>
          </a:ln>
        </p:spPr>
        <p:txBody>
          <a:bodyPr/>
          <a:lstStyle/>
          <a:p>
            <a:endParaRPr lang="en-GB"/>
          </a:p>
        </p:txBody>
      </p:sp>
      <p:sp>
        <p:nvSpPr>
          <p:cNvPr id="22" name="Text 20"/>
          <p:cNvSpPr/>
          <p:nvPr/>
        </p:nvSpPr>
        <p:spPr>
          <a:xfrm>
            <a:off x="6894576" y="149047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04</a:t>
            </a:r>
            <a:endParaRPr lang="en-US" sz="950" dirty="0"/>
          </a:p>
        </p:txBody>
      </p:sp>
      <p:sp>
        <p:nvSpPr>
          <p:cNvPr id="23" name="Text 21"/>
          <p:cNvSpPr/>
          <p:nvPr/>
        </p:nvSpPr>
        <p:spPr>
          <a:xfrm>
            <a:off x="6867144" y="198424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Code Walkthrough</a:t>
            </a:r>
            <a:endParaRPr lang="en-US" sz="1150" dirty="0"/>
          </a:p>
        </p:txBody>
      </p:sp>
      <p:sp>
        <p:nvSpPr>
          <p:cNvPr id="24" name="Text 22"/>
          <p:cNvSpPr/>
          <p:nvPr/>
        </p:nvSpPr>
        <p:spPr>
          <a:xfrm>
            <a:off x="6867144" y="233172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Python pipeline: imputation, encoding, SMOTE</a:t>
            </a:r>
            <a:endParaRPr lang="en-US" sz="850" dirty="0"/>
          </a:p>
        </p:txBody>
      </p:sp>
      <p:sp>
        <p:nvSpPr>
          <p:cNvPr id="25" name="Shape 23"/>
          <p:cNvSpPr/>
          <p:nvPr/>
        </p:nvSpPr>
        <p:spPr>
          <a:xfrm>
            <a:off x="365760" y="310896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26" name="Shape 24"/>
          <p:cNvSpPr/>
          <p:nvPr/>
        </p:nvSpPr>
        <p:spPr>
          <a:xfrm>
            <a:off x="502920" y="3273552"/>
            <a:ext cx="420624" cy="420624"/>
          </a:xfrm>
          <a:prstGeom prst="ellipse">
            <a:avLst/>
          </a:prstGeom>
          <a:solidFill>
            <a:srgbClr val="028090"/>
          </a:solidFill>
          <a:ln w="12700">
            <a:solidFill>
              <a:srgbClr val="028090"/>
            </a:solidFill>
            <a:prstDash val="solid"/>
          </a:ln>
        </p:spPr>
        <p:txBody>
          <a:bodyPr/>
          <a:lstStyle/>
          <a:p>
            <a:endParaRPr lang="en-GB"/>
          </a:p>
        </p:txBody>
      </p:sp>
      <p:sp>
        <p:nvSpPr>
          <p:cNvPr id="27" name="Text 25"/>
          <p:cNvSpPr/>
          <p:nvPr/>
        </p:nvSpPr>
        <p:spPr>
          <a:xfrm>
            <a:off x="502920" y="327355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05</a:t>
            </a:r>
            <a:endParaRPr lang="en-US" sz="950" dirty="0"/>
          </a:p>
        </p:txBody>
      </p:sp>
      <p:sp>
        <p:nvSpPr>
          <p:cNvPr id="28" name="Text 26"/>
          <p:cNvSpPr/>
          <p:nvPr/>
        </p:nvSpPr>
        <p:spPr>
          <a:xfrm>
            <a:off x="475488" y="376732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Univariate Analysis</a:t>
            </a:r>
            <a:endParaRPr lang="en-US" sz="1150" dirty="0"/>
          </a:p>
        </p:txBody>
      </p:sp>
      <p:sp>
        <p:nvSpPr>
          <p:cNvPr id="29" name="Text 27"/>
          <p:cNvSpPr/>
          <p:nvPr/>
        </p:nvSpPr>
        <p:spPr>
          <a:xfrm>
            <a:off x="475488" y="411480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Distributions of key individual variables</a:t>
            </a:r>
            <a:endParaRPr lang="en-US" sz="850" dirty="0"/>
          </a:p>
        </p:txBody>
      </p:sp>
      <p:sp>
        <p:nvSpPr>
          <p:cNvPr id="30" name="Shape 28"/>
          <p:cNvSpPr/>
          <p:nvPr/>
        </p:nvSpPr>
        <p:spPr>
          <a:xfrm>
            <a:off x="2496312" y="310896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31" name="Shape 29"/>
          <p:cNvSpPr/>
          <p:nvPr/>
        </p:nvSpPr>
        <p:spPr>
          <a:xfrm>
            <a:off x="2633472" y="3273552"/>
            <a:ext cx="420624" cy="420624"/>
          </a:xfrm>
          <a:prstGeom prst="ellipse">
            <a:avLst/>
          </a:prstGeom>
          <a:solidFill>
            <a:srgbClr val="02C39A"/>
          </a:solidFill>
          <a:ln w="12700">
            <a:solidFill>
              <a:srgbClr val="02C39A"/>
            </a:solidFill>
            <a:prstDash val="solid"/>
          </a:ln>
        </p:spPr>
        <p:txBody>
          <a:bodyPr/>
          <a:lstStyle/>
          <a:p>
            <a:endParaRPr lang="en-GB"/>
          </a:p>
        </p:txBody>
      </p:sp>
      <p:sp>
        <p:nvSpPr>
          <p:cNvPr id="32" name="Text 30"/>
          <p:cNvSpPr/>
          <p:nvPr/>
        </p:nvSpPr>
        <p:spPr>
          <a:xfrm>
            <a:off x="2633472" y="327355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06</a:t>
            </a:r>
            <a:endParaRPr lang="en-US" sz="950" dirty="0"/>
          </a:p>
        </p:txBody>
      </p:sp>
      <p:sp>
        <p:nvSpPr>
          <p:cNvPr id="33" name="Text 31"/>
          <p:cNvSpPr/>
          <p:nvPr/>
        </p:nvSpPr>
        <p:spPr>
          <a:xfrm>
            <a:off x="2606040" y="376732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Multivariate Analysis</a:t>
            </a:r>
            <a:endParaRPr lang="en-US" sz="1150" dirty="0"/>
          </a:p>
        </p:txBody>
      </p:sp>
      <p:sp>
        <p:nvSpPr>
          <p:cNvPr id="34" name="Text 32"/>
          <p:cNvSpPr/>
          <p:nvPr/>
        </p:nvSpPr>
        <p:spPr>
          <a:xfrm>
            <a:off x="2606040" y="411480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Correlations, churn relationships &amp; importance</a:t>
            </a:r>
            <a:endParaRPr lang="en-US" sz="850" dirty="0"/>
          </a:p>
        </p:txBody>
      </p:sp>
      <p:sp>
        <p:nvSpPr>
          <p:cNvPr id="35" name="Shape 33"/>
          <p:cNvSpPr/>
          <p:nvPr/>
        </p:nvSpPr>
        <p:spPr>
          <a:xfrm>
            <a:off x="4626864" y="310896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36" name="Shape 34"/>
          <p:cNvSpPr/>
          <p:nvPr/>
        </p:nvSpPr>
        <p:spPr>
          <a:xfrm>
            <a:off x="4764024" y="3273552"/>
            <a:ext cx="420624" cy="420624"/>
          </a:xfrm>
          <a:prstGeom prst="ellipse">
            <a:avLst/>
          </a:prstGeom>
          <a:solidFill>
            <a:srgbClr val="F5A623"/>
          </a:solidFill>
          <a:ln w="12700">
            <a:solidFill>
              <a:srgbClr val="F5A623"/>
            </a:solidFill>
            <a:prstDash val="solid"/>
          </a:ln>
        </p:spPr>
        <p:txBody>
          <a:bodyPr/>
          <a:lstStyle/>
          <a:p>
            <a:endParaRPr lang="en-GB"/>
          </a:p>
        </p:txBody>
      </p:sp>
      <p:sp>
        <p:nvSpPr>
          <p:cNvPr id="37" name="Text 35"/>
          <p:cNvSpPr/>
          <p:nvPr/>
        </p:nvSpPr>
        <p:spPr>
          <a:xfrm>
            <a:off x="4764024" y="327355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07</a:t>
            </a:r>
            <a:endParaRPr lang="en-US" sz="950" dirty="0"/>
          </a:p>
        </p:txBody>
      </p:sp>
      <p:sp>
        <p:nvSpPr>
          <p:cNvPr id="38" name="Text 36"/>
          <p:cNvSpPr/>
          <p:nvPr/>
        </p:nvSpPr>
        <p:spPr>
          <a:xfrm>
            <a:off x="4736592" y="376732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Executive Summary</a:t>
            </a:r>
            <a:endParaRPr lang="en-US" sz="1150" dirty="0"/>
          </a:p>
        </p:txBody>
      </p:sp>
      <p:sp>
        <p:nvSpPr>
          <p:cNvPr id="39" name="Text 37"/>
          <p:cNvSpPr/>
          <p:nvPr/>
        </p:nvSpPr>
        <p:spPr>
          <a:xfrm>
            <a:off x="4736592" y="411480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Insights &amp; recommendations</a:t>
            </a:r>
            <a:endParaRPr lang="en-US" sz="850" dirty="0"/>
          </a:p>
        </p:txBody>
      </p:sp>
      <p:sp>
        <p:nvSpPr>
          <p:cNvPr id="40" name="Shape 38"/>
          <p:cNvSpPr/>
          <p:nvPr/>
        </p:nvSpPr>
        <p:spPr>
          <a:xfrm>
            <a:off x="6757416" y="3108960"/>
            <a:ext cx="1947672" cy="1600200"/>
          </a:xfrm>
          <a:prstGeom prst="roundRect">
            <a:avLst>
              <a:gd name="adj" fmla="val 685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41" name="Shape 39"/>
          <p:cNvSpPr/>
          <p:nvPr/>
        </p:nvSpPr>
        <p:spPr>
          <a:xfrm>
            <a:off x="6894576" y="3273552"/>
            <a:ext cx="420624" cy="420624"/>
          </a:xfrm>
          <a:prstGeom prst="ellipse">
            <a:avLst/>
          </a:prstGeom>
          <a:solidFill>
            <a:srgbClr val="028090"/>
          </a:solidFill>
          <a:ln w="12700">
            <a:solidFill>
              <a:srgbClr val="028090"/>
            </a:solidFill>
            <a:prstDash val="solid"/>
          </a:ln>
        </p:spPr>
        <p:txBody>
          <a:bodyPr/>
          <a:lstStyle/>
          <a:p>
            <a:endParaRPr lang="en-GB"/>
          </a:p>
        </p:txBody>
      </p:sp>
      <p:sp>
        <p:nvSpPr>
          <p:cNvPr id="42" name="Text 40"/>
          <p:cNvSpPr/>
          <p:nvPr/>
        </p:nvSpPr>
        <p:spPr>
          <a:xfrm>
            <a:off x="6894576" y="3273552"/>
            <a:ext cx="420624" cy="42062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08</a:t>
            </a:r>
            <a:endParaRPr lang="en-US" sz="950" dirty="0"/>
          </a:p>
        </p:txBody>
      </p:sp>
      <p:sp>
        <p:nvSpPr>
          <p:cNvPr id="43" name="Text 41"/>
          <p:cNvSpPr/>
          <p:nvPr/>
        </p:nvSpPr>
        <p:spPr>
          <a:xfrm>
            <a:off x="6867144" y="3767328"/>
            <a:ext cx="1737360" cy="329184"/>
          </a:xfrm>
          <a:prstGeom prst="rect">
            <a:avLst/>
          </a:prstGeom>
          <a:noFill/>
          <a:ln/>
        </p:spPr>
        <p:txBody>
          <a:bodyPr wrap="square" rtlCol="0" anchor="ctr"/>
          <a:lstStyle/>
          <a:p>
            <a:pPr marL="0" indent="0">
              <a:buNone/>
            </a:pPr>
            <a:r>
              <a:rPr lang="en-US" sz="1150" b="1" dirty="0">
                <a:solidFill>
                  <a:srgbClr val="0D2137"/>
                </a:solidFill>
                <a:latin typeface="Calibri" pitchFamily="34" charset="0"/>
                <a:ea typeface="Calibri" pitchFamily="34" charset="-122"/>
                <a:cs typeface="Calibri" pitchFamily="34" charset="-120"/>
              </a:rPr>
              <a:t>Conclusion</a:t>
            </a:r>
            <a:endParaRPr lang="en-US" sz="1150" dirty="0"/>
          </a:p>
        </p:txBody>
      </p:sp>
      <p:sp>
        <p:nvSpPr>
          <p:cNvPr id="44" name="Text 42"/>
          <p:cNvSpPr/>
          <p:nvPr/>
        </p:nvSpPr>
        <p:spPr>
          <a:xfrm>
            <a:off x="6867144" y="4114800"/>
            <a:ext cx="1737360" cy="530352"/>
          </a:xfrm>
          <a:prstGeom prst="rect">
            <a:avLst/>
          </a:prstGeom>
          <a:noFill/>
          <a:ln/>
        </p:spPr>
        <p:txBody>
          <a:bodyPr wrap="square" rtlCol="0" anchor="t"/>
          <a:lstStyle/>
          <a:p>
            <a:pPr marL="0" indent="0">
              <a:buNone/>
            </a:pPr>
            <a:r>
              <a:rPr lang="en-US" sz="850" dirty="0">
                <a:solidFill>
                  <a:srgbClr val="4A6274"/>
                </a:solidFill>
                <a:latin typeface="Calibri" pitchFamily="34" charset="0"/>
                <a:ea typeface="Calibri" pitchFamily="34" charset="-122"/>
                <a:cs typeface="Calibri" pitchFamily="34" charset="-120"/>
              </a:rPr>
              <a:t>Summary &amp; key takeaways</a:t>
            </a:r>
            <a:endParaRPr lang="en-US" sz="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1 – DATA OVERVIEW</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3000" b="1" dirty="0">
                <a:solidFill>
                  <a:srgbClr val="0D2137"/>
                </a:solidFill>
                <a:latin typeface="Cambria" pitchFamily="34" charset="0"/>
                <a:ea typeface="Cambria" pitchFamily="34" charset="-122"/>
                <a:cs typeface="Cambria" pitchFamily="34" charset="-120"/>
              </a:rPr>
              <a:t>Dataset Description</a:t>
            </a:r>
            <a:endParaRPr lang="en-US" sz="3000" dirty="0"/>
          </a:p>
        </p:txBody>
      </p:sp>
      <p:sp>
        <p:nvSpPr>
          <p:cNvPr id="5" name="Shape 3"/>
          <p:cNvSpPr/>
          <p:nvPr/>
        </p:nvSpPr>
        <p:spPr>
          <a:xfrm>
            <a:off x="365760" y="1234440"/>
            <a:ext cx="4114800" cy="3520440"/>
          </a:xfrm>
          <a:prstGeom prst="roundRect">
            <a:avLst>
              <a:gd name="adj" fmla="val 311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48640" y="1325880"/>
            <a:ext cx="3749040" cy="320040"/>
          </a:xfrm>
          <a:prstGeom prst="rect">
            <a:avLst/>
          </a:prstGeom>
          <a:noFill/>
          <a:ln/>
        </p:spPr>
        <p:txBody>
          <a:bodyPr wrap="square" rtlCol="0" anchor="ctr"/>
          <a:lstStyle/>
          <a:p>
            <a:pPr marL="0" indent="0">
              <a:buNone/>
            </a:pPr>
            <a:r>
              <a:rPr lang="en-US" sz="1400" b="1" dirty="0">
                <a:solidFill>
                  <a:srgbClr val="028090"/>
                </a:solidFill>
                <a:latin typeface="Calibri" pitchFamily="34" charset="0"/>
                <a:ea typeface="Calibri" pitchFamily="34" charset="-122"/>
                <a:cs typeface="Calibri" pitchFamily="34" charset="-120"/>
              </a:rPr>
              <a:t>About the Dataset</a:t>
            </a:r>
            <a:endParaRPr lang="en-US" sz="1400" dirty="0"/>
          </a:p>
        </p:txBody>
      </p:sp>
      <p:sp>
        <p:nvSpPr>
          <p:cNvPr id="7" name="Text 5"/>
          <p:cNvSpPr/>
          <p:nvPr/>
        </p:nvSpPr>
        <p:spPr>
          <a:xfrm>
            <a:off x="548640" y="1709928"/>
            <a:ext cx="3749040" cy="310896"/>
          </a:xfrm>
          <a:prstGeom prst="rect">
            <a:avLst/>
          </a:prstGeom>
          <a:noFill/>
          <a:ln/>
        </p:spPr>
        <p:txBody>
          <a:bodyPr wrap="square" rtlCol="0" anchor="ctr"/>
          <a:lstStyle/>
          <a:p>
            <a:pPr marL="0" indent="0">
              <a:buNone/>
            </a:pPr>
            <a:r>
              <a:rPr lang="en-US" sz="1050" b="1" dirty="0">
                <a:solidFill>
                  <a:srgbClr val="028090"/>
                </a:solidFill>
                <a:latin typeface="Calibri" pitchFamily="34" charset="0"/>
                <a:ea typeface="Calibri" pitchFamily="34" charset="-122"/>
                <a:cs typeface="Calibri" pitchFamily="34" charset="-120"/>
              </a:rPr>
              <a:t>▸  </a:t>
            </a:r>
            <a:r>
              <a:rPr lang="en-US" sz="1050" dirty="0">
                <a:solidFill>
                  <a:srgbClr val="1E3A4A"/>
                </a:solidFill>
                <a:latin typeface="Calibri" pitchFamily="34" charset="0"/>
                <a:ea typeface="Calibri" pitchFamily="34" charset="-122"/>
                <a:cs typeface="Calibri" pitchFamily="34" charset="-120"/>
              </a:rPr>
              <a:t>Source: Kaggle – Telecom Customer Churn dataset</a:t>
            </a:r>
            <a:endParaRPr lang="en-US" sz="1050" dirty="0"/>
          </a:p>
        </p:txBody>
      </p:sp>
      <p:sp>
        <p:nvSpPr>
          <p:cNvPr id="8" name="Text 6"/>
          <p:cNvSpPr/>
          <p:nvPr/>
        </p:nvSpPr>
        <p:spPr>
          <a:xfrm>
            <a:off x="548640" y="2057400"/>
            <a:ext cx="3749040" cy="310896"/>
          </a:xfrm>
          <a:prstGeom prst="rect">
            <a:avLst/>
          </a:prstGeom>
          <a:noFill/>
          <a:ln/>
        </p:spPr>
        <p:txBody>
          <a:bodyPr wrap="square" rtlCol="0" anchor="ctr"/>
          <a:lstStyle/>
          <a:p>
            <a:pPr marL="0" indent="0">
              <a:buNone/>
            </a:pPr>
            <a:r>
              <a:rPr lang="en-US" sz="1050" b="1" dirty="0">
                <a:solidFill>
                  <a:srgbClr val="028090"/>
                </a:solidFill>
                <a:latin typeface="Calibri" pitchFamily="34" charset="0"/>
                <a:ea typeface="Calibri" pitchFamily="34" charset="-122"/>
                <a:cs typeface="Calibri" pitchFamily="34" charset="-120"/>
              </a:rPr>
              <a:t>▸  </a:t>
            </a:r>
            <a:r>
              <a:rPr lang="en-US" sz="1050" dirty="0">
                <a:solidFill>
                  <a:srgbClr val="1E3A4A"/>
                </a:solidFill>
                <a:latin typeface="Calibri" pitchFamily="34" charset="0"/>
                <a:ea typeface="Calibri" pitchFamily="34" charset="-122"/>
                <a:cs typeface="Calibri" pitchFamily="34" charset="-120"/>
              </a:rPr>
              <a:t>Industry: US Telecommunications sector</a:t>
            </a:r>
            <a:endParaRPr lang="en-US" sz="1050" dirty="0"/>
          </a:p>
        </p:txBody>
      </p:sp>
      <p:sp>
        <p:nvSpPr>
          <p:cNvPr id="9" name="Text 7"/>
          <p:cNvSpPr/>
          <p:nvPr/>
        </p:nvSpPr>
        <p:spPr>
          <a:xfrm>
            <a:off x="548640" y="2404872"/>
            <a:ext cx="3749040" cy="310896"/>
          </a:xfrm>
          <a:prstGeom prst="rect">
            <a:avLst/>
          </a:prstGeom>
          <a:noFill/>
          <a:ln/>
        </p:spPr>
        <p:txBody>
          <a:bodyPr wrap="square" rtlCol="0" anchor="ctr"/>
          <a:lstStyle/>
          <a:p>
            <a:pPr marL="0" indent="0">
              <a:buNone/>
            </a:pPr>
            <a:r>
              <a:rPr lang="en-US" sz="1050" b="1" dirty="0">
                <a:solidFill>
                  <a:srgbClr val="028090"/>
                </a:solidFill>
                <a:latin typeface="Calibri" pitchFamily="34" charset="0"/>
                <a:ea typeface="Calibri" pitchFamily="34" charset="-122"/>
                <a:cs typeface="Calibri" pitchFamily="34" charset="-120"/>
              </a:rPr>
              <a:t>▸  </a:t>
            </a:r>
            <a:r>
              <a:rPr lang="en-US" sz="1050" dirty="0">
                <a:solidFill>
                  <a:srgbClr val="1E3A4A"/>
                </a:solidFill>
                <a:latin typeface="Calibri" pitchFamily="34" charset="0"/>
                <a:ea typeface="Calibri" pitchFamily="34" charset="-122"/>
                <a:cs typeface="Calibri" pitchFamily="34" charset="-120"/>
              </a:rPr>
              <a:t>Unit of analysis: Individual customer accounts</a:t>
            </a:r>
            <a:endParaRPr lang="en-US" sz="1050" dirty="0"/>
          </a:p>
        </p:txBody>
      </p:sp>
      <p:sp>
        <p:nvSpPr>
          <p:cNvPr id="10" name="Text 8"/>
          <p:cNvSpPr/>
          <p:nvPr/>
        </p:nvSpPr>
        <p:spPr>
          <a:xfrm>
            <a:off x="548640" y="2752344"/>
            <a:ext cx="3749040" cy="310896"/>
          </a:xfrm>
          <a:prstGeom prst="rect">
            <a:avLst/>
          </a:prstGeom>
          <a:noFill/>
          <a:ln/>
        </p:spPr>
        <p:txBody>
          <a:bodyPr wrap="square" rtlCol="0" anchor="ctr"/>
          <a:lstStyle/>
          <a:p>
            <a:pPr marL="0" indent="0">
              <a:buNone/>
            </a:pPr>
            <a:r>
              <a:rPr lang="en-US" sz="1050" b="1" dirty="0">
                <a:solidFill>
                  <a:srgbClr val="028090"/>
                </a:solidFill>
                <a:latin typeface="Calibri" pitchFamily="34" charset="0"/>
                <a:ea typeface="Calibri" pitchFamily="34" charset="-122"/>
                <a:cs typeface="Calibri" pitchFamily="34" charset="-120"/>
              </a:rPr>
              <a:t>▸  </a:t>
            </a:r>
            <a:r>
              <a:rPr lang="en-US" sz="1050" dirty="0">
                <a:solidFill>
                  <a:srgbClr val="1E3A4A"/>
                </a:solidFill>
                <a:latin typeface="Calibri" pitchFamily="34" charset="0"/>
                <a:ea typeface="Calibri" pitchFamily="34" charset="-122"/>
                <a:cs typeface="Calibri" pitchFamily="34" charset="-120"/>
              </a:rPr>
              <a:t>Purpose: Predict &amp; understand customer churn behaviour</a:t>
            </a:r>
            <a:endParaRPr lang="en-US" sz="1050" dirty="0"/>
          </a:p>
        </p:txBody>
      </p:sp>
      <p:sp>
        <p:nvSpPr>
          <p:cNvPr id="11" name="Text 9"/>
          <p:cNvSpPr/>
          <p:nvPr/>
        </p:nvSpPr>
        <p:spPr>
          <a:xfrm>
            <a:off x="548640" y="3099816"/>
            <a:ext cx="3749040" cy="310896"/>
          </a:xfrm>
          <a:prstGeom prst="rect">
            <a:avLst/>
          </a:prstGeom>
          <a:noFill/>
          <a:ln/>
        </p:spPr>
        <p:txBody>
          <a:bodyPr wrap="square" rtlCol="0" anchor="ctr"/>
          <a:lstStyle/>
          <a:p>
            <a:pPr marL="0" indent="0">
              <a:buNone/>
            </a:pPr>
            <a:r>
              <a:rPr lang="en-US" sz="1050" b="1" dirty="0">
                <a:solidFill>
                  <a:srgbClr val="028090"/>
                </a:solidFill>
                <a:latin typeface="Calibri" pitchFamily="34" charset="0"/>
                <a:ea typeface="Calibri" pitchFamily="34" charset="-122"/>
                <a:cs typeface="Calibri" pitchFamily="34" charset="-120"/>
              </a:rPr>
              <a:t>▸  </a:t>
            </a:r>
            <a:r>
              <a:rPr lang="en-US" sz="1050" dirty="0">
                <a:solidFill>
                  <a:srgbClr val="1E3A4A"/>
                </a:solidFill>
                <a:latin typeface="Calibri" pitchFamily="34" charset="0"/>
                <a:ea typeface="Calibri" pitchFamily="34" charset="-122"/>
                <a:cs typeface="Calibri" pitchFamily="34" charset="-120"/>
              </a:rPr>
              <a:t>Churn = Customer discontinued telecom service (1/0)</a:t>
            </a:r>
            <a:endParaRPr lang="en-US" sz="1050" dirty="0"/>
          </a:p>
        </p:txBody>
      </p:sp>
      <p:sp>
        <p:nvSpPr>
          <p:cNvPr id="12" name="Text 10"/>
          <p:cNvSpPr/>
          <p:nvPr/>
        </p:nvSpPr>
        <p:spPr>
          <a:xfrm>
            <a:off x="548640" y="3447288"/>
            <a:ext cx="3749040" cy="310896"/>
          </a:xfrm>
          <a:prstGeom prst="rect">
            <a:avLst/>
          </a:prstGeom>
          <a:noFill/>
          <a:ln/>
        </p:spPr>
        <p:txBody>
          <a:bodyPr wrap="square" rtlCol="0" anchor="ctr"/>
          <a:lstStyle/>
          <a:p>
            <a:pPr marL="0" indent="0">
              <a:buNone/>
            </a:pPr>
            <a:r>
              <a:rPr lang="en-US" sz="1050" b="1" dirty="0">
                <a:solidFill>
                  <a:srgbClr val="028090"/>
                </a:solidFill>
                <a:latin typeface="Calibri" pitchFamily="34" charset="0"/>
                <a:ea typeface="Calibri" pitchFamily="34" charset="-122"/>
                <a:cs typeface="Calibri" pitchFamily="34" charset="-120"/>
              </a:rPr>
              <a:t>▸  </a:t>
            </a:r>
            <a:r>
              <a:rPr lang="en-US" sz="1050" dirty="0">
                <a:solidFill>
                  <a:srgbClr val="1E3A4A"/>
                </a:solidFill>
                <a:latin typeface="Calibri" pitchFamily="34" charset="0"/>
                <a:ea typeface="Calibri" pitchFamily="34" charset="-122"/>
                <a:cs typeface="Calibri" pitchFamily="34" charset="-120"/>
              </a:rPr>
              <a:t>Data type: Cross-sectional, large-scale (100K records)</a:t>
            </a:r>
            <a:endParaRPr lang="en-US" sz="1050" dirty="0"/>
          </a:p>
        </p:txBody>
      </p:sp>
      <p:sp>
        <p:nvSpPr>
          <p:cNvPr id="13" name="Shape 11"/>
          <p:cNvSpPr/>
          <p:nvPr/>
        </p:nvSpPr>
        <p:spPr>
          <a:xfrm>
            <a:off x="4709160" y="1234440"/>
            <a:ext cx="1920240" cy="1005840"/>
          </a:xfrm>
          <a:prstGeom prst="roundRect">
            <a:avLst>
              <a:gd name="adj" fmla="val 10909"/>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4" name="Shape 12"/>
          <p:cNvSpPr/>
          <p:nvPr/>
        </p:nvSpPr>
        <p:spPr>
          <a:xfrm>
            <a:off x="4709160" y="1234440"/>
            <a:ext cx="1920240" cy="182880"/>
          </a:xfrm>
          <a:prstGeom prst="roundRect">
            <a:avLst>
              <a:gd name="adj" fmla="val 20000"/>
            </a:avLst>
          </a:prstGeom>
          <a:solidFill>
            <a:srgbClr val="028090"/>
          </a:solidFill>
          <a:ln w="12700">
            <a:solidFill>
              <a:srgbClr val="028090"/>
            </a:solidFill>
            <a:prstDash val="solid"/>
          </a:ln>
        </p:spPr>
        <p:txBody>
          <a:bodyPr/>
          <a:lstStyle/>
          <a:p>
            <a:endParaRPr lang="en-GB"/>
          </a:p>
        </p:txBody>
      </p:sp>
      <p:sp>
        <p:nvSpPr>
          <p:cNvPr id="15" name="Text 13"/>
          <p:cNvSpPr/>
          <p:nvPr/>
        </p:nvSpPr>
        <p:spPr>
          <a:xfrm>
            <a:off x="4709160" y="1435608"/>
            <a:ext cx="1920240" cy="502920"/>
          </a:xfrm>
          <a:prstGeom prst="rect">
            <a:avLst/>
          </a:prstGeom>
          <a:noFill/>
          <a:ln/>
        </p:spPr>
        <p:txBody>
          <a:bodyPr wrap="square" lIns="0" tIns="0" rIns="0" bIns="0" rtlCol="0" anchor="ctr"/>
          <a:lstStyle/>
          <a:p>
            <a:pPr marL="0" indent="0" algn="ctr">
              <a:buNone/>
            </a:pPr>
            <a:r>
              <a:rPr lang="en-US" sz="2400" b="1" dirty="0">
                <a:solidFill>
                  <a:srgbClr val="0D2137"/>
                </a:solidFill>
                <a:latin typeface="Cambria" pitchFamily="34" charset="0"/>
                <a:ea typeface="Cambria" pitchFamily="34" charset="-122"/>
                <a:cs typeface="Cambria" pitchFamily="34" charset="-120"/>
              </a:rPr>
              <a:t>100,000</a:t>
            </a:r>
            <a:endParaRPr lang="en-US" sz="2400" dirty="0"/>
          </a:p>
        </p:txBody>
      </p:sp>
      <p:sp>
        <p:nvSpPr>
          <p:cNvPr id="16" name="Text 14"/>
          <p:cNvSpPr/>
          <p:nvPr/>
        </p:nvSpPr>
        <p:spPr>
          <a:xfrm>
            <a:off x="4709160" y="1929384"/>
            <a:ext cx="1920240" cy="256032"/>
          </a:xfrm>
          <a:prstGeom prst="rect">
            <a:avLst/>
          </a:prstGeom>
          <a:noFill/>
          <a:ln/>
        </p:spPr>
        <p:txBody>
          <a:bodyPr wrap="square" lIns="0" tIns="0" rIns="0" bIns="0" rtlCol="0" anchor="ctr"/>
          <a:lstStyle/>
          <a:p>
            <a:pPr marL="0" indent="0" algn="ctr">
              <a:buNone/>
            </a:pPr>
            <a:r>
              <a:rPr lang="en-US" sz="900" dirty="0">
                <a:solidFill>
                  <a:srgbClr val="4A6274"/>
                </a:solidFill>
                <a:latin typeface="Calibri" pitchFamily="34" charset="0"/>
                <a:ea typeface="Calibri" pitchFamily="34" charset="-122"/>
                <a:cs typeface="Calibri" pitchFamily="34" charset="-120"/>
              </a:rPr>
              <a:t>Total Records</a:t>
            </a:r>
            <a:endParaRPr lang="en-US" sz="900" dirty="0"/>
          </a:p>
        </p:txBody>
      </p:sp>
      <p:sp>
        <p:nvSpPr>
          <p:cNvPr id="17" name="Shape 15"/>
          <p:cNvSpPr/>
          <p:nvPr/>
        </p:nvSpPr>
        <p:spPr>
          <a:xfrm>
            <a:off x="6812280" y="1234440"/>
            <a:ext cx="1920240" cy="1005840"/>
          </a:xfrm>
          <a:prstGeom prst="roundRect">
            <a:avLst>
              <a:gd name="adj" fmla="val 10909"/>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8" name="Shape 16"/>
          <p:cNvSpPr/>
          <p:nvPr/>
        </p:nvSpPr>
        <p:spPr>
          <a:xfrm>
            <a:off x="6812280" y="1234440"/>
            <a:ext cx="1920240" cy="182880"/>
          </a:xfrm>
          <a:prstGeom prst="roundRect">
            <a:avLst>
              <a:gd name="adj" fmla="val 20000"/>
            </a:avLst>
          </a:prstGeom>
          <a:solidFill>
            <a:srgbClr val="02C39A"/>
          </a:solidFill>
          <a:ln w="12700">
            <a:solidFill>
              <a:srgbClr val="02C39A"/>
            </a:solidFill>
            <a:prstDash val="solid"/>
          </a:ln>
        </p:spPr>
        <p:txBody>
          <a:bodyPr/>
          <a:lstStyle/>
          <a:p>
            <a:endParaRPr lang="en-GB"/>
          </a:p>
        </p:txBody>
      </p:sp>
      <p:sp>
        <p:nvSpPr>
          <p:cNvPr id="19" name="Text 17"/>
          <p:cNvSpPr/>
          <p:nvPr/>
        </p:nvSpPr>
        <p:spPr>
          <a:xfrm>
            <a:off x="6812280" y="1435608"/>
            <a:ext cx="1920240" cy="502920"/>
          </a:xfrm>
          <a:prstGeom prst="rect">
            <a:avLst/>
          </a:prstGeom>
          <a:noFill/>
          <a:ln/>
        </p:spPr>
        <p:txBody>
          <a:bodyPr wrap="square" lIns="0" tIns="0" rIns="0" bIns="0" rtlCol="0" anchor="ctr"/>
          <a:lstStyle/>
          <a:p>
            <a:pPr marL="0" indent="0" algn="ctr">
              <a:buNone/>
            </a:pPr>
            <a:r>
              <a:rPr lang="en-US" sz="2400" b="1" dirty="0">
                <a:solidFill>
                  <a:srgbClr val="0D2137"/>
                </a:solidFill>
                <a:latin typeface="Cambria" pitchFamily="34" charset="0"/>
                <a:ea typeface="Cambria" pitchFamily="34" charset="-122"/>
                <a:cs typeface="Cambria" pitchFamily="34" charset="-120"/>
              </a:rPr>
              <a:t>100</a:t>
            </a:r>
            <a:endParaRPr lang="en-US" sz="2400" dirty="0"/>
          </a:p>
        </p:txBody>
      </p:sp>
      <p:sp>
        <p:nvSpPr>
          <p:cNvPr id="20" name="Text 18"/>
          <p:cNvSpPr/>
          <p:nvPr/>
        </p:nvSpPr>
        <p:spPr>
          <a:xfrm>
            <a:off x="6812280" y="1929384"/>
            <a:ext cx="1920240" cy="256032"/>
          </a:xfrm>
          <a:prstGeom prst="rect">
            <a:avLst/>
          </a:prstGeom>
          <a:noFill/>
          <a:ln/>
        </p:spPr>
        <p:txBody>
          <a:bodyPr wrap="square" lIns="0" tIns="0" rIns="0" bIns="0" rtlCol="0" anchor="ctr"/>
          <a:lstStyle/>
          <a:p>
            <a:pPr marL="0" indent="0" algn="ctr">
              <a:buNone/>
            </a:pPr>
            <a:r>
              <a:rPr lang="en-US" sz="900" dirty="0">
                <a:solidFill>
                  <a:srgbClr val="4A6274"/>
                </a:solidFill>
                <a:latin typeface="Calibri" pitchFamily="34" charset="0"/>
                <a:ea typeface="Calibri" pitchFamily="34" charset="-122"/>
                <a:cs typeface="Calibri" pitchFamily="34" charset="-120"/>
              </a:rPr>
              <a:t>Variables</a:t>
            </a:r>
            <a:endParaRPr lang="en-US" sz="900" dirty="0"/>
          </a:p>
        </p:txBody>
      </p:sp>
      <p:sp>
        <p:nvSpPr>
          <p:cNvPr id="21" name="Shape 19"/>
          <p:cNvSpPr/>
          <p:nvPr/>
        </p:nvSpPr>
        <p:spPr>
          <a:xfrm>
            <a:off x="4709160" y="2423160"/>
            <a:ext cx="1920240" cy="1005840"/>
          </a:xfrm>
          <a:prstGeom prst="roundRect">
            <a:avLst>
              <a:gd name="adj" fmla="val 10909"/>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22" name="Shape 20"/>
          <p:cNvSpPr/>
          <p:nvPr/>
        </p:nvSpPr>
        <p:spPr>
          <a:xfrm>
            <a:off x="4709160" y="2423160"/>
            <a:ext cx="1920240" cy="182880"/>
          </a:xfrm>
          <a:prstGeom prst="roundRect">
            <a:avLst>
              <a:gd name="adj" fmla="val 20000"/>
            </a:avLst>
          </a:prstGeom>
          <a:solidFill>
            <a:srgbClr val="E63946"/>
          </a:solidFill>
          <a:ln w="12700">
            <a:solidFill>
              <a:srgbClr val="E63946"/>
            </a:solidFill>
            <a:prstDash val="solid"/>
          </a:ln>
        </p:spPr>
        <p:txBody>
          <a:bodyPr/>
          <a:lstStyle/>
          <a:p>
            <a:endParaRPr lang="en-GB"/>
          </a:p>
        </p:txBody>
      </p:sp>
      <p:sp>
        <p:nvSpPr>
          <p:cNvPr id="23" name="Text 21"/>
          <p:cNvSpPr/>
          <p:nvPr/>
        </p:nvSpPr>
        <p:spPr>
          <a:xfrm>
            <a:off x="4709160" y="2624328"/>
            <a:ext cx="1920240" cy="502920"/>
          </a:xfrm>
          <a:prstGeom prst="rect">
            <a:avLst/>
          </a:prstGeom>
          <a:noFill/>
          <a:ln/>
        </p:spPr>
        <p:txBody>
          <a:bodyPr wrap="square" lIns="0" tIns="0" rIns="0" bIns="0" rtlCol="0" anchor="ctr"/>
          <a:lstStyle/>
          <a:p>
            <a:pPr marL="0" indent="0" algn="ctr">
              <a:buNone/>
            </a:pPr>
            <a:r>
              <a:rPr lang="en-US" sz="2400" b="1" dirty="0">
                <a:solidFill>
                  <a:srgbClr val="0D2137"/>
                </a:solidFill>
                <a:latin typeface="Cambria" pitchFamily="34" charset="0"/>
                <a:ea typeface="Cambria" pitchFamily="34" charset="-122"/>
                <a:cs typeface="Cambria" pitchFamily="34" charset="-120"/>
              </a:rPr>
              <a:t>49.6%</a:t>
            </a:r>
            <a:endParaRPr lang="en-US" sz="2400" dirty="0"/>
          </a:p>
        </p:txBody>
      </p:sp>
      <p:sp>
        <p:nvSpPr>
          <p:cNvPr id="24" name="Text 22"/>
          <p:cNvSpPr/>
          <p:nvPr/>
        </p:nvSpPr>
        <p:spPr>
          <a:xfrm>
            <a:off x="4709160" y="3118104"/>
            <a:ext cx="1920240" cy="256032"/>
          </a:xfrm>
          <a:prstGeom prst="rect">
            <a:avLst/>
          </a:prstGeom>
          <a:noFill/>
          <a:ln/>
        </p:spPr>
        <p:txBody>
          <a:bodyPr wrap="square" lIns="0" tIns="0" rIns="0" bIns="0" rtlCol="0" anchor="ctr"/>
          <a:lstStyle/>
          <a:p>
            <a:pPr marL="0" indent="0" algn="ctr">
              <a:buNone/>
            </a:pPr>
            <a:r>
              <a:rPr lang="en-US" sz="900" dirty="0">
                <a:solidFill>
                  <a:srgbClr val="4A6274"/>
                </a:solidFill>
                <a:latin typeface="Calibri" pitchFamily="34" charset="0"/>
                <a:ea typeface="Calibri" pitchFamily="34" charset="-122"/>
                <a:cs typeface="Calibri" pitchFamily="34" charset="-120"/>
              </a:rPr>
              <a:t>Churn Rate</a:t>
            </a:r>
            <a:endParaRPr lang="en-US" sz="900" dirty="0"/>
          </a:p>
        </p:txBody>
      </p:sp>
      <p:sp>
        <p:nvSpPr>
          <p:cNvPr id="25" name="Shape 23"/>
          <p:cNvSpPr/>
          <p:nvPr/>
        </p:nvSpPr>
        <p:spPr>
          <a:xfrm>
            <a:off x="6812280" y="2423160"/>
            <a:ext cx="1920240" cy="1005840"/>
          </a:xfrm>
          <a:prstGeom prst="roundRect">
            <a:avLst>
              <a:gd name="adj" fmla="val 10909"/>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26" name="Shape 24"/>
          <p:cNvSpPr/>
          <p:nvPr/>
        </p:nvSpPr>
        <p:spPr>
          <a:xfrm>
            <a:off x="6812280" y="2423160"/>
            <a:ext cx="1920240" cy="182880"/>
          </a:xfrm>
          <a:prstGeom prst="roundRect">
            <a:avLst>
              <a:gd name="adj" fmla="val 20000"/>
            </a:avLst>
          </a:prstGeom>
          <a:solidFill>
            <a:srgbClr val="2DC653"/>
          </a:solidFill>
          <a:ln w="12700">
            <a:solidFill>
              <a:srgbClr val="2DC653"/>
            </a:solidFill>
            <a:prstDash val="solid"/>
          </a:ln>
        </p:spPr>
        <p:txBody>
          <a:bodyPr/>
          <a:lstStyle/>
          <a:p>
            <a:endParaRPr lang="en-GB"/>
          </a:p>
        </p:txBody>
      </p:sp>
      <p:sp>
        <p:nvSpPr>
          <p:cNvPr id="27" name="Text 25"/>
          <p:cNvSpPr/>
          <p:nvPr/>
        </p:nvSpPr>
        <p:spPr>
          <a:xfrm>
            <a:off x="6812280" y="2624328"/>
            <a:ext cx="1920240" cy="502920"/>
          </a:xfrm>
          <a:prstGeom prst="rect">
            <a:avLst/>
          </a:prstGeom>
          <a:noFill/>
          <a:ln/>
        </p:spPr>
        <p:txBody>
          <a:bodyPr wrap="square" lIns="0" tIns="0" rIns="0" bIns="0" rtlCol="0" anchor="ctr"/>
          <a:lstStyle/>
          <a:p>
            <a:pPr marL="0" indent="0" algn="ctr">
              <a:buNone/>
            </a:pPr>
            <a:r>
              <a:rPr lang="en-US" sz="2400" b="1" dirty="0">
                <a:solidFill>
                  <a:srgbClr val="0D2137"/>
                </a:solidFill>
                <a:latin typeface="Cambria" pitchFamily="34" charset="0"/>
                <a:ea typeface="Cambria" pitchFamily="34" charset="-122"/>
                <a:cs typeface="Cambria" pitchFamily="34" charset="-120"/>
              </a:rPr>
              <a:t>~0</a:t>
            </a:r>
            <a:endParaRPr lang="en-US" sz="2400" dirty="0"/>
          </a:p>
        </p:txBody>
      </p:sp>
      <p:sp>
        <p:nvSpPr>
          <p:cNvPr id="28" name="Text 26"/>
          <p:cNvSpPr/>
          <p:nvPr/>
        </p:nvSpPr>
        <p:spPr>
          <a:xfrm>
            <a:off x="6812280" y="3118104"/>
            <a:ext cx="1920240" cy="256032"/>
          </a:xfrm>
          <a:prstGeom prst="rect">
            <a:avLst/>
          </a:prstGeom>
          <a:noFill/>
          <a:ln/>
        </p:spPr>
        <p:txBody>
          <a:bodyPr wrap="square" lIns="0" tIns="0" rIns="0" bIns="0" rtlCol="0" anchor="ctr"/>
          <a:lstStyle/>
          <a:p>
            <a:pPr marL="0" indent="0" algn="ctr">
              <a:buNone/>
            </a:pPr>
            <a:r>
              <a:rPr lang="en-US" sz="900" dirty="0">
                <a:solidFill>
                  <a:srgbClr val="4A6274"/>
                </a:solidFill>
                <a:latin typeface="Calibri" pitchFamily="34" charset="0"/>
                <a:ea typeface="Calibri" pitchFamily="34" charset="-122"/>
                <a:cs typeface="Calibri" pitchFamily="34" charset="-120"/>
              </a:rPr>
              <a:t>Duplicate Rows</a:t>
            </a:r>
            <a:endParaRPr lang="en-US" sz="900" dirty="0"/>
          </a:p>
        </p:txBody>
      </p:sp>
      <p:sp>
        <p:nvSpPr>
          <p:cNvPr id="29" name="Shape 27"/>
          <p:cNvSpPr/>
          <p:nvPr/>
        </p:nvSpPr>
        <p:spPr>
          <a:xfrm>
            <a:off x="4709160" y="3611880"/>
            <a:ext cx="4114800" cy="1115568"/>
          </a:xfrm>
          <a:prstGeom prst="roundRect">
            <a:avLst>
              <a:gd name="adj" fmla="val 9836"/>
            </a:avLst>
          </a:prstGeom>
          <a:solidFill>
            <a:srgbClr val="D6EEF2"/>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30" name="Text 28"/>
          <p:cNvSpPr/>
          <p:nvPr/>
        </p:nvSpPr>
        <p:spPr>
          <a:xfrm>
            <a:off x="4846320" y="3675888"/>
            <a:ext cx="3840480" cy="256032"/>
          </a:xfrm>
          <a:prstGeom prst="rect">
            <a:avLst/>
          </a:prstGeom>
          <a:noFill/>
          <a:ln/>
        </p:spPr>
        <p:txBody>
          <a:bodyPr wrap="square" rtlCol="0" anchor="ctr"/>
          <a:lstStyle/>
          <a:p>
            <a:pPr marL="0" indent="0">
              <a:buNone/>
            </a:pPr>
            <a:r>
              <a:rPr lang="en-US" sz="1100" b="1" dirty="0">
                <a:solidFill>
                  <a:srgbClr val="0D2137"/>
                </a:solidFill>
                <a:latin typeface="Calibri" pitchFamily="34" charset="0"/>
                <a:ea typeface="Calibri" pitchFamily="34" charset="-122"/>
                <a:cs typeface="Calibri" pitchFamily="34" charset="-120"/>
              </a:rPr>
              <a:t>Variable Composition</a:t>
            </a:r>
            <a:endParaRPr lang="en-US" sz="1100" dirty="0"/>
          </a:p>
        </p:txBody>
      </p:sp>
      <p:sp>
        <p:nvSpPr>
          <p:cNvPr id="31" name="Shape 29"/>
          <p:cNvSpPr/>
          <p:nvPr/>
        </p:nvSpPr>
        <p:spPr>
          <a:xfrm>
            <a:off x="4846320" y="3968496"/>
            <a:ext cx="2651760" cy="292608"/>
          </a:xfrm>
          <a:prstGeom prst="roundRect">
            <a:avLst>
              <a:gd name="adj" fmla="val 15625"/>
            </a:avLst>
          </a:prstGeom>
          <a:solidFill>
            <a:srgbClr val="028090"/>
          </a:solidFill>
          <a:ln w="12700">
            <a:solidFill>
              <a:srgbClr val="028090"/>
            </a:solidFill>
            <a:prstDash val="solid"/>
          </a:ln>
        </p:spPr>
        <p:txBody>
          <a:bodyPr/>
          <a:lstStyle/>
          <a:p>
            <a:endParaRPr lang="en-GB"/>
          </a:p>
        </p:txBody>
      </p:sp>
      <p:sp>
        <p:nvSpPr>
          <p:cNvPr id="32" name="Text 30"/>
          <p:cNvSpPr/>
          <p:nvPr/>
        </p:nvSpPr>
        <p:spPr>
          <a:xfrm>
            <a:off x="4846320" y="3968496"/>
            <a:ext cx="2651760" cy="292608"/>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Numeric: ~90 (90%)</a:t>
            </a:r>
            <a:endParaRPr lang="en-US" sz="950" dirty="0"/>
          </a:p>
        </p:txBody>
      </p:sp>
      <p:sp>
        <p:nvSpPr>
          <p:cNvPr id="33" name="Shape 31"/>
          <p:cNvSpPr/>
          <p:nvPr/>
        </p:nvSpPr>
        <p:spPr>
          <a:xfrm>
            <a:off x="7543800" y="3968496"/>
            <a:ext cx="1143000" cy="292608"/>
          </a:xfrm>
          <a:prstGeom prst="roundRect">
            <a:avLst>
              <a:gd name="adj" fmla="val 15625"/>
            </a:avLst>
          </a:prstGeom>
          <a:solidFill>
            <a:srgbClr val="F5A623"/>
          </a:solidFill>
          <a:ln w="12700">
            <a:solidFill>
              <a:srgbClr val="F5A623"/>
            </a:solidFill>
            <a:prstDash val="solid"/>
          </a:ln>
        </p:spPr>
        <p:txBody>
          <a:bodyPr/>
          <a:lstStyle/>
          <a:p>
            <a:endParaRPr lang="en-GB"/>
          </a:p>
        </p:txBody>
      </p:sp>
      <p:sp>
        <p:nvSpPr>
          <p:cNvPr id="34" name="Text 32"/>
          <p:cNvSpPr/>
          <p:nvPr/>
        </p:nvSpPr>
        <p:spPr>
          <a:xfrm>
            <a:off x="7543800" y="3968496"/>
            <a:ext cx="1143000" cy="292608"/>
          </a:xfrm>
          <a:prstGeom prst="rect">
            <a:avLst/>
          </a:prstGeom>
          <a:noFill/>
          <a:ln/>
        </p:spPr>
        <p:txBody>
          <a:bodyPr wrap="square" lIns="0" tIns="0" rIns="0" bIns="0" rtlCol="0" anchor="ctr"/>
          <a:lstStyle/>
          <a:p>
            <a:pPr marL="0" indent="0" algn="ctr">
              <a:buNone/>
            </a:pPr>
            <a:r>
              <a:rPr lang="en-US" sz="850" b="1" dirty="0">
                <a:solidFill>
                  <a:srgbClr val="0D2137"/>
                </a:solidFill>
                <a:latin typeface="Calibri" pitchFamily="34" charset="0"/>
                <a:ea typeface="Calibri" pitchFamily="34" charset="-122"/>
                <a:cs typeface="Calibri" pitchFamily="34" charset="-120"/>
              </a:rPr>
              <a:t>Cat: ~10</a:t>
            </a:r>
            <a:endParaRPr lang="en-US" sz="850" dirty="0"/>
          </a:p>
        </p:txBody>
      </p:sp>
      <p:sp>
        <p:nvSpPr>
          <p:cNvPr id="35" name="Text 33"/>
          <p:cNvSpPr/>
          <p:nvPr/>
        </p:nvSpPr>
        <p:spPr>
          <a:xfrm>
            <a:off x="4846320" y="4315968"/>
            <a:ext cx="3840480" cy="256032"/>
          </a:xfrm>
          <a:prstGeom prst="rect">
            <a:avLst/>
          </a:prstGeom>
          <a:noFill/>
          <a:ln/>
        </p:spPr>
        <p:txBody>
          <a:bodyPr wrap="square" rtlCol="0" anchor="ctr"/>
          <a:lstStyle/>
          <a:p>
            <a:pPr marL="0" indent="0">
              <a:buNone/>
            </a:pPr>
            <a:r>
              <a:rPr lang="en-US" sz="900" i="1" dirty="0">
                <a:solidFill>
                  <a:srgbClr val="4A6274"/>
                </a:solidFill>
                <a:latin typeface="Calibri" pitchFamily="34" charset="0"/>
                <a:ea typeface="Calibri" pitchFamily="34" charset="-122"/>
                <a:cs typeface="Calibri" pitchFamily="34" charset="-120"/>
              </a:rPr>
              <a:t>Target variable: 'churn' (binary: 1=churned, 0=retained)</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1 – DATA OVERVIEW</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800" b="1" dirty="0">
                <a:solidFill>
                  <a:srgbClr val="0D2137"/>
                </a:solidFill>
                <a:latin typeface="Cambria" pitchFamily="34" charset="0"/>
                <a:ea typeface="Cambria" pitchFamily="34" charset="-122"/>
                <a:cs typeface="Cambria" pitchFamily="34" charset="-120"/>
              </a:rPr>
              <a:t>Key Variables Selected for Analysis</a:t>
            </a:r>
            <a:endParaRPr lang="en-US" sz="28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365760" y="1170432"/>
          <a:ext cx="8412480" cy="3566160"/>
        </p:xfrm>
        <a:graphic>
          <a:graphicData uri="http://schemas.openxmlformats.org/drawingml/2006/table">
            <a:tbl>
              <a:tblPr/>
              <a:tblGrid>
                <a:gridCol w="1920240">
                  <a:extLst>
                    <a:ext uri="{9D8B030D-6E8A-4147-A177-3AD203B41FA5}">
                      <a16:colId xmlns:a16="http://schemas.microsoft.com/office/drawing/2014/main" val="20000"/>
                    </a:ext>
                  </a:extLst>
                </a:gridCol>
                <a:gridCol w="1097280">
                  <a:extLst>
                    <a:ext uri="{9D8B030D-6E8A-4147-A177-3AD203B41FA5}">
                      <a16:colId xmlns:a16="http://schemas.microsoft.com/office/drawing/2014/main" val="20001"/>
                    </a:ext>
                  </a:extLst>
                </a:gridCol>
                <a:gridCol w="40233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tblGrid>
              <a:tr h="27432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Variable</a:t>
                      </a:r>
                      <a:endParaRPr lang="en-US" sz="10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0D2137"/>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Type</a:t>
                      </a:r>
                      <a:endParaRPr lang="en-US" sz="10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0D2137"/>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Description</a:t>
                      </a:r>
                      <a:endParaRPr lang="en-US" sz="10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0D2137"/>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Role</a:t>
                      </a:r>
                      <a:endParaRPr lang="en-US" sz="10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0D2137"/>
                    </a:solidFill>
                  </a:tcPr>
                </a:tc>
                <a:extLst>
                  <a:ext uri="{0D108BD9-81ED-4DB2-BD59-A6C34878D82A}">
                    <a16:rowId xmlns:a16="http://schemas.microsoft.com/office/drawing/2014/main" val="10000"/>
                  </a:ext>
                </a:extLst>
              </a:tr>
              <a:tr h="274320">
                <a:tc>
                  <a:txBody>
                    <a:bodyPr/>
                    <a:lstStyle/>
                    <a:p>
                      <a:pPr marL="0" indent="0">
                        <a:buNone/>
                      </a:pPr>
                      <a:r>
                        <a:rPr lang="en-US" sz="900" b="1" dirty="0">
                          <a:solidFill>
                            <a:srgbClr val="0D2137"/>
                          </a:solidFill>
                          <a:latin typeface="Calibri" pitchFamily="34" charset="0"/>
                          <a:ea typeface="Calibri" pitchFamily="34" charset="-122"/>
                          <a:cs typeface="Calibri" pitchFamily="34" charset="-120"/>
                        </a:rPr>
                        <a:t>churn</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Binary</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Whether the customer discontinued service (1/0)</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b="1" dirty="0">
                          <a:solidFill>
                            <a:srgbClr val="E63946"/>
                          </a:solidFill>
                          <a:latin typeface="Calibri" pitchFamily="34" charset="0"/>
                          <a:ea typeface="Calibri" pitchFamily="34" charset="-122"/>
                          <a:cs typeface="Calibri" pitchFamily="34" charset="-120"/>
                        </a:rPr>
                        <a:t>Target</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extLst>
                  <a:ext uri="{0D108BD9-81ED-4DB2-BD59-A6C34878D82A}">
                    <a16:rowId xmlns:a16="http://schemas.microsoft.com/office/drawing/2014/main" val="10001"/>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eqpdays</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Days since equipment (handset) was last upgraded</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b="1" dirty="0">
                          <a:solidFill>
                            <a:srgbClr val="028090"/>
                          </a:solidFill>
                          <a:latin typeface="Calibri" pitchFamily="34" charset="0"/>
                          <a:ea typeface="Calibri" pitchFamily="34" charset="-122"/>
                          <a:cs typeface="Calibri" pitchFamily="34" charset="-120"/>
                        </a:rPr>
                        <a:t>Predictor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mou_Mean</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Average monthly minutes of use</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b="1" dirty="0">
                          <a:solidFill>
                            <a:srgbClr val="028090"/>
                          </a:solidFill>
                          <a:latin typeface="Calibri" pitchFamily="34" charset="0"/>
                          <a:ea typeface="Calibri" pitchFamily="34" charset="-122"/>
                          <a:cs typeface="Calibri" pitchFamily="34" charset="-120"/>
                        </a:rPr>
                        <a:t>Predictor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extLst>
                  <a:ext uri="{0D108BD9-81ED-4DB2-BD59-A6C34878D82A}">
                    <a16:rowId xmlns:a16="http://schemas.microsoft.com/office/drawing/2014/main" val="10003"/>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avg6mou / avg3mou</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Avg. minutes of use, trailing 6 / 3 months</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b="1" dirty="0">
                          <a:solidFill>
                            <a:srgbClr val="028090"/>
                          </a:solidFill>
                          <a:latin typeface="Calibri" pitchFamily="34" charset="0"/>
                          <a:ea typeface="Calibri" pitchFamily="34" charset="-122"/>
                          <a:cs typeface="Calibri" pitchFamily="34" charset="-120"/>
                        </a:rPr>
                        <a:t>Predictor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avg3qty</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Avg. call quantity, trailing 3 months</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b="1" dirty="0">
                          <a:solidFill>
                            <a:srgbClr val="028090"/>
                          </a:solidFill>
                          <a:latin typeface="Calibri" pitchFamily="34" charset="0"/>
                          <a:ea typeface="Calibri" pitchFamily="34" charset="-122"/>
                          <a:cs typeface="Calibri" pitchFamily="34" charset="-120"/>
                        </a:rPr>
                        <a:t>Predictor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extLst>
                  <a:ext uri="{0D108BD9-81ED-4DB2-BD59-A6C34878D82A}">
                    <a16:rowId xmlns:a16="http://schemas.microsoft.com/office/drawing/2014/main" val="10005"/>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totmrc_Mean</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Average total monthly recurring charge</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b="1" dirty="0">
                          <a:solidFill>
                            <a:srgbClr val="028090"/>
                          </a:solidFill>
                          <a:latin typeface="Calibri" pitchFamily="34" charset="0"/>
                          <a:ea typeface="Calibri" pitchFamily="34" charset="-122"/>
                          <a:cs typeface="Calibri" pitchFamily="34" charset="-120"/>
                        </a:rPr>
                        <a:t>Predictor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mou_cvce_Mean</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Avg. minutes — customer care voice calls</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b="1" dirty="0">
                          <a:solidFill>
                            <a:srgbClr val="028090"/>
                          </a:solidFill>
                          <a:latin typeface="Calibri" pitchFamily="34" charset="0"/>
                          <a:ea typeface="Calibri" pitchFamily="34" charset="-122"/>
                          <a:cs typeface="Calibri" pitchFamily="34" charset="-120"/>
                        </a:rPr>
                        <a:t>Predictor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extLst>
                  <a:ext uri="{0D108BD9-81ED-4DB2-BD59-A6C34878D82A}">
                    <a16:rowId xmlns:a16="http://schemas.microsoft.com/office/drawing/2014/main" val="10007"/>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mou_peav/opkv/rvce_Mean</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Avg. minutes — peak / off-peak / roaming voice</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b="1" dirty="0">
                          <a:solidFill>
                            <a:srgbClr val="028090"/>
                          </a:solidFill>
                          <a:latin typeface="Calibri" pitchFamily="34" charset="0"/>
                          <a:ea typeface="Calibri" pitchFamily="34" charset="-122"/>
                          <a:cs typeface="Calibri" pitchFamily="34" charset="-120"/>
                        </a:rPr>
                        <a:t>Predictor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rev_Mean</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Numeric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Average monthly revenue per customer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b="1" dirty="0">
                          <a:solidFill>
                            <a:srgbClr val="F5A623"/>
                          </a:solidFill>
                          <a:latin typeface="Calibri" pitchFamily="34" charset="0"/>
                          <a:ea typeface="Calibri" pitchFamily="34" charset="-122"/>
                          <a:cs typeface="Calibri" pitchFamily="34" charset="-120"/>
                        </a:rPr>
                        <a:t>Contextual</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extLst>
                  <a:ext uri="{0D108BD9-81ED-4DB2-BD59-A6C34878D82A}">
                    <a16:rowId xmlns:a16="http://schemas.microsoft.com/office/drawing/2014/main" val="10009"/>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ethnic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Categorical</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Ethnicity code of customer (demographic)</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b="1" dirty="0">
                          <a:solidFill>
                            <a:srgbClr val="F5A623"/>
                          </a:solidFill>
                          <a:latin typeface="Calibri" pitchFamily="34" charset="0"/>
                          <a:ea typeface="Calibri" pitchFamily="34" charset="-122"/>
                          <a:cs typeface="Calibri" pitchFamily="34" charset="-120"/>
                        </a:rPr>
                        <a:t>Contextual</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extLst>
                  <a:ext uri="{0D108BD9-81ED-4DB2-BD59-A6C34878D82A}">
                    <a16:rowId xmlns:a16="http://schemas.microsoft.com/office/drawing/2014/main" val="10010"/>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creditcd</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Categorical</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Whether customer has a credit card on file</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tc>
                  <a:txBody>
                    <a:bodyPr/>
                    <a:lstStyle/>
                    <a:p>
                      <a:pPr marL="0" indent="0">
                        <a:buNone/>
                      </a:pPr>
                      <a:r>
                        <a:rPr lang="en-US" sz="900" b="1" dirty="0">
                          <a:solidFill>
                            <a:srgbClr val="F5A623"/>
                          </a:solidFill>
                          <a:latin typeface="Calibri" pitchFamily="34" charset="0"/>
                          <a:ea typeface="Calibri" pitchFamily="34" charset="-122"/>
                          <a:cs typeface="Calibri" pitchFamily="34" charset="-120"/>
                        </a:rPr>
                        <a:t>Contextual</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4F9FA"/>
                    </a:solidFill>
                  </a:tcPr>
                </a:tc>
                <a:extLst>
                  <a:ext uri="{0D108BD9-81ED-4DB2-BD59-A6C34878D82A}">
                    <a16:rowId xmlns:a16="http://schemas.microsoft.com/office/drawing/2014/main" val="10011"/>
                  </a:ext>
                </a:extLst>
              </a:tr>
              <a:tr h="274320">
                <a:tc>
                  <a:txBody>
                    <a:bodyPr/>
                    <a:lstStyle/>
                    <a:p>
                      <a:pPr marL="0" indent="0">
                        <a:buNone/>
                      </a:pPr>
                      <a:r>
                        <a:rPr lang="en-US" sz="900" dirty="0">
                          <a:solidFill>
                            <a:srgbClr val="0D2137"/>
                          </a:solidFill>
                          <a:latin typeface="Calibri" pitchFamily="34" charset="0"/>
                          <a:ea typeface="Calibri" pitchFamily="34" charset="-122"/>
                          <a:cs typeface="Calibri" pitchFamily="34" charset="-120"/>
                        </a:rPr>
                        <a:t>Customer_ID</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4A6274"/>
                          </a:solidFill>
                          <a:latin typeface="Calibri" pitchFamily="34" charset="0"/>
                          <a:ea typeface="Calibri" pitchFamily="34" charset="-122"/>
                          <a:cs typeface="Calibri" pitchFamily="34" charset="-120"/>
                        </a:rPr>
                        <a:t>Identifier</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dirty="0">
                          <a:solidFill>
                            <a:srgbClr val="1E3A4A"/>
                          </a:solidFill>
                          <a:latin typeface="Calibri" pitchFamily="34" charset="0"/>
                          <a:ea typeface="Calibri" pitchFamily="34" charset="-122"/>
                          <a:cs typeface="Calibri" pitchFamily="34" charset="-120"/>
                        </a:rPr>
                        <a:t>Unique customer reference (dropped pre-analysis)</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tc>
                  <a:txBody>
                    <a:bodyPr/>
                    <a:lstStyle/>
                    <a:p>
                      <a:pPr marL="0" indent="0">
                        <a:buNone/>
                      </a:pPr>
                      <a:r>
                        <a:rPr lang="en-US" sz="900" b="1" dirty="0">
                          <a:solidFill>
                            <a:srgbClr val="4A6274"/>
                          </a:solidFill>
                          <a:latin typeface="Calibri" pitchFamily="34" charset="0"/>
                          <a:ea typeface="Calibri" pitchFamily="34" charset="-122"/>
                          <a:cs typeface="Calibri" pitchFamily="34" charset="-120"/>
                        </a:rPr>
                        <a:t>Excluded</a:t>
                      </a:r>
                      <a:endParaRPr lang="en-US" sz="900" dirty="0">
                        <a:latin typeface="Calibri" charset="0"/>
                        <a:ea typeface="Calibri" charset="0"/>
                        <a:cs typeface="Calibri" charset="0"/>
                      </a:endParaRPr>
                    </a:p>
                  </a:txBody>
                  <a:tcPr>
                    <a:lnL w="6350" cap="flat" cmpd="sng" algn="ctr">
                      <a:solidFill>
                        <a:srgbClr val="D0E8EC"/>
                      </a:solidFill>
                      <a:prstDash val="solid"/>
                      <a:round/>
                      <a:headEnd type="none" w="med" len="med"/>
                      <a:tailEnd type="none" w="med" len="med"/>
                    </a:lnL>
                    <a:lnR w="6350" cap="flat" cmpd="sng" algn="ctr">
                      <a:solidFill>
                        <a:srgbClr val="D0E8EC"/>
                      </a:solidFill>
                      <a:prstDash val="solid"/>
                      <a:round/>
                      <a:headEnd type="none" w="med" len="med"/>
                      <a:tailEnd type="none" w="med" len="med"/>
                    </a:lnR>
                    <a:lnT w="6350" cap="flat" cmpd="sng" algn="ctr">
                      <a:solidFill>
                        <a:srgbClr val="D0E8EC"/>
                      </a:solidFill>
                      <a:prstDash val="solid"/>
                      <a:round/>
                      <a:headEnd type="none" w="med" len="med"/>
                      <a:tailEnd type="none" w="med" len="med"/>
                    </a:lnT>
                    <a:lnB w="6350" cap="flat" cmpd="sng" algn="ctr">
                      <a:solidFill>
                        <a:srgbClr val="D0E8EC"/>
                      </a:solidFill>
                      <a:prstDash val="solid"/>
                      <a:round/>
                      <a:headEnd type="none" w="med" len="med"/>
                      <a:tailEnd type="none" w="med" len="med"/>
                    </a:lnB>
                    <a:solidFill>
                      <a:srgbClr val="FFFFFF"/>
                    </a:solidFill>
                  </a:tcPr>
                </a:tc>
                <a:extLst>
                  <a:ext uri="{0D108BD9-81ED-4DB2-BD59-A6C34878D82A}">
                    <a16:rowId xmlns:a16="http://schemas.microsoft.com/office/drawing/2014/main" val="10012"/>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PRACTICAL DATA HANDLING</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3000" b="1" dirty="0">
                <a:solidFill>
                  <a:srgbClr val="0D2137"/>
                </a:solidFill>
                <a:latin typeface="Cambria" pitchFamily="34" charset="0"/>
                <a:ea typeface="Cambria" pitchFamily="34" charset="-122"/>
                <a:cs typeface="Cambria" pitchFamily="34" charset="-120"/>
              </a:rPr>
              <a:t>Data Cleaning &amp; Quality Checks</a:t>
            </a:r>
            <a:endParaRPr lang="en-US" sz="3000" dirty="0"/>
          </a:p>
        </p:txBody>
      </p:sp>
      <p:sp>
        <p:nvSpPr>
          <p:cNvPr id="5" name="Shape 3"/>
          <p:cNvSpPr/>
          <p:nvPr/>
        </p:nvSpPr>
        <p:spPr>
          <a:xfrm>
            <a:off x="365760" y="1280160"/>
            <a:ext cx="4114800" cy="1143000"/>
          </a:xfrm>
          <a:prstGeom prst="roundRect">
            <a:avLst>
              <a:gd name="adj" fmla="val 96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Shape 4"/>
          <p:cNvSpPr/>
          <p:nvPr/>
        </p:nvSpPr>
        <p:spPr>
          <a:xfrm>
            <a:off x="502920" y="1600200"/>
            <a:ext cx="411480" cy="411480"/>
          </a:xfrm>
          <a:prstGeom prst="ellipse">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502920" y="1600200"/>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rPr>
              <a:t>⚙</a:t>
            </a:r>
            <a:endParaRPr lang="en-US" sz="1300" dirty="0"/>
          </a:p>
        </p:txBody>
      </p:sp>
      <p:sp>
        <p:nvSpPr>
          <p:cNvPr id="8" name="Text 6"/>
          <p:cNvSpPr/>
          <p:nvPr/>
        </p:nvSpPr>
        <p:spPr>
          <a:xfrm>
            <a:off x="1005840" y="1371600"/>
            <a:ext cx="25603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Target Variable Fix</a:t>
            </a:r>
            <a:endParaRPr lang="en-US" sz="1200" dirty="0"/>
          </a:p>
        </p:txBody>
      </p:sp>
      <p:sp>
        <p:nvSpPr>
          <p:cNvPr id="9" name="Shape 7"/>
          <p:cNvSpPr/>
          <p:nvPr/>
        </p:nvSpPr>
        <p:spPr>
          <a:xfrm>
            <a:off x="3611880" y="1371600"/>
            <a:ext cx="777240" cy="219456"/>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10" name="Text 8"/>
          <p:cNvSpPr/>
          <p:nvPr/>
        </p:nvSpPr>
        <p:spPr>
          <a:xfrm>
            <a:off x="3611880" y="1371600"/>
            <a:ext cx="777240" cy="219456"/>
          </a:xfrm>
          <a:prstGeom prst="rect">
            <a:avLst/>
          </a:prstGeom>
          <a:noFill/>
          <a:ln/>
        </p:spPr>
        <p:txBody>
          <a:bodyPr wrap="square" lIns="0" tIns="0" rIns="0" bIns="0" rtlCol="0" anchor="ctr"/>
          <a:lstStyle/>
          <a:p>
            <a:pPr marL="0" indent="0" algn="ctr">
              <a:buNone/>
            </a:pPr>
            <a:r>
              <a:rPr lang="en-US" sz="700" b="1" kern="0" spc="100" dirty="0">
                <a:solidFill>
                  <a:srgbClr val="FFFFFF"/>
                </a:solidFill>
                <a:latin typeface="Calibri" pitchFamily="34" charset="0"/>
                <a:ea typeface="Calibri" pitchFamily="34" charset="-122"/>
                <a:cs typeface="Calibri" pitchFamily="34" charset="-120"/>
              </a:rPr>
              <a:t>APPLIED</a:t>
            </a:r>
            <a:endParaRPr lang="en-US" sz="700" dirty="0"/>
          </a:p>
        </p:txBody>
      </p:sp>
      <p:sp>
        <p:nvSpPr>
          <p:cNvPr id="11" name="Text 9"/>
          <p:cNvSpPr/>
          <p:nvPr/>
        </p:nvSpPr>
        <p:spPr>
          <a:xfrm>
            <a:off x="1005840" y="1645920"/>
            <a:ext cx="3337560" cy="68580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Churn coerced to numeric with pd.to_numeric(),</a:t>
            </a:r>
            <a:endParaRPr lang="en-US" sz="900" dirty="0"/>
          </a:p>
          <a:p>
            <a:pPr marL="0" indent="0">
              <a:buNone/>
            </a:pPr>
            <a:r>
              <a:rPr lang="en-US" sz="900" dirty="0">
                <a:solidFill>
                  <a:srgbClr val="4A6274"/>
                </a:solidFill>
                <a:latin typeface="Calibri" pitchFamily="34" charset="0"/>
                <a:ea typeface="Calibri" pitchFamily="34" charset="-122"/>
                <a:cs typeface="Calibri" pitchFamily="34" charset="-120"/>
              </a:rPr>
              <a:t>invalid rows dropped, cast to integer (0/1).</a:t>
            </a:r>
            <a:endParaRPr lang="en-US" sz="900" dirty="0"/>
          </a:p>
        </p:txBody>
      </p:sp>
      <p:sp>
        <p:nvSpPr>
          <p:cNvPr id="12" name="Shape 10"/>
          <p:cNvSpPr/>
          <p:nvPr/>
        </p:nvSpPr>
        <p:spPr>
          <a:xfrm>
            <a:off x="4754880" y="1280160"/>
            <a:ext cx="4114800" cy="1143000"/>
          </a:xfrm>
          <a:prstGeom prst="roundRect">
            <a:avLst>
              <a:gd name="adj" fmla="val 96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3" name="Shape 11"/>
          <p:cNvSpPr/>
          <p:nvPr/>
        </p:nvSpPr>
        <p:spPr>
          <a:xfrm>
            <a:off x="4892040" y="1600200"/>
            <a:ext cx="411480" cy="411480"/>
          </a:xfrm>
          <a:prstGeom prst="ellipse">
            <a:avLst/>
          </a:prstGeom>
          <a:solidFill>
            <a:srgbClr val="028090"/>
          </a:solidFill>
          <a:ln w="12700">
            <a:solidFill>
              <a:srgbClr val="028090"/>
            </a:solidFill>
            <a:prstDash val="solid"/>
          </a:ln>
        </p:spPr>
        <p:txBody>
          <a:bodyPr/>
          <a:lstStyle/>
          <a:p>
            <a:endParaRPr lang="en-GB"/>
          </a:p>
        </p:txBody>
      </p:sp>
      <p:sp>
        <p:nvSpPr>
          <p:cNvPr id="14" name="Text 12"/>
          <p:cNvSpPr/>
          <p:nvPr/>
        </p:nvSpPr>
        <p:spPr>
          <a:xfrm>
            <a:off x="4892040" y="1600200"/>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rPr>
              <a:t>✓</a:t>
            </a:r>
            <a:endParaRPr lang="en-US" sz="1300" dirty="0"/>
          </a:p>
        </p:txBody>
      </p:sp>
      <p:sp>
        <p:nvSpPr>
          <p:cNvPr id="15" name="Text 13"/>
          <p:cNvSpPr/>
          <p:nvPr/>
        </p:nvSpPr>
        <p:spPr>
          <a:xfrm>
            <a:off x="5394960" y="1371600"/>
            <a:ext cx="25603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Missing Value Placeholders</a:t>
            </a:r>
            <a:endParaRPr lang="en-US" sz="1200" dirty="0"/>
          </a:p>
        </p:txBody>
      </p:sp>
      <p:sp>
        <p:nvSpPr>
          <p:cNvPr id="16" name="Shape 14"/>
          <p:cNvSpPr/>
          <p:nvPr/>
        </p:nvSpPr>
        <p:spPr>
          <a:xfrm>
            <a:off x="8001000" y="1371600"/>
            <a:ext cx="777240" cy="219456"/>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17" name="Text 15"/>
          <p:cNvSpPr/>
          <p:nvPr/>
        </p:nvSpPr>
        <p:spPr>
          <a:xfrm>
            <a:off x="8001000" y="1371600"/>
            <a:ext cx="777240" cy="219456"/>
          </a:xfrm>
          <a:prstGeom prst="rect">
            <a:avLst/>
          </a:prstGeom>
          <a:noFill/>
          <a:ln/>
        </p:spPr>
        <p:txBody>
          <a:bodyPr wrap="square" lIns="0" tIns="0" rIns="0" bIns="0" rtlCol="0" anchor="ctr"/>
          <a:lstStyle/>
          <a:p>
            <a:pPr marL="0" indent="0" algn="ctr">
              <a:buNone/>
            </a:pPr>
            <a:r>
              <a:rPr lang="en-US" sz="700" b="1" kern="0" spc="100" dirty="0">
                <a:solidFill>
                  <a:srgbClr val="FFFFFF"/>
                </a:solidFill>
                <a:latin typeface="Calibri" pitchFamily="34" charset="0"/>
                <a:ea typeface="Calibri" pitchFamily="34" charset="-122"/>
                <a:cs typeface="Calibri" pitchFamily="34" charset="-120"/>
              </a:rPr>
              <a:t>APPLIED</a:t>
            </a:r>
            <a:endParaRPr lang="en-US" sz="700" dirty="0"/>
          </a:p>
        </p:txBody>
      </p:sp>
      <p:sp>
        <p:nvSpPr>
          <p:cNvPr id="18" name="Text 16"/>
          <p:cNvSpPr/>
          <p:nvPr/>
        </p:nvSpPr>
        <p:spPr>
          <a:xfrm>
            <a:off x="5394960" y="1645920"/>
            <a:ext cx="3337560" cy="68580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Strings 'NA', 'U', '' replaced with proper NaN</a:t>
            </a:r>
            <a:endParaRPr lang="en-US" sz="900" dirty="0"/>
          </a:p>
          <a:p>
            <a:pPr marL="0" indent="0">
              <a:buNone/>
            </a:pPr>
            <a:r>
              <a:rPr lang="en-US" sz="900" dirty="0">
                <a:solidFill>
                  <a:srgbClr val="4A6274"/>
                </a:solidFill>
                <a:latin typeface="Calibri" pitchFamily="34" charset="0"/>
                <a:ea typeface="Calibri" pitchFamily="34" charset="-122"/>
                <a:cs typeface="Calibri" pitchFamily="34" charset="-120"/>
              </a:rPr>
              <a:t>so pandas/sklearn correctly recognise them.</a:t>
            </a:r>
            <a:endParaRPr lang="en-US" sz="900" dirty="0"/>
          </a:p>
        </p:txBody>
      </p:sp>
      <p:sp>
        <p:nvSpPr>
          <p:cNvPr id="19" name="Shape 17"/>
          <p:cNvSpPr/>
          <p:nvPr/>
        </p:nvSpPr>
        <p:spPr>
          <a:xfrm>
            <a:off x="365760" y="2542032"/>
            <a:ext cx="4114800" cy="1143000"/>
          </a:xfrm>
          <a:prstGeom prst="roundRect">
            <a:avLst>
              <a:gd name="adj" fmla="val 96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20" name="Shape 18"/>
          <p:cNvSpPr/>
          <p:nvPr/>
        </p:nvSpPr>
        <p:spPr>
          <a:xfrm>
            <a:off x="502920" y="2862072"/>
            <a:ext cx="411480" cy="411480"/>
          </a:xfrm>
          <a:prstGeom prst="ellipse">
            <a:avLst/>
          </a:prstGeom>
          <a:solidFill>
            <a:srgbClr val="028090"/>
          </a:solidFill>
          <a:ln w="12700">
            <a:solidFill>
              <a:srgbClr val="028090"/>
            </a:solidFill>
            <a:prstDash val="solid"/>
          </a:ln>
        </p:spPr>
        <p:txBody>
          <a:bodyPr/>
          <a:lstStyle/>
          <a:p>
            <a:endParaRPr lang="en-GB"/>
          </a:p>
        </p:txBody>
      </p:sp>
      <p:sp>
        <p:nvSpPr>
          <p:cNvPr id="21" name="Text 19"/>
          <p:cNvSpPr/>
          <p:nvPr/>
        </p:nvSpPr>
        <p:spPr>
          <a:xfrm>
            <a:off x="502920" y="2862072"/>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rPr>
              <a:t>⚙</a:t>
            </a:r>
            <a:endParaRPr lang="en-US" sz="1300" dirty="0"/>
          </a:p>
        </p:txBody>
      </p:sp>
      <p:sp>
        <p:nvSpPr>
          <p:cNvPr id="22" name="Text 20"/>
          <p:cNvSpPr/>
          <p:nvPr/>
        </p:nvSpPr>
        <p:spPr>
          <a:xfrm>
            <a:off x="1005840" y="2633472"/>
            <a:ext cx="25603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Imputation Strategy</a:t>
            </a:r>
            <a:endParaRPr lang="en-US" sz="1200" dirty="0"/>
          </a:p>
        </p:txBody>
      </p:sp>
      <p:sp>
        <p:nvSpPr>
          <p:cNvPr id="23" name="Shape 21"/>
          <p:cNvSpPr/>
          <p:nvPr/>
        </p:nvSpPr>
        <p:spPr>
          <a:xfrm>
            <a:off x="3611880" y="2633472"/>
            <a:ext cx="777240" cy="219456"/>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24" name="Text 22"/>
          <p:cNvSpPr/>
          <p:nvPr/>
        </p:nvSpPr>
        <p:spPr>
          <a:xfrm>
            <a:off x="3611880" y="2633472"/>
            <a:ext cx="777240" cy="219456"/>
          </a:xfrm>
          <a:prstGeom prst="rect">
            <a:avLst/>
          </a:prstGeom>
          <a:noFill/>
          <a:ln/>
        </p:spPr>
        <p:txBody>
          <a:bodyPr wrap="square" lIns="0" tIns="0" rIns="0" bIns="0" rtlCol="0" anchor="ctr"/>
          <a:lstStyle/>
          <a:p>
            <a:pPr marL="0" indent="0" algn="ctr">
              <a:buNone/>
            </a:pPr>
            <a:r>
              <a:rPr lang="en-US" sz="700" b="1" kern="0" spc="100" dirty="0">
                <a:solidFill>
                  <a:srgbClr val="FFFFFF"/>
                </a:solidFill>
                <a:latin typeface="Calibri" pitchFamily="34" charset="0"/>
                <a:ea typeface="Calibri" pitchFamily="34" charset="-122"/>
                <a:cs typeface="Calibri" pitchFamily="34" charset="-120"/>
              </a:rPr>
              <a:t>APPLIED</a:t>
            </a:r>
            <a:endParaRPr lang="en-US" sz="700" dirty="0"/>
          </a:p>
        </p:txBody>
      </p:sp>
      <p:sp>
        <p:nvSpPr>
          <p:cNvPr id="25" name="Text 23"/>
          <p:cNvSpPr/>
          <p:nvPr/>
        </p:nvSpPr>
        <p:spPr>
          <a:xfrm>
            <a:off x="1005840" y="2907792"/>
            <a:ext cx="3337560" cy="68580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Numeric columns → median (robust to skew).</a:t>
            </a:r>
            <a:endParaRPr lang="en-US" sz="900" dirty="0"/>
          </a:p>
          <a:p>
            <a:pPr marL="0" indent="0">
              <a:buNone/>
            </a:pPr>
            <a:r>
              <a:rPr lang="en-US" sz="900" dirty="0">
                <a:solidFill>
                  <a:srgbClr val="4A6274"/>
                </a:solidFill>
                <a:latin typeface="Calibri" pitchFamily="34" charset="0"/>
                <a:ea typeface="Calibri" pitchFamily="34" charset="-122"/>
                <a:cs typeface="Calibri" pitchFamily="34" charset="-120"/>
              </a:rPr>
              <a:t>Categorical columns → most frequent value (mode).</a:t>
            </a:r>
            <a:endParaRPr lang="en-US" sz="900" dirty="0"/>
          </a:p>
        </p:txBody>
      </p:sp>
      <p:sp>
        <p:nvSpPr>
          <p:cNvPr id="26" name="Shape 24"/>
          <p:cNvSpPr/>
          <p:nvPr/>
        </p:nvSpPr>
        <p:spPr>
          <a:xfrm>
            <a:off x="4754880" y="2542032"/>
            <a:ext cx="4114800" cy="1143000"/>
          </a:xfrm>
          <a:prstGeom prst="roundRect">
            <a:avLst>
              <a:gd name="adj" fmla="val 96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27" name="Shape 25"/>
          <p:cNvSpPr/>
          <p:nvPr/>
        </p:nvSpPr>
        <p:spPr>
          <a:xfrm>
            <a:off x="4892040" y="2862072"/>
            <a:ext cx="411480" cy="411480"/>
          </a:xfrm>
          <a:prstGeom prst="ellipse">
            <a:avLst/>
          </a:prstGeom>
          <a:solidFill>
            <a:srgbClr val="028090"/>
          </a:solidFill>
          <a:ln w="12700">
            <a:solidFill>
              <a:srgbClr val="028090"/>
            </a:solidFill>
            <a:prstDash val="solid"/>
          </a:ln>
        </p:spPr>
        <p:txBody>
          <a:bodyPr/>
          <a:lstStyle/>
          <a:p>
            <a:endParaRPr lang="en-GB"/>
          </a:p>
        </p:txBody>
      </p:sp>
      <p:sp>
        <p:nvSpPr>
          <p:cNvPr id="28" name="Text 26"/>
          <p:cNvSpPr/>
          <p:nvPr/>
        </p:nvSpPr>
        <p:spPr>
          <a:xfrm>
            <a:off x="4892040" y="2862072"/>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rPr>
              <a:t>⚙</a:t>
            </a:r>
            <a:endParaRPr lang="en-US" sz="1300" dirty="0"/>
          </a:p>
        </p:txBody>
      </p:sp>
      <p:sp>
        <p:nvSpPr>
          <p:cNvPr id="29" name="Text 27"/>
          <p:cNvSpPr/>
          <p:nvPr/>
        </p:nvSpPr>
        <p:spPr>
          <a:xfrm>
            <a:off x="5394960" y="2633472"/>
            <a:ext cx="25603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Categorical Encoding</a:t>
            </a:r>
            <a:endParaRPr lang="en-US" sz="1200" dirty="0"/>
          </a:p>
        </p:txBody>
      </p:sp>
      <p:sp>
        <p:nvSpPr>
          <p:cNvPr id="30" name="Shape 28"/>
          <p:cNvSpPr/>
          <p:nvPr/>
        </p:nvSpPr>
        <p:spPr>
          <a:xfrm>
            <a:off x="8001000" y="2633472"/>
            <a:ext cx="777240" cy="219456"/>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1" name="Text 29"/>
          <p:cNvSpPr/>
          <p:nvPr/>
        </p:nvSpPr>
        <p:spPr>
          <a:xfrm>
            <a:off x="8001000" y="2633472"/>
            <a:ext cx="777240" cy="219456"/>
          </a:xfrm>
          <a:prstGeom prst="rect">
            <a:avLst/>
          </a:prstGeom>
          <a:noFill/>
          <a:ln/>
        </p:spPr>
        <p:txBody>
          <a:bodyPr wrap="square" lIns="0" tIns="0" rIns="0" bIns="0" rtlCol="0" anchor="ctr"/>
          <a:lstStyle/>
          <a:p>
            <a:pPr marL="0" indent="0" algn="ctr">
              <a:buNone/>
            </a:pPr>
            <a:r>
              <a:rPr lang="en-US" sz="700" b="1" kern="0" spc="100" dirty="0">
                <a:solidFill>
                  <a:srgbClr val="FFFFFF"/>
                </a:solidFill>
                <a:latin typeface="Calibri" pitchFamily="34" charset="0"/>
                <a:ea typeface="Calibri" pitchFamily="34" charset="-122"/>
                <a:cs typeface="Calibri" pitchFamily="34" charset="-120"/>
              </a:rPr>
              <a:t>APPLIED</a:t>
            </a:r>
            <a:endParaRPr lang="en-US" sz="700" dirty="0"/>
          </a:p>
        </p:txBody>
      </p:sp>
      <p:sp>
        <p:nvSpPr>
          <p:cNvPr id="32" name="Text 30"/>
          <p:cNvSpPr/>
          <p:nvPr/>
        </p:nvSpPr>
        <p:spPr>
          <a:xfrm>
            <a:off x="5394960" y="2907792"/>
            <a:ext cx="3337560" cy="68580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One-hot encoding via pd.get_dummies(drop_first=True).</a:t>
            </a:r>
            <a:endParaRPr lang="en-US" sz="900" dirty="0"/>
          </a:p>
          <a:p>
            <a:pPr marL="0" indent="0">
              <a:buNone/>
            </a:pPr>
            <a:r>
              <a:rPr lang="en-US" sz="900" dirty="0">
                <a:solidFill>
                  <a:srgbClr val="4A6274"/>
                </a:solidFill>
                <a:latin typeface="Calibri" pitchFamily="34" charset="0"/>
                <a:ea typeface="Calibri" pitchFamily="34" charset="-122"/>
                <a:cs typeface="Calibri" pitchFamily="34" charset="-120"/>
              </a:rPr>
              <a:t>Expanded dataset from 100 → 199 columns.</a:t>
            </a:r>
            <a:endParaRPr lang="en-US" sz="900" dirty="0"/>
          </a:p>
        </p:txBody>
      </p:sp>
      <p:sp>
        <p:nvSpPr>
          <p:cNvPr id="33" name="Shape 31"/>
          <p:cNvSpPr/>
          <p:nvPr/>
        </p:nvSpPr>
        <p:spPr>
          <a:xfrm>
            <a:off x="365760" y="3803904"/>
            <a:ext cx="4114800" cy="1143000"/>
          </a:xfrm>
          <a:prstGeom prst="roundRect">
            <a:avLst>
              <a:gd name="adj" fmla="val 96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34" name="Shape 32"/>
          <p:cNvSpPr/>
          <p:nvPr/>
        </p:nvSpPr>
        <p:spPr>
          <a:xfrm>
            <a:off x="502920" y="4123944"/>
            <a:ext cx="411480" cy="411480"/>
          </a:xfrm>
          <a:prstGeom prst="ellipse">
            <a:avLst/>
          </a:prstGeom>
          <a:solidFill>
            <a:srgbClr val="028090"/>
          </a:solidFill>
          <a:ln w="12700">
            <a:solidFill>
              <a:srgbClr val="028090"/>
            </a:solidFill>
            <a:prstDash val="solid"/>
          </a:ln>
        </p:spPr>
        <p:txBody>
          <a:bodyPr/>
          <a:lstStyle/>
          <a:p>
            <a:endParaRPr lang="en-GB"/>
          </a:p>
        </p:txBody>
      </p:sp>
      <p:sp>
        <p:nvSpPr>
          <p:cNvPr id="35" name="Text 33"/>
          <p:cNvSpPr/>
          <p:nvPr/>
        </p:nvSpPr>
        <p:spPr>
          <a:xfrm>
            <a:off x="502920" y="4123944"/>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rPr>
              <a:t>⚙</a:t>
            </a:r>
            <a:endParaRPr lang="en-US" sz="1300" dirty="0"/>
          </a:p>
        </p:txBody>
      </p:sp>
      <p:sp>
        <p:nvSpPr>
          <p:cNvPr id="36" name="Text 34"/>
          <p:cNvSpPr/>
          <p:nvPr/>
        </p:nvSpPr>
        <p:spPr>
          <a:xfrm>
            <a:off x="1005840" y="3895344"/>
            <a:ext cx="25603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Feature Selection</a:t>
            </a:r>
            <a:endParaRPr lang="en-US" sz="1200" dirty="0"/>
          </a:p>
        </p:txBody>
      </p:sp>
      <p:sp>
        <p:nvSpPr>
          <p:cNvPr id="37" name="Shape 35"/>
          <p:cNvSpPr/>
          <p:nvPr/>
        </p:nvSpPr>
        <p:spPr>
          <a:xfrm>
            <a:off x="3611880" y="3895344"/>
            <a:ext cx="777240" cy="219456"/>
          </a:xfrm>
          <a:prstGeom prst="roundRect">
            <a:avLst>
              <a:gd name="adj" fmla="val 25000"/>
            </a:avLst>
          </a:prstGeom>
          <a:solidFill>
            <a:srgbClr val="F5A623"/>
          </a:solidFill>
          <a:ln w="12700">
            <a:solidFill>
              <a:srgbClr val="F5A623"/>
            </a:solidFill>
            <a:prstDash val="solid"/>
          </a:ln>
        </p:spPr>
        <p:txBody>
          <a:bodyPr/>
          <a:lstStyle/>
          <a:p>
            <a:endParaRPr lang="en-GB"/>
          </a:p>
        </p:txBody>
      </p:sp>
      <p:sp>
        <p:nvSpPr>
          <p:cNvPr id="38" name="Text 36"/>
          <p:cNvSpPr/>
          <p:nvPr/>
        </p:nvSpPr>
        <p:spPr>
          <a:xfrm>
            <a:off x="3611880" y="3895344"/>
            <a:ext cx="777240" cy="219456"/>
          </a:xfrm>
          <a:prstGeom prst="rect">
            <a:avLst/>
          </a:prstGeom>
          <a:noFill/>
          <a:ln/>
        </p:spPr>
        <p:txBody>
          <a:bodyPr wrap="square" lIns="0" tIns="0" rIns="0" bIns="0" rtlCol="0" anchor="ctr"/>
          <a:lstStyle/>
          <a:p>
            <a:pPr marL="0" indent="0" algn="ctr">
              <a:buNone/>
            </a:pPr>
            <a:r>
              <a:rPr lang="en-US" sz="700" b="1" kern="0" spc="100" dirty="0">
                <a:solidFill>
                  <a:srgbClr val="FFFFFF"/>
                </a:solidFill>
                <a:latin typeface="Calibri" pitchFamily="34" charset="0"/>
                <a:ea typeface="Calibri" pitchFamily="34" charset="-122"/>
                <a:cs typeface="Calibri" pitchFamily="34" charset="-120"/>
              </a:rPr>
              <a:t>APPLIED</a:t>
            </a:r>
            <a:endParaRPr lang="en-US" sz="700" dirty="0"/>
          </a:p>
        </p:txBody>
      </p:sp>
      <p:sp>
        <p:nvSpPr>
          <p:cNvPr id="39" name="Text 37"/>
          <p:cNvSpPr/>
          <p:nvPr/>
        </p:nvSpPr>
        <p:spPr>
          <a:xfrm>
            <a:off x="1005840" y="4169664"/>
            <a:ext cx="3337560" cy="68580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SelectKBest (ANOVA F-test, k=30) reduced</a:t>
            </a:r>
            <a:endParaRPr lang="en-US" sz="900" dirty="0"/>
          </a:p>
          <a:p>
            <a:pPr marL="0" indent="0">
              <a:buNone/>
            </a:pPr>
            <a:r>
              <a:rPr lang="en-US" sz="900" dirty="0">
                <a:solidFill>
                  <a:srgbClr val="4A6274"/>
                </a:solidFill>
                <a:latin typeface="Calibri" pitchFamily="34" charset="0"/>
                <a:ea typeface="Calibri" pitchFamily="34" charset="-122"/>
                <a:cs typeface="Calibri" pitchFamily="34" charset="-120"/>
              </a:rPr>
              <a:t>199 columns down to the 30 most predictive features.</a:t>
            </a:r>
            <a:endParaRPr lang="en-US" sz="900" dirty="0"/>
          </a:p>
        </p:txBody>
      </p:sp>
      <p:sp>
        <p:nvSpPr>
          <p:cNvPr id="40" name="Shape 38"/>
          <p:cNvSpPr/>
          <p:nvPr/>
        </p:nvSpPr>
        <p:spPr>
          <a:xfrm>
            <a:off x="4754880" y="3803904"/>
            <a:ext cx="4114800" cy="1143000"/>
          </a:xfrm>
          <a:prstGeom prst="roundRect">
            <a:avLst>
              <a:gd name="adj" fmla="val 96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41" name="Shape 39"/>
          <p:cNvSpPr/>
          <p:nvPr/>
        </p:nvSpPr>
        <p:spPr>
          <a:xfrm>
            <a:off x="4892040" y="4123944"/>
            <a:ext cx="411480" cy="411480"/>
          </a:xfrm>
          <a:prstGeom prst="ellipse">
            <a:avLst/>
          </a:prstGeom>
          <a:solidFill>
            <a:srgbClr val="028090"/>
          </a:solidFill>
          <a:ln w="12700">
            <a:solidFill>
              <a:srgbClr val="028090"/>
            </a:solidFill>
            <a:prstDash val="solid"/>
          </a:ln>
        </p:spPr>
        <p:txBody>
          <a:bodyPr/>
          <a:lstStyle/>
          <a:p>
            <a:endParaRPr lang="en-GB"/>
          </a:p>
        </p:txBody>
      </p:sp>
      <p:sp>
        <p:nvSpPr>
          <p:cNvPr id="42" name="Text 40"/>
          <p:cNvSpPr/>
          <p:nvPr/>
        </p:nvSpPr>
        <p:spPr>
          <a:xfrm>
            <a:off x="4892040" y="4123944"/>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rPr>
              <a:t>✓</a:t>
            </a:r>
            <a:endParaRPr lang="en-US" sz="1300" dirty="0"/>
          </a:p>
        </p:txBody>
      </p:sp>
      <p:sp>
        <p:nvSpPr>
          <p:cNvPr id="43" name="Text 41"/>
          <p:cNvSpPr/>
          <p:nvPr/>
        </p:nvSpPr>
        <p:spPr>
          <a:xfrm>
            <a:off x="5394960" y="3895344"/>
            <a:ext cx="25603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Class Balance Check</a:t>
            </a:r>
            <a:endParaRPr lang="en-US" sz="1200" dirty="0"/>
          </a:p>
        </p:txBody>
      </p:sp>
      <p:sp>
        <p:nvSpPr>
          <p:cNvPr id="44" name="Shape 42"/>
          <p:cNvSpPr/>
          <p:nvPr/>
        </p:nvSpPr>
        <p:spPr>
          <a:xfrm>
            <a:off x="8001000" y="3895344"/>
            <a:ext cx="777240" cy="219456"/>
          </a:xfrm>
          <a:prstGeom prst="roundRect">
            <a:avLst>
              <a:gd name="adj" fmla="val 25000"/>
            </a:avLst>
          </a:prstGeom>
          <a:solidFill>
            <a:srgbClr val="2DC653"/>
          </a:solidFill>
          <a:ln w="12700">
            <a:solidFill>
              <a:srgbClr val="2DC653"/>
            </a:solidFill>
            <a:prstDash val="solid"/>
          </a:ln>
        </p:spPr>
        <p:txBody>
          <a:bodyPr/>
          <a:lstStyle/>
          <a:p>
            <a:endParaRPr lang="en-GB"/>
          </a:p>
        </p:txBody>
      </p:sp>
      <p:sp>
        <p:nvSpPr>
          <p:cNvPr id="45" name="Text 43"/>
          <p:cNvSpPr/>
          <p:nvPr/>
        </p:nvSpPr>
        <p:spPr>
          <a:xfrm>
            <a:off x="8001000" y="3895344"/>
            <a:ext cx="777240" cy="219456"/>
          </a:xfrm>
          <a:prstGeom prst="rect">
            <a:avLst/>
          </a:prstGeom>
          <a:noFill/>
          <a:ln/>
        </p:spPr>
        <p:txBody>
          <a:bodyPr wrap="square" lIns="0" tIns="0" rIns="0" bIns="0" rtlCol="0" anchor="ctr"/>
          <a:lstStyle/>
          <a:p>
            <a:pPr marL="0" indent="0" algn="ctr">
              <a:buNone/>
            </a:pPr>
            <a:r>
              <a:rPr lang="en-US" sz="700" b="1" kern="0" spc="100" dirty="0">
                <a:solidFill>
                  <a:srgbClr val="FFFFFF"/>
                </a:solidFill>
                <a:latin typeface="Calibri" pitchFamily="34" charset="0"/>
                <a:ea typeface="Calibri" pitchFamily="34" charset="-122"/>
                <a:cs typeface="Calibri" pitchFamily="34" charset="-120"/>
              </a:rPr>
              <a:t>BALANCED</a:t>
            </a:r>
            <a:endParaRPr lang="en-US" sz="700" dirty="0"/>
          </a:p>
        </p:txBody>
      </p:sp>
      <p:sp>
        <p:nvSpPr>
          <p:cNvPr id="46" name="Text 44"/>
          <p:cNvSpPr/>
          <p:nvPr/>
        </p:nvSpPr>
        <p:spPr>
          <a:xfrm>
            <a:off x="5394960" y="4169664"/>
            <a:ext cx="3337560" cy="68580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churn=0: 50,438 (50.4%)  |  churn=1: 49,562 (49.6%)</a:t>
            </a:r>
            <a:endParaRPr lang="en-US" sz="900" dirty="0"/>
          </a:p>
          <a:p>
            <a:pPr marL="0" indent="0">
              <a:buNone/>
            </a:pPr>
            <a:r>
              <a:rPr lang="en-US" sz="900" dirty="0">
                <a:solidFill>
                  <a:srgbClr val="4A6274"/>
                </a:solidFill>
                <a:latin typeface="Calibri" pitchFamily="34" charset="0"/>
                <a:ea typeface="Calibri" pitchFamily="34" charset="-122"/>
                <a:cs typeface="Calibri" pitchFamily="34" charset="-120"/>
              </a:rPr>
              <a:t>Naturally well-balanced — minimal skew to correct.</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9144000" cy="114300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73152"/>
            <a:ext cx="8412480" cy="502920"/>
          </a:xfrm>
          <a:prstGeom prst="rect">
            <a:avLst/>
          </a:prstGeom>
          <a:noFill/>
          <a:ln/>
        </p:spPr>
        <p:txBody>
          <a:bodyPr wrap="square"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Practical Implementation</a:t>
            </a:r>
            <a:endParaRPr lang="en-US" sz="3200" dirty="0"/>
          </a:p>
        </p:txBody>
      </p:sp>
      <p:sp>
        <p:nvSpPr>
          <p:cNvPr id="4" name="Text 2"/>
          <p:cNvSpPr/>
          <p:nvPr/>
        </p:nvSpPr>
        <p:spPr>
          <a:xfrm>
            <a:off x="365760" y="594360"/>
            <a:ext cx="8412480" cy="384048"/>
          </a:xfrm>
          <a:prstGeom prst="rect">
            <a:avLst/>
          </a:prstGeom>
          <a:noFill/>
          <a:ln/>
        </p:spPr>
        <p:txBody>
          <a:bodyPr wrap="square" rtlCol="0" anchor="ctr"/>
          <a:lstStyle/>
          <a:p>
            <a:pPr marL="0" indent="0">
              <a:buNone/>
            </a:pPr>
            <a:r>
              <a:rPr lang="en-US" sz="1350" i="1" dirty="0">
                <a:solidFill>
                  <a:srgbClr val="D6EEF2"/>
                </a:solidFill>
                <a:latin typeface="Calibri" pitchFamily="34" charset="0"/>
                <a:ea typeface="Calibri" pitchFamily="34" charset="-122"/>
                <a:cs typeface="Calibri" pitchFamily="34" charset="-120"/>
              </a:rPr>
              <a:t>Python Code Walkthrough — From Raw Data to Model-Ready Features</a:t>
            </a:r>
            <a:endParaRPr lang="en-US" sz="1350" dirty="0"/>
          </a:p>
        </p:txBody>
      </p:sp>
      <p:sp>
        <p:nvSpPr>
          <p:cNvPr id="5" name="Shape 3"/>
          <p:cNvSpPr/>
          <p:nvPr/>
        </p:nvSpPr>
        <p:spPr>
          <a:xfrm>
            <a:off x="365760" y="128016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6" name="Shape 4"/>
          <p:cNvSpPr/>
          <p:nvPr/>
        </p:nvSpPr>
        <p:spPr>
          <a:xfrm>
            <a:off x="475488" y="1389888"/>
            <a:ext cx="365760" cy="365760"/>
          </a:xfrm>
          <a:prstGeom prst="ellipse">
            <a:avLst/>
          </a:prstGeom>
          <a:solidFill>
            <a:srgbClr val="02C39A"/>
          </a:solidFill>
          <a:ln w="12700">
            <a:solidFill>
              <a:srgbClr val="02C39A"/>
            </a:solidFill>
            <a:prstDash val="solid"/>
          </a:ln>
        </p:spPr>
        <p:txBody>
          <a:bodyPr/>
          <a:lstStyle/>
          <a:p>
            <a:endParaRPr lang="en-GB"/>
          </a:p>
        </p:txBody>
      </p:sp>
      <p:sp>
        <p:nvSpPr>
          <p:cNvPr id="7" name="Text 5"/>
          <p:cNvSpPr/>
          <p:nvPr/>
        </p:nvSpPr>
        <p:spPr>
          <a:xfrm>
            <a:off x="475488" y="138988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1</a:t>
            </a:r>
            <a:endParaRPr lang="en-US" sz="1100" dirty="0"/>
          </a:p>
        </p:txBody>
      </p:sp>
      <p:sp>
        <p:nvSpPr>
          <p:cNvPr id="8" name="Text 6"/>
          <p:cNvSpPr/>
          <p:nvPr/>
        </p:nvSpPr>
        <p:spPr>
          <a:xfrm>
            <a:off x="914400" y="137160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Load Data</a:t>
            </a:r>
            <a:endParaRPr lang="en-US" sz="1150" dirty="0"/>
          </a:p>
        </p:txBody>
      </p:sp>
      <p:sp>
        <p:nvSpPr>
          <p:cNvPr id="9" name="Text 7"/>
          <p:cNvSpPr/>
          <p:nvPr/>
        </p:nvSpPr>
        <p:spPr>
          <a:xfrm>
            <a:off x="914400" y="170078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Import CSV, inspect shape</a:t>
            </a:r>
            <a:endParaRPr lang="en-US" sz="900" dirty="0"/>
          </a:p>
        </p:txBody>
      </p:sp>
      <p:sp>
        <p:nvSpPr>
          <p:cNvPr id="10" name="Shape 8"/>
          <p:cNvSpPr/>
          <p:nvPr/>
        </p:nvSpPr>
        <p:spPr>
          <a:xfrm>
            <a:off x="3200400" y="128016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11" name="Shape 9"/>
          <p:cNvSpPr/>
          <p:nvPr/>
        </p:nvSpPr>
        <p:spPr>
          <a:xfrm>
            <a:off x="3310128" y="1389888"/>
            <a:ext cx="365760" cy="365760"/>
          </a:xfrm>
          <a:prstGeom prst="ellipse">
            <a:avLst/>
          </a:prstGeom>
          <a:solidFill>
            <a:srgbClr val="02C39A"/>
          </a:solidFill>
          <a:ln w="12700">
            <a:solidFill>
              <a:srgbClr val="02C39A"/>
            </a:solidFill>
            <a:prstDash val="solid"/>
          </a:ln>
        </p:spPr>
        <p:txBody>
          <a:bodyPr/>
          <a:lstStyle/>
          <a:p>
            <a:endParaRPr lang="en-GB"/>
          </a:p>
        </p:txBody>
      </p:sp>
      <p:sp>
        <p:nvSpPr>
          <p:cNvPr id="12" name="Text 10"/>
          <p:cNvSpPr/>
          <p:nvPr/>
        </p:nvSpPr>
        <p:spPr>
          <a:xfrm>
            <a:off x="3310128" y="138988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2</a:t>
            </a:r>
            <a:endParaRPr lang="en-US" sz="1100" dirty="0"/>
          </a:p>
        </p:txBody>
      </p:sp>
      <p:sp>
        <p:nvSpPr>
          <p:cNvPr id="13" name="Text 11"/>
          <p:cNvSpPr/>
          <p:nvPr/>
        </p:nvSpPr>
        <p:spPr>
          <a:xfrm>
            <a:off x="3749040" y="137160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Clean Target</a:t>
            </a:r>
            <a:endParaRPr lang="en-US" sz="1150" dirty="0"/>
          </a:p>
        </p:txBody>
      </p:sp>
      <p:sp>
        <p:nvSpPr>
          <p:cNvPr id="14" name="Text 12"/>
          <p:cNvSpPr/>
          <p:nvPr/>
        </p:nvSpPr>
        <p:spPr>
          <a:xfrm>
            <a:off x="3749040" y="170078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Fix churn column</a:t>
            </a:r>
            <a:endParaRPr lang="en-US" sz="900" dirty="0"/>
          </a:p>
        </p:txBody>
      </p:sp>
      <p:sp>
        <p:nvSpPr>
          <p:cNvPr id="15" name="Shape 13"/>
          <p:cNvSpPr/>
          <p:nvPr/>
        </p:nvSpPr>
        <p:spPr>
          <a:xfrm>
            <a:off x="6035040" y="128016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16" name="Shape 14"/>
          <p:cNvSpPr/>
          <p:nvPr/>
        </p:nvSpPr>
        <p:spPr>
          <a:xfrm>
            <a:off x="6144768" y="1389888"/>
            <a:ext cx="365760" cy="365760"/>
          </a:xfrm>
          <a:prstGeom prst="ellipse">
            <a:avLst/>
          </a:prstGeom>
          <a:solidFill>
            <a:srgbClr val="02C39A"/>
          </a:solidFill>
          <a:ln w="12700">
            <a:solidFill>
              <a:srgbClr val="02C39A"/>
            </a:solidFill>
            <a:prstDash val="solid"/>
          </a:ln>
        </p:spPr>
        <p:txBody>
          <a:bodyPr/>
          <a:lstStyle/>
          <a:p>
            <a:endParaRPr lang="en-GB"/>
          </a:p>
        </p:txBody>
      </p:sp>
      <p:sp>
        <p:nvSpPr>
          <p:cNvPr id="17" name="Text 15"/>
          <p:cNvSpPr/>
          <p:nvPr/>
        </p:nvSpPr>
        <p:spPr>
          <a:xfrm>
            <a:off x="6144768" y="138988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3</a:t>
            </a:r>
            <a:endParaRPr lang="en-US" sz="1100" dirty="0"/>
          </a:p>
        </p:txBody>
      </p:sp>
      <p:sp>
        <p:nvSpPr>
          <p:cNvPr id="18" name="Text 16"/>
          <p:cNvSpPr/>
          <p:nvPr/>
        </p:nvSpPr>
        <p:spPr>
          <a:xfrm>
            <a:off x="6583680" y="137160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Missing Values</a:t>
            </a:r>
            <a:endParaRPr lang="en-US" sz="1150" dirty="0"/>
          </a:p>
        </p:txBody>
      </p:sp>
      <p:sp>
        <p:nvSpPr>
          <p:cNvPr id="19" name="Text 17"/>
          <p:cNvSpPr/>
          <p:nvPr/>
        </p:nvSpPr>
        <p:spPr>
          <a:xfrm>
            <a:off x="6583680" y="170078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Standardise nulls</a:t>
            </a:r>
            <a:endParaRPr lang="en-US" sz="900" dirty="0"/>
          </a:p>
        </p:txBody>
      </p:sp>
      <p:sp>
        <p:nvSpPr>
          <p:cNvPr id="20" name="Shape 18"/>
          <p:cNvSpPr/>
          <p:nvPr/>
        </p:nvSpPr>
        <p:spPr>
          <a:xfrm>
            <a:off x="365760" y="246888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21" name="Shape 19"/>
          <p:cNvSpPr/>
          <p:nvPr/>
        </p:nvSpPr>
        <p:spPr>
          <a:xfrm>
            <a:off x="475488" y="2578608"/>
            <a:ext cx="365760" cy="365760"/>
          </a:xfrm>
          <a:prstGeom prst="ellipse">
            <a:avLst/>
          </a:prstGeom>
          <a:solidFill>
            <a:srgbClr val="02C39A"/>
          </a:solidFill>
          <a:ln w="12700">
            <a:solidFill>
              <a:srgbClr val="02C39A"/>
            </a:solidFill>
            <a:prstDash val="solid"/>
          </a:ln>
        </p:spPr>
        <p:txBody>
          <a:bodyPr/>
          <a:lstStyle/>
          <a:p>
            <a:endParaRPr lang="en-GB"/>
          </a:p>
        </p:txBody>
      </p:sp>
      <p:sp>
        <p:nvSpPr>
          <p:cNvPr id="22" name="Text 20"/>
          <p:cNvSpPr/>
          <p:nvPr/>
        </p:nvSpPr>
        <p:spPr>
          <a:xfrm>
            <a:off x="475488" y="257860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4</a:t>
            </a:r>
            <a:endParaRPr lang="en-US" sz="1100" dirty="0"/>
          </a:p>
        </p:txBody>
      </p:sp>
      <p:sp>
        <p:nvSpPr>
          <p:cNvPr id="23" name="Text 21"/>
          <p:cNvSpPr/>
          <p:nvPr/>
        </p:nvSpPr>
        <p:spPr>
          <a:xfrm>
            <a:off x="914400" y="256032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Split Columns</a:t>
            </a:r>
            <a:endParaRPr lang="en-US" sz="1150" dirty="0"/>
          </a:p>
        </p:txBody>
      </p:sp>
      <p:sp>
        <p:nvSpPr>
          <p:cNvPr id="24" name="Text 22"/>
          <p:cNvSpPr/>
          <p:nvPr/>
        </p:nvSpPr>
        <p:spPr>
          <a:xfrm>
            <a:off x="914400" y="288950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Numeric vs categorical</a:t>
            </a:r>
            <a:endParaRPr lang="en-US" sz="900" dirty="0"/>
          </a:p>
        </p:txBody>
      </p:sp>
      <p:sp>
        <p:nvSpPr>
          <p:cNvPr id="25" name="Shape 23"/>
          <p:cNvSpPr/>
          <p:nvPr/>
        </p:nvSpPr>
        <p:spPr>
          <a:xfrm>
            <a:off x="3200400" y="246888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26" name="Shape 24"/>
          <p:cNvSpPr/>
          <p:nvPr/>
        </p:nvSpPr>
        <p:spPr>
          <a:xfrm>
            <a:off x="3310128" y="2578608"/>
            <a:ext cx="365760" cy="365760"/>
          </a:xfrm>
          <a:prstGeom prst="ellipse">
            <a:avLst/>
          </a:prstGeom>
          <a:solidFill>
            <a:srgbClr val="02C39A"/>
          </a:solidFill>
          <a:ln w="12700">
            <a:solidFill>
              <a:srgbClr val="02C39A"/>
            </a:solidFill>
            <a:prstDash val="solid"/>
          </a:ln>
        </p:spPr>
        <p:txBody>
          <a:bodyPr/>
          <a:lstStyle/>
          <a:p>
            <a:endParaRPr lang="en-GB"/>
          </a:p>
        </p:txBody>
      </p:sp>
      <p:sp>
        <p:nvSpPr>
          <p:cNvPr id="27" name="Text 25"/>
          <p:cNvSpPr/>
          <p:nvPr/>
        </p:nvSpPr>
        <p:spPr>
          <a:xfrm>
            <a:off x="3310128" y="257860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5</a:t>
            </a:r>
            <a:endParaRPr lang="en-US" sz="1100" dirty="0"/>
          </a:p>
        </p:txBody>
      </p:sp>
      <p:sp>
        <p:nvSpPr>
          <p:cNvPr id="28" name="Text 26"/>
          <p:cNvSpPr/>
          <p:nvPr/>
        </p:nvSpPr>
        <p:spPr>
          <a:xfrm>
            <a:off x="3749040" y="256032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Imputation</a:t>
            </a:r>
            <a:endParaRPr lang="en-US" sz="1150" dirty="0"/>
          </a:p>
        </p:txBody>
      </p:sp>
      <p:sp>
        <p:nvSpPr>
          <p:cNvPr id="29" name="Text 27"/>
          <p:cNvSpPr/>
          <p:nvPr/>
        </p:nvSpPr>
        <p:spPr>
          <a:xfrm>
            <a:off x="3749040" y="288950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Median / mode fill</a:t>
            </a:r>
            <a:endParaRPr lang="en-US" sz="900" dirty="0"/>
          </a:p>
        </p:txBody>
      </p:sp>
      <p:sp>
        <p:nvSpPr>
          <p:cNvPr id="30" name="Shape 28"/>
          <p:cNvSpPr/>
          <p:nvPr/>
        </p:nvSpPr>
        <p:spPr>
          <a:xfrm>
            <a:off x="6035040" y="246888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31" name="Shape 29"/>
          <p:cNvSpPr/>
          <p:nvPr/>
        </p:nvSpPr>
        <p:spPr>
          <a:xfrm>
            <a:off x="6144768" y="2578608"/>
            <a:ext cx="365760" cy="365760"/>
          </a:xfrm>
          <a:prstGeom prst="ellipse">
            <a:avLst/>
          </a:prstGeom>
          <a:solidFill>
            <a:srgbClr val="02C39A"/>
          </a:solidFill>
          <a:ln w="12700">
            <a:solidFill>
              <a:srgbClr val="02C39A"/>
            </a:solidFill>
            <a:prstDash val="solid"/>
          </a:ln>
        </p:spPr>
        <p:txBody>
          <a:bodyPr/>
          <a:lstStyle/>
          <a:p>
            <a:endParaRPr lang="en-GB"/>
          </a:p>
        </p:txBody>
      </p:sp>
      <p:sp>
        <p:nvSpPr>
          <p:cNvPr id="32" name="Text 30"/>
          <p:cNvSpPr/>
          <p:nvPr/>
        </p:nvSpPr>
        <p:spPr>
          <a:xfrm>
            <a:off x="6144768" y="257860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6</a:t>
            </a:r>
            <a:endParaRPr lang="en-US" sz="1100" dirty="0"/>
          </a:p>
        </p:txBody>
      </p:sp>
      <p:sp>
        <p:nvSpPr>
          <p:cNvPr id="33" name="Text 31"/>
          <p:cNvSpPr/>
          <p:nvPr/>
        </p:nvSpPr>
        <p:spPr>
          <a:xfrm>
            <a:off x="6583680" y="256032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Encoding</a:t>
            </a:r>
            <a:endParaRPr lang="en-US" sz="1150" dirty="0"/>
          </a:p>
        </p:txBody>
      </p:sp>
      <p:sp>
        <p:nvSpPr>
          <p:cNvPr id="34" name="Text 32"/>
          <p:cNvSpPr/>
          <p:nvPr/>
        </p:nvSpPr>
        <p:spPr>
          <a:xfrm>
            <a:off x="6583680" y="288950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One-hot categoricals</a:t>
            </a:r>
            <a:endParaRPr lang="en-US" sz="900" dirty="0"/>
          </a:p>
        </p:txBody>
      </p:sp>
      <p:sp>
        <p:nvSpPr>
          <p:cNvPr id="35" name="Shape 33"/>
          <p:cNvSpPr/>
          <p:nvPr/>
        </p:nvSpPr>
        <p:spPr>
          <a:xfrm>
            <a:off x="365760" y="365760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36" name="Shape 34"/>
          <p:cNvSpPr/>
          <p:nvPr/>
        </p:nvSpPr>
        <p:spPr>
          <a:xfrm>
            <a:off x="475488" y="3767328"/>
            <a:ext cx="365760" cy="365760"/>
          </a:xfrm>
          <a:prstGeom prst="ellipse">
            <a:avLst/>
          </a:prstGeom>
          <a:solidFill>
            <a:srgbClr val="02C39A"/>
          </a:solidFill>
          <a:ln w="12700">
            <a:solidFill>
              <a:srgbClr val="02C39A"/>
            </a:solidFill>
            <a:prstDash val="solid"/>
          </a:ln>
        </p:spPr>
        <p:txBody>
          <a:bodyPr/>
          <a:lstStyle/>
          <a:p>
            <a:endParaRPr lang="en-GB"/>
          </a:p>
        </p:txBody>
      </p:sp>
      <p:sp>
        <p:nvSpPr>
          <p:cNvPr id="37" name="Text 35"/>
          <p:cNvSpPr/>
          <p:nvPr/>
        </p:nvSpPr>
        <p:spPr>
          <a:xfrm>
            <a:off x="475488" y="376732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7</a:t>
            </a:r>
            <a:endParaRPr lang="en-US" sz="1100" dirty="0"/>
          </a:p>
        </p:txBody>
      </p:sp>
      <p:sp>
        <p:nvSpPr>
          <p:cNvPr id="38" name="Text 36"/>
          <p:cNvSpPr/>
          <p:nvPr/>
        </p:nvSpPr>
        <p:spPr>
          <a:xfrm>
            <a:off x="914400" y="374904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Feature Selection</a:t>
            </a:r>
            <a:endParaRPr lang="en-US" sz="1150" dirty="0"/>
          </a:p>
        </p:txBody>
      </p:sp>
      <p:sp>
        <p:nvSpPr>
          <p:cNvPr id="39" name="Text 37"/>
          <p:cNvSpPr/>
          <p:nvPr/>
        </p:nvSpPr>
        <p:spPr>
          <a:xfrm>
            <a:off x="914400" y="407822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SelectKBest (top 30)</a:t>
            </a:r>
            <a:endParaRPr lang="en-US" sz="900" dirty="0"/>
          </a:p>
        </p:txBody>
      </p:sp>
      <p:sp>
        <p:nvSpPr>
          <p:cNvPr id="40" name="Shape 38"/>
          <p:cNvSpPr/>
          <p:nvPr/>
        </p:nvSpPr>
        <p:spPr>
          <a:xfrm>
            <a:off x="3200400" y="365760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41" name="Shape 39"/>
          <p:cNvSpPr/>
          <p:nvPr/>
        </p:nvSpPr>
        <p:spPr>
          <a:xfrm>
            <a:off x="3310128" y="3767328"/>
            <a:ext cx="365760" cy="365760"/>
          </a:xfrm>
          <a:prstGeom prst="ellipse">
            <a:avLst/>
          </a:prstGeom>
          <a:solidFill>
            <a:srgbClr val="02C39A"/>
          </a:solidFill>
          <a:ln w="12700">
            <a:solidFill>
              <a:srgbClr val="02C39A"/>
            </a:solidFill>
            <a:prstDash val="solid"/>
          </a:ln>
        </p:spPr>
        <p:txBody>
          <a:bodyPr/>
          <a:lstStyle/>
          <a:p>
            <a:endParaRPr lang="en-GB"/>
          </a:p>
        </p:txBody>
      </p:sp>
      <p:sp>
        <p:nvSpPr>
          <p:cNvPr id="42" name="Text 40"/>
          <p:cNvSpPr/>
          <p:nvPr/>
        </p:nvSpPr>
        <p:spPr>
          <a:xfrm>
            <a:off x="3310128" y="376732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8</a:t>
            </a:r>
            <a:endParaRPr lang="en-US" sz="1100" dirty="0"/>
          </a:p>
        </p:txBody>
      </p:sp>
      <p:sp>
        <p:nvSpPr>
          <p:cNvPr id="43" name="Text 41"/>
          <p:cNvSpPr/>
          <p:nvPr/>
        </p:nvSpPr>
        <p:spPr>
          <a:xfrm>
            <a:off x="3749040" y="374904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SMOTE</a:t>
            </a:r>
            <a:endParaRPr lang="en-US" sz="1150" dirty="0"/>
          </a:p>
        </p:txBody>
      </p:sp>
      <p:sp>
        <p:nvSpPr>
          <p:cNvPr id="44" name="Text 42"/>
          <p:cNvSpPr/>
          <p:nvPr/>
        </p:nvSpPr>
        <p:spPr>
          <a:xfrm>
            <a:off x="3749040" y="407822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Balance training set</a:t>
            </a:r>
            <a:endParaRPr lang="en-US" sz="900" dirty="0"/>
          </a:p>
        </p:txBody>
      </p:sp>
      <p:sp>
        <p:nvSpPr>
          <p:cNvPr id="45" name="Shape 43"/>
          <p:cNvSpPr/>
          <p:nvPr/>
        </p:nvSpPr>
        <p:spPr>
          <a:xfrm>
            <a:off x="6035040" y="3657600"/>
            <a:ext cx="2606040" cy="1024128"/>
          </a:xfrm>
          <a:prstGeom prst="roundRect">
            <a:avLst>
              <a:gd name="adj" fmla="val 8929"/>
            </a:avLst>
          </a:prstGeom>
          <a:solidFill>
            <a:srgbClr val="0E2D42"/>
          </a:solidFill>
          <a:ln w="12700">
            <a:solidFill>
              <a:srgbClr val="028090"/>
            </a:solidFill>
            <a:prstDash val="solid"/>
          </a:ln>
        </p:spPr>
        <p:txBody>
          <a:bodyPr/>
          <a:lstStyle/>
          <a:p>
            <a:endParaRPr lang="en-GB"/>
          </a:p>
        </p:txBody>
      </p:sp>
      <p:sp>
        <p:nvSpPr>
          <p:cNvPr id="46" name="Shape 44"/>
          <p:cNvSpPr/>
          <p:nvPr/>
        </p:nvSpPr>
        <p:spPr>
          <a:xfrm>
            <a:off x="6144768" y="3767328"/>
            <a:ext cx="365760" cy="365760"/>
          </a:xfrm>
          <a:prstGeom prst="ellipse">
            <a:avLst/>
          </a:prstGeom>
          <a:solidFill>
            <a:srgbClr val="02C39A"/>
          </a:solidFill>
          <a:ln w="12700">
            <a:solidFill>
              <a:srgbClr val="02C39A"/>
            </a:solidFill>
            <a:prstDash val="solid"/>
          </a:ln>
        </p:spPr>
        <p:txBody>
          <a:bodyPr/>
          <a:lstStyle/>
          <a:p>
            <a:endParaRPr lang="en-GB"/>
          </a:p>
        </p:txBody>
      </p:sp>
      <p:sp>
        <p:nvSpPr>
          <p:cNvPr id="47" name="Text 45"/>
          <p:cNvSpPr/>
          <p:nvPr/>
        </p:nvSpPr>
        <p:spPr>
          <a:xfrm>
            <a:off x="6144768" y="3767328"/>
            <a:ext cx="365760" cy="36576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9</a:t>
            </a:r>
            <a:endParaRPr lang="en-US" sz="1100" dirty="0"/>
          </a:p>
        </p:txBody>
      </p:sp>
      <p:sp>
        <p:nvSpPr>
          <p:cNvPr id="48" name="Text 46"/>
          <p:cNvSpPr/>
          <p:nvPr/>
        </p:nvSpPr>
        <p:spPr>
          <a:xfrm>
            <a:off x="6583680" y="3749040"/>
            <a:ext cx="1965960" cy="292608"/>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Scaling</a:t>
            </a:r>
            <a:endParaRPr lang="en-US" sz="1150" dirty="0"/>
          </a:p>
        </p:txBody>
      </p:sp>
      <p:sp>
        <p:nvSpPr>
          <p:cNvPr id="49" name="Text 47"/>
          <p:cNvSpPr/>
          <p:nvPr/>
        </p:nvSpPr>
        <p:spPr>
          <a:xfrm>
            <a:off x="6583680" y="4078224"/>
            <a:ext cx="1965960" cy="5029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Standardise features</a:t>
            </a:r>
            <a:endParaRPr lang="en-US" sz="900" dirty="0"/>
          </a:p>
        </p:txBody>
      </p:sp>
      <p:sp>
        <p:nvSpPr>
          <p:cNvPr id="50" name="Text 48"/>
          <p:cNvSpPr/>
          <p:nvPr/>
        </p:nvSpPr>
        <p:spPr>
          <a:xfrm>
            <a:off x="365760" y="4709160"/>
            <a:ext cx="8412480" cy="292608"/>
          </a:xfrm>
          <a:prstGeom prst="rect">
            <a:avLst/>
          </a:prstGeom>
          <a:noFill/>
          <a:ln/>
        </p:spPr>
        <p:txBody>
          <a:bodyPr wrap="square" rtlCol="0" anchor="ctr"/>
          <a:lstStyle/>
          <a:p>
            <a:pPr marL="0" indent="0" algn="ctr">
              <a:buNone/>
            </a:pPr>
            <a:r>
              <a:rPr lang="en-US" sz="1000" i="1" dirty="0">
                <a:solidFill>
                  <a:srgbClr val="7AABB5"/>
                </a:solidFill>
                <a:latin typeface="Calibri" pitchFamily="34" charset="0"/>
                <a:ea typeface="Calibri" pitchFamily="34" charset="-122"/>
                <a:cs typeface="Calibri" pitchFamily="34" charset="-120"/>
              </a:rPr>
              <a:t>Tool: Python (Google Colab) — Pandas, Scikit-learn, Seaborn, Matplotlib, imbalanced-learn</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CODE WALKTHROUGH — STEP 1</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800" b="1" dirty="0">
                <a:solidFill>
                  <a:srgbClr val="0D2137"/>
                </a:solidFill>
                <a:latin typeface="Cambria" pitchFamily="34" charset="0"/>
                <a:ea typeface="Cambria" pitchFamily="34" charset="-122"/>
                <a:cs typeface="Cambria" pitchFamily="34" charset="-120"/>
              </a:rPr>
              <a:t>Loading the Dataset</a:t>
            </a:r>
            <a:endParaRPr lang="en-US" sz="2800" dirty="0"/>
          </a:p>
        </p:txBody>
      </p:sp>
      <p:sp>
        <p:nvSpPr>
          <p:cNvPr id="5" name="Shape 3"/>
          <p:cNvSpPr/>
          <p:nvPr/>
        </p:nvSpPr>
        <p:spPr>
          <a:xfrm>
            <a:off x="365760" y="1170432"/>
            <a:ext cx="8412480" cy="2331720"/>
          </a:xfrm>
          <a:prstGeom prst="roundRect">
            <a:avLst>
              <a:gd name="adj" fmla="val 4706"/>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pic>
        <p:nvPicPr>
          <p:cNvPr id="6" name="Image 0" descr="/home/claude/imgs/image1.png"/>
          <p:cNvPicPr>
            <a:picLocks noChangeAspect="1"/>
          </p:cNvPicPr>
          <p:nvPr/>
        </p:nvPicPr>
        <p:blipFill>
          <a:blip r:embed="rId3"/>
          <a:stretch>
            <a:fillRect/>
          </a:stretch>
        </p:blipFill>
        <p:spPr>
          <a:xfrm>
            <a:off x="640080" y="1298448"/>
            <a:ext cx="7863840" cy="1865376"/>
          </a:xfrm>
          <a:prstGeom prst="rect">
            <a:avLst/>
          </a:prstGeom>
        </p:spPr>
      </p:pic>
      <p:sp>
        <p:nvSpPr>
          <p:cNvPr id="7" name="Shape 4"/>
          <p:cNvSpPr/>
          <p:nvPr/>
        </p:nvSpPr>
        <p:spPr>
          <a:xfrm>
            <a:off x="365760" y="3593592"/>
            <a:ext cx="8412480" cy="914400"/>
          </a:xfrm>
          <a:prstGeom prst="roundRect">
            <a:avLst>
              <a:gd name="adj" fmla="val 12000"/>
            </a:avLst>
          </a:prstGeom>
          <a:solidFill>
            <a:srgbClr val="D6EEF2"/>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502920" y="3657600"/>
            <a:ext cx="1828800" cy="228600"/>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What this shows:</a:t>
            </a:r>
            <a:endParaRPr lang="en-US" sz="1000" dirty="0"/>
          </a:p>
        </p:txBody>
      </p:sp>
      <p:sp>
        <p:nvSpPr>
          <p:cNvPr id="9" name="Text 6"/>
          <p:cNvSpPr/>
          <p:nvPr/>
        </p:nvSpPr>
        <p:spPr>
          <a:xfrm>
            <a:off x="502920" y="3858768"/>
            <a:ext cx="8138160" cy="603504"/>
          </a:xfrm>
          <a:prstGeom prst="rect">
            <a:avLst/>
          </a:prstGeom>
          <a:noFill/>
          <a:ln/>
        </p:spPr>
        <p:txBody>
          <a:bodyPr wrap="square" rtlCol="0" anchor="ctr"/>
          <a:lstStyle/>
          <a:p>
            <a:pPr marL="0" indent="0">
              <a:buNone/>
            </a:pPr>
            <a:r>
              <a:rPr lang="en-US" sz="950" dirty="0">
                <a:solidFill>
                  <a:srgbClr val="1E3A4A"/>
                </a:solidFill>
                <a:latin typeface="Calibri" pitchFamily="34" charset="0"/>
                <a:ea typeface="Calibri" pitchFamily="34" charset="-122"/>
                <a:cs typeface="Calibri" pitchFamily="34" charset="-120"/>
              </a:rPr>
              <a:t>The raw dataset is loaded from Google Drive using pandas.read_csv(). The initial shape confirms 100,000 customer records across 100 columns. Columns include revenue (rev_Mean), minutes-of-use (mou_Mean), overage charges, demographic flags (ethnic, creditcd), and household indicators, alongside a Customer_ID identifier.</a:t>
            </a:r>
            <a:endParaRPr lang="en-US" sz="950" dirty="0"/>
          </a:p>
        </p:txBody>
      </p:sp>
      <p:sp>
        <p:nvSpPr>
          <p:cNvPr id="10" name="Shape 7"/>
          <p:cNvSpPr/>
          <p:nvPr/>
        </p:nvSpPr>
        <p:spPr>
          <a:xfrm>
            <a:off x="365760" y="4553712"/>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1" name="Text 8"/>
          <p:cNvSpPr/>
          <p:nvPr/>
        </p:nvSpPr>
        <p:spPr>
          <a:xfrm>
            <a:off x="548640" y="4553712"/>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Dataset loaded successfully — 100,000 rows × 100 columns confirmed. Data contains a rich mix of usage, revenue and demographic variables ready for cleaning.</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CODE WALKTHROUGH — STEP 2</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600" b="1" dirty="0">
                <a:solidFill>
                  <a:srgbClr val="0D2137"/>
                </a:solidFill>
                <a:latin typeface="Cambria" pitchFamily="34" charset="0"/>
                <a:ea typeface="Cambria" pitchFamily="34" charset="-122"/>
                <a:cs typeface="Cambria" pitchFamily="34" charset="-120"/>
              </a:rPr>
              <a:t>Cleaning the Target Variable (Churn)</a:t>
            </a:r>
            <a:endParaRPr lang="en-US" sz="2600" dirty="0"/>
          </a:p>
        </p:txBody>
      </p:sp>
      <p:sp>
        <p:nvSpPr>
          <p:cNvPr id="5" name="Shape 3"/>
          <p:cNvSpPr/>
          <p:nvPr/>
        </p:nvSpPr>
        <p:spPr>
          <a:xfrm>
            <a:off x="365760" y="1170432"/>
            <a:ext cx="512064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pic>
        <p:nvPicPr>
          <p:cNvPr id="6" name="Image 0" descr="/home/claude/imgs/image2.png"/>
          <p:cNvPicPr>
            <a:picLocks noChangeAspect="1"/>
          </p:cNvPicPr>
          <p:nvPr/>
        </p:nvPicPr>
        <p:blipFill>
          <a:blip r:embed="rId3"/>
          <a:stretch>
            <a:fillRect/>
          </a:stretch>
        </p:blipFill>
        <p:spPr>
          <a:xfrm>
            <a:off x="502920" y="1298448"/>
            <a:ext cx="4846320" cy="1472184"/>
          </a:xfrm>
          <a:prstGeom prst="rect">
            <a:avLst/>
          </a:prstGeom>
        </p:spPr>
      </p:pic>
      <p:sp>
        <p:nvSpPr>
          <p:cNvPr id="7" name="Text 4"/>
          <p:cNvSpPr/>
          <p:nvPr/>
        </p:nvSpPr>
        <p:spPr>
          <a:xfrm>
            <a:off x="502920" y="2907792"/>
            <a:ext cx="4572000" cy="27432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Key Actions</a:t>
            </a:r>
            <a:endParaRPr lang="en-US" sz="1200" dirty="0"/>
          </a:p>
        </p:txBody>
      </p:sp>
      <p:sp>
        <p:nvSpPr>
          <p:cNvPr id="8" name="Text 5"/>
          <p:cNvSpPr/>
          <p:nvPr/>
        </p:nvSpPr>
        <p:spPr>
          <a:xfrm>
            <a:off x="502920" y="3200400"/>
            <a:ext cx="4846320" cy="310896"/>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Dropped Customer_ID — pure identifier, no predictive value</a:t>
            </a:r>
            <a:endParaRPr lang="en-US" sz="950" dirty="0"/>
          </a:p>
        </p:txBody>
      </p:sp>
      <p:sp>
        <p:nvSpPr>
          <p:cNvPr id="9" name="Text 6"/>
          <p:cNvSpPr/>
          <p:nvPr/>
        </p:nvSpPr>
        <p:spPr>
          <a:xfrm>
            <a:off x="502920" y="3529584"/>
            <a:ext cx="4846320" cy="310896"/>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Forced 'churn' to numeric type with pd.to_numeric(errors='coerce')</a:t>
            </a:r>
            <a:endParaRPr lang="en-US" sz="950" dirty="0"/>
          </a:p>
        </p:txBody>
      </p:sp>
      <p:sp>
        <p:nvSpPr>
          <p:cNvPr id="10" name="Text 7"/>
          <p:cNvSpPr/>
          <p:nvPr/>
        </p:nvSpPr>
        <p:spPr>
          <a:xfrm>
            <a:off x="502920" y="3858768"/>
            <a:ext cx="4846320" cy="310896"/>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Dropped any rows where churn could not be parsed</a:t>
            </a:r>
            <a:endParaRPr lang="en-US" sz="950" dirty="0"/>
          </a:p>
        </p:txBody>
      </p:sp>
      <p:sp>
        <p:nvSpPr>
          <p:cNvPr id="11" name="Text 8"/>
          <p:cNvSpPr/>
          <p:nvPr/>
        </p:nvSpPr>
        <p:spPr>
          <a:xfrm>
            <a:off x="502920" y="4187952"/>
            <a:ext cx="4846320" cy="310896"/>
          </a:xfrm>
          <a:prstGeom prst="rect">
            <a:avLst/>
          </a:prstGeom>
          <a:noFill/>
          <a:ln/>
        </p:spPr>
        <p:txBody>
          <a:bodyPr wrap="square" rtlCol="0" anchor="ctr"/>
          <a:lstStyle/>
          <a:p>
            <a:pPr marL="0" indent="0">
              <a:buNone/>
            </a:pPr>
            <a:r>
              <a:rPr lang="en-US" sz="950" b="1" dirty="0">
                <a:solidFill>
                  <a:srgbClr val="028090"/>
                </a:solidFill>
                <a:latin typeface="Calibri" pitchFamily="34" charset="0"/>
                <a:ea typeface="Calibri" pitchFamily="34" charset="-122"/>
                <a:cs typeface="Calibri" pitchFamily="34" charset="-120"/>
              </a:rPr>
              <a:t>▸  </a:t>
            </a:r>
            <a:r>
              <a:rPr lang="en-US" sz="950" dirty="0">
                <a:solidFill>
                  <a:srgbClr val="1E3A4A"/>
                </a:solidFill>
                <a:latin typeface="Calibri" pitchFamily="34" charset="0"/>
                <a:ea typeface="Calibri" pitchFamily="34" charset="-122"/>
                <a:cs typeface="Calibri" pitchFamily="34" charset="-120"/>
              </a:rPr>
              <a:t>Cast churn to integer (0/1) for downstream modelling</a:t>
            </a:r>
            <a:endParaRPr lang="en-US" sz="950" dirty="0"/>
          </a:p>
        </p:txBody>
      </p:sp>
      <p:sp>
        <p:nvSpPr>
          <p:cNvPr id="12" name="Shape 9"/>
          <p:cNvSpPr/>
          <p:nvPr/>
        </p:nvSpPr>
        <p:spPr>
          <a:xfrm>
            <a:off x="5623560" y="1170432"/>
            <a:ext cx="3154680" cy="3611880"/>
          </a:xfrm>
          <a:prstGeom prst="roundRect">
            <a:avLst>
              <a:gd name="adj" fmla="val 3478"/>
            </a:avLst>
          </a:prstGeom>
          <a:solidFill>
            <a:srgbClr val="0D2137"/>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3" name="Text 10"/>
          <p:cNvSpPr/>
          <p:nvPr/>
        </p:nvSpPr>
        <p:spPr>
          <a:xfrm>
            <a:off x="5806440" y="1298448"/>
            <a:ext cx="2743200" cy="274320"/>
          </a:xfrm>
          <a:prstGeom prst="rect">
            <a:avLst/>
          </a:prstGeom>
          <a:noFill/>
          <a:ln/>
        </p:spPr>
        <p:txBody>
          <a:bodyPr wrap="square" rtlCol="0" anchor="ctr"/>
          <a:lstStyle/>
          <a:p>
            <a:pPr marL="0" indent="0">
              <a:buNone/>
            </a:pPr>
            <a:r>
              <a:rPr lang="en-US" sz="1200" b="1" dirty="0">
                <a:solidFill>
                  <a:srgbClr val="02C39A"/>
                </a:solidFill>
                <a:latin typeface="Calibri" pitchFamily="34" charset="0"/>
                <a:ea typeface="Calibri" pitchFamily="34" charset="-122"/>
                <a:cs typeface="Calibri" pitchFamily="34" charset="-120"/>
              </a:rPr>
              <a:t>Result: Class Balance</a:t>
            </a:r>
            <a:endParaRPr lang="en-US" sz="1200" dirty="0"/>
          </a:p>
        </p:txBody>
      </p:sp>
      <p:sp>
        <p:nvSpPr>
          <p:cNvPr id="14" name="Shape 11"/>
          <p:cNvSpPr/>
          <p:nvPr/>
        </p:nvSpPr>
        <p:spPr>
          <a:xfrm>
            <a:off x="5760720" y="1691640"/>
            <a:ext cx="1920240" cy="1005840"/>
          </a:xfrm>
          <a:prstGeom prst="roundRect">
            <a:avLst>
              <a:gd name="adj" fmla="val 10909"/>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5" name="Shape 12"/>
          <p:cNvSpPr/>
          <p:nvPr/>
        </p:nvSpPr>
        <p:spPr>
          <a:xfrm>
            <a:off x="5760720" y="1691640"/>
            <a:ext cx="1920240" cy="182880"/>
          </a:xfrm>
          <a:prstGeom prst="roundRect">
            <a:avLst>
              <a:gd name="adj" fmla="val 20000"/>
            </a:avLst>
          </a:prstGeom>
          <a:solidFill>
            <a:srgbClr val="2DC653"/>
          </a:solidFill>
          <a:ln w="12700">
            <a:solidFill>
              <a:srgbClr val="2DC653"/>
            </a:solidFill>
            <a:prstDash val="solid"/>
          </a:ln>
        </p:spPr>
        <p:txBody>
          <a:bodyPr/>
          <a:lstStyle/>
          <a:p>
            <a:endParaRPr lang="en-GB"/>
          </a:p>
        </p:txBody>
      </p:sp>
      <p:sp>
        <p:nvSpPr>
          <p:cNvPr id="16" name="Text 13"/>
          <p:cNvSpPr/>
          <p:nvPr/>
        </p:nvSpPr>
        <p:spPr>
          <a:xfrm>
            <a:off x="5760720" y="1892808"/>
            <a:ext cx="1920240" cy="502920"/>
          </a:xfrm>
          <a:prstGeom prst="rect">
            <a:avLst/>
          </a:prstGeom>
          <a:noFill/>
          <a:ln/>
        </p:spPr>
        <p:txBody>
          <a:bodyPr wrap="square" lIns="0" tIns="0" rIns="0" bIns="0" rtlCol="0" anchor="ctr"/>
          <a:lstStyle/>
          <a:p>
            <a:pPr marL="0" indent="0" algn="ctr">
              <a:buNone/>
            </a:pPr>
            <a:r>
              <a:rPr lang="en-US" sz="2400" b="1" dirty="0">
                <a:solidFill>
                  <a:srgbClr val="0D2137"/>
                </a:solidFill>
                <a:latin typeface="Cambria" pitchFamily="34" charset="0"/>
                <a:ea typeface="Cambria" pitchFamily="34" charset="-122"/>
                <a:cs typeface="Cambria" pitchFamily="34" charset="-120"/>
              </a:rPr>
              <a:t>50,438</a:t>
            </a:r>
            <a:endParaRPr lang="en-US" sz="2400" dirty="0"/>
          </a:p>
        </p:txBody>
      </p:sp>
      <p:sp>
        <p:nvSpPr>
          <p:cNvPr id="17" name="Text 14"/>
          <p:cNvSpPr/>
          <p:nvPr/>
        </p:nvSpPr>
        <p:spPr>
          <a:xfrm>
            <a:off x="5760720" y="2386584"/>
            <a:ext cx="1920240" cy="256032"/>
          </a:xfrm>
          <a:prstGeom prst="rect">
            <a:avLst/>
          </a:prstGeom>
          <a:noFill/>
          <a:ln/>
        </p:spPr>
        <p:txBody>
          <a:bodyPr wrap="square" lIns="0" tIns="0" rIns="0" bIns="0" rtlCol="0" anchor="ctr"/>
          <a:lstStyle/>
          <a:p>
            <a:pPr marL="0" indent="0" algn="ctr">
              <a:buNone/>
            </a:pPr>
            <a:r>
              <a:rPr lang="en-US" sz="900" dirty="0">
                <a:solidFill>
                  <a:srgbClr val="4A6274"/>
                </a:solidFill>
                <a:latin typeface="Calibri" pitchFamily="34" charset="0"/>
                <a:ea typeface="Calibri" pitchFamily="34" charset="-122"/>
                <a:cs typeface="Calibri" pitchFamily="34" charset="-120"/>
              </a:rPr>
              <a:t>Churn = 0 (Not Churned)</a:t>
            </a:r>
            <a:endParaRPr lang="en-US" sz="900" dirty="0"/>
          </a:p>
        </p:txBody>
      </p:sp>
      <p:sp>
        <p:nvSpPr>
          <p:cNvPr id="18" name="Shape 15"/>
          <p:cNvSpPr/>
          <p:nvPr/>
        </p:nvSpPr>
        <p:spPr>
          <a:xfrm>
            <a:off x="5760720" y="2788920"/>
            <a:ext cx="1920240" cy="1005840"/>
          </a:xfrm>
          <a:prstGeom prst="roundRect">
            <a:avLst>
              <a:gd name="adj" fmla="val 10909"/>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9" name="Shape 16"/>
          <p:cNvSpPr/>
          <p:nvPr/>
        </p:nvSpPr>
        <p:spPr>
          <a:xfrm>
            <a:off x="5760720" y="2788920"/>
            <a:ext cx="1920240" cy="182880"/>
          </a:xfrm>
          <a:prstGeom prst="roundRect">
            <a:avLst>
              <a:gd name="adj" fmla="val 20000"/>
            </a:avLst>
          </a:prstGeom>
          <a:solidFill>
            <a:srgbClr val="E63946"/>
          </a:solidFill>
          <a:ln w="12700">
            <a:solidFill>
              <a:srgbClr val="E63946"/>
            </a:solidFill>
            <a:prstDash val="solid"/>
          </a:ln>
        </p:spPr>
        <p:txBody>
          <a:bodyPr/>
          <a:lstStyle/>
          <a:p>
            <a:endParaRPr lang="en-GB"/>
          </a:p>
        </p:txBody>
      </p:sp>
      <p:sp>
        <p:nvSpPr>
          <p:cNvPr id="20" name="Text 17"/>
          <p:cNvSpPr/>
          <p:nvPr/>
        </p:nvSpPr>
        <p:spPr>
          <a:xfrm>
            <a:off x="5760720" y="2990088"/>
            <a:ext cx="1920240" cy="502920"/>
          </a:xfrm>
          <a:prstGeom prst="rect">
            <a:avLst/>
          </a:prstGeom>
          <a:noFill/>
          <a:ln/>
        </p:spPr>
        <p:txBody>
          <a:bodyPr wrap="square" lIns="0" tIns="0" rIns="0" bIns="0" rtlCol="0" anchor="ctr"/>
          <a:lstStyle/>
          <a:p>
            <a:pPr marL="0" indent="0" algn="ctr">
              <a:buNone/>
            </a:pPr>
            <a:r>
              <a:rPr lang="en-US" sz="2400" b="1" dirty="0">
                <a:solidFill>
                  <a:srgbClr val="0D2137"/>
                </a:solidFill>
                <a:latin typeface="Cambria" pitchFamily="34" charset="0"/>
                <a:ea typeface="Cambria" pitchFamily="34" charset="-122"/>
                <a:cs typeface="Cambria" pitchFamily="34" charset="-120"/>
              </a:rPr>
              <a:t>49,562</a:t>
            </a:r>
            <a:endParaRPr lang="en-US" sz="2400" dirty="0"/>
          </a:p>
        </p:txBody>
      </p:sp>
      <p:sp>
        <p:nvSpPr>
          <p:cNvPr id="21" name="Text 18"/>
          <p:cNvSpPr/>
          <p:nvPr/>
        </p:nvSpPr>
        <p:spPr>
          <a:xfrm>
            <a:off x="5760720" y="3483864"/>
            <a:ext cx="1920240" cy="256032"/>
          </a:xfrm>
          <a:prstGeom prst="rect">
            <a:avLst/>
          </a:prstGeom>
          <a:noFill/>
          <a:ln/>
        </p:spPr>
        <p:txBody>
          <a:bodyPr wrap="square" lIns="0" tIns="0" rIns="0" bIns="0" rtlCol="0" anchor="ctr"/>
          <a:lstStyle/>
          <a:p>
            <a:pPr marL="0" indent="0" algn="ctr">
              <a:buNone/>
            </a:pPr>
            <a:r>
              <a:rPr lang="en-US" sz="900" dirty="0">
                <a:solidFill>
                  <a:srgbClr val="4A6274"/>
                </a:solidFill>
                <a:latin typeface="Calibri" pitchFamily="34" charset="0"/>
                <a:ea typeface="Calibri" pitchFamily="34" charset="-122"/>
                <a:cs typeface="Calibri" pitchFamily="34" charset="-120"/>
              </a:rPr>
              <a:t>Churn = 1 (Churned)</a:t>
            </a:r>
            <a:endParaRPr lang="en-US" sz="900" dirty="0"/>
          </a:p>
        </p:txBody>
      </p:sp>
      <p:sp>
        <p:nvSpPr>
          <p:cNvPr id="22" name="Text 19"/>
          <p:cNvSpPr/>
          <p:nvPr/>
        </p:nvSpPr>
        <p:spPr>
          <a:xfrm>
            <a:off x="5760720" y="3886200"/>
            <a:ext cx="2834640" cy="411480"/>
          </a:xfrm>
          <a:prstGeom prst="rect">
            <a:avLst/>
          </a:prstGeom>
          <a:noFill/>
          <a:ln/>
        </p:spPr>
        <p:txBody>
          <a:bodyPr wrap="square" rtlCol="0" anchor="ctr"/>
          <a:lstStyle/>
          <a:p>
            <a:pPr marL="0" indent="0">
              <a:buNone/>
            </a:pPr>
            <a:r>
              <a:rPr lang="en-US" sz="950" i="1" dirty="0">
                <a:solidFill>
                  <a:srgbClr val="A8C8D0"/>
                </a:solidFill>
                <a:latin typeface="Calibri" pitchFamily="34" charset="0"/>
                <a:ea typeface="Calibri" pitchFamily="34" charset="-122"/>
                <a:cs typeface="Calibri" pitchFamily="34" charset="-120"/>
              </a:rPr>
              <a:t>≈ 50/50 split — a balanced target, unlike many churn datasets</a:t>
            </a:r>
            <a:endParaRPr lang="en-US" sz="950" dirty="0"/>
          </a:p>
        </p:txBody>
      </p:sp>
      <p:sp>
        <p:nvSpPr>
          <p:cNvPr id="23" name="Shape 20"/>
          <p:cNvSpPr/>
          <p:nvPr/>
        </p:nvSpPr>
        <p:spPr>
          <a:xfrm>
            <a:off x="365760" y="4434840"/>
            <a:ext cx="8412480" cy="475488"/>
          </a:xfrm>
          <a:prstGeom prst="roundRect">
            <a:avLst>
              <a:gd name="adj" fmla="val 15385"/>
            </a:avLst>
          </a:prstGeom>
          <a:solidFill>
            <a:srgbClr val="02C39A"/>
          </a:solidFill>
          <a:ln w="12700">
            <a:solidFill>
              <a:srgbClr val="02C39A"/>
            </a:solidFill>
            <a:prstDash val="solid"/>
          </a:ln>
        </p:spPr>
        <p:txBody>
          <a:bodyPr/>
          <a:lstStyle/>
          <a:p>
            <a:endParaRPr lang="en-GB"/>
          </a:p>
        </p:txBody>
      </p:sp>
      <p:sp>
        <p:nvSpPr>
          <p:cNvPr id="24" name="Text 21"/>
          <p:cNvSpPr/>
          <p:nvPr/>
        </p:nvSpPr>
        <p:spPr>
          <a:xfrm>
            <a:off x="548640" y="4434840"/>
            <a:ext cx="8138160" cy="475488"/>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Churn column cleaned and confirmed. Result: 50,438 not churned (50.4%) vs 49,562 churned (49.6%) — a near-perfect 50/50 balance, meaning no heavy class correction needed.</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CODE WALKTHROUGH — STEP 3</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400" b="1" dirty="0">
                <a:solidFill>
                  <a:srgbClr val="0D2137"/>
                </a:solidFill>
                <a:latin typeface="Cambria" pitchFamily="34" charset="0"/>
                <a:ea typeface="Cambria" pitchFamily="34" charset="-122"/>
                <a:cs typeface="Cambria" pitchFamily="34" charset="-120"/>
              </a:rPr>
              <a:t>Standardising Missing Values &amp; Splitting Columns</a:t>
            </a:r>
            <a:endParaRPr lang="en-US" sz="2400" dirty="0"/>
          </a:p>
        </p:txBody>
      </p:sp>
      <p:sp>
        <p:nvSpPr>
          <p:cNvPr id="5" name="Shape 3"/>
          <p:cNvSpPr/>
          <p:nvPr/>
        </p:nvSpPr>
        <p:spPr>
          <a:xfrm>
            <a:off x="365760" y="1188720"/>
            <a:ext cx="4114800" cy="1828800"/>
          </a:xfrm>
          <a:prstGeom prst="roundRect">
            <a:avLst>
              <a:gd name="adj" fmla="val 60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80160"/>
            <a:ext cx="3840480" cy="256032"/>
          </a:xfrm>
          <a:prstGeom prst="rect">
            <a:avLst/>
          </a:prstGeom>
          <a:noFill/>
          <a:ln/>
        </p:spPr>
        <p:txBody>
          <a:bodyPr wrap="square" rtlCol="0" anchor="ctr"/>
          <a:lstStyle/>
          <a:p>
            <a:pPr marL="0" indent="0">
              <a:buNone/>
            </a:pPr>
            <a:r>
              <a:rPr lang="en-US" sz="1150" b="1" dirty="0">
                <a:solidFill>
                  <a:srgbClr val="028090"/>
                </a:solidFill>
                <a:latin typeface="Calibri" pitchFamily="34" charset="0"/>
                <a:ea typeface="Calibri" pitchFamily="34" charset="-122"/>
                <a:cs typeface="Calibri" pitchFamily="34" charset="-120"/>
              </a:rPr>
              <a:t>Step 5 — Handle Missing Values</a:t>
            </a:r>
            <a:endParaRPr lang="en-US" sz="1150" dirty="0"/>
          </a:p>
        </p:txBody>
      </p:sp>
      <p:pic>
        <p:nvPicPr>
          <p:cNvPr id="7" name="Image 0" descr="/home/claude/imgs/image3.png"/>
          <p:cNvPicPr>
            <a:picLocks noChangeAspect="1"/>
          </p:cNvPicPr>
          <p:nvPr/>
        </p:nvPicPr>
        <p:blipFill>
          <a:blip r:embed="rId3"/>
          <a:stretch>
            <a:fillRect/>
          </a:stretch>
        </p:blipFill>
        <p:spPr>
          <a:xfrm>
            <a:off x="502920" y="1600200"/>
            <a:ext cx="3840480" cy="576072"/>
          </a:xfrm>
          <a:prstGeom prst="rect">
            <a:avLst/>
          </a:prstGeom>
        </p:spPr>
      </p:pic>
      <p:sp>
        <p:nvSpPr>
          <p:cNvPr id="8" name="Text 5"/>
          <p:cNvSpPr/>
          <p:nvPr/>
        </p:nvSpPr>
        <p:spPr>
          <a:xfrm>
            <a:off x="502920" y="2286000"/>
            <a:ext cx="3840480" cy="64008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Placeholder strings 'NA', 'U', and empty strings are replaced with proper NaN values so pandas and scikit-learn recognise them as missing.</a:t>
            </a:r>
            <a:endParaRPr lang="en-US" sz="900" dirty="0"/>
          </a:p>
        </p:txBody>
      </p:sp>
      <p:sp>
        <p:nvSpPr>
          <p:cNvPr id="9" name="Shape 6"/>
          <p:cNvSpPr/>
          <p:nvPr/>
        </p:nvSpPr>
        <p:spPr>
          <a:xfrm>
            <a:off x="4663440" y="1188720"/>
            <a:ext cx="4114800" cy="1828800"/>
          </a:xfrm>
          <a:prstGeom prst="roundRect">
            <a:avLst>
              <a:gd name="adj" fmla="val 60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0" name="Text 7"/>
          <p:cNvSpPr/>
          <p:nvPr/>
        </p:nvSpPr>
        <p:spPr>
          <a:xfrm>
            <a:off x="4800600" y="1280160"/>
            <a:ext cx="3840480" cy="256032"/>
          </a:xfrm>
          <a:prstGeom prst="rect">
            <a:avLst/>
          </a:prstGeom>
          <a:noFill/>
          <a:ln/>
        </p:spPr>
        <p:txBody>
          <a:bodyPr wrap="square" rtlCol="0" anchor="ctr"/>
          <a:lstStyle/>
          <a:p>
            <a:pPr marL="0" indent="0">
              <a:buNone/>
            </a:pPr>
            <a:r>
              <a:rPr lang="en-US" sz="1150" b="1" dirty="0">
                <a:solidFill>
                  <a:srgbClr val="028090"/>
                </a:solidFill>
                <a:latin typeface="Calibri" pitchFamily="34" charset="0"/>
                <a:ea typeface="Calibri" pitchFamily="34" charset="-122"/>
                <a:cs typeface="Calibri" pitchFamily="34" charset="-120"/>
              </a:rPr>
              <a:t>Step 6 — Split Columns by Type</a:t>
            </a:r>
            <a:endParaRPr lang="en-US" sz="1150" dirty="0"/>
          </a:p>
        </p:txBody>
      </p:sp>
      <p:pic>
        <p:nvPicPr>
          <p:cNvPr id="11" name="Image 1" descr="/home/claude/imgs/image4.png"/>
          <p:cNvPicPr>
            <a:picLocks noChangeAspect="1"/>
          </p:cNvPicPr>
          <p:nvPr/>
        </p:nvPicPr>
        <p:blipFill>
          <a:blip r:embed="rId4"/>
          <a:stretch>
            <a:fillRect/>
          </a:stretch>
        </p:blipFill>
        <p:spPr>
          <a:xfrm>
            <a:off x="4800600" y="1600200"/>
            <a:ext cx="3840480" cy="850392"/>
          </a:xfrm>
          <a:prstGeom prst="rect">
            <a:avLst/>
          </a:prstGeom>
        </p:spPr>
      </p:pic>
      <p:sp>
        <p:nvSpPr>
          <p:cNvPr id="12" name="Text 8"/>
          <p:cNvSpPr/>
          <p:nvPr/>
        </p:nvSpPr>
        <p:spPr>
          <a:xfrm>
            <a:off x="4800600" y="2560320"/>
            <a:ext cx="3840480" cy="365760"/>
          </a:xfrm>
          <a:prstGeom prst="rect">
            <a:avLst/>
          </a:prstGeom>
          <a:noFill/>
          <a:ln/>
        </p:spPr>
        <p:txBody>
          <a:bodyPr wrap="square" rtlCol="0" anchor="ctr"/>
          <a:lstStyle/>
          <a:p>
            <a:pPr marL="0" indent="0">
              <a:buNone/>
            </a:pPr>
            <a:r>
              <a:rPr lang="en-US" sz="900" dirty="0">
                <a:solidFill>
                  <a:srgbClr val="4A6274"/>
                </a:solidFill>
                <a:latin typeface="Calibri" pitchFamily="34" charset="0"/>
                <a:ea typeface="Calibri" pitchFamily="34" charset="-122"/>
                <a:cs typeface="Calibri" pitchFamily="34" charset="-120"/>
              </a:rPr>
              <a:t>Numeric columns (int64/float64) and categorical columns (object) are separated into num_cols and cat_cols lists, enabling type-specific processing.</a:t>
            </a:r>
            <a:endParaRPr lang="en-US" sz="900" dirty="0"/>
          </a:p>
        </p:txBody>
      </p:sp>
      <p:sp>
        <p:nvSpPr>
          <p:cNvPr id="13" name="Shape 9"/>
          <p:cNvSpPr/>
          <p:nvPr/>
        </p:nvSpPr>
        <p:spPr>
          <a:xfrm>
            <a:off x="365760" y="3154680"/>
            <a:ext cx="8412480" cy="1783080"/>
          </a:xfrm>
          <a:prstGeom prst="roundRect">
            <a:avLst>
              <a:gd name="adj" fmla="val 6154"/>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4" name="Text 10"/>
          <p:cNvSpPr/>
          <p:nvPr/>
        </p:nvSpPr>
        <p:spPr>
          <a:xfrm>
            <a:off x="502920" y="3246120"/>
            <a:ext cx="3840480" cy="256032"/>
          </a:xfrm>
          <a:prstGeom prst="rect">
            <a:avLst/>
          </a:prstGeom>
          <a:noFill/>
          <a:ln/>
        </p:spPr>
        <p:txBody>
          <a:bodyPr wrap="square" rtlCol="0" anchor="ctr"/>
          <a:lstStyle/>
          <a:p>
            <a:pPr marL="0" indent="0">
              <a:buNone/>
            </a:pPr>
            <a:r>
              <a:rPr lang="en-US" sz="1150" b="1" dirty="0">
                <a:solidFill>
                  <a:srgbClr val="028090"/>
                </a:solidFill>
                <a:latin typeface="Calibri" pitchFamily="34" charset="0"/>
                <a:ea typeface="Calibri" pitchFamily="34" charset="-122"/>
                <a:cs typeface="Calibri" pitchFamily="34" charset="-120"/>
              </a:rPr>
              <a:t>Step 7 — Imputation</a:t>
            </a:r>
            <a:endParaRPr lang="en-US" sz="1150" dirty="0"/>
          </a:p>
        </p:txBody>
      </p:sp>
      <p:pic>
        <p:nvPicPr>
          <p:cNvPr id="15" name="Image 2" descr="/home/claude/imgs/image5.png"/>
          <p:cNvPicPr>
            <a:picLocks noChangeAspect="1"/>
          </p:cNvPicPr>
          <p:nvPr/>
        </p:nvPicPr>
        <p:blipFill>
          <a:blip r:embed="rId5"/>
          <a:stretch>
            <a:fillRect/>
          </a:stretch>
        </p:blipFill>
        <p:spPr>
          <a:xfrm>
            <a:off x="502920" y="3547872"/>
            <a:ext cx="3657600" cy="1298448"/>
          </a:xfrm>
          <a:prstGeom prst="rect">
            <a:avLst/>
          </a:prstGeom>
        </p:spPr>
      </p:pic>
      <p:sp>
        <p:nvSpPr>
          <p:cNvPr id="16" name="Text 11"/>
          <p:cNvSpPr/>
          <p:nvPr/>
        </p:nvSpPr>
        <p:spPr>
          <a:xfrm>
            <a:off x="4343400" y="3547872"/>
            <a:ext cx="4297680" cy="1298448"/>
          </a:xfrm>
          <a:prstGeom prst="rect">
            <a:avLst/>
          </a:prstGeom>
          <a:noFill/>
          <a:ln/>
        </p:spPr>
        <p:txBody>
          <a:bodyPr wrap="square" rtlCol="0" anchor="ctr"/>
          <a:lstStyle/>
          <a:p>
            <a:pPr marL="0" indent="0">
              <a:buNone/>
            </a:pPr>
            <a:r>
              <a:rPr lang="en-US" sz="950" b="1" dirty="0">
                <a:solidFill>
                  <a:srgbClr val="0D2137"/>
                </a:solidFill>
                <a:latin typeface="Calibri" pitchFamily="34" charset="0"/>
                <a:ea typeface="Calibri" pitchFamily="34" charset="-122"/>
                <a:cs typeface="Calibri" pitchFamily="34" charset="-120"/>
              </a:rPr>
              <a:t>Numerical columns: </a:t>
            </a:r>
            <a:r>
              <a:rPr lang="en-US" sz="950" dirty="0">
                <a:solidFill>
                  <a:srgbClr val="1E3A4A"/>
                </a:solidFill>
                <a:latin typeface="Calibri" pitchFamily="34" charset="0"/>
                <a:ea typeface="Calibri" pitchFamily="34" charset="-122"/>
                <a:cs typeface="Calibri" pitchFamily="34" charset="-120"/>
              </a:rPr>
              <a:t>filled using the median (robust to outliers/skew).
</a:t>
            </a:r>
            <a:r>
              <a:rPr lang="en-US" sz="950" b="1" dirty="0">
                <a:solidFill>
                  <a:srgbClr val="0D2137"/>
                </a:solidFill>
                <a:latin typeface="Calibri" pitchFamily="34" charset="0"/>
                <a:ea typeface="Calibri" pitchFamily="34" charset="-122"/>
                <a:cs typeface="Calibri" pitchFamily="34" charset="-120"/>
              </a:rPr>
              <a:t>Categorical columns: </a:t>
            </a:r>
            <a:r>
              <a:rPr lang="en-US" sz="950" dirty="0">
                <a:solidFill>
                  <a:srgbClr val="1E3A4A"/>
                </a:solidFill>
                <a:latin typeface="Calibri" pitchFamily="34" charset="0"/>
                <a:ea typeface="Calibri" pitchFamily="34" charset="-122"/>
                <a:cs typeface="Calibri" pitchFamily="34" charset="-120"/>
              </a:rPr>
              <a:t>filled using the most frequent value (mode).</a:t>
            </a:r>
            <a:endParaRPr lang="en-US" sz="950" dirty="0"/>
          </a:p>
          <a:p>
            <a:pPr marL="0" indent="0">
              <a:buNone/>
            </a:pPr>
            <a:endParaRPr lang="en-US" sz="950" dirty="0"/>
          </a:p>
          <a:p>
            <a:pPr marL="0" indent="0">
              <a:buNone/>
            </a:pPr>
            <a:r>
              <a:rPr lang="en-US" sz="950" dirty="0">
                <a:solidFill>
                  <a:srgbClr val="1E3A4A"/>
                </a:solidFill>
                <a:latin typeface="Calibri" pitchFamily="34" charset="0"/>
                <a:ea typeface="Calibri" pitchFamily="34" charset="-122"/>
                <a:cs typeface="Calibri" pitchFamily="34" charset="-120"/>
              </a:rPr>
              <a:t>This ensures no information is lost from the 100,000-row dataset while preventing bias from extreme values.</a:t>
            </a:r>
            <a:endParaRPr lang="en-US" sz="950" dirty="0"/>
          </a:p>
        </p:txBody>
      </p:sp>
      <p:sp>
        <p:nvSpPr>
          <p:cNvPr id="17" name="Shape 12"/>
          <p:cNvSpPr/>
          <p:nvPr/>
        </p:nvSpPr>
        <p:spPr>
          <a:xfrm>
            <a:off x="365760" y="4974336"/>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8" name="Text 13"/>
          <p:cNvSpPr/>
          <p:nvPr/>
        </p:nvSpPr>
        <p:spPr>
          <a:xfrm>
            <a:off x="548640" y="4974336"/>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All missing/placeholder values standardised. Dataset split into numeric and categorical groups. All gaps filled — numbers using median, categories using mode. Data is now complete with zero missing values.</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CODE WALKTHROUGH — STEP 4</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700" b="1" dirty="0">
                <a:solidFill>
                  <a:srgbClr val="0D2137"/>
                </a:solidFill>
                <a:latin typeface="Cambria" pitchFamily="34" charset="0"/>
                <a:ea typeface="Cambria" pitchFamily="34" charset="-122"/>
                <a:cs typeface="Cambria" pitchFamily="34" charset="-120"/>
              </a:rPr>
              <a:t>Encoding Categorical Variables</a:t>
            </a:r>
            <a:endParaRPr lang="en-US" sz="2700" dirty="0"/>
          </a:p>
        </p:txBody>
      </p:sp>
      <p:sp>
        <p:nvSpPr>
          <p:cNvPr id="5" name="Shape 3"/>
          <p:cNvSpPr/>
          <p:nvPr/>
        </p:nvSpPr>
        <p:spPr>
          <a:xfrm>
            <a:off x="365760" y="1170432"/>
            <a:ext cx="841248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61872"/>
            <a:ext cx="4572000" cy="274320"/>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Step 8 — One-Hot Encoding</a:t>
            </a:r>
            <a:endParaRPr lang="en-US" sz="1200" dirty="0"/>
          </a:p>
        </p:txBody>
      </p:sp>
      <p:pic>
        <p:nvPicPr>
          <p:cNvPr id="7" name="Image 0" descr="/home/claude/imgs/image6.png"/>
          <p:cNvPicPr>
            <a:picLocks noChangeAspect="1"/>
          </p:cNvPicPr>
          <p:nvPr/>
        </p:nvPicPr>
        <p:blipFill>
          <a:blip r:embed="rId3"/>
          <a:stretch>
            <a:fillRect/>
          </a:stretch>
        </p:blipFill>
        <p:spPr>
          <a:xfrm>
            <a:off x="502920" y="1572768"/>
            <a:ext cx="8138160" cy="2185416"/>
          </a:xfrm>
          <a:prstGeom prst="rect">
            <a:avLst/>
          </a:prstGeom>
        </p:spPr>
      </p:pic>
      <p:sp>
        <p:nvSpPr>
          <p:cNvPr id="8" name="Shape 5"/>
          <p:cNvSpPr/>
          <p:nvPr/>
        </p:nvSpPr>
        <p:spPr>
          <a:xfrm>
            <a:off x="365760" y="3931920"/>
            <a:ext cx="8412480" cy="777240"/>
          </a:xfrm>
          <a:prstGeom prst="roundRect">
            <a:avLst>
              <a:gd name="adj" fmla="val 14118"/>
            </a:avLst>
          </a:prstGeom>
          <a:solidFill>
            <a:srgbClr val="D6EEF2"/>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9" name="Text 6"/>
          <p:cNvSpPr/>
          <p:nvPr/>
        </p:nvSpPr>
        <p:spPr>
          <a:xfrm>
            <a:off x="502920" y="3986784"/>
            <a:ext cx="8138160" cy="658368"/>
          </a:xfrm>
          <a:prstGeom prst="rect">
            <a:avLst/>
          </a:prstGeom>
          <a:noFill/>
          <a:ln/>
        </p:spPr>
        <p:txBody>
          <a:bodyPr wrap="square" rtlCol="0" anchor="ctr"/>
          <a:lstStyle/>
          <a:p>
            <a:pPr marL="0" indent="0">
              <a:buNone/>
            </a:pPr>
            <a:r>
              <a:rPr lang="en-US" sz="950" b="1" dirty="0">
                <a:solidFill>
                  <a:srgbClr val="0D2137"/>
                </a:solidFill>
                <a:latin typeface="Calibri" pitchFamily="34" charset="0"/>
                <a:ea typeface="Calibri" pitchFamily="34" charset="-122"/>
                <a:cs typeface="Calibri" pitchFamily="34" charset="-120"/>
              </a:rPr>
              <a:t>Explanation: </a:t>
            </a:r>
            <a:r>
              <a:rPr lang="en-US" sz="950" dirty="0">
                <a:solidFill>
                  <a:srgbClr val="1E3A4A"/>
                </a:solidFill>
                <a:latin typeface="Calibri" pitchFamily="34" charset="0"/>
                <a:ea typeface="Calibri" pitchFamily="34" charset="-122"/>
                <a:cs typeface="Calibri" pitchFamily="34" charset="-120"/>
              </a:rPr>
              <a:t>pd.get_dummies() converts categorical variables (e.g. ethnic, creditcd) into binary 0/1 indicator columns, with drop_first=True to avoid redundant dummy traps. This expands the dataset from 100 to </a:t>
            </a:r>
            <a:r>
              <a:rPr lang="en-US" sz="950" b="1" dirty="0">
                <a:solidFill>
                  <a:srgbClr val="028090"/>
                </a:solidFill>
                <a:latin typeface="Calibri" pitchFamily="34" charset="0"/>
                <a:ea typeface="Calibri" pitchFamily="34" charset="-122"/>
                <a:cs typeface="Calibri" pitchFamily="34" charset="-120"/>
              </a:rPr>
              <a:t>199 columns</a:t>
            </a:r>
            <a:r>
              <a:rPr lang="en-US" sz="950" dirty="0">
                <a:solidFill>
                  <a:srgbClr val="1E3A4A"/>
                </a:solidFill>
                <a:latin typeface="Calibri" pitchFamily="34" charset="0"/>
                <a:ea typeface="Calibri" pitchFamily="34" charset="-122"/>
                <a:cs typeface="Calibri" pitchFamily="34" charset="-120"/>
              </a:rPr>
              <a:t> — visible in the df.shape output (100000, 199). Feature selection in the next step narrows this back down to the most informative variables.</a:t>
            </a:r>
            <a:endParaRPr lang="en-US" sz="950" dirty="0"/>
          </a:p>
        </p:txBody>
      </p:sp>
      <p:sp>
        <p:nvSpPr>
          <p:cNvPr id="10" name="Shape 7"/>
          <p:cNvSpPr/>
          <p:nvPr/>
        </p:nvSpPr>
        <p:spPr>
          <a:xfrm>
            <a:off x="365760" y="4736592"/>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1" name="Text 8"/>
          <p:cNvSpPr/>
          <p:nvPr/>
        </p:nvSpPr>
        <p:spPr>
          <a:xfrm>
            <a:off x="548640" y="4736592"/>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All categorical text columns converted to 0/1 binary columns. Dataset expanded from 100 → 199 columns. Structure confirmed as (100,000 × 199) — ready for feature selection.</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CODE WALKTHROUGH — STEP 5</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700" b="1" dirty="0">
                <a:solidFill>
                  <a:srgbClr val="0D2137"/>
                </a:solidFill>
                <a:latin typeface="Cambria" pitchFamily="34" charset="0"/>
                <a:ea typeface="Cambria" pitchFamily="34" charset="-122"/>
                <a:cs typeface="Cambria" pitchFamily="34" charset="-120"/>
              </a:rPr>
              <a:t>Feature Selection — SelectKBest</a:t>
            </a:r>
            <a:endParaRPr lang="en-US" sz="2700" dirty="0"/>
          </a:p>
        </p:txBody>
      </p:sp>
      <p:sp>
        <p:nvSpPr>
          <p:cNvPr id="5" name="Shape 3"/>
          <p:cNvSpPr/>
          <p:nvPr/>
        </p:nvSpPr>
        <p:spPr>
          <a:xfrm>
            <a:off x="365760" y="1188720"/>
            <a:ext cx="4572000" cy="3566160"/>
          </a:xfrm>
          <a:prstGeom prst="roundRect">
            <a:avLst>
              <a:gd name="adj" fmla="val 307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80160"/>
            <a:ext cx="4114800" cy="256032"/>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Step 9 — Feature Selection</a:t>
            </a:r>
            <a:endParaRPr lang="en-US" sz="1200" dirty="0"/>
          </a:p>
        </p:txBody>
      </p:sp>
      <p:pic>
        <p:nvPicPr>
          <p:cNvPr id="7" name="Image 0" descr="/home/claude/imgs/image7.png"/>
          <p:cNvPicPr>
            <a:picLocks noChangeAspect="1"/>
          </p:cNvPicPr>
          <p:nvPr/>
        </p:nvPicPr>
        <p:blipFill>
          <a:blip r:embed="rId3"/>
          <a:stretch>
            <a:fillRect/>
          </a:stretch>
        </p:blipFill>
        <p:spPr>
          <a:xfrm>
            <a:off x="502920" y="1600200"/>
            <a:ext cx="4114800" cy="2496312"/>
          </a:xfrm>
          <a:prstGeom prst="rect">
            <a:avLst/>
          </a:prstGeom>
        </p:spPr>
      </p:pic>
      <p:sp>
        <p:nvSpPr>
          <p:cNvPr id="8" name="Shape 5"/>
          <p:cNvSpPr/>
          <p:nvPr/>
        </p:nvSpPr>
        <p:spPr>
          <a:xfrm>
            <a:off x="5074920" y="1188720"/>
            <a:ext cx="3703320" cy="3566160"/>
          </a:xfrm>
          <a:prstGeom prst="roundRect">
            <a:avLst>
              <a:gd name="adj" fmla="val 3077"/>
            </a:avLst>
          </a:prstGeom>
          <a:solidFill>
            <a:srgbClr val="0D2137"/>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9" name="Text 6"/>
          <p:cNvSpPr/>
          <p:nvPr/>
        </p:nvSpPr>
        <p:spPr>
          <a:xfrm>
            <a:off x="5212080" y="1298448"/>
            <a:ext cx="3383280" cy="274320"/>
          </a:xfrm>
          <a:prstGeom prst="rect">
            <a:avLst/>
          </a:prstGeom>
          <a:noFill/>
          <a:ln/>
        </p:spPr>
        <p:txBody>
          <a:bodyPr wrap="square" rtlCol="0" anchor="ctr"/>
          <a:lstStyle/>
          <a:p>
            <a:pPr marL="0" indent="0">
              <a:buNone/>
            </a:pPr>
            <a:r>
              <a:rPr lang="en-US" sz="1200" b="1" dirty="0">
                <a:solidFill>
                  <a:srgbClr val="02C39A"/>
                </a:solidFill>
                <a:latin typeface="Calibri" pitchFamily="34" charset="0"/>
                <a:ea typeface="Calibri" pitchFamily="34" charset="-122"/>
                <a:cs typeface="Calibri" pitchFamily="34" charset="-120"/>
              </a:rPr>
              <a:t>How It Works</a:t>
            </a:r>
            <a:endParaRPr lang="en-US" sz="1200" dirty="0"/>
          </a:p>
        </p:txBody>
      </p:sp>
      <p:sp>
        <p:nvSpPr>
          <p:cNvPr id="10" name="Text 7"/>
          <p:cNvSpPr/>
          <p:nvPr/>
        </p:nvSpPr>
        <p:spPr>
          <a:xfrm>
            <a:off x="5212080" y="1645920"/>
            <a:ext cx="342900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X = all 198 predictor columns; y = churn target</a:t>
            </a:r>
            <a:endParaRPr lang="en-US" sz="950" dirty="0"/>
          </a:p>
        </p:txBody>
      </p:sp>
      <p:sp>
        <p:nvSpPr>
          <p:cNvPr id="11" name="Text 8"/>
          <p:cNvSpPr/>
          <p:nvPr/>
        </p:nvSpPr>
        <p:spPr>
          <a:xfrm>
            <a:off x="5212080" y="2212848"/>
            <a:ext cx="342900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SelectKBest with f_classif (ANOVA F-test) scores each feature's relationship to churn</a:t>
            </a:r>
            <a:endParaRPr lang="en-US" sz="950" dirty="0"/>
          </a:p>
        </p:txBody>
      </p:sp>
      <p:sp>
        <p:nvSpPr>
          <p:cNvPr id="12" name="Text 9"/>
          <p:cNvSpPr/>
          <p:nvPr/>
        </p:nvSpPr>
        <p:spPr>
          <a:xfrm>
            <a:off x="5212080" y="2779776"/>
            <a:ext cx="342900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k=30 retains only the 30 most statistically significant features</a:t>
            </a:r>
            <a:endParaRPr lang="en-US" sz="950" dirty="0"/>
          </a:p>
        </p:txBody>
      </p:sp>
      <p:sp>
        <p:nvSpPr>
          <p:cNvPr id="13" name="Text 10"/>
          <p:cNvSpPr/>
          <p:nvPr/>
        </p:nvSpPr>
        <p:spPr>
          <a:xfrm>
            <a:off x="5212080" y="3346704"/>
            <a:ext cx="342900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Reduces dimensionality from 199 → 30 columns, cutting noise and overfitting risk</a:t>
            </a:r>
            <a:endParaRPr lang="en-US" sz="950" dirty="0"/>
          </a:p>
        </p:txBody>
      </p:sp>
      <p:sp>
        <p:nvSpPr>
          <p:cNvPr id="14" name="Shape 11"/>
          <p:cNvSpPr/>
          <p:nvPr/>
        </p:nvSpPr>
        <p:spPr>
          <a:xfrm>
            <a:off x="5212080" y="4160520"/>
            <a:ext cx="3291840" cy="457200"/>
          </a:xfrm>
          <a:prstGeom prst="roundRect">
            <a:avLst>
              <a:gd name="adj" fmla="val 16000"/>
            </a:avLst>
          </a:prstGeom>
          <a:solidFill>
            <a:srgbClr val="02C39A"/>
          </a:solidFill>
          <a:ln w="12700">
            <a:solidFill>
              <a:srgbClr val="02C39A"/>
            </a:solidFill>
            <a:prstDash val="solid"/>
          </a:ln>
        </p:spPr>
        <p:txBody>
          <a:bodyPr/>
          <a:lstStyle/>
          <a:p>
            <a:endParaRPr lang="en-GB"/>
          </a:p>
        </p:txBody>
      </p:sp>
      <p:sp>
        <p:nvSpPr>
          <p:cNvPr id="15" name="Text 12"/>
          <p:cNvSpPr/>
          <p:nvPr/>
        </p:nvSpPr>
        <p:spPr>
          <a:xfrm>
            <a:off x="5212080" y="4160520"/>
            <a:ext cx="3291840" cy="457200"/>
          </a:xfrm>
          <a:prstGeom prst="rect">
            <a:avLst/>
          </a:prstGeom>
          <a:noFill/>
          <a:ln/>
        </p:spPr>
        <p:txBody>
          <a:bodyPr wrap="square" lIns="0" tIns="0" rIns="0" bIns="0" rtlCol="0" anchor="ctr"/>
          <a:lstStyle/>
          <a:p>
            <a:pPr marL="0" indent="0" algn="ctr">
              <a:buNone/>
            </a:pPr>
            <a:r>
              <a:rPr lang="en-US" sz="1100" b="1" dirty="0">
                <a:solidFill>
                  <a:srgbClr val="0D2137"/>
                </a:solidFill>
                <a:latin typeface="Calibri" pitchFamily="34" charset="0"/>
                <a:ea typeface="Calibri" pitchFamily="34" charset="-122"/>
                <a:cs typeface="Calibri" pitchFamily="34" charset="-120"/>
              </a:rPr>
              <a:t>Result: 30 features selected ✓</a:t>
            </a:r>
            <a:endParaRPr lang="en-US" sz="1100" dirty="0"/>
          </a:p>
        </p:txBody>
      </p:sp>
      <p:sp>
        <p:nvSpPr>
          <p:cNvPr id="16" name="Shape 13"/>
          <p:cNvSpPr/>
          <p:nvPr/>
        </p:nvSpPr>
        <p:spPr>
          <a:xfrm>
            <a:off x="365760" y="4736592"/>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7" name="Text 14"/>
          <p:cNvSpPr/>
          <p:nvPr/>
        </p:nvSpPr>
        <p:spPr>
          <a:xfrm>
            <a:off x="548640" y="4736592"/>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Dimensionality reduced from 199 → 30 columns. Only the 30 features with the strongest statistical relationship to churn are retained, removing noise and improving model reliability.</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182880"/>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182880"/>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5 – MULTIVARIATE ANALYSIS</a:t>
            </a:r>
            <a:endParaRPr lang="en-US" sz="900" dirty="0"/>
          </a:p>
        </p:txBody>
      </p:sp>
      <p:sp>
        <p:nvSpPr>
          <p:cNvPr id="4" name="Text 2"/>
          <p:cNvSpPr/>
          <p:nvPr/>
        </p:nvSpPr>
        <p:spPr>
          <a:xfrm>
            <a:off x="365760" y="502920"/>
            <a:ext cx="8412480" cy="502920"/>
          </a:xfrm>
          <a:prstGeom prst="rect">
            <a:avLst/>
          </a:prstGeom>
          <a:noFill/>
          <a:ln/>
        </p:spPr>
        <p:txBody>
          <a:bodyPr wrap="square" rtlCol="0" anchor="ctr"/>
          <a:lstStyle/>
          <a:p>
            <a:pPr marL="0" indent="0">
              <a:buNone/>
            </a:pPr>
            <a:r>
              <a:rPr lang="en-US" sz="2600" b="1" dirty="0">
                <a:solidFill>
                  <a:srgbClr val="0D2137"/>
                </a:solidFill>
                <a:latin typeface="Cambria" pitchFamily="34" charset="0"/>
                <a:ea typeface="Cambria" pitchFamily="34" charset="-122"/>
                <a:cs typeface="Cambria" pitchFamily="34" charset="-120"/>
              </a:rPr>
              <a:t>Correlation Heatmap — Top 10 Features</a:t>
            </a:r>
            <a:endParaRPr lang="en-US" sz="2600" dirty="0"/>
          </a:p>
        </p:txBody>
      </p:sp>
      <p:sp>
        <p:nvSpPr>
          <p:cNvPr id="5" name="Shape 3"/>
          <p:cNvSpPr/>
          <p:nvPr/>
        </p:nvSpPr>
        <p:spPr>
          <a:xfrm>
            <a:off x="365760" y="1078992"/>
            <a:ext cx="4892040" cy="3749040"/>
          </a:xfrm>
          <a:prstGeom prst="roundRect">
            <a:avLst>
              <a:gd name="adj" fmla="val 292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pic>
        <p:nvPicPr>
          <p:cNvPr id="6" name="Image 0" descr="/home/claude/imgs/image10.png"/>
          <p:cNvPicPr>
            <a:picLocks noChangeAspect="1"/>
          </p:cNvPicPr>
          <p:nvPr/>
        </p:nvPicPr>
        <p:blipFill>
          <a:blip r:embed="rId3"/>
          <a:stretch>
            <a:fillRect/>
          </a:stretch>
        </p:blipFill>
        <p:spPr>
          <a:xfrm>
            <a:off x="457200" y="1152144"/>
            <a:ext cx="4709160" cy="3602736"/>
          </a:xfrm>
          <a:prstGeom prst="rect">
            <a:avLst/>
          </a:prstGeom>
        </p:spPr>
      </p:pic>
      <p:sp>
        <p:nvSpPr>
          <p:cNvPr id="7" name="Shape 4"/>
          <p:cNvSpPr/>
          <p:nvPr/>
        </p:nvSpPr>
        <p:spPr>
          <a:xfrm>
            <a:off x="5394960" y="1078992"/>
            <a:ext cx="3383280" cy="3749040"/>
          </a:xfrm>
          <a:prstGeom prst="roundRect">
            <a:avLst>
              <a:gd name="adj" fmla="val 3243"/>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5532120" y="1152144"/>
            <a:ext cx="3108960" cy="256032"/>
          </a:xfrm>
          <a:prstGeom prst="rect">
            <a:avLst/>
          </a:prstGeom>
          <a:noFill/>
          <a:ln/>
        </p:spPr>
        <p:txBody>
          <a:bodyPr wrap="square" rtlCol="0" anchor="ctr"/>
          <a:lstStyle/>
          <a:p>
            <a:pPr marL="0" indent="0">
              <a:buNone/>
            </a:pPr>
            <a:r>
              <a:rPr lang="en-US" sz="1150" b="1" dirty="0">
                <a:solidFill>
                  <a:srgbClr val="028090"/>
                </a:solidFill>
                <a:latin typeface="Calibri" pitchFamily="34" charset="0"/>
                <a:ea typeface="Calibri" pitchFamily="34" charset="-122"/>
                <a:cs typeface="Calibri" pitchFamily="34" charset="-120"/>
              </a:rPr>
              <a:t>Feature Definitions</a:t>
            </a:r>
            <a:endParaRPr lang="en-US" sz="1150" dirty="0"/>
          </a:p>
        </p:txBody>
      </p:sp>
      <p:sp>
        <p:nvSpPr>
          <p:cNvPr id="9" name="Text 6"/>
          <p:cNvSpPr/>
          <p:nvPr/>
        </p:nvSpPr>
        <p:spPr>
          <a:xfrm>
            <a:off x="5532120" y="1463040"/>
            <a:ext cx="3154680" cy="438912"/>
          </a:xfrm>
          <a:prstGeom prst="rect">
            <a:avLst/>
          </a:prstGeom>
          <a:noFill/>
          <a:ln/>
        </p:spPr>
        <p:txBody>
          <a:bodyPr wrap="square"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eqpdays: </a:t>
            </a:r>
            <a:r>
              <a:rPr lang="en-US" sz="850" dirty="0">
                <a:solidFill>
                  <a:srgbClr val="4A6274"/>
                </a:solidFill>
                <a:latin typeface="Calibri" pitchFamily="34" charset="0"/>
                <a:ea typeface="Calibri" pitchFamily="34" charset="-122"/>
                <a:cs typeface="Calibri" pitchFamily="34" charset="-120"/>
              </a:rPr>
              <a:t>Days since equipment (handset) was last upgraded</a:t>
            </a:r>
            <a:endParaRPr lang="en-US" sz="850" dirty="0"/>
          </a:p>
        </p:txBody>
      </p:sp>
      <p:sp>
        <p:nvSpPr>
          <p:cNvPr id="10" name="Text 7"/>
          <p:cNvSpPr/>
          <p:nvPr/>
        </p:nvSpPr>
        <p:spPr>
          <a:xfrm>
            <a:off x="5532120" y="1920240"/>
            <a:ext cx="3154680" cy="438912"/>
          </a:xfrm>
          <a:prstGeom prst="rect">
            <a:avLst/>
          </a:prstGeom>
          <a:noFill/>
          <a:ln/>
        </p:spPr>
        <p:txBody>
          <a:bodyPr wrap="square"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mou_Mean: </a:t>
            </a:r>
            <a:r>
              <a:rPr lang="en-US" sz="850" dirty="0">
                <a:solidFill>
                  <a:srgbClr val="4A6274"/>
                </a:solidFill>
                <a:latin typeface="Calibri" pitchFamily="34" charset="0"/>
                <a:ea typeface="Calibri" pitchFamily="34" charset="-122"/>
                <a:cs typeface="Calibri" pitchFamily="34" charset="-120"/>
              </a:rPr>
              <a:t>Average monthly minutes of use</a:t>
            </a:r>
            <a:endParaRPr lang="en-US" sz="850" dirty="0"/>
          </a:p>
        </p:txBody>
      </p:sp>
      <p:sp>
        <p:nvSpPr>
          <p:cNvPr id="11" name="Text 8"/>
          <p:cNvSpPr/>
          <p:nvPr/>
        </p:nvSpPr>
        <p:spPr>
          <a:xfrm>
            <a:off x="5532120" y="2377440"/>
            <a:ext cx="3154680" cy="438912"/>
          </a:xfrm>
          <a:prstGeom prst="rect">
            <a:avLst/>
          </a:prstGeom>
          <a:noFill/>
          <a:ln/>
        </p:spPr>
        <p:txBody>
          <a:bodyPr wrap="square"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avg6mou / avg3mou: </a:t>
            </a:r>
            <a:r>
              <a:rPr lang="en-US" sz="850" dirty="0">
                <a:solidFill>
                  <a:srgbClr val="4A6274"/>
                </a:solidFill>
                <a:latin typeface="Calibri" pitchFamily="34" charset="0"/>
                <a:ea typeface="Calibri" pitchFamily="34" charset="-122"/>
                <a:cs typeface="Calibri" pitchFamily="34" charset="-120"/>
              </a:rPr>
              <a:t>Avg. minutes of use over trailing 6 / 3 months</a:t>
            </a:r>
            <a:endParaRPr lang="en-US" sz="850" dirty="0"/>
          </a:p>
        </p:txBody>
      </p:sp>
      <p:sp>
        <p:nvSpPr>
          <p:cNvPr id="12" name="Text 9"/>
          <p:cNvSpPr/>
          <p:nvPr/>
        </p:nvSpPr>
        <p:spPr>
          <a:xfrm>
            <a:off x="5532120" y="2834640"/>
            <a:ext cx="3154680" cy="438912"/>
          </a:xfrm>
          <a:prstGeom prst="rect">
            <a:avLst/>
          </a:prstGeom>
          <a:noFill/>
          <a:ln/>
        </p:spPr>
        <p:txBody>
          <a:bodyPr wrap="square"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avg3qty: </a:t>
            </a:r>
            <a:r>
              <a:rPr lang="en-US" sz="850" dirty="0">
                <a:solidFill>
                  <a:srgbClr val="4A6274"/>
                </a:solidFill>
                <a:latin typeface="Calibri" pitchFamily="34" charset="0"/>
                <a:ea typeface="Calibri" pitchFamily="34" charset="-122"/>
                <a:cs typeface="Calibri" pitchFamily="34" charset="-120"/>
              </a:rPr>
              <a:t>Avg. call quantity over trailing 3 months</a:t>
            </a:r>
            <a:endParaRPr lang="en-US" sz="850" dirty="0"/>
          </a:p>
        </p:txBody>
      </p:sp>
      <p:sp>
        <p:nvSpPr>
          <p:cNvPr id="13" name="Text 10"/>
          <p:cNvSpPr/>
          <p:nvPr/>
        </p:nvSpPr>
        <p:spPr>
          <a:xfrm>
            <a:off x="5532120" y="3291840"/>
            <a:ext cx="3154680" cy="438912"/>
          </a:xfrm>
          <a:prstGeom prst="rect">
            <a:avLst/>
          </a:prstGeom>
          <a:noFill/>
          <a:ln/>
        </p:spPr>
        <p:txBody>
          <a:bodyPr wrap="square"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mou_cvce_Mean: </a:t>
            </a:r>
            <a:r>
              <a:rPr lang="en-US" sz="850" dirty="0">
                <a:solidFill>
                  <a:srgbClr val="4A6274"/>
                </a:solidFill>
                <a:latin typeface="Calibri" pitchFamily="34" charset="0"/>
                <a:ea typeface="Calibri" pitchFamily="34" charset="-122"/>
                <a:cs typeface="Calibri" pitchFamily="34" charset="-120"/>
              </a:rPr>
              <a:t>Avg. minutes — customer care voice calls</a:t>
            </a:r>
            <a:endParaRPr lang="en-US" sz="850" dirty="0"/>
          </a:p>
        </p:txBody>
      </p:sp>
      <p:sp>
        <p:nvSpPr>
          <p:cNvPr id="14" name="Text 11"/>
          <p:cNvSpPr/>
          <p:nvPr/>
        </p:nvSpPr>
        <p:spPr>
          <a:xfrm>
            <a:off x="5532120" y="3749040"/>
            <a:ext cx="3154680" cy="438912"/>
          </a:xfrm>
          <a:prstGeom prst="rect">
            <a:avLst/>
          </a:prstGeom>
          <a:noFill/>
          <a:ln/>
        </p:spPr>
        <p:txBody>
          <a:bodyPr wrap="square"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totmrc_Mean: </a:t>
            </a:r>
            <a:r>
              <a:rPr lang="en-US" sz="850" dirty="0">
                <a:solidFill>
                  <a:srgbClr val="4A6274"/>
                </a:solidFill>
                <a:latin typeface="Calibri" pitchFamily="34" charset="0"/>
                <a:ea typeface="Calibri" pitchFamily="34" charset="-122"/>
                <a:cs typeface="Calibri" pitchFamily="34" charset="-120"/>
              </a:rPr>
              <a:t>Avg. total monthly recurring charge</a:t>
            </a:r>
            <a:endParaRPr lang="en-US" sz="850" dirty="0"/>
          </a:p>
        </p:txBody>
      </p:sp>
      <p:sp>
        <p:nvSpPr>
          <p:cNvPr id="15" name="Text 12"/>
          <p:cNvSpPr/>
          <p:nvPr/>
        </p:nvSpPr>
        <p:spPr>
          <a:xfrm>
            <a:off x="5532120" y="4206240"/>
            <a:ext cx="3154680" cy="438912"/>
          </a:xfrm>
          <a:prstGeom prst="rect">
            <a:avLst/>
          </a:prstGeom>
          <a:noFill/>
          <a:ln/>
        </p:spPr>
        <p:txBody>
          <a:bodyPr wrap="square"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mou_peav/opkv/rvce: </a:t>
            </a:r>
            <a:r>
              <a:rPr lang="en-US" sz="850" dirty="0">
                <a:solidFill>
                  <a:srgbClr val="4A6274"/>
                </a:solidFill>
                <a:latin typeface="Calibri" pitchFamily="34" charset="0"/>
                <a:ea typeface="Calibri" pitchFamily="34" charset="-122"/>
                <a:cs typeface="Calibri" pitchFamily="34" charset="-120"/>
              </a:rPr>
              <a:t>Avg. minutes — peak / off-peak / roaming voice calls</a:t>
            </a:r>
            <a:endParaRPr lang="en-US" sz="850" dirty="0"/>
          </a:p>
        </p:txBody>
      </p:sp>
      <p:sp>
        <p:nvSpPr>
          <p:cNvPr id="16" name="Shape 13"/>
          <p:cNvSpPr/>
          <p:nvPr/>
        </p:nvSpPr>
        <p:spPr>
          <a:xfrm>
            <a:off x="365760" y="4892040"/>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7" name="Text 14"/>
          <p:cNvSpPr/>
          <p:nvPr/>
        </p:nvSpPr>
        <p:spPr>
          <a:xfrm>
            <a:off x="548640" y="4892040"/>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eqpdays has the highest correlation with churn (r = 0.11). All usage variables are strongly correlated with each other (r = 0.8–0.98) and mildly negatively correlated with churn (r = –0.04 to –0.07).</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5 – MULTIVARIATE ANALYSIS</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700" b="1" dirty="0">
                <a:solidFill>
                  <a:srgbClr val="0D2137"/>
                </a:solidFill>
                <a:latin typeface="Cambria" pitchFamily="34" charset="0"/>
                <a:ea typeface="Cambria" pitchFamily="34" charset="-122"/>
                <a:cs typeface="Cambria" pitchFamily="34" charset="-120"/>
              </a:rPr>
              <a:t>Interpreting the Correlation Matrix</a:t>
            </a:r>
            <a:endParaRPr lang="en-US" sz="2700" dirty="0"/>
          </a:p>
        </p:txBody>
      </p:sp>
      <p:sp>
        <p:nvSpPr>
          <p:cNvPr id="5" name="Shape 3"/>
          <p:cNvSpPr/>
          <p:nvPr/>
        </p:nvSpPr>
        <p:spPr>
          <a:xfrm>
            <a:off x="365760" y="1188720"/>
            <a:ext cx="8412480" cy="777240"/>
          </a:xfrm>
          <a:prstGeom prst="roundRect">
            <a:avLst>
              <a:gd name="adj" fmla="val 1411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Shape 4"/>
          <p:cNvSpPr/>
          <p:nvPr/>
        </p:nvSpPr>
        <p:spPr>
          <a:xfrm>
            <a:off x="365760" y="1188720"/>
            <a:ext cx="91440" cy="777240"/>
          </a:xfrm>
          <a:prstGeom prst="rect">
            <a:avLst/>
          </a:prstGeom>
          <a:solidFill>
            <a:srgbClr val="E63946"/>
          </a:solidFill>
          <a:ln w="12700">
            <a:solidFill>
              <a:srgbClr val="E63946"/>
            </a:solidFill>
            <a:prstDash val="solid"/>
          </a:ln>
        </p:spPr>
        <p:txBody>
          <a:bodyPr/>
          <a:lstStyle/>
          <a:p>
            <a:endParaRPr lang="en-GB"/>
          </a:p>
        </p:txBody>
      </p:sp>
      <p:sp>
        <p:nvSpPr>
          <p:cNvPr id="7" name="Text 5"/>
          <p:cNvSpPr/>
          <p:nvPr/>
        </p:nvSpPr>
        <p:spPr>
          <a:xfrm>
            <a:off x="594360" y="1261872"/>
            <a:ext cx="80467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Strong Usage-Cluster Collinearity (r = 0.8–0.98)</a:t>
            </a:r>
            <a:endParaRPr lang="en-US" sz="1200" dirty="0"/>
          </a:p>
        </p:txBody>
      </p:sp>
      <p:sp>
        <p:nvSpPr>
          <p:cNvPr id="8" name="Text 6"/>
          <p:cNvSpPr/>
          <p:nvPr/>
        </p:nvSpPr>
        <p:spPr>
          <a:xfrm>
            <a:off x="594360" y="1536192"/>
            <a:ext cx="8046720" cy="393192"/>
          </a:xfrm>
          <a:prstGeom prst="rect">
            <a:avLst/>
          </a:prstGeom>
          <a:noFill/>
          <a:ln/>
        </p:spPr>
        <p:txBody>
          <a:bodyPr wrap="square" rtlCol="0" anchor="ctr"/>
          <a:lstStyle/>
          <a:p>
            <a:pPr marL="0" indent="0">
              <a:buNone/>
            </a:pPr>
            <a:r>
              <a:rPr lang="en-US" sz="950" dirty="0">
                <a:solidFill>
                  <a:srgbClr val="4A6274"/>
                </a:solidFill>
                <a:latin typeface="Calibri" pitchFamily="34" charset="0"/>
                <a:ea typeface="Calibri" pitchFamily="34" charset="-122"/>
                <a:cs typeface="Calibri" pitchFamily="34" charset="-120"/>
              </a:rPr>
              <a:t>mou_Mean, avg6mou, avg3mou, and avg3qty form a tightly correlated cluster — all measure call volume across overlapping time windows. This is expected redundancy, not noise.</a:t>
            </a:r>
            <a:endParaRPr lang="en-US" sz="950" dirty="0"/>
          </a:p>
        </p:txBody>
      </p:sp>
      <p:sp>
        <p:nvSpPr>
          <p:cNvPr id="9" name="Shape 7"/>
          <p:cNvSpPr/>
          <p:nvPr/>
        </p:nvSpPr>
        <p:spPr>
          <a:xfrm>
            <a:off x="365760" y="2075688"/>
            <a:ext cx="8412480" cy="777240"/>
          </a:xfrm>
          <a:prstGeom prst="roundRect">
            <a:avLst>
              <a:gd name="adj" fmla="val 1411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0" name="Shape 8"/>
          <p:cNvSpPr/>
          <p:nvPr/>
        </p:nvSpPr>
        <p:spPr>
          <a:xfrm>
            <a:off x="365760" y="2075688"/>
            <a:ext cx="91440" cy="777240"/>
          </a:xfrm>
          <a:prstGeom prst="rect">
            <a:avLst/>
          </a:prstGeom>
          <a:solidFill>
            <a:srgbClr val="F5A623"/>
          </a:solidFill>
          <a:ln w="12700">
            <a:solidFill>
              <a:srgbClr val="F5A623"/>
            </a:solidFill>
            <a:prstDash val="solid"/>
          </a:ln>
        </p:spPr>
        <p:txBody>
          <a:bodyPr/>
          <a:lstStyle/>
          <a:p>
            <a:endParaRPr lang="en-GB"/>
          </a:p>
        </p:txBody>
      </p:sp>
      <p:sp>
        <p:nvSpPr>
          <p:cNvPr id="11" name="Text 9"/>
          <p:cNvSpPr/>
          <p:nvPr/>
        </p:nvSpPr>
        <p:spPr>
          <a:xfrm>
            <a:off x="594360" y="2148840"/>
            <a:ext cx="80467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eqpdays is the Strongest Churn Correlate (r = 0.11)</a:t>
            </a:r>
            <a:endParaRPr lang="en-US" sz="1200" dirty="0"/>
          </a:p>
        </p:txBody>
      </p:sp>
      <p:sp>
        <p:nvSpPr>
          <p:cNvPr id="12" name="Text 10"/>
          <p:cNvSpPr/>
          <p:nvPr/>
        </p:nvSpPr>
        <p:spPr>
          <a:xfrm>
            <a:off x="594360" y="2423160"/>
            <a:ext cx="8046720" cy="393192"/>
          </a:xfrm>
          <a:prstGeom prst="rect">
            <a:avLst/>
          </a:prstGeom>
          <a:noFill/>
          <a:ln/>
        </p:spPr>
        <p:txBody>
          <a:bodyPr wrap="square" rtlCol="0" anchor="ctr"/>
          <a:lstStyle/>
          <a:p>
            <a:pPr marL="0" indent="0">
              <a:buNone/>
            </a:pPr>
            <a:r>
              <a:rPr lang="en-US" sz="950" dirty="0">
                <a:solidFill>
                  <a:srgbClr val="4A6274"/>
                </a:solidFill>
                <a:latin typeface="Calibri" pitchFamily="34" charset="0"/>
                <a:ea typeface="Calibri" pitchFamily="34" charset="-122"/>
                <a:cs typeface="Calibri" pitchFamily="34" charset="-120"/>
              </a:rPr>
              <a:t>Although modest in absolute terms, eqpdays has the highest correlation with churn of any feature shown — customers who haven't upgraded their handset in a long time are more likely to leave.</a:t>
            </a:r>
            <a:endParaRPr lang="en-US" sz="950" dirty="0"/>
          </a:p>
        </p:txBody>
      </p:sp>
      <p:sp>
        <p:nvSpPr>
          <p:cNvPr id="13" name="Shape 11"/>
          <p:cNvSpPr/>
          <p:nvPr/>
        </p:nvSpPr>
        <p:spPr>
          <a:xfrm>
            <a:off x="365760" y="2962656"/>
            <a:ext cx="8412480" cy="777240"/>
          </a:xfrm>
          <a:prstGeom prst="roundRect">
            <a:avLst>
              <a:gd name="adj" fmla="val 1411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4" name="Shape 12"/>
          <p:cNvSpPr/>
          <p:nvPr/>
        </p:nvSpPr>
        <p:spPr>
          <a:xfrm>
            <a:off x="365760" y="2962656"/>
            <a:ext cx="91440" cy="777240"/>
          </a:xfrm>
          <a:prstGeom prst="rect">
            <a:avLst/>
          </a:prstGeom>
          <a:solidFill>
            <a:srgbClr val="028090"/>
          </a:solidFill>
          <a:ln w="12700">
            <a:solidFill>
              <a:srgbClr val="028090"/>
            </a:solidFill>
            <a:prstDash val="solid"/>
          </a:ln>
        </p:spPr>
        <p:txBody>
          <a:bodyPr/>
          <a:lstStyle/>
          <a:p>
            <a:endParaRPr lang="en-GB"/>
          </a:p>
        </p:txBody>
      </p:sp>
      <p:sp>
        <p:nvSpPr>
          <p:cNvPr id="15" name="Text 13"/>
          <p:cNvSpPr/>
          <p:nvPr/>
        </p:nvSpPr>
        <p:spPr>
          <a:xfrm>
            <a:off x="594360" y="3035808"/>
            <a:ext cx="80467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All Usage Variables Correlate Negatively with Churn</a:t>
            </a:r>
            <a:endParaRPr lang="en-US" sz="1200" dirty="0"/>
          </a:p>
        </p:txBody>
      </p:sp>
      <p:sp>
        <p:nvSpPr>
          <p:cNvPr id="16" name="Text 14"/>
          <p:cNvSpPr/>
          <p:nvPr/>
        </p:nvSpPr>
        <p:spPr>
          <a:xfrm>
            <a:off x="594360" y="3310128"/>
            <a:ext cx="8046720" cy="393192"/>
          </a:xfrm>
          <a:prstGeom prst="rect">
            <a:avLst/>
          </a:prstGeom>
          <a:noFill/>
          <a:ln/>
        </p:spPr>
        <p:txBody>
          <a:bodyPr wrap="square" rtlCol="0" anchor="ctr"/>
          <a:lstStyle/>
          <a:p>
            <a:pPr marL="0" indent="0">
              <a:buNone/>
            </a:pPr>
            <a:r>
              <a:rPr lang="en-US" sz="950" dirty="0">
                <a:solidFill>
                  <a:srgbClr val="4A6274"/>
                </a:solidFill>
                <a:latin typeface="Calibri" pitchFamily="34" charset="0"/>
                <a:ea typeface="Calibri" pitchFamily="34" charset="-122"/>
                <a:cs typeface="Calibri" pitchFamily="34" charset="-120"/>
              </a:rPr>
              <a:t>mou_Mean, avg6mou, avg3mou, totmrc_Mean, and the peak/off-peak/roaming variables all show small negative correlations (-0.04 to -0.07) with churn — higher usage is mildly associated with lower churn.</a:t>
            </a:r>
            <a:endParaRPr lang="en-US" sz="950" dirty="0"/>
          </a:p>
        </p:txBody>
      </p:sp>
      <p:sp>
        <p:nvSpPr>
          <p:cNvPr id="17" name="Shape 15"/>
          <p:cNvSpPr/>
          <p:nvPr/>
        </p:nvSpPr>
        <p:spPr>
          <a:xfrm>
            <a:off x="365760" y="3849624"/>
            <a:ext cx="8412480" cy="777240"/>
          </a:xfrm>
          <a:prstGeom prst="roundRect">
            <a:avLst>
              <a:gd name="adj" fmla="val 1411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8" name="Shape 16"/>
          <p:cNvSpPr/>
          <p:nvPr/>
        </p:nvSpPr>
        <p:spPr>
          <a:xfrm>
            <a:off x="365760" y="3849624"/>
            <a:ext cx="91440" cy="777240"/>
          </a:xfrm>
          <a:prstGeom prst="rect">
            <a:avLst/>
          </a:prstGeom>
          <a:solidFill>
            <a:srgbClr val="2DC653"/>
          </a:solidFill>
          <a:ln w="12700">
            <a:solidFill>
              <a:srgbClr val="2DC653"/>
            </a:solidFill>
            <a:prstDash val="solid"/>
          </a:ln>
        </p:spPr>
        <p:txBody>
          <a:bodyPr/>
          <a:lstStyle/>
          <a:p>
            <a:endParaRPr lang="en-GB"/>
          </a:p>
        </p:txBody>
      </p:sp>
      <p:sp>
        <p:nvSpPr>
          <p:cNvPr id="19" name="Text 17"/>
          <p:cNvSpPr/>
          <p:nvPr/>
        </p:nvSpPr>
        <p:spPr>
          <a:xfrm>
            <a:off x="594360" y="3922776"/>
            <a:ext cx="8046720" cy="274320"/>
          </a:xfrm>
          <a:prstGeom prst="rect">
            <a:avLst/>
          </a:prstGeom>
          <a:noFill/>
          <a:ln/>
        </p:spPr>
        <p:txBody>
          <a:bodyPr wrap="square"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totmrc_Mean Shows Some Independence (r = 0.35–0.59 with usage vars)</a:t>
            </a:r>
            <a:endParaRPr lang="en-US" sz="1200" dirty="0"/>
          </a:p>
        </p:txBody>
      </p:sp>
      <p:sp>
        <p:nvSpPr>
          <p:cNvPr id="20" name="Text 18"/>
          <p:cNvSpPr/>
          <p:nvPr/>
        </p:nvSpPr>
        <p:spPr>
          <a:xfrm>
            <a:off x="594360" y="4197096"/>
            <a:ext cx="8046720" cy="393192"/>
          </a:xfrm>
          <a:prstGeom prst="rect">
            <a:avLst/>
          </a:prstGeom>
          <a:noFill/>
          <a:ln/>
        </p:spPr>
        <p:txBody>
          <a:bodyPr wrap="square" rtlCol="0" anchor="ctr"/>
          <a:lstStyle/>
          <a:p>
            <a:pPr marL="0" indent="0">
              <a:buNone/>
            </a:pPr>
            <a:r>
              <a:rPr lang="en-US" sz="950" dirty="0">
                <a:solidFill>
                  <a:srgbClr val="4A6274"/>
                </a:solidFill>
                <a:latin typeface="Calibri" pitchFamily="34" charset="0"/>
                <a:ea typeface="Calibri" pitchFamily="34" charset="-122"/>
                <a:cs typeface="Calibri" pitchFamily="34" charset="-120"/>
              </a:rPr>
              <a:t>Total monthly recurring charge correlates moderately, but less strongly than the pure usage variables, suggesting pricing tier is a partially distinct signal from raw consumption.</a:t>
            </a:r>
            <a:endParaRPr lang="en-US" sz="950" dirty="0"/>
          </a:p>
        </p:txBody>
      </p:sp>
      <p:sp>
        <p:nvSpPr>
          <p:cNvPr id="21" name="Shape 19"/>
          <p:cNvSpPr/>
          <p:nvPr/>
        </p:nvSpPr>
        <p:spPr>
          <a:xfrm>
            <a:off x="365760" y="4818888"/>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22" name="Text 20"/>
          <p:cNvSpPr/>
          <p:nvPr/>
        </p:nvSpPr>
        <p:spPr>
          <a:xfrm>
            <a:off x="548640" y="4818888"/>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Key finding confirmed — equipment age (eqpdays) is the #1 churn predictor. Higher phone usage is a mild protective factor. Usage variables can be treated as a cluster — they carry similar information.</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5 – MULTIVARIATE ANALYSIS</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800" b="1" dirty="0">
                <a:solidFill>
                  <a:srgbClr val="0D2137"/>
                </a:solidFill>
                <a:latin typeface="Cambria" pitchFamily="34" charset="0"/>
                <a:ea typeface="Cambria" pitchFamily="34" charset="-122"/>
                <a:cs typeface="Cambria" pitchFamily="34" charset="-120"/>
              </a:rPr>
              <a:t>Top 10 Feature Importance</a:t>
            </a:r>
            <a:endParaRPr lang="en-US" sz="2800" dirty="0"/>
          </a:p>
        </p:txBody>
      </p:sp>
      <p:sp>
        <p:nvSpPr>
          <p:cNvPr id="5" name="Shape 3"/>
          <p:cNvSpPr/>
          <p:nvPr/>
        </p:nvSpPr>
        <p:spPr>
          <a:xfrm>
            <a:off x="365760" y="1188720"/>
            <a:ext cx="8412480" cy="2788920"/>
          </a:xfrm>
          <a:prstGeom prst="roundRect">
            <a:avLst>
              <a:gd name="adj" fmla="val 3934"/>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pic>
        <p:nvPicPr>
          <p:cNvPr id="6" name="Image 0" descr="/home/claude/imgs/image12.png"/>
          <p:cNvPicPr>
            <a:picLocks noChangeAspect="1"/>
          </p:cNvPicPr>
          <p:nvPr/>
        </p:nvPicPr>
        <p:blipFill>
          <a:blip r:embed="rId3"/>
          <a:stretch>
            <a:fillRect/>
          </a:stretch>
        </p:blipFill>
        <p:spPr>
          <a:xfrm>
            <a:off x="1371600" y="1371600"/>
            <a:ext cx="6400800" cy="2514600"/>
          </a:xfrm>
          <a:prstGeom prst="rect">
            <a:avLst/>
          </a:prstGeom>
        </p:spPr>
      </p:pic>
      <p:sp>
        <p:nvSpPr>
          <p:cNvPr id="7" name="Shape 4"/>
          <p:cNvSpPr/>
          <p:nvPr/>
        </p:nvSpPr>
        <p:spPr>
          <a:xfrm>
            <a:off x="365760" y="4114800"/>
            <a:ext cx="8412480" cy="777240"/>
          </a:xfrm>
          <a:prstGeom prst="roundRect">
            <a:avLst>
              <a:gd name="adj" fmla="val 14118"/>
            </a:avLst>
          </a:prstGeom>
          <a:solidFill>
            <a:srgbClr val="D6EEF2"/>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502920" y="4169664"/>
            <a:ext cx="8138160" cy="676656"/>
          </a:xfrm>
          <a:prstGeom prst="rect">
            <a:avLst/>
          </a:prstGeom>
          <a:noFill/>
          <a:ln/>
        </p:spPr>
        <p:txBody>
          <a:bodyPr wrap="square" rtlCol="0" anchor="ctr"/>
          <a:lstStyle/>
          <a:p>
            <a:pPr marL="0" indent="0">
              <a:buNone/>
            </a:pPr>
            <a:r>
              <a:rPr lang="en-US" sz="950" b="1" dirty="0">
                <a:solidFill>
                  <a:srgbClr val="0D2137"/>
                </a:solidFill>
                <a:latin typeface="Calibri" pitchFamily="34" charset="0"/>
                <a:ea typeface="Calibri" pitchFamily="34" charset="-122"/>
                <a:cs typeface="Calibri" pitchFamily="34" charset="-120"/>
              </a:rPr>
              <a:t>Explanation: </a:t>
            </a:r>
            <a:r>
              <a:rPr lang="en-US" sz="950" dirty="0">
                <a:solidFill>
                  <a:srgbClr val="1E3A4A"/>
                </a:solidFill>
                <a:latin typeface="Calibri" pitchFamily="34" charset="0"/>
                <a:ea typeface="Calibri" pitchFamily="34" charset="-122"/>
                <a:cs typeface="Calibri" pitchFamily="34" charset="-120"/>
              </a:rPr>
              <a:t>This chart ranks the top 10 features by importance score from the feature-selection step. </a:t>
            </a:r>
            <a:r>
              <a:rPr lang="en-US" sz="950" b="1" dirty="0">
                <a:solidFill>
                  <a:srgbClr val="028090"/>
                </a:solidFill>
                <a:latin typeface="Calibri" pitchFamily="34" charset="0"/>
                <a:ea typeface="Calibri" pitchFamily="34" charset="-122"/>
                <a:cs typeface="Calibri" pitchFamily="34" charset="-120"/>
              </a:rPr>
              <a:t>eqpdays</a:t>
            </a:r>
            <a:r>
              <a:rPr lang="en-US" sz="950" dirty="0">
                <a:solidFill>
                  <a:srgbClr val="1E3A4A"/>
                </a:solidFill>
                <a:latin typeface="Calibri" pitchFamily="34" charset="0"/>
                <a:ea typeface="Calibri" pitchFamily="34" charset="-122"/>
                <a:cs typeface="Calibri" pitchFamily="34" charset="-120"/>
              </a:rPr>
              <a:t> leads clearly with the highest score (~0.083), confirming what we saw in the correlation heatmap. The remaining nine features — mou_Mean, avg6mou, avg3mou, avg3qty, and the various call-type minute variables — cluster tightly together between 0.043 and 0.055, suggesting they contribute fairly evenly to predicting churn once eqpdays is accounted for.</a:t>
            </a:r>
            <a:endParaRPr lang="en-US" sz="950" dirty="0"/>
          </a:p>
        </p:txBody>
      </p:sp>
      <p:sp>
        <p:nvSpPr>
          <p:cNvPr id="9" name="Shape 6"/>
          <p:cNvSpPr/>
          <p:nvPr/>
        </p:nvSpPr>
        <p:spPr>
          <a:xfrm>
            <a:off x="365760" y="4910328"/>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0" name="Text 7"/>
          <p:cNvSpPr/>
          <p:nvPr/>
        </p:nvSpPr>
        <p:spPr>
          <a:xfrm>
            <a:off x="548640" y="4910328"/>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eqpdays confirmed as the clear #1 feature (score ≈ 0.083). The remaining 9 usage/charge variables score closely between 0.043–0.055, showing they each contribute a similar, moderate amount to churn prediction.</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4 – UNIVARIATE ANALYSIS</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2800" b="1" dirty="0">
                <a:solidFill>
                  <a:srgbClr val="0D2137"/>
                </a:solidFill>
                <a:latin typeface="Cambria" pitchFamily="34" charset="0"/>
                <a:ea typeface="Cambria" pitchFamily="34" charset="-122"/>
                <a:cs typeface="Cambria" pitchFamily="34" charset="-120"/>
              </a:rPr>
              <a:t>Churn Distribution &amp; Equipment Days</a:t>
            </a:r>
            <a:endParaRPr lang="en-US" sz="2800" dirty="0"/>
          </a:p>
        </p:txBody>
      </p:sp>
      <p:sp>
        <p:nvSpPr>
          <p:cNvPr id="5" name="Shape 3"/>
          <p:cNvSpPr/>
          <p:nvPr/>
        </p:nvSpPr>
        <p:spPr>
          <a:xfrm>
            <a:off x="365760" y="1188720"/>
            <a:ext cx="402336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80160"/>
            <a:ext cx="3749040" cy="292608"/>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Target Variable: Churn</a:t>
            </a:r>
            <a:endParaRPr lang="en-US" sz="1300" dirty="0"/>
          </a:p>
        </p:txBody>
      </p:sp>
      <p:graphicFrame>
        <p:nvGraphicFramePr>
          <p:cNvPr id="7" name="Chart 0"/>
          <p:cNvGraphicFramePr/>
          <p:nvPr/>
        </p:nvGraphicFramePr>
        <p:xfrm>
          <a:off x="457200" y="1572768"/>
          <a:ext cx="3840480" cy="237744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 5"/>
          <p:cNvSpPr/>
          <p:nvPr/>
        </p:nvSpPr>
        <p:spPr>
          <a:xfrm>
            <a:off x="502920" y="3977640"/>
            <a:ext cx="3749040" cy="274320"/>
          </a:xfrm>
          <a:prstGeom prst="rect">
            <a:avLst/>
          </a:prstGeom>
          <a:noFill/>
          <a:ln/>
        </p:spPr>
        <p:txBody>
          <a:bodyPr wrap="square" rtlCol="0" anchor="ctr"/>
          <a:lstStyle/>
          <a:p>
            <a:pPr marL="0" indent="0" algn="ctr">
              <a:buNone/>
            </a:pPr>
            <a:r>
              <a:rPr lang="en-US" sz="950" i="1" dirty="0">
                <a:solidFill>
                  <a:srgbClr val="4A6274"/>
                </a:solidFill>
                <a:latin typeface="Calibri" pitchFamily="34" charset="0"/>
                <a:ea typeface="Calibri" pitchFamily="34" charset="-122"/>
                <a:cs typeface="Calibri" pitchFamily="34" charset="-120"/>
              </a:rPr>
              <a:t>Near 50/50 split — a naturally balanced target</a:t>
            </a:r>
            <a:endParaRPr lang="en-US" sz="950" dirty="0"/>
          </a:p>
        </p:txBody>
      </p:sp>
      <p:sp>
        <p:nvSpPr>
          <p:cNvPr id="9" name="Text 6"/>
          <p:cNvSpPr/>
          <p:nvPr/>
        </p:nvSpPr>
        <p:spPr>
          <a:xfrm>
            <a:off x="502920" y="4251960"/>
            <a:ext cx="3749040" cy="256032"/>
          </a:xfrm>
          <a:prstGeom prst="rect">
            <a:avLst/>
          </a:prstGeom>
          <a:noFill/>
          <a:ln/>
        </p:spPr>
        <p:txBody>
          <a:bodyPr wrap="square" rtlCol="0" anchor="ctr"/>
          <a:lstStyle/>
          <a:p>
            <a:pPr marL="0" indent="0" algn="ctr">
              <a:buNone/>
            </a:pPr>
            <a:r>
              <a:rPr lang="en-US" sz="900" dirty="0">
                <a:solidFill>
                  <a:srgbClr val="2DC653"/>
                </a:solidFill>
                <a:latin typeface="Calibri" pitchFamily="34" charset="0"/>
                <a:ea typeface="Calibri" pitchFamily="34" charset="-122"/>
                <a:cs typeface="Calibri" pitchFamily="34" charset="-120"/>
              </a:rPr>
              <a:t>Minimal class imbalance to correct for modelling</a:t>
            </a:r>
            <a:endParaRPr lang="en-US" sz="900" dirty="0"/>
          </a:p>
        </p:txBody>
      </p:sp>
      <p:sp>
        <p:nvSpPr>
          <p:cNvPr id="10" name="Shape 7"/>
          <p:cNvSpPr/>
          <p:nvPr/>
        </p:nvSpPr>
        <p:spPr>
          <a:xfrm>
            <a:off x="4617720" y="1188720"/>
            <a:ext cx="411480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1" name="Text 8"/>
          <p:cNvSpPr/>
          <p:nvPr/>
        </p:nvSpPr>
        <p:spPr>
          <a:xfrm>
            <a:off x="4754880" y="1280160"/>
            <a:ext cx="3749040" cy="292608"/>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Equipment Days Distribution (eqpdays)</a:t>
            </a:r>
            <a:endParaRPr lang="en-US" sz="1300" dirty="0"/>
          </a:p>
        </p:txBody>
      </p:sp>
      <p:graphicFrame>
        <p:nvGraphicFramePr>
          <p:cNvPr id="12" name="Chart 1"/>
          <p:cNvGraphicFramePr/>
          <p:nvPr/>
        </p:nvGraphicFramePr>
        <p:xfrm>
          <a:off x="4663440" y="1572768"/>
          <a:ext cx="397764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 9"/>
          <p:cNvSpPr/>
          <p:nvPr/>
        </p:nvSpPr>
        <p:spPr>
          <a:xfrm>
            <a:off x="4754880" y="3977640"/>
            <a:ext cx="3840480" cy="274320"/>
          </a:xfrm>
          <a:prstGeom prst="rect">
            <a:avLst/>
          </a:prstGeom>
          <a:noFill/>
          <a:ln/>
        </p:spPr>
        <p:txBody>
          <a:bodyPr wrap="square" rtlCol="0" anchor="ctr"/>
          <a:lstStyle/>
          <a:p>
            <a:pPr marL="0" indent="0" algn="ctr">
              <a:buNone/>
            </a:pPr>
            <a:r>
              <a:rPr lang="en-US" sz="950" i="1" dirty="0">
                <a:solidFill>
                  <a:srgbClr val="4A6274"/>
                </a:solidFill>
                <a:latin typeface="Calibri" pitchFamily="34" charset="0"/>
                <a:ea typeface="Calibri" pitchFamily="34" charset="-122"/>
                <a:cs typeface="Calibri" pitchFamily="34" charset="-120"/>
              </a:rPr>
              <a:t>Right-skewed: most customers upgraded within ~500 days</a:t>
            </a:r>
            <a:endParaRPr lang="en-US" sz="950" dirty="0"/>
          </a:p>
        </p:txBody>
      </p:sp>
      <p:sp>
        <p:nvSpPr>
          <p:cNvPr id="14" name="Text 10"/>
          <p:cNvSpPr/>
          <p:nvPr/>
        </p:nvSpPr>
        <p:spPr>
          <a:xfrm>
            <a:off x="4754880" y="4251960"/>
            <a:ext cx="3840480" cy="256032"/>
          </a:xfrm>
          <a:prstGeom prst="rect">
            <a:avLst/>
          </a:prstGeom>
          <a:noFill/>
          <a:ln/>
        </p:spPr>
        <p:txBody>
          <a:bodyPr wrap="square" rtlCol="0" anchor="ctr"/>
          <a:lstStyle/>
          <a:p>
            <a:pPr marL="0" indent="0" algn="ctr">
              <a:buNone/>
            </a:pPr>
            <a:r>
              <a:rPr lang="en-US" sz="900" dirty="0">
                <a:solidFill>
                  <a:srgbClr val="4A6274"/>
                </a:solidFill>
                <a:latin typeface="Calibri" pitchFamily="34" charset="0"/>
                <a:ea typeface="Calibri" pitchFamily="34" charset="-122"/>
                <a:cs typeface="Calibri" pitchFamily="34" charset="-120"/>
              </a:rPr>
              <a:t>Long tail of customers overdue for an upgrade (1000+ days)</a:t>
            </a:r>
            <a:endParaRPr lang="en-US" sz="900" dirty="0"/>
          </a:p>
        </p:txBody>
      </p:sp>
      <p:sp>
        <p:nvSpPr>
          <p:cNvPr id="15" name="Shape 11"/>
          <p:cNvSpPr/>
          <p:nvPr/>
        </p:nvSpPr>
        <p:spPr>
          <a:xfrm>
            <a:off x="365760" y="4617720"/>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6" name="Text 12"/>
          <p:cNvSpPr/>
          <p:nvPr/>
        </p:nvSpPr>
        <p:spPr>
          <a:xfrm>
            <a:off x="548640" y="4617720"/>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Target is 50/50 balanced — ideal for EDA. Equipment age (eqpdays) peaks at 250–500 days but has a long right tail past 1,000 days. That tail group represents the highest churn risk.</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4 – UNIVARIATE ANALYSIS</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500" b="1" dirty="0">
                <a:solidFill>
                  <a:srgbClr val="0D2137"/>
                </a:solidFill>
                <a:latin typeface="Cambria" pitchFamily="34" charset="0"/>
                <a:ea typeface="Cambria" pitchFamily="34" charset="-122"/>
                <a:cs typeface="Cambria" pitchFamily="34" charset="-120"/>
              </a:rPr>
              <a:t>Distribution of Top 10 Selected Features</a:t>
            </a:r>
            <a:endParaRPr lang="en-US" sz="2500" dirty="0"/>
          </a:p>
        </p:txBody>
      </p:sp>
      <p:sp>
        <p:nvSpPr>
          <p:cNvPr id="5" name="Shape 3"/>
          <p:cNvSpPr/>
          <p:nvPr/>
        </p:nvSpPr>
        <p:spPr>
          <a:xfrm>
            <a:off x="365760" y="1170432"/>
            <a:ext cx="8412480" cy="3520440"/>
          </a:xfrm>
          <a:prstGeom prst="roundRect">
            <a:avLst>
              <a:gd name="adj" fmla="val 3117"/>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pic>
        <p:nvPicPr>
          <p:cNvPr id="6" name="Image 0" descr="/home/claude/imgs/image15.png"/>
          <p:cNvPicPr>
            <a:picLocks noChangeAspect="1"/>
          </p:cNvPicPr>
          <p:nvPr/>
        </p:nvPicPr>
        <p:blipFill>
          <a:blip r:embed="rId3"/>
          <a:stretch>
            <a:fillRect/>
          </a:stretch>
        </p:blipFill>
        <p:spPr>
          <a:xfrm>
            <a:off x="1188720" y="1243584"/>
            <a:ext cx="6766560" cy="3383280"/>
          </a:xfrm>
          <a:prstGeom prst="rect">
            <a:avLst/>
          </a:prstGeom>
        </p:spPr>
      </p:pic>
      <p:sp>
        <p:nvSpPr>
          <p:cNvPr id="7" name="Shape 4"/>
          <p:cNvSpPr/>
          <p:nvPr/>
        </p:nvSpPr>
        <p:spPr>
          <a:xfrm>
            <a:off x="365760" y="4736592"/>
            <a:ext cx="8412480" cy="384048"/>
          </a:xfrm>
          <a:prstGeom prst="roundRect">
            <a:avLst>
              <a:gd name="adj" fmla="val 28571"/>
            </a:avLst>
          </a:prstGeom>
          <a:solidFill>
            <a:srgbClr val="D6EEF2"/>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502920" y="4754880"/>
            <a:ext cx="8138160" cy="347472"/>
          </a:xfrm>
          <a:prstGeom prst="rect">
            <a:avLst/>
          </a:prstGeom>
          <a:noFill/>
          <a:ln/>
        </p:spPr>
        <p:txBody>
          <a:bodyPr wrap="square" rtlCol="0" anchor="ctr"/>
          <a:lstStyle/>
          <a:p>
            <a:pPr marL="0" indent="0">
              <a:buNone/>
            </a:pPr>
            <a:r>
              <a:rPr lang="en-US" sz="950" i="1" dirty="0">
                <a:solidFill>
                  <a:srgbClr val="1E3A4A"/>
                </a:solidFill>
                <a:latin typeface="Calibri" pitchFamily="34" charset="0"/>
                <a:ea typeface="Calibri" pitchFamily="34" charset="-122"/>
                <a:cs typeface="Calibri" pitchFamily="34" charset="-120"/>
              </a:rPr>
              <a:t>All 10 top-ranked features are strongly right-skewed — most customers cluster near zero/low values, with a long tail of high-usage outliers.</a:t>
            </a:r>
            <a:endParaRPr lang="en-US" sz="950" dirty="0"/>
          </a:p>
        </p:txBody>
      </p:sp>
      <p:sp>
        <p:nvSpPr>
          <p:cNvPr id="9" name="Shape 6"/>
          <p:cNvSpPr/>
          <p:nvPr/>
        </p:nvSpPr>
        <p:spPr>
          <a:xfrm>
            <a:off x="365760" y="5166360"/>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0" name="Text 7"/>
          <p:cNvSpPr/>
          <p:nvPr/>
        </p:nvSpPr>
        <p:spPr>
          <a:xfrm>
            <a:off x="548640" y="5166360"/>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All 10 selected features are right-skewed — confirms why median imputation (not mean) was the right choice. Most customers are low-to-moderate users; a small group of heavy users forms a long tail.</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4 – UNIVARIATE ANALYSIS</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2800" b="1" dirty="0">
                <a:solidFill>
                  <a:srgbClr val="0D2137"/>
                </a:solidFill>
                <a:latin typeface="Cambria" pitchFamily="34" charset="0"/>
                <a:ea typeface="Cambria" pitchFamily="34" charset="-122"/>
                <a:cs typeface="Cambria" pitchFamily="34" charset="-120"/>
              </a:rPr>
              <a:t>Revenue &amp; Charge Distributions</a:t>
            </a:r>
            <a:endParaRPr lang="en-US" sz="2800" dirty="0"/>
          </a:p>
        </p:txBody>
      </p:sp>
      <p:sp>
        <p:nvSpPr>
          <p:cNvPr id="5" name="Shape 3"/>
          <p:cNvSpPr/>
          <p:nvPr/>
        </p:nvSpPr>
        <p:spPr>
          <a:xfrm>
            <a:off x="365760" y="1188720"/>
            <a:ext cx="2788920" cy="3456432"/>
          </a:xfrm>
          <a:prstGeom prst="roundRect">
            <a:avLst>
              <a:gd name="adj" fmla="val 3934"/>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457200" y="1261872"/>
            <a:ext cx="2606040" cy="457200"/>
          </a:xfrm>
          <a:prstGeom prst="rect">
            <a:avLst/>
          </a:prstGeom>
          <a:noFill/>
          <a:ln/>
        </p:spPr>
        <p:txBody>
          <a:bodyPr wrap="square" rtlCol="0" anchor="ctr"/>
          <a:lstStyle/>
          <a:p>
            <a:pPr marL="0" indent="0" algn="ctr">
              <a:buNone/>
            </a:pPr>
            <a:r>
              <a:rPr lang="en-US" sz="1050" b="1" dirty="0">
                <a:solidFill>
                  <a:srgbClr val="028090"/>
                </a:solidFill>
                <a:latin typeface="Calibri" pitchFamily="34" charset="0"/>
                <a:ea typeface="Calibri" pitchFamily="34" charset="-122"/>
                <a:cs typeface="Calibri" pitchFamily="34" charset="-120"/>
              </a:rPr>
              <a:t>totmrc_Mean (Monthly Charge)</a:t>
            </a:r>
            <a:endParaRPr lang="en-US" sz="1050" dirty="0"/>
          </a:p>
        </p:txBody>
      </p:sp>
      <p:graphicFrame>
        <p:nvGraphicFramePr>
          <p:cNvPr id="7" name="Chart 0"/>
          <p:cNvGraphicFramePr/>
          <p:nvPr/>
        </p:nvGraphicFramePr>
        <p:xfrm>
          <a:off x="411480" y="1755648"/>
          <a:ext cx="2697480" cy="219456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 5"/>
          <p:cNvSpPr/>
          <p:nvPr/>
        </p:nvSpPr>
        <p:spPr>
          <a:xfrm>
            <a:off x="457200" y="3977640"/>
            <a:ext cx="2606040" cy="502920"/>
          </a:xfrm>
          <a:prstGeom prst="rect">
            <a:avLst/>
          </a:prstGeom>
          <a:noFill/>
          <a:ln/>
        </p:spPr>
        <p:txBody>
          <a:bodyPr wrap="square" rtlCol="0" anchor="ctr"/>
          <a:lstStyle/>
          <a:p>
            <a:pPr marL="0" indent="0" algn="ctr">
              <a:buNone/>
            </a:pPr>
            <a:r>
              <a:rPr lang="en-US" sz="850" i="1" dirty="0">
                <a:solidFill>
                  <a:srgbClr val="4A6274"/>
                </a:solidFill>
                <a:latin typeface="Calibri" pitchFamily="34" charset="0"/>
                <a:ea typeface="Calibri" pitchFamily="34" charset="-122"/>
                <a:cs typeface="Calibri" pitchFamily="34" charset="-120"/>
              </a:rPr>
              <a:t>Median ≈ $45  |  Right-skewed, most plans cluster $25–75</a:t>
            </a:r>
            <a:endParaRPr lang="en-US" sz="850" dirty="0"/>
          </a:p>
        </p:txBody>
      </p:sp>
      <p:sp>
        <p:nvSpPr>
          <p:cNvPr id="9" name="Shape 6"/>
          <p:cNvSpPr/>
          <p:nvPr/>
        </p:nvSpPr>
        <p:spPr>
          <a:xfrm>
            <a:off x="3291840" y="1188720"/>
            <a:ext cx="2788920" cy="3456432"/>
          </a:xfrm>
          <a:prstGeom prst="roundRect">
            <a:avLst>
              <a:gd name="adj" fmla="val 3934"/>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0" name="Text 7"/>
          <p:cNvSpPr/>
          <p:nvPr/>
        </p:nvSpPr>
        <p:spPr>
          <a:xfrm>
            <a:off x="3383280" y="1261872"/>
            <a:ext cx="2606040" cy="457200"/>
          </a:xfrm>
          <a:prstGeom prst="rect">
            <a:avLst/>
          </a:prstGeom>
          <a:noFill/>
          <a:ln/>
        </p:spPr>
        <p:txBody>
          <a:bodyPr wrap="square" rtlCol="0" anchor="ctr"/>
          <a:lstStyle/>
          <a:p>
            <a:pPr marL="0" indent="0" algn="ctr">
              <a:buNone/>
            </a:pPr>
            <a:r>
              <a:rPr lang="en-US" sz="1050" b="1" dirty="0">
                <a:solidFill>
                  <a:srgbClr val="028090"/>
                </a:solidFill>
                <a:latin typeface="Calibri" pitchFamily="34" charset="0"/>
                <a:ea typeface="Calibri" pitchFamily="34" charset="-122"/>
                <a:cs typeface="Calibri" pitchFamily="34" charset="-120"/>
              </a:rPr>
              <a:t>rev_Mean (Avg. Monthly Revenue)</a:t>
            </a:r>
            <a:endParaRPr lang="en-US" sz="1050" dirty="0"/>
          </a:p>
        </p:txBody>
      </p:sp>
      <p:graphicFrame>
        <p:nvGraphicFramePr>
          <p:cNvPr id="11" name="Chart 1"/>
          <p:cNvGraphicFramePr/>
          <p:nvPr/>
        </p:nvGraphicFramePr>
        <p:xfrm>
          <a:off x="3337560" y="1755648"/>
          <a:ext cx="2697480" cy="2194560"/>
        </p:xfrm>
        <a:graphic>
          <a:graphicData uri="http://schemas.openxmlformats.org/drawingml/2006/chart">
            <c:chart xmlns:c="http://schemas.openxmlformats.org/drawingml/2006/chart" xmlns:r="http://schemas.openxmlformats.org/officeDocument/2006/relationships" r:id="rId4"/>
          </a:graphicData>
        </a:graphic>
      </p:graphicFrame>
      <p:sp>
        <p:nvSpPr>
          <p:cNvPr id="12" name="Text 8"/>
          <p:cNvSpPr/>
          <p:nvPr/>
        </p:nvSpPr>
        <p:spPr>
          <a:xfrm>
            <a:off x="3383280" y="3977640"/>
            <a:ext cx="2606040" cy="502920"/>
          </a:xfrm>
          <a:prstGeom prst="rect">
            <a:avLst/>
          </a:prstGeom>
          <a:noFill/>
          <a:ln/>
        </p:spPr>
        <p:txBody>
          <a:bodyPr wrap="square" rtlCol="0" anchor="ctr"/>
          <a:lstStyle/>
          <a:p>
            <a:pPr marL="0" indent="0" algn="ctr">
              <a:buNone/>
            </a:pPr>
            <a:r>
              <a:rPr lang="en-US" sz="850" i="1" dirty="0">
                <a:solidFill>
                  <a:srgbClr val="4A6274"/>
                </a:solidFill>
                <a:latin typeface="Calibri" pitchFamily="34" charset="0"/>
                <a:ea typeface="Calibri" pitchFamily="34" charset="-122"/>
                <a:cs typeface="Calibri" pitchFamily="34" charset="-120"/>
              </a:rPr>
              <a:t>Closely tracks totmrc_Mean  |  Confirms charge ≈ revenue</a:t>
            </a:r>
            <a:endParaRPr lang="en-US" sz="850" dirty="0"/>
          </a:p>
        </p:txBody>
      </p:sp>
      <p:sp>
        <p:nvSpPr>
          <p:cNvPr id="13" name="Shape 9"/>
          <p:cNvSpPr/>
          <p:nvPr/>
        </p:nvSpPr>
        <p:spPr>
          <a:xfrm>
            <a:off x="6217920" y="1188720"/>
            <a:ext cx="2788920" cy="3456432"/>
          </a:xfrm>
          <a:prstGeom prst="roundRect">
            <a:avLst>
              <a:gd name="adj" fmla="val 3934"/>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4" name="Text 10"/>
          <p:cNvSpPr/>
          <p:nvPr/>
        </p:nvSpPr>
        <p:spPr>
          <a:xfrm>
            <a:off x="6309360" y="1261872"/>
            <a:ext cx="2606040" cy="457200"/>
          </a:xfrm>
          <a:prstGeom prst="rect">
            <a:avLst/>
          </a:prstGeom>
          <a:noFill/>
          <a:ln/>
        </p:spPr>
        <p:txBody>
          <a:bodyPr wrap="square" rtlCol="0" anchor="ctr"/>
          <a:lstStyle/>
          <a:p>
            <a:pPr marL="0" indent="0" algn="ctr">
              <a:buNone/>
            </a:pPr>
            <a:r>
              <a:rPr lang="en-US" sz="1050" b="1" dirty="0">
                <a:solidFill>
                  <a:srgbClr val="028090"/>
                </a:solidFill>
                <a:latin typeface="Calibri" pitchFamily="34" charset="0"/>
                <a:ea typeface="Calibri" pitchFamily="34" charset="-122"/>
                <a:cs typeface="Calibri" pitchFamily="34" charset="-120"/>
              </a:rPr>
              <a:t>mou_cvce_Mean (Care Calls)</a:t>
            </a:r>
            <a:endParaRPr lang="en-US" sz="1050" dirty="0"/>
          </a:p>
        </p:txBody>
      </p:sp>
      <p:graphicFrame>
        <p:nvGraphicFramePr>
          <p:cNvPr id="15" name="Chart 2"/>
          <p:cNvGraphicFramePr/>
          <p:nvPr/>
        </p:nvGraphicFramePr>
        <p:xfrm>
          <a:off x="6263640" y="1755648"/>
          <a:ext cx="2697480" cy="2194560"/>
        </p:xfrm>
        <a:graphic>
          <a:graphicData uri="http://schemas.openxmlformats.org/drawingml/2006/chart">
            <c:chart xmlns:c="http://schemas.openxmlformats.org/drawingml/2006/chart" xmlns:r="http://schemas.openxmlformats.org/officeDocument/2006/relationships" r:id="rId5"/>
          </a:graphicData>
        </a:graphic>
      </p:graphicFrame>
      <p:sp>
        <p:nvSpPr>
          <p:cNvPr id="16" name="Text 11"/>
          <p:cNvSpPr/>
          <p:nvPr/>
        </p:nvSpPr>
        <p:spPr>
          <a:xfrm>
            <a:off x="6309360" y="3977640"/>
            <a:ext cx="2606040" cy="502920"/>
          </a:xfrm>
          <a:prstGeom prst="rect">
            <a:avLst/>
          </a:prstGeom>
          <a:noFill/>
          <a:ln/>
        </p:spPr>
        <p:txBody>
          <a:bodyPr wrap="square" rtlCol="0" anchor="ctr"/>
          <a:lstStyle/>
          <a:p>
            <a:pPr marL="0" indent="0" algn="ctr">
              <a:buNone/>
            </a:pPr>
            <a:r>
              <a:rPr lang="en-US" sz="850" i="1" dirty="0">
                <a:solidFill>
                  <a:srgbClr val="4A6274"/>
                </a:solidFill>
                <a:latin typeface="Calibri" pitchFamily="34" charset="0"/>
                <a:ea typeface="Calibri" pitchFamily="34" charset="-122"/>
                <a:cs typeface="Calibri" pitchFamily="34" charset="-120"/>
              </a:rPr>
              <a:t>Heavily right-skewed  |  Most customers rarely call support</a:t>
            </a:r>
            <a:endParaRPr lang="en-US" sz="850" dirty="0"/>
          </a:p>
        </p:txBody>
      </p:sp>
      <p:sp>
        <p:nvSpPr>
          <p:cNvPr id="17" name="Shape 12"/>
          <p:cNvSpPr/>
          <p:nvPr/>
        </p:nvSpPr>
        <p:spPr>
          <a:xfrm>
            <a:off x="365760" y="4736592"/>
            <a:ext cx="8412480" cy="384048"/>
          </a:xfrm>
          <a:prstGeom prst="roundRect">
            <a:avLst>
              <a:gd name="adj" fmla="val 28571"/>
            </a:avLst>
          </a:prstGeom>
          <a:solidFill>
            <a:srgbClr val="D6EEF2"/>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8" name="Text 13"/>
          <p:cNvSpPr/>
          <p:nvPr/>
        </p:nvSpPr>
        <p:spPr>
          <a:xfrm>
            <a:off x="548640" y="4754880"/>
            <a:ext cx="8046720" cy="347472"/>
          </a:xfrm>
          <a:prstGeom prst="rect">
            <a:avLst/>
          </a:prstGeom>
          <a:noFill/>
          <a:ln/>
        </p:spPr>
        <p:txBody>
          <a:bodyPr wrap="square" rtlCol="0" anchor="ctr"/>
          <a:lstStyle/>
          <a:p>
            <a:pPr marL="0" indent="0">
              <a:buNone/>
            </a:pPr>
            <a:r>
              <a:rPr lang="en-US" sz="900" b="1" dirty="0">
                <a:solidFill>
                  <a:srgbClr val="0D2137"/>
                </a:solidFill>
                <a:latin typeface="Calibri" pitchFamily="34" charset="0"/>
                <a:ea typeface="Calibri" pitchFamily="34" charset="-122"/>
                <a:cs typeface="Calibri" pitchFamily="34" charset="-120"/>
              </a:rPr>
              <a:t>Key Insight: </a:t>
            </a:r>
            <a:r>
              <a:rPr lang="en-US" sz="900" dirty="0">
                <a:solidFill>
                  <a:srgbClr val="4A6274"/>
                </a:solidFill>
                <a:latin typeface="Calibri" pitchFamily="34" charset="0"/>
                <a:ea typeface="Calibri" pitchFamily="34" charset="-122"/>
                <a:cs typeface="Calibri" pitchFamily="34" charset="-120"/>
              </a:rPr>
              <a:t>Revenue and monthly charge variables move almost in lockstep, as expected. Customer-care call minutes are heavily concentrated near zero, meaning the small group of frequent callers stands out as a distinct, potentially at-risk segment.</a:t>
            </a:r>
            <a:endParaRPr lang="en-US" sz="900" dirty="0"/>
          </a:p>
        </p:txBody>
      </p:sp>
      <p:sp>
        <p:nvSpPr>
          <p:cNvPr id="19" name="Shape 14"/>
          <p:cNvSpPr/>
          <p:nvPr/>
        </p:nvSpPr>
        <p:spPr>
          <a:xfrm>
            <a:off x="365760" y="5166360"/>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20" name="Text 15"/>
          <p:cNvSpPr/>
          <p:nvPr/>
        </p:nvSpPr>
        <p:spPr>
          <a:xfrm>
            <a:off x="548640" y="5166360"/>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Revenue (rev_Mean) and monthly charge (totmrc_Mean) are nearly identical in shape — median ≈ $45, most customers pay $25–$75. Customer-care call minutes (mou_cvce_Mean) are extremely concentrated near zero — frequent callers are a small but at-risk minority.</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5 – MULTIVARIATE ANALYSIS</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2800" b="1" dirty="0">
                <a:solidFill>
                  <a:srgbClr val="0D2137"/>
                </a:solidFill>
                <a:latin typeface="Cambria" pitchFamily="34" charset="0"/>
                <a:ea typeface="Cambria" pitchFamily="34" charset="-122"/>
                <a:cs typeface="Cambria" pitchFamily="34" charset="-120"/>
              </a:rPr>
              <a:t>Churn vs. Key Predictive Variables</a:t>
            </a:r>
            <a:endParaRPr lang="en-US" sz="2800" dirty="0"/>
          </a:p>
        </p:txBody>
      </p:sp>
      <p:sp>
        <p:nvSpPr>
          <p:cNvPr id="5" name="Shape 3"/>
          <p:cNvSpPr/>
          <p:nvPr/>
        </p:nvSpPr>
        <p:spPr>
          <a:xfrm>
            <a:off x="365760" y="1188720"/>
            <a:ext cx="411480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61872"/>
            <a:ext cx="3840480" cy="292608"/>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Churn Rate by Equipment Age</a:t>
            </a:r>
            <a:endParaRPr lang="en-US" sz="1200" dirty="0"/>
          </a:p>
        </p:txBody>
      </p:sp>
      <p:graphicFrame>
        <p:nvGraphicFramePr>
          <p:cNvPr id="7" name="Chart 0"/>
          <p:cNvGraphicFramePr/>
          <p:nvPr/>
        </p:nvGraphicFramePr>
        <p:xfrm>
          <a:off x="411480" y="1572768"/>
          <a:ext cx="4023360" cy="246888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 5"/>
          <p:cNvSpPr/>
          <p:nvPr/>
        </p:nvSpPr>
        <p:spPr>
          <a:xfrm>
            <a:off x="502920" y="4096512"/>
            <a:ext cx="3840480" cy="256032"/>
          </a:xfrm>
          <a:prstGeom prst="rect">
            <a:avLst/>
          </a:prstGeom>
          <a:noFill/>
          <a:ln/>
        </p:spPr>
        <p:txBody>
          <a:bodyPr wrap="square" rtlCol="0" anchor="ctr"/>
          <a:lstStyle/>
          <a:p>
            <a:pPr marL="0" indent="0" algn="ctr">
              <a:buNone/>
            </a:pPr>
            <a:r>
              <a:rPr lang="en-US" sz="950" b="1" dirty="0">
                <a:solidFill>
                  <a:srgbClr val="E63946"/>
                </a:solidFill>
                <a:latin typeface="Calibri" pitchFamily="34" charset="0"/>
                <a:ea typeface="Calibri" pitchFamily="34" charset="-122"/>
                <a:cs typeface="Calibri" pitchFamily="34" charset="-120"/>
              </a:rPr>
              <a:t>↑ Churn rises steadily with equipment age</a:t>
            </a:r>
            <a:endParaRPr lang="en-US" sz="950" dirty="0"/>
          </a:p>
        </p:txBody>
      </p:sp>
      <p:sp>
        <p:nvSpPr>
          <p:cNvPr id="9" name="Text 6"/>
          <p:cNvSpPr/>
          <p:nvPr/>
        </p:nvSpPr>
        <p:spPr>
          <a:xfrm>
            <a:off x="502920" y="4343400"/>
            <a:ext cx="3840480" cy="228600"/>
          </a:xfrm>
          <a:prstGeom prst="rect">
            <a:avLst/>
          </a:prstGeom>
          <a:noFill/>
          <a:ln/>
        </p:spPr>
        <p:txBody>
          <a:bodyPr wrap="square" rtlCol="0" anchor="ctr"/>
          <a:lstStyle/>
          <a:p>
            <a:pPr marL="0" indent="0" algn="ctr">
              <a:buNone/>
            </a:pPr>
            <a:r>
              <a:rPr lang="en-US" sz="900" i="1" dirty="0">
                <a:solidFill>
                  <a:srgbClr val="4A6274"/>
                </a:solidFill>
                <a:latin typeface="Calibri" pitchFamily="34" charset="0"/>
                <a:ea typeface="Calibri" pitchFamily="34" charset="-122"/>
                <a:cs typeface="Calibri" pitchFamily="34" charset="-120"/>
              </a:rPr>
              <a:t>Confirms eqpdays as the strongest churn correlate (r = 0.11)</a:t>
            </a:r>
            <a:endParaRPr lang="en-US" sz="900" dirty="0"/>
          </a:p>
        </p:txBody>
      </p:sp>
      <p:sp>
        <p:nvSpPr>
          <p:cNvPr id="10" name="Shape 7"/>
          <p:cNvSpPr/>
          <p:nvPr/>
        </p:nvSpPr>
        <p:spPr>
          <a:xfrm>
            <a:off x="4663440" y="1188720"/>
            <a:ext cx="411480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1" name="Text 8"/>
          <p:cNvSpPr/>
          <p:nvPr/>
        </p:nvSpPr>
        <p:spPr>
          <a:xfrm>
            <a:off x="4800600" y="1261872"/>
            <a:ext cx="3840480" cy="292608"/>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Churn Rate by Usage Level (mou_Mean)</a:t>
            </a:r>
            <a:endParaRPr lang="en-US" sz="1200" dirty="0"/>
          </a:p>
        </p:txBody>
      </p:sp>
      <p:graphicFrame>
        <p:nvGraphicFramePr>
          <p:cNvPr id="12" name="Chart 1"/>
          <p:cNvGraphicFramePr/>
          <p:nvPr/>
        </p:nvGraphicFramePr>
        <p:xfrm>
          <a:off x="4709160" y="1572768"/>
          <a:ext cx="4023360" cy="2468880"/>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 9"/>
          <p:cNvSpPr/>
          <p:nvPr/>
        </p:nvSpPr>
        <p:spPr>
          <a:xfrm>
            <a:off x="4800600" y="4096512"/>
            <a:ext cx="3840480" cy="256032"/>
          </a:xfrm>
          <a:prstGeom prst="rect">
            <a:avLst/>
          </a:prstGeom>
          <a:noFill/>
          <a:ln/>
        </p:spPr>
        <p:txBody>
          <a:bodyPr wrap="square" rtlCol="0" anchor="ctr"/>
          <a:lstStyle/>
          <a:p>
            <a:pPr marL="0" indent="0" algn="ctr">
              <a:buNone/>
            </a:pPr>
            <a:r>
              <a:rPr lang="en-US" sz="950" b="1" dirty="0">
                <a:solidFill>
                  <a:srgbClr val="028090"/>
                </a:solidFill>
                <a:latin typeface="Calibri" pitchFamily="34" charset="0"/>
                <a:ea typeface="Calibri" pitchFamily="34" charset="-122"/>
                <a:cs typeface="Calibri" pitchFamily="34" charset="-120"/>
              </a:rPr>
              <a:t>↓ Higher usage is mildly associated with LOWER churn</a:t>
            </a:r>
            <a:endParaRPr lang="en-US" sz="950" dirty="0"/>
          </a:p>
        </p:txBody>
      </p:sp>
      <p:sp>
        <p:nvSpPr>
          <p:cNvPr id="14" name="Text 10"/>
          <p:cNvSpPr/>
          <p:nvPr/>
        </p:nvSpPr>
        <p:spPr>
          <a:xfrm>
            <a:off x="4800600" y="4343400"/>
            <a:ext cx="3840480" cy="228600"/>
          </a:xfrm>
          <a:prstGeom prst="rect">
            <a:avLst/>
          </a:prstGeom>
          <a:noFill/>
          <a:ln/>
        </p:spPr>
        <p:txBody>
          <a:bodyPr wrap="square" rtlCol="0" anchor="ctr"/>
          <a:lstStyle/>
          <a:p>
            <a:pPr marL="0" indent="0" algn="ctr">
              <a:buNone/>
            </a:pPr>
            <a:r>
              <a:rPr lang="en-US" sz="900" i="1" dirty="0">
                <a:solidFill>
                  <a:srgbClr val="4A6274"/>
                </a:solidFill>
                <a:latin typeface="Calibri" pitchFamily="34" charset="0"/>
                <a:ea typeface="Calibri" pitchFamily="34" charset="-122"/>
                <a:cs typeface="Calibri" pitchFamily="34" charset="-120"/>
              </a:rPr>
              <a:t>Matches the small negative correlation seen in the heatmap (r ≈ -0.057)</a:t>
            </a:r>
            <a:endParaRPr lang="en-US" sz="900" dirty="0"/>
          </a:p>
        </p:txBody>
      </p:sp>
      <p:sp>
        <p:nvSpPr>
          <p:cNvPr id="15" name="Shape 11"/>
          <p:cNvSpPr/>
          <p:nvPr/>
        </p:nvSpPr>
        <p:spPr>
          <a:xfrm>
            <a:off x="365760" y="4663440"/>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6" name="Text 12"/>
          <p:cNvSpPr/>
          <p:nvPr/>
        </p:nvSpPr>
        <p:spPr>
          <a:xfrm>
            <a:off x="548640" y="4663440"/>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Equipment age drives churn up from 38% → 65% as handset gets older. Usage works the opposite way — high-usage customers churn less (44%) vs low-usage (54%). Both trends confirm the heatmap findings.</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5 – MULTIVARIATE ANALYSIS</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2800" b="1" dirty="0">
                <a:solidFill>
                  <a:srgbClr val="0D2137"/>
                </a:solidFill>
                <a:latin typeface="Cambria" pitchFamily="34" charset="0"/>
                <a:ea typeface="Cambria" pitchFamily="34" charset="-122"/>
                <a:cs typeface="Cambria" pitchFamily="34" charset="-120"/>
              </a:rPr>
              <a:t>Combined Risk Segmentation</a:t>
            </a:r>
            <a:endParaRPr lang="en-US" sz="2800" dirty="0"/>
          </a:p>
        </p:txBody>
      </p:sp>
      <p:sp>
        <p:nvSpPr>
          <p:cNvPr id="5" name="Shape 3"/>
          <p:cNvSpPr/>
          <p:nvPr/>
        </p:nvSpPr>
        <p:spPr>
          <a:xfrm>
            <a:off x="365760" y="1188720"/>
            <a:ext cx="5029200" cy="3657600"/>
          </a:xfrm>
          <a:prstGeom prst="roundRect">
            <a:avLst>
              <a:gd name="adj" fmla="val 3000"/>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61872"/>
            <a:ext cx="4754880" cy="292608"/>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Churn Rate: Equipment Age × Usage Level</a:t>
            </a:r>
            <a:endParaRPr lang="en-US" sz="1200" dirty="0"/>
          </a:p>
        </p:txBody>
      </p:sp>
      <p:graphicFrame>
        <p:nvGraphicFramePr>
          <p:cNvPr id="7" name="Chart 0"/>
          <p:cNvGraphicFramePr/>
          <p:nvPr/>
        </p:nvGraphicFramePr>
        <p:xfrm>
          <a:off x="411480" y="1572768"/>
          <a:ext cx="4937760" cy="260604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 5"/>
          <p:cNvSpPr/>
          <p:nvPr/>
        </p:nvSpPr>
        <p:spPr>
          <a:xfrm>
            <a:off x="502920" y="4251960"/>
            <a:ext cx="4754880" cy="256032"/>
          </a:xfrm>
          <a:prstGeom prst="rect">
            <a:avLst/>
          </a:prstGeom>
          <a:noFill/>
          <a:ln/>
        </p:spPr>
        <p:txBody>
          <a:bodyPr wrap="square" rtlCol="0" anchor="ctr"/>
          <a:lstStyle/>
          <a:p>
            <a:pPr marL="0" indent="0" algn="ctr">
              <a:buNone/>
            </a:pPr>
            <a:r>
              <a:rPr lang="en-US" sz="950" b="1" dirty="0">
                <a:solidFill>
                  <a:srgbClr val="E63946"/>
                </a:solidFill>
                <a:latin typeface="Calibri" pitchFamily="34" charset="0"/>
                <a:ea typeface="Calibri" pitchFamily="34" charset="-122"/>
                <a:cs typeface="Calibri" pitchFamily="34" charset="-120"/>
              </a:rPr>
              <a:t>Highest risk: Low usage + 1000+ days since upgrade → 70.5% churn</a:t>
            </a:r>
            <a:endParaRPr lang="en-US" sz="950" dirty="0"/>
          </a:p>
        </p:txBody>
      </p:sp>
      <p:sp>
        <p:nvSpPr>
          <p:cNvPr id="9" name="Shape 6"/>
          <p:cNvSpPr/>
          <p:nvPr/>
        </p:nvSpPr>
        <p:spPr>
          <a:xfrm>
            <a:off x="365760" y="4645152"/>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0" name="Text 7"/>
          <p:cNvSpPr/>
          <p:nvPr/>
        </p:nvSpPr>
        <p:spPr>
          <a:xfrm>
            <a:off x="548640" y="4645152"/>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3 clear risk groups identified. High Risk (~70% churn): low usage + old handset. Medium Risk (~55%): average usage + 500–1,000 days. Low Risk (~35%): high usage + recent upgrade. This gives the business a practical targeting framework.</a:t>
            </a:r>
            <a:endParaRPr lang="en-US" sz="1000" dirty="0"/>
          </a:p>
        </p:txBody>
      </p:sp>
      <p:sp>
        <p:nvSpPr>
          <p:cNvPr id="11" name="Shape 8"/>
          <p:cNvSpPr/>
          <p:nvPr/>
        </p:nvSpPr>
        <p:spPr>
          <a:xfrm>
            <a:off x="5577840" y="1188720"/>
            <a:ext cx="3200400" cy="3657600"/>
          </a:xfrm>
          <a:prstGeom prst="roundRect">
            <a:avLst>
              <a:gd name="adj" fmla="val 3429"/>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2" name="Text 9"/>
          <p:cNvSpPr/>
          <p:nvPr/>
        </p:nvSpPr>
        <p:spPr>
          <a:xfrm>
            <a:off x="5715000" y="1261872"/>
            <a:ext cx="2926080" cy="292608"/>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Customer Risk Segments</a:t>
            </a:r>
            <a:endParaRPr lang="en-US" sz="1200" dirty="0"/>
          </a:p>
        </p:txBody>
      </p:sp>
      <p:sp>
        <p:nvSpPr>
          <p:cNvPr id="13" name="Shape 10"/>
          <p:cNvSpPr/>
          <p:nvPr/>
        </p:nvSpPr>
        <p:spPr>
          <a:xfrm>
            <a:off x="5669280" y="1664208"/>
            <a:ext cx="3017520" cy="960120"/>
          </a:xfrm>
          <a:prstGeom prst="roundRect">
            <a:avLst>
              <a:gd name="adj" fmla="val 9524"/>
            </a:avLst>
          </a:prstGeom>
          <a:solidFill>
            <a:srgbClr val="FFF0F0"/>
          </a:solidFill>
          <a:ln w="19050">
            <a:solidFill>
              <a:srgbClr val="E63946"/>
            </a:solidFill>
            <a:prstDash val="solid"/>
          </a:ln>
        </p:spPr>
        <p:txBody>
          <a:bodyPr/>
          <a:lstStyle/>
          <a:p>
            <a:endParaRPr lang="en-GB"/>
          </a:p>
        </p:txBody>
      </p:sp>
      <p:sp>
        <p:nvSpPr>
          <p:cNvPr id="14" name="Shape 11"/>
          <p:cNvSpPr/>
          <p:nvPr/>
        </p:nvSpPr>
        <p:spPr>
          <a:xfrm>
            <a:off x="5760720" y="1920240"/>
            <a:ext cx="411480" cy="411480"/>
          </a:xfrm>
          <a:prstGeom prst="ellipse">
            <a:avLst/>
          </a:prstGeom>
          <a:solidFill>
            <a:srgbClr val="E63946"/>
          </a:solidFill>
          <a:ln w="12700">
            <a:solidFill>
              <a:srgbClr val="E63946"/>
            </a:solidFill>
            <a:prstDash val="solid"/>
          </a:ln>
        </p:spPr>
        <p:txBody>
          <a:bodyPr/>
          <a:lstStyle/>
          <a:p>
            <a:endParaRPr lang="en-GB"/>
          </a:p>
        </p:txBody>
      </p:sp>
      <p:sp>
        <p:nvSpPr>
          <p:cNvPr id="15" name="Text 12"/>
          <p:cNvSpPr/>
          <p:nvPr/>
        </p:nvSpPr>
        <p:spPr>
          <a:xfrm>
            <a:off x="6263640" y="1719072"/>
            <a:ext cx="1645920" cy="256032"/>
          </a:xfrm>
          <a:prstGeom prst="rect">
            <a:avLst/>
          </a:prstGeom>
          <a:noFill/>
          <a:ln/>
        </p:spPr>
        <p:txBody>
          <a:bodyPr wrap="square" rtlCol="0" anchor="ctr"/>
          <a:lstStyle/>
          <a:p>
            <a:pPr marL="0" indent="0">
              <a:buNone/>
            </a:pPr>
            <a:r>
              <a:rPr lang="en-US" sz="1100" b="1" dirty="0">
                <a:solidFill>
                  <a:srgbClr val="E63946"/>
                </a:solidFill>
                <a:latin typeface="Calibri" pitchFamily="34" charset="0"/>
                <a:ea typeface="Calibri" pitchFamily="34" charset="-122"/>
                <a:cs typeface="Calibri" pitchFamily="34" charset="-120"/>
              </a:rPr>
              <a:t>High Risk</a:t>
            </a:r>
            <a:endParaRPr lang="en-US" sz="1100" dirty="0"/>
          </a:p>
        </p:txBody>
      </p:sp>
      <p:sp>
        <p:nvSpPr>
          <p:cNvPr id="16" name="Shape 13"/>
          <p:cNvSpPr/>
          <p:nvPr/>
        </p:nvSpPr>
        <p:spPr>
          <a:xfrm>
            <a:off x="7973568" y="1719072"/>
            <a:ext cx="621792" cy="256032"/>
          </a:xfrm>
          <a:prstGeom prst="roundRect">
            <a:avLst>
              <a:gd name="adj" fmla="val 21429"/>
            </a:avLst>
          </a:prstGeom>
          <a:solidFill>
            <a:srgbClr val="E63946"/>
          </a:solidFill>
          <a:ln w="12700">
            <a:solidFill>
              <a:srgbClr val="E63946"/>
            </a:solidFill>
            <a:prstDash val="solid"/>
          </a:ln>
        </p:spPr>
        <p:txBody>
          <a:bodyPr/>
          <a:lstStyle/>
          <a:p>
            <a:endParaRPr lang="en-GB"/>
          </a:p>
        </p:txBody>
      </p:sp>
      <p:sp>
        <p:nvSpPr>
          <p:cNvPr id="17" name="Text 14"/>
          <p:cNvSpPr/>
          <p:nvPr/>
        </p:nvSpPr>
        <p:spPr>
          <a:xfrm>
            <a:off x="7973568" y="1719072"/>
            <a:ext cx="62179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~70% churn</a:t>
            </a:r>
            <a:endParaRPr lang="en-US" sz="800" dirty="0"/>
          </a:p>
        </p:txBody>
      </p:sp>
      <p:sp>
        <p:nvSpPr>
          <p:cNvPr id="18" name="Text 15"/>
          <p:cNvSpPr/>
          <p:nvPr/>
        </p:nvSpPr>
        <p:spPr>
          <a:xfrm>
            <a:off x="6263640" y="1984248"/>
            <a:ext cx="2331720" cy="548640"/>
          </a:xfrm>
          <a:prstGeom prst="rect">
            <a:avLst/>
          </a:prstGeom>
          <a:noFill/>
          <a:ln/>
        </p:spPr>
        <p:txBody>
          <a:bodyPr wrap="square" rtlCol="0" anchor="ctr"/>
          <a:lstStyle/>
          <a:p>
            <a:pPr marL="0" indent="0">
              <a:buNone/>
            </a:pPr>
            <a:r>
              <a:rPr lang="en-US" sz="900" dirty="0">
                <a:solidFill>
                  <a:srgbClr val="1E3A4A"/>
                </a:solidFill>
                <a:latin typeface="Calibri" pitchFamily="34" charset="0"/>
                <a:ea typeface="Calibri" pitchFamily="34" charset="-122"/>
                <a:cs typeface="Calibri" pitchFamily="34" charset="-120"/>
              </a:rPr>
              <a:t>Low usage + equipment</a:t>
            </a:r>
            <a:endParaRPr lang="en-US" sz="900" dirty="0"/>
          </a:p>
          <a:p>
            <a:pPr marL="0" indent="0">
              <a:buNone/>
            </a:pPr>
            <a:r>
              <a:rPr lang="en-US" sz="900" dirty="0">
                <a:solidFill>
                  <a:srgbClr val="1E3A4A"/>
                </a:solidFill>
                <a:latin typeface="Calibri" pitchFamily="34" charset="0"/>
                <a:ea typeface="Calibri" pitchFamily="34" charset="-122"/>
                <a:cs typeface="Calibri" pitchFamily="34" charset="-120"/>
              </a:rPr>
              <a:t>overdue 1000+ days</a:t>
            </a:r>
            <a:endParaRPr lang="en-US" sz="900" dirty="0"/>
          </a:p>
        </p:txBody>
      </p:sp>
      <p:sp>
        <p:nvSpPr>
          <p:cNvPr id="19" name="Shape 16"/>
          <p:cNvSpPr/>
          <p:nvPr/>
        </p:nvSpPr>
        <p:spPr>
          <a:xfrm>
            <a:off x="5669280" y="2743200"/>
            <a:ext cx="3017520" cy="960120"/>
          </a:xfrm>
          <a:prstGeom prst="roundRect">
            <a:avLst>
              <a:gd name="adj" fmla="val 9524"/>
            </a:avLst>
          </a:prstGeom>
          <a:solidFill>
            <a:srgbClr val="FFF8E8"/>
          </a:solidFill>
          <a:ln w="19050">
            <a:solidFill>
              <a:srgbClr val="F5A623"/>
            </a:solidFill>
            <a:prstDash val="solid"/>
          </a:ln>
        </p:spPr>
        <p:txBody>
          <a:bodyPr/>
          <a:lstStyle/>
          <a:p>
            <a:endParaRPr lang="en-GB"/>
          </a:p>
        </p:txBody>
      </p:sp>
      <p:sp>
        <p:nvSpPr>
          <p:cNvPr id="20" name="Shape 17"/>
          <p:cNvSpPr/>
          <p:nvPr/>
        </p:nvSpPr>
        <p:spPr>
          <a:xfrm>
            <a:off x="5760720" y="2999232"/>
            <a:ext cx="411480" cy="411480"/>
          </a:xfrm>
          <a:prstGeom prst="ellipse">
            <a:avLst/>
          </a:prstGeom>
          <a:solidFill>
            <a:srgbClr val="F5A623"/>
          </a:solidFill>
          <a:ln w="12700">
            <a:solidFill>
              <a:srgbClr val="F5A623"/>
            </a:solidFill>
            <a:prstDash val="solid"/>
          </a:ln>
        </p:spPr>
        <p:txBody>
          <a:bodyPr/>
          <a:lstStyle/>
          <a:p>
            <a:endParaRPr lang="en-GB"/>
          </a:p>
        </p:txBody>
      </p:sp>
      <p:sp>
        <p:nvSpPr>
          <p:cNvPr id="21" name="Text 18"/>
          <p:cNvSpPr/>
          <p:nvPr/>
        </p:nvSpPr>
        <p:spPr>
          <a:xfrm>
            <a:off x="6263640" y="2798064"/>
            <a:ext cx="1645920" cy="256032"/>
          </a:xfrm>
          <a:prstGeom prst="rect">
            <a:avLst/>
          </a:prstGeom>
          <a:noFill/>
          <a:ln/>
        </p:spPr>
        <p:txBody>
          <a:bodyPr wrap="square" rtlCol="0" anchor="ctr"/>
          <a:lstStyle/>
          <a:p>
            <a:pPr marL="0" indent="0">
              <a:buNone/>
            </a:pPr>
            <a:r>
              <a:rPr lang="en-US" sz="1100" b="1" dirty="0">
                <a:solidFill>
                  <a:srgbClr val="F5A623"/>
                </a:solidFill>
                <a:latin typeface="Calibri" pitchFamily="34" charset="0"/>
                <a:ea typeface="Calibri" pitchFamily="34" charset="-122"/>
                <a:cs typeface="Calibri" pitchFamily="34" charset="-120"/>
              </a:rPr>
              <a:t>Medium Risk</a:t>
            </a:r>
            <a:endParaRPr lang="en-US" sz="1100" dirty="0"/>
          </a:p>
        </p:txBody>
      </p:sp>
      <p:sp>
        <p:nvSpPr>
          <p:cNvPr id="22" name="Shape 19"/>
          <p:cNvSpPr/>
          <p:nvPr/>
        </p:nvSpPr>
        <p:spPr>
          <a:xfrm>
            <a:off x="7973568" y="2798064"/>
            <a:ext cx="621792" cy="256032"/>
          </a:xfrm>
          <a:prstGeom prst="roundRect">
            <a:avLst>
              <a:gd name="adj" fmla="val 21429"/>
            </a:avLst>
          </a:prstGeom>
          <a:solidFill>
            <a:srgbClr val="F5A623"/>
          </a:solidFill>
          <a:ln w="12700">
            <a:solidFill>
              <a:srgbClr val="F5A623"/>
            </a:solidFill>
            <a:prstDash val="solid"/>
          </a:ln>
        </p:spPr>
        <p:txBody>
          <a:bodyPr/>
          <a:lstStyle/>
          <a:p>
            <a:endParaRPr lang="en-GB"/>
          </a:p>
        </p:txBody>
      </p:sp>
      <p:sp>
        <p:nvSpPr>
          <p:cNvPr id="23" name="Text 20"/>
          <p:cNvSpPr/>
          <p:nvPr/>
        </p:nvSpPr>
        <p:spPr>
          <a:xfrm>
            <a:off x="7973568" y="2798064"/>
            <a:ext cx="62179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~55% churn</a:t>
            </a:r>
            <a:endParaRPr lang="en-US" sz="800" dirty="0"/>
          </a:p>
        </p:txBody>
      </p:sp>
      <p:sp>
        <p:nvSpPr>
          <p:cNvPr id="24" name="Text 21"/>
          <p:cNvSpPr/>
          <p:nvPr/>
        </p:nvSpPr>
        <p:spPr>
          <a:xfrm>
            <a:off x="6263640" y="3063240"/>
            <a:ext cx="2331720" cy="548640"/>
          </a:xfrm>
          <a:prstGeom prst="rect">
            <a:avLst/>
          </a:prstGeom>
          <a:noFill/>
          <a:ln/>
        </p:spPr>
        <p:txBody>
          <a:bodyPr wrap="square" rtlCol="0" anchor="ctr"/>
          <a:lstStyle/>
          <a:p>
            <a:pPr marL="0" indent="0">
              <a:buNone/>
            </a:pPr>
            <a:r>
              <a:rPr lang="en-US" sz="900" dirty="0">
                <a:solidFill>
                  <a:srgbClr val="1E3A4A"/>
                </a:solidFill>
                <a:latin typeface="Calibri" pitchFamily="34" charset="0"/>
                <a:ea typeface="Calibri" pitchFamily="34" charset="-122"/>
                <a:cs typeface="Calibri" pitchFamily="34" charset="-120"/>
              </a:rPr>
              <a:t>Average usage +</a:t>
            </a:r>
            <a:endParaRPr lang="en-US" sz="900" dirty="0"/>
          </a:p>
          <a:p>
            <a:pPr marL="0" indent="0">
              <a:buNone/>
            </a:pPr>
            <a:r>
              <a:rPr lang="en-US" sz="900" dirty="0">
                <a:solidFill>
                  <a:srgbClr val="1E3A4A"/>
                </a:solidFill>
                <a:latin typeface="Calibri" pitchFamily="34" charset="0"/>
                <a:ea typeface="Calibri" pitchFamily="34" charset="-122"/>
                <a:cs typeface="Calibri" pitchFamily="34" charset="-120"/>
              </a:rPr>
              <a:t>500–1000 days since upgrade</a:t>
            </a:r>
            <a:endParaRPr lang="en-US" sz="900" dirty="0"/>
          </a:p>
        </p:txBody>
      </p:sp>
      <p:sp>
        <p:nvSpPr>
          <p:cNvPr id="25" name="Shape 22"/>
          <p:cNvSpPr/>
          <p:nvPr/>
        </p:nvSpPr>
        <p:spPr>
          <a:xfrm>
            <a:off x="5669280" y="3822192"/>
            <a:ext cx="3017520" cy="960120"/>
          </a:xfrm>
          <a:prstGeom prst="roundRect">
            <a:avLst>
              <a:gd name="adj" fmla="val 9524"/>
            </a:avLst>
          </a:prstGeom>
          <a:solidFill>
            <a:srgbClr val="F0FFF4"/>
          </a:solidFill>
          <a:ln w="19050">
            <a:solidFill>
              <a:srgbClr val="2DC653"/>
            </a:solidFill>
            <a:prstDash val="solid"/>
          </a:ln>
        </p:spPr>
        <p:txBody>
          <a:bodyPr/>
          <a:lstStyle/>
          <a:p>
            <a:endParaRPr lang="en-GB"/>
          </a:p>
        </p:txBody>
      </p:sp>
      <p:sp>
        <p:nvSpPr>
          <p:cNvPr id="26" name="Shape 23"/>
          <p:cNvSpPr/>
          <p:nvPr/>
        </p:nvSpPr>
        <p:spPr>
          <a:xfrm>
            <a:off x="5760720" y="4078224"/>
            <a:ext cx="411480" cy="411480"/>
          </a:xfrm>
          <a:prstGeom prst="ellipse">
            <a:avLst/>
          </a:prstGeom>
          <a:solidFill>
            <a:srgbClr val="2DC653"/>
          </a:solidFill>
          <a:ln w="12700">
            <a:solidFill>
              <a:srgbClr val="2DC653"/>
            </a:solidFill>
            <a:prstDash val="solid"/>
          </a:ln>
        </p:spPr>
        <p:txBody>
          <a:bodyPr/>
          <a:lstStyle/>
          <a:p>
            <a:endParaRPr lang="en-GB"/>
          </a:p>
        </p:txBody>
      </p:sp>
      <p:sp>
        <p:nvSpPr>
          <p:cNvPr id="27" name="Text 24"/>
          <p:cNvSpPr/>
          <p:nvPr/>
        </p:nvSpPr>
        <p:spPr>
          <a:xfrm>
            <a:off x="6263640" y="3877056"/>
            <a:ext cx="1645920" cy="256032"/>
          </a:xfrm>
          <a:prstGeom prst="rect">
            <a:avLst/>
          </a:prstGeom>
          <a:noFill/>
          <a:ln/>
        </p:spPr>
        <p:txBody>
          <a:bodyPr wrap="square" rtlCol="0" anchor="ctr"/>
          <a:lstStyle/>
          <a:p>
            <a:pPr marL="0" indent="0">
              <a:buNone/>
            </a:pPr>
            <a:r>
              <a:rPr lang="en-US" sz="1100" b="1" dirty="0">
                <a:solidFill>
                  <a:srgbClr val="2DC653"/>
                </a:solidFill>
                <a:latin typeface="Calibri" pitchFamily="34" charset="0"/>
                <a:ea typeface="Calibri" pitchFamily="34" charset="-122"/>
                <a:cs typeface="Calibri" pitchFamily="34" charset="-120"/>
              </a:rPr>
              <a:t>Low Risk</a:t>
            </a:r>
            <a:endParaRPr lang="en-US" sz="1100" dirty="0"/>
          </a:p>
        </p:txBody>
      </p:sp>
      <p:sp>
        <p:nvSpPr>
          <p:cNvPr id="28" name="Shape 25"/>
          <p:cNvSpPr/>
          <p:nvPr/>
        </p:nvSpPr>
        <p:spPr>
          <a:xfrm>
            <a:off x="7973568" y="3877056"/>
            <a:ext cx="621792" cy="256032"/>
          </a:xfrm>
          <a:prstGeom prst="roundRect">
            <a:avLst>
              <a:gd name="adj" fmla="val 21429"/>
            </a:avLst>
          </a:prstGeom>
          <a:solidFill>
            <a:srgbClr val="2DC653"/>
          </a:solidFill>
          <a:ln w="12700">
            <a:solidFill>
              <a:srgbClr val="2DC653"/>
            </a:solidFill>
            <a:prstDash val="solid"/>
          </a:ln>
        </p:spPr>
        <p:txBody>
          <a:bodyPr/>
          <a:lstStyle/>
          <a:p>
            <a:endParaRPr lang="en-GB"/>
          </a:p>
        </p:txBody>
      </p:sp>
      <p:sp>
        <p:nvSpPr>
          <p:cNvPr id="29" name="Text 26"/>
          <p:cNvSpPr/>
          <p:nvPr/>
        </p:nvSpPr>
        <p:spPr>
          <a:xfrm>
            <a:off x="7973568" y="3877056"/>
            <a:ext cx="62179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~35% churn</a:t>
            </a:r>
            <a:endParaRPr lang="en-US" sz="800" dirty="0"/>
          </a:p>
        </p:txBody>
      </p:sp>
      <p:sp>
        <p:nvSpPr>
          <p:cNvPr id="30" name="Text 27"/>
          <p:cNvSpPr/>
          <p:nvPr/>
        </p:nvSpPr>
        <p:spPr>
          <a:xfrm>
            <a:off x="6263640" y="4142232"/>
            <a:ext cx="2331720" cy="548640"/>
          </a:xfrm>
          <a:prstGeom prst="rect">
            <a:avLst/>
          </a:prstGeom>
          <a:noFill/>
          <a:ln/>
        </p:spPr>
        <p:txBody>
          <a:bodyPr wrap="square" rtlCol="0" anchor="ctr"/>
          <a:lstStyle/>
          <a:p>
            <a:pPr marL="0" indent="0">
              <a:buNone/>
            </a:pPr>
            <a:r>
              <a:rPr lang="en-US" sz="900" dirty="0">
                <a:solidFill>
                  <a:srgbClr val="1E3A4A"/>
                </a:solidFill>
                <a:latin typeface="Calibri" pitchFamily="34" charset="0"/>
                <a:ea typeface="Calibri" pitchFamily="34" charset="-122"/>
                <a:cs typeface="Calibri" pitchFamily="34" charset="-120"/>
              </a:rPr>
              <a:t>High usage + recently</a:t>
            </a:r>
            <a:endParaRPr lang="en-US" sz="900" dirty="0"/>
          </a:p>
          <a:p>
            <a:pPr marL="0" indent="0">
              <a:buNone/>
            </a:pPr>
            <a:r>
              <a:rPr lang="en-US" sz="900" dirty="0">
                <a:solidFill>
                  <a:srgbClr val="1E3A4A"/>
                </a:solidFill>
                <a:latin typeface="Calibri" pitchFamily="34" charset="0"/>
                <a:ea typeface="Calibri" pitchFamily="34" charset="-122"/>
                <a:cs typeface="Calibri" pitchFamily="34" charset="-120"/>
              </a:rPr>
              <a:t>upgraded equipment</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SECTION 4 – UNIVARIATE ANALYSIS</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700" b="1" dirty="0">
                <a:solidFill>
                  <a:srgbClr val="0D2137"/>
                </a:solidFill>
                <a:latin typeface="Cambria" pitchFamily="34" charset="0"/>
                <a:ea typeface="Cambria" pitchFamily="34" charset="-122"/>
                <a:cs typeface="Cambria" pitchFamily="34" charset="-120"/>
              </a:rPr>
              <a:t>Class Distribution — Final Confirmation</a:t>
            </a:r>
            <a:endParaRPr lang="en-US" sz="2700" dirty="0"/>
          </a:p>
        </p:txBody>
      </p:sp>
      <p:sp>
        <p:nvSpPr>
          <p:cNvPr id="5" name="Shape 3"/>
          <p:cNvSpPr/>
          <p:nvPr/>
        </p:nvSpPr>
        <p:spPr>
          <a:xfrm>
            <a:off x="365760" y="1188720"/>
            <a:ext cx="502920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pic>
        <p:nvPicPr>
          <p:cNvPr id="6" name="Image 0" descr="/home/claude/imgs/image16.png"/>
          <p:cNvPicPr>
            <a:picLocks noChangeAspect="1"/>
          </p:cNvPicPr>
          <p:nvPr/>
        </p:nvPicPr>
        <p:blipFill>
          <a:blip r:embed="rId3"/>
          <a:stretch>
            <a:fillRect/>
          </a:stretch>
        </p:blipFill>
        <p:spPr>
          <a:xfrm>
            <a:off x="640080" y="1298448"/>
            <a:ext cx="4480560" cy="3383280"/>
          </a:xfrm>
          <a:prstGeom prst="rect">
            <a:avLst/>
          </a:prstGeom>
        </p:spPr>
      </p:pic>
      <p:sp>
        <p:nvSpPr>
          <p:cNvPr id="7" name="Shape 4"/>
          <p:cNvSpPr/>
          <p:nvPr/>
        </p:nvSpPr>
        <p:spPr>
          <a:xfrm>
            <a:off x="5577840" y="1188720"/>
            <a:ext cx="3200400" cy="3611880"/>
          </a:xfrm>
          <a:prstGeom prst="roundRect">
            <a:avLst>
              <a:gd name="adj" fmla="val 3429"/>
            </a:avLst>
          </a:prstGeom>
          <a:solidFill>
            <a:srgbClr val="0D2137"/>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5715000" y="1298448"/>
            <a:ext cx="2926080" cy="274320"/>
          </a:xfrm>
          <a:prstGeom prst="rect">
            <a:avLst/>
          </a:prstGeom>
          <a:noFill/>
          <a:ln/>
        </p:spPr>
        <p:txBody>
          <a:bodyPr wrap="square" rtlCol="0" anchor="ctr"/>
          <a:lstStyle/>
          <a:p>
            <a:pPr marL="0" indent="0">
              <a:buNone/>
            </a:pPr>
            <a:r>
              <a:rPr lang="en-US" sz="1200" b="1" dirty="0">
                <a:solidFill>
                  <a:srgbClr val="02C39A"/>
                </a:solidFill>
                <a:latin typeface="Calibri" pitchFamily="34" charset="0"/>
                <a:ea typeface="Calibri" pitchFamily="34" charset="-122"/>
                <a:cs typeface="Calibri" pitchFamily="34" charset="-120"/>
              </a:rPr>
              <a:t>Reading the Chart</a:t>
            </a:r>
            <a:endParaRPr lang="en-US" sz="1200" dirty="0"/>
          </a:p>
        </p:txBody>
      </p:sp>
      <p:sp>
        <p:nvSpPr>
          <p:cNvPr id="9" name="Text 6"/>
          <p:cNvSpPr/>
          <p:nvPr/>
        </p:nvSpPr>
        <p:spPr>
          <a:xfrm>
            <a:off x="5715000" y="1627632"/>
            <a:ext cx="301752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Generated with seaborn's countplot() on the top-10-feature subset (df_top10)</a:t>
            </a:r>
            <a:endParaRPr lang="en-US" sz="950" dirty="0"/>
          </a:p>
        </p:txBody>
      </p:sp>
      <p:sp>
        <p:nvSpPr>
          <p:cNvPr id="10" name="Text 7"/>
          <p:cNvSpPr/>
          <p:nvPr/>
        </p:nvSpPr>
        <p:spPr>
          <a:xfrm>
            <a:off x="5715000" y="2194560"/>
            <a:ext cx="301752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churn = 0: ~50,400 customers (not churned)</a:t>
            </a:r>
            <a:endParaRPr lang="en-US" sz="950" dirty="0"/>
          </a:p>
        </p:txBody>
      </p:sp>
      <p:sp>
        <p:nvSpPr>
          <p:cNvPr id="11" name="Text 8"/>
          <p:cNvSpPr/>
          <p:nvPr/>
        </p:nvSpPr>
        <p:spPr>
          <a:xfrm>
            <a:off x="5715000" y="2761488"/>
            <a:ext cx="301752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churn = 1: ~49,600 customers (churned)</a:t>
            </a:r>
            <a:endParaRPr lang="en-US" sz="950" dirty="0"/>
          </a:p>
        </p:txBody>
      </p:sp>
      <p:sp>
        <p:nvSpPr>
          <p:cNvPr id="12" name="Text 9"/>
          <p:cNvSpPr/>
          <p:nvPr/>
        </p:nvSpPr>
        <p:spPr>
          <a:xfrm>
            <a:off x="5715000" y="3328416"/>
            <a:ext cx="3017520" cy="530352"/>
          </a:xfrm>
          <a:prstGeom prst="rect">
            <a:avLst/>
          </a:prstGeom>
          <a:noFill/>
          <a:ln/>
        </p:spPr>
        <p:txBody>
          <a:bodyPr wrap="square" rtlCol="0" anchor="ctr"/>
          <a:lstStyle/>
          <a:p>
            <a:pPr marL="0" indent="0">
              <a:buNone/>
            </a:pPr>
            <a:r>
              <a:rPr lang="en-US" sz="950" b="1" dirty="0">
                <a:solidFill>
                  <a:srgbClr val="02C39A"/>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Near-identical bar heights confirm the dataset is naturally well-balanced — unusual and valuable for an EDA + modelling exercise</a:t>
            </a:r>
            <a:endParaRPr lang="en-US" sz="950" dirty="0"/>
          </a:p>
        </p:txBody>
      </p:sp>
      <p:sp>
        <p:nvSpPr>
          <p:cNvPr id="13" name="Shape 10"/>
          <p:cNvSpPr/>
          <p:nvPr/>
        </p:nvSpPr>
        <p:spPr>
          <a:xfrm>
            <a:off x="365760" y="4892040"/>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4" name="Text 11"/>
          <p:cNvSpPr/>
          <p:nvPr/>
        </p:nvSpPr>
        <p:spPr>
          <a:xfrm>
            <a:off x="548640" y="4892040"/>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The seaborn countplot confirms exactly equal bar heights — churn = 0 (50,400) and churn = 1 (49,600). This visual proof finalises the class balance finding and validates that no resampling is needed for EDA purposes.</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CODE WALKTHROUGH — STEPS 6 &amp; 7</a:t>
            </a:r>
            <a:endParaRPr lang="en-US" sz="900" dirty="0"/>
          </a:p>
        </p:txBody>
      </p:sp>
      <p:sp>
        <p:nvSpPr>
          <p:cNvPr id="4" name="Text 2"/>
          <p:cNvSpPr/>
          <p:nvPr/>
        </p:nvSpPr>
        <p:spPr>
          <a:xfrm>
            <a:off x="365760" y="548640"/>
            <a:ext cx="8412480" cy="502920"/>
          </a:xfrm>
          <a:prstGeom prst="rect">
            <a:avLst/>
          </a:prstGeom>
          <a:noFill/>
          <a:ln/>
        </p:spPr>
        <p:txBody>
          <a:bodyPr wrap="square" rtlCol="0" anchor="ctr"/>
          <a:lstStyle/>
          <a:p>
            <a:pPr marL="0" indent="0">
              <a:buNone/>
            </a:pPr>
            <a:r>
              <a:rPr lang="en-US" sz="2400" b="1" dirty="0">
                <a:solidFill>
                  <a:srgbClr val="0D2137"/>
                </a:solidFill>
                <a:latin typeface="Cambria" pitchFamily="34" charset="0"/>
                <a:ea typeface="Cambria" pitchFamily="34" charset="-122"/>
                <a:cs typeface="Cambria" pitchFamily="34" charset="-120"/>
              </a:rPr>
              <a:t>Balancing &amp; Scaling for Modelling Readiness</a:t>
            </a:r>
            <a:endParaRPr lang="en-US" sz="2400" dirty="0"/>
          </a:p>
        </p:txBody>
      </p:sp>
      <p:sp>
        <p:nvSpPr>
          <p:cNvPr id="5" name="Shape 3"/>
          <p:cNvSpPr/>
          <p:nvPr/>
        </p:nvSpPr>
        <p:spPr>
          <a:xfrm>
            <a:off x="365760" y="1188720"/>
            <a:ext cx="411480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02920" y="1280160"/>
            <a:ext cx="3840480" cy="256032"/>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Step 11 — SMOTE</a:t>
            </a:r>
            <a:endParaRPr lang="en-US" sz="1200" dirty="0"/>
          </a:p>
        </p:txBody>
      </p:sp>
      <p:pic>
        <p:nvPicPr>
          <p:cNvPr id="7" name="Image 0" descr="/home/claude/imgs/image8.png"/>
          <p:cNvPicPr>
            <a:picLocks noChangeAspect="1"/>
          </p:cNvPicPr>
          <p:nvPr/>
        </p:nvPicPr>
        <p:blipFill>
          <a:blip r:embed="rId3"/>
          <a:stretch>
            <a:fillRect/>
          </a:stretch>
        </p:blipFill>
        <p:spPr>
          <a:xfrm>
            <a:off x="502920" y="1600200"/>
            <a:ext cx="3840480" cy="1600200"/>
          </a:xfrm>
          <a:prstGeom prst="rect">
            <a:avLst/>
          </a:prstGeom>
        </p:spPr>
      </p:pic>
      <p:sp>
        <p:nvSpPr>
          <p:cNvPr id="8" name="Text 5"/>
          <p:cNvSpPr/>
          <p:nvPr/>
        </p:nvSpPr>
        <p:spPr>
          <a:xfrm>
            <a:off x="502920" y="3246120"/>
            <a:ext cx="3840480" cy="1371600"/>
          </a:xfrm>
          <a:prstGeom prst="rect">
            <a:avLst/>
          </a:prstGeom>
          <a:noFill/>
          <a:ln/>
        </p:spPr>
        <p:txBody>
          <a:bodyPr wrap="square" rtlCol="0" anchor="ctr"/>
          <a:lstStyle/>
          <a:p>
            <a:pPr marL="0" indent="0">
              <a:buNone/>
            </a:pPr>
            <a:r>
              <a:rPr lang="en-US" sz="950" b="1" dirty="0">
                <a:solidFill>
                  <a:srgbClr val="0D2137"/>
                </a:solidFill>
                <a:latin typeface="Calibri" pitchFamily="34" charset="0"/>
                <a:ea typeface="Calibri" pitchFamily="34" charset="-122"/>
                <a:cs typeface="Calibri" pitchFamily="34" charset="-120"/>
              </a:rPr>
              <a:t>Synthetic Minority Over-sampling Technique </a:t>
            </a:r>
            <a:r>
              <a:rPr lang="en-US" sz="950" dirty="0">
                <a:solidFill>
                  <a:srgbClr val="1E3A4A"/>
                </a:solidFill>
                <a:latin typeface="Calibri" pitchFamily="34" charset="0"/>
                <a:ea typeface="Calibri" pitchFamily="34" charset="-122"/>
                <a:cs typeface="Calibri" pitchFamily="34" charset="-120"/>
              </a:rPr>
              <a:t>generates synthetic samples of the minority class within the training set only, ensuring the model doesn't favour the majority class. </a:t>
            </a:r>
            <a:r>
              <a:rPr lang="en-US" sz="950" b="1" dirty="0">
                <a:solidFill>
                  <a:srgbClr val="028090"/>
                </a:solidFill>
                <a:latin typeface="Calibri" pitchFamily="34" charset="0"/>
                <a:ea typeface="Calibri" pitchFamily="34" charset="-122"/>
                <a:cs typeface="Calibri" pitchFamily="34" charset="-120"/>
              </a:rPr>
              <a:t>Result: 40,350 vs 40,350</a:t>
            </a:r>
            <a:r>
              <a:rPr lang="en-US" sz="950" dirty="0">
                <a:solidFill>
                  <a:srgbClr val="1E3A4A"/>
                </a:solidFill>
                <a:latin typeface="Calibri" pitchFamily="34" charset="0"/>
                <a:ea typeface="Calibri" pitchFamily="34" charset="-122"/>
                <a:cs typeface="Calibri" pitchFamily="34" charset="-120"/>
              </a:rPr>
              <a:t> — perfectly balanced training data.</a:t>
            </a:r>
            <a:endParaRPr lang="en-US" sz="950" dirty="0"/>
          </a:p>
        </p:txBody>
      </p:sp>
      <p:sp>
        <p:nvSpPr>
          <p:cNvPr id="9" name="Shape 6"/>
          <p:cNvSpPr/>
          <p:nvPr/>
        </p:nvSpPr>
        <p:spPr>
          <a:xfrm>
            <a:off x="4663440" y="1188720"/>
            <a:ext cx="4114800" cy="3611880"/>
          </a:xfrm>
          <a:prstGeom prst="roundRect">
            <a:avLst>
              <a:gd name="adj" fmla="val 3038"/>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0" name="Text 7"/>
          <p:cNvSpPr/>
          <p:nvPr/>
        </p:nvSpPr>
        <p:spPr>
          <a:xfrm>
            <a:off x="4800600" y="1280160"/>
            <a:ext cx="3840480" cy="256032"/>
          </a:xfrm>
          <a:prstGeom prst="rect">
            <a:avLst/>
          </a:prstGeom>
          <a:noFill/>
          <a:ln/>
        </p:spPr>
        <p:txBody>
          <a:bodyPr wrap="square"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Step 12 — Feature Scaling</a:t>
            </a:r>
            <a:endParaRPr lang="en-US" sz="1200" dirty="0"/>
          </a:p>
        </p:txBody>
      </p:sp>
      <p:pic>
        <p:nvPicPr>
          <p:cNvPr id="11" name="Image 1" descr="/home/claude/imgs/image9.png"/>
          <p:cNvPicPr>
            <a:picLocks noChangeAspect="1"/>
          </p:cNvPicPr>
          <p:nvPr/>
        </p:nvPicPr>
        <p:blipFill>
          <a:blip r:embed="rId4"/>
          <a:stretch>
            <a:fillRect/>
          </a:stretch>
        </p:blipFill>
        <p:spPr>
          <a:xfrm>
            <a:off x="4800600" y="1600200"/>
            <a:ext cx="3840480" cy="914400"/>
          </a:xfrm>
          <a:prstGeom prst="rect">
            <a:avLst/>
          </a:prstGeom>
        </p:spPr>
      </p:pic>
      <p:sp>
        <p:nvSpPr>
          <p:cNvPr id="12" name="Text 8"/>
          <p:cNvSpPr/>
          <p:nvPr/>
        </p:nvSpPr>
        <p:spPr>
          <a:xfrm>
            <a:off x="4800600" y="2606040"/>
            <a:ext cx="3840480" cy="2011680"/>
          </a:xfrm>
          <a:prstGeom prst="rect">
            <a:avLst/>
          </a:prstGeom>
          <a:noFill/>
          <a:ln/>
        </p:spPr>
        <p:txBody>
          <a:bodyPr wrap="square" rtlCol="0" anchor="ctr"/>
          <a:lstStyle/>
          <a:p>
            <a:pPr marL="0" indent="0">
              <a:buNone/>
            </a:pPr>
            <a:r>
              <a:rPr lang="en-US" sz="950" b="1" dirty="0">
                <a:solidFill>
                  <a:srgbClr val="0D2137"/>
                </a:solidFill>
                <a:latin typeface="Calibri" pitchFamily="34" charset="0"/>
                <a:ea typeface="Calibri" pitchFamily="34" charset="-122"/>
                <a:cs typeface="Calibri" pitchFamily="34" charset="-120"/>
              </a:rPr>
              <a:t>StandardScaler </a:t>
            </a:r>
            <a:r>
              <a:rPr lang="en-US" sz="950" dirty="0">
                <a:solidFill>
                  <a:srgbClr val="1E3A4A"/>
                </a:solidFill>
                <a:latin typeface="Calibri" pitchFamily="34" charset="0"/>
                <a:ea typeface="Calibri" pitchFamily="34" charset="-122"/>
                <a:cs typeface="Calibri" pitchFamily="34" charset="-120"/>
              </a:rPr>
              <a:t>transforms every feature to zero mean and unit variance. Fitted on the training set only, then applied to test data — preventing data leakage. Essential given the heavy right-skew and wide value ranges (e.g. mou_Mean spanning 0–12,000) seen in the distribution plots.</a:t>
            </a:r>
            <a:endParaRPr lang="en-US" sz="950" dirty="0"/>
          </a:p>
        </p:txBody>
      </p:sp>
      <p:sp>
        <p:nvSpPr>
          <p:cNvPr id="13" name="Shape 9"/>
          <p:cNvSpPr/>
          <p:nvPr/>
        </p:nvSpPr>
        <p:spPr>
          <a:xfrm>
            <a:off x="365760" y="4892040"/>
            <a:ext cx="8412480" cy="438912"/>
          </a:xfrm>
          <a:prstGeom prst="roundRect">
            <a:avLst>
              <a:gd name="adj" fmla="val 16667"/>
            </a:avLst>
          </a:prstGeom>
          <a:solidFill>
            <a:srgbClr val="02C39A"/>
          </a:solidFill>
          <a:ln w="12700">
            <a:solidFill>
              <a:srgbClr val="02C39A"/>
            </a:solidFill>
            <a:prstDash val="solid"/>
          </a:ln>
        </p:spPr>
        <p:txBody>
          <a:bodyPr/>
          <a:lstStyle/>
          <a:p>
            <a:endParaRPr lang="en-GB"/>
          </a:p>
        </p:txBody>
      </p:sp>
      <p:sp>
        <p:nvSpPr>
          <p:cNvPr id="14" name="Text 10"/>
          <p:cNvSpPr/>
          <p:nvPr/>
        </p:nvSpPr>
        <p:spPr>
          <a:xfrm>
            <a:off x="548640" y="4892040"/>
            <a:ext cx="8138160" cy="438912"/>
          </a:xfrm>
          <a:prstGeom prst="rect">
            <a:avLst/>
          </a:prstGeom>
          <a:noFill/>
          <a:ln/>
        </p:spPr>
        <p:txBody>
          <a:bodyPr wrap="square" rtlCol="0" anchor="ctr"/>
          <a:lstStyle/>
          <a:p>
            <a:pPr marL="0" indent="0">
              <a:buNone/>
            </a:pPr>
            <a:r>
              <a:rPr lang="en-US" sz="1000" b="1" dirty="0">
                <a:solidFill>
                  <a:srgbClr val="0D2137"/>
                </a:solidFill>
                <a:latin typeface="Calibri" pitchFamily="34" charset="0"/>
                <a:ea typeface="Calibri" pitchFamily="34" charset="-122"/>
                <a:cs typeface="Calibri" pitchFamily="34" charset="-120"/>
              </a:rPr>
              <a:t>✔  OUTCOME: </a:t>
            </a:r>
            <a:r>
              <a:rPr lang="en-US" sz="1000" dirty="0">
                <a:solidFill>
                  <a:srgbClr val="0D2137"/>
                </a:solidFill>
                <a:latin typeface="Calibri" pitchFamily="34" charset="0"/>
                <a:ea typeface="Calibri" pitchFamily="34" charset="-122"/>
                <a:cs typeface="Calibri" pitchFamily="34" charset="-120"/>
              </a:rPr>
              <a:t>SMOTE balances training data to exactly 40,350 vs 40,350. StandardScaler puts all features on the same scale. Dataset is now fully prepared and model-ready — clean, balanced, encoded, selected, and scaled.</a:t>
            </a:r>
            <a:endParaRPr lang="en-US"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9144000" cy="114300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73152"/>
            <a:ext cx="8412480" cy="502920"/>
          </a:xfrm>
          <a:prstGeom prst="rect">
            <a:avLst/>
          </a:prstGeom>
          <a:noFill/>
          <a:ln/>
        </p:spPr>
        <p:txBody>
          <a:bodyPr wrap="square"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Executive Summary</a:t>
            </a:r>
            <a:endParaRPr lang="en-US" sz="3200" dirty="0"/>
          </a:p>
        </p:txBody>
      </p:sp>
      <p:sp>
        <p:nvSpPr>
          <p:cNvPr id="4" name="Text 2"/>
          <p:cNvSpPr/>
          <p:nvPr/>
        </p:nvSpPr>
        <p:spPr>
          <a:xfrm>
            <a:off x="365760" y="594360"/>
            <a:ext cx="8412480" cy="384048"/>
          </a:xfrm>
          <a:prstGeom prst="rect">
            <a:avLst/>
          </a:prstGeom>
          <a:noFill/>
          <a:ln/>
        </p:spPr>
        <p:txBody>
          <a:bodyPr wrap="square" rtlCol="0" anchor="ctr"/>
          <a:lstStyle/>
          <a:p>
            <a:pPr marL="0" indent="0">
              <a:buNone/>
            </a:pPr>
            <a:r>
              <a:rPr lang="en-US" sz="1400" i="1" dirty="0">
                <a:solidFill>
                  <a:srgbClr val="D6EEF2"/>
                </a:solidFill>
                <a:latin typeface="Calibri" pitchFamily="34" charset="0"/>
                <a:ea typeface="Calibri" pitchFamily="34" charset="-122"/>
                <a:cs typeface="Calibri" pitchFamily="34" charset="-120"/>
              </a:rPr>
              <a:t>Conclusions, Actionable Insights &amp; Recommendations</a:t>
            </a:r>
            <a:endParaRPr lang="en-US" sz="1400" dirty="0"/>
          </a:p>
        </p:txBody>
      </p:sp>
      <p:sp>
        <p:nvSpPr>
          <p:cNvPr id="5" name="Shape 3"/>
          <p:cNvSpPr/>
          <p:nvPr/>
        </p:nvSpPr>
        <p:spPr>
          <a:xfrm>
            <a:off x="365760" y="1280160"/>
            <a:ext cx="4206240" cy="1664208"/>
          </a:xfrm>
          <a:prstGeom prst="roundRect">
            <a:avLst>
              <a:gd name="adj" fmla="val 6593"/>
            </a:avLst>
          </a:prstGeom>
          <a:solidFill>
            <a:srgbClr val="0E2D42"/>
          </a:solidFill>
          <a:ln w="12700">
            <a:solidFill>
              <a:srgbClr val="028090"/>
            </a:solidFill>
            <a:prstDash val="solid"/>
          </a:ln>
        </p:spPr>
        <p:txBody>
          <a:bodyPr/>
          <a:lstStyle/>
          <a:p>
            <a:endParaRPr lang="en-GB"/>
          </a:p>
        </p:txBody>
      </p:sp>
      <p:sp>
        <p:nvSpPr>
          <p:cNvPr id="6" name="Text 4"/>
          <p:cNvSpPr/>
          <p:nvPr/>
        </p:nvSpPr>
        <p:spPr>
          <a:xfrm>
            <a:off x="475488" y="1353312"/>
            <a:ext cx="457200" cy="320040"/>
          </a:xfrm>
          <a:prstGeom prst="rect">
            <a:avLst/>
          </a:prstGeom>
          <a:noFill/>
          <a:ln/>
        </p:spPr>
        <p:txBody>
          <a:bodyPr wrap="square" rtlCol="0" anchor="ctr"/>
          <a:lstStyle/>
          <a:p>
            <a:pPr marL="0" indent="0" algn="ctr">
              <a:buNone/>
            </a:pPr>
            <a:r>
              <a:rPr lang="en-US" sz="1100" b="1" dirty="0">
                <a:solidFill>
                  <a:srgbClr val="02C39A"/>
                </a:solidFill>
                <a:latin typeface="Cambria" pitchFamily="34" charset="0"/>
                <a:ea typeface="Cambria" pitchFamily="34" charset="-122"/>
                <a:cs typeface="Cambria" pitchFamily="34" charset="-120"/>
              </a:rPr>
              <a:t>01</a:t>
            </a:r>
            <a:endParaRPr lang="en-US" sz="1100" dirty="0"/>
          </a:p>
        </p:txBody>
      </p:sp>
      <p:sp>
        <p:nvSpPr>
          <p:cNvPr id="7" name="Text 5"/>
          <p:cNvSpPr/>
          <p:nvPr/>
        </p:nvSpPr>
        <p:spPr>
          <a:xfrm>
            <a:off x="960120" y="1353312"/>
            <a:ext cx="3520440" cy="347472"/>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Equipment Age is the #1 Churn Signal</a:t>
            </a:r>
            <a:endParaRPr lang="en-US" sz="1150" dirty="0"/>
          </a:p>
        </p:txBody>
      </p:sp>
      <p:sp>
        <p:nvSpPr>
          <p:cNvPr id="8" name="Text 6"/>
          <p:cNvSpPr/>
          <p:nvPr/>
        </p:nvSpPr>
        <p:spPr>
          <a:xfrm>
            <a:off x="502920" y="1737360"/>
            <a:ext cx="3931920" cy="1097280"/>
          </a:xfrm>
          <a:prstGeom prst="rect">
            <a:avLst/>
          </a:prstGeom>
          <a:noFill/>
          <a:ln/>
        </p:spPr>
        <p:txBody>
          <a:bodyPr wrap="square" rtlCol="0" anchor="ctr"/>
          <a:lstStyle/>
          <a:p>
            <a:pPr marL="0" indent="0">
              <a:buNone/>
            </a:pPr>
            <a:r>
              <a:rPr lang="en-US" sz="950" dirty="0">
                <a:solidFill>
                  <a:srgbClr val="A8C8D0"/>
                </a:solidFill>
                <a:latin typeface="Calibri" pitchFamily="34" charset="0"/>
                <a:ea typeface="Calibri" pitchFamily="34" charset="-122"/>
                <a:cs typeface="Calibri" pitchFamily="34" charset="-120"/>
              </a:rPr>
              <a:t>Churn rises from 38% (recently upgraded) to nearly 65% for customers 1000+ days without a handset upgrade. This is the single strongest predictor identified in the analysis.</a:t>
            </a:r>
            <a:endParaRPr lang="en-US" sz="950" dirty="0"/>
          </a:p>
        </p:txBody>
      </p:sp>
      <p:sp>
        <p:nvSpPr>
          <p:cNvPr id="9" name="Shape 7"/>
          <p:cNvSpPr/>
          <p:nvPr/>
        </p:nvSpPr>
        <p:spPr>
          <a:xfrm>
            <a:off x="4846320" y="1280160"/>
            <a:ext cx="4206240" cy="1664208"/>
          </a:xfrm>
          <a:prstGeom prst="roundRect">
            <a:avLst>
              <a:gd name="adj" fmla="val 6593"/>
            </a:avLst>
          </a:prstGeom>
          <a:solidFill>
            <a:srgbClr val="0E2D42"/>
          </a:solidFill>
          <a:ln w="12700">
            <a:solidFill>
              <a:srgbClr val="028090"/>
            </a:solidFill>
            <a:prstDash val="solid"/>
          </a:ln>
        </p:spPr>
        <p:txBody>
          <a:bodyPr/>
          <a:lstStyle/>
          <a:p>
            <a:endParaRPr lang="en-GB"/>
          </a:p>
        </p:txBody>
      </p:sp>
      <p:sp>
        <p:nvSpPr>
          <p:cNvPr id="10" name="Text 8"/>
          <p:cNvSpPr/>
          <p:nvPr/>
        </p:nvSpPr>
        <p:spPr>
          <a:xfrm>
            <a:off x="4956048" y="1353312"/>
            <a:ext cx="457200" cy="320040"/>
          </a:xfrm>
          <a:prstGeom prst="rect">
            <a:avLst/>
          </a:prstGeom>
          <a:noFill/>
          <a:ln/>
        </p:spPr>
        <p:txBody>
          <a:bodyPr wrap="square" rtlCol="0" anchor="ctr"/>
          <a:lstStyle/>
          <a:p>
            <a:pPr marL="0" indent="0" algn="ctr">
              <a:buNone/>
            </a:pPr>
            <a:r>
              <a:rPr lang="en-US" sz="1100" b="1" dirty="0">
                <a:solidFill>
                  <a:srgbClr val="02C39A"/>
                </a:solidFill>
                <a:latin typeface="Cambria" pitchFamily="34" charset="0"/>
                <a:ea typeface="Cambria" pitchFamily="34" charset="-122"/>
                <a:cs typeface="Cambria" pitchFamily="34" charset="-120"/>
              </a:rPr>
              <a:t>02</a:t>
            </a:r>
            <a:endParaRPr lang="en-US" sz="1100" dirty="0"/>
          </a:p>
        </p:txBody>
      </p:sp>
      <p:sp>
        <p:nvSpPr>
          <p:cNvPr id="11" name="Text 9"/>
          <p:cNvSpPr/>
          <p:nvPr/>
        </p:nvSpPr>
        <p:spPr>
          <a:xfrm>
            <a:off x="5440680" y="1353312"/>
            <a:ext cx="3520440" cy="347472"/>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Usage Level is Mildly Protective</a:t>
            </a:r>
            <a:endParaRPr lang="en-US" sz="1150" dirty="0"/>
          </a:p>
        </p:txBody>
      </p:sp>
      <p:sp>
        <p:nvSpPr>
          <p:cNvPr id="12" name="Text 10"/>
          <p:cNvSpPr/>
          <p:nvPr/>
        </p:nvSpPr>
        <p:spPr>
          <a:xfrm>
            <a:off x="4983480" y="1737360"/>
            <a:ext cx="3931920" cy="1097280"/>
          </a:xfrm>
          <a:prstGeom prst="rect">
            <a:avLst/>
          </a:prstGeom>
          <a:noFill/>
          <a:ln/>
        </p:spPr>
        <p:txBody>
          <a:bodyPr wrap="square" rtlCol="0" anchor="ctr"/>
          <a:lstStyle/>
          <a:p>
            <a:pPr marL="0" indent="0">
              <a:buNone/>
            </a:pPr>
            <a:r>
              <a:rPr lang="en-US" sz="950" dirty="0">
                <a:solidFill>
                  <a:srgbClr val="A8C8D0"/>
                </a:solidFill>
                <a:latin typeface="Calibri" pitchFamily="34" charset="0"/>
                <a:ea typeface="Calibri" pitchFamily="34" charset="-122"/>
                <a:cs typeface="Calibri" pitchFamily="34" charset="-120"/>
              </a:rPr>
              <a:t>Higher-usage customers churn less (44%) than low-usage customers (54%). Engagement with the service correlates with retention, even if the effect is modest.</a:t>
            </a:r>
            <a:endParaRPr lang="en-US" sz="950" dirty="0"/>
          </a:p>
        </p:txBody>
      </p:sp>
      <p:sp>
        <p:nvSpPr>
          <p:cNvPr id="13" name="Shape 11"/>
          <p:cNvSpPr/>
          <p:nvPr/>
        </p:nvSpPr>
        <p:spPr>
          <a:xfrm>
            <a:off x="365760" y="3063240"/>
            <a:ext cx="4206240" cy="1664208"/>
          </a:xfrm>
          <a:prstGeom prst="roundRect">
            <a:avLst>
              <a:gd name="adj" fmla="val 6593"/>
            </a:avLst>
          </a:prstGeom>
          <a:solidFill>
            <a:srgbClr val="0E2D42"/>
          </a:solidFill>
          <a:ln w="12700">
            <a:solidFill>
              <a:srgbClr val="028090"/>
            </a:solidFill>
            <a:prstDash val="solid"/>
          </a:ln>
        </p:spPr>
        <p:txBody>
          <a:bodyPr/>
          <a:lstStyle/>
          <a:p>
            <a:endParaRPr lang="en-GB"/>
          </a:p>
        </p:txBody>
      </p:sp>
      <p:sp>
        <p:nvSpPr>
          <p:cNvPr id="14" name="Text 12"/>
          <p:cNvSpPr/>
          <p:nvPr/>
        </p:nvSpPr>
        <p:spPr>
          <a:xfrm>
            <a:off x="475488" y="3136392"/>
            <a:ext cx="457200" cy="320040"/>
          </a:xfrm>
          <a:prstGeom prst="rect">
            <a:avLst/>
          </a:prstGeom>
          <a:noFill/>
          <a:ln/>
        </p:spPr>
        <p:txBody>
          <a:bodyPr wrap="square" rtlCol="0" anchor="ctr"/>
          <a:lstStyle/>
          <a:p>
            <a:pPr marL="0" indent="0" algn="ctr">
              <a:buNone/>
            </a:pPr>
            <a:r>
              <a:rPr lang="en-US" sz="1100" b="1" dirty="0">
                <a:solidFill>
                  <a:srgbClr val="02C39A"/>
                </a:solidFill>
                <a:latin typeface="Cambria" pitchFamily="34" charset="0"/>
                <a:ea typeface="Cambria" pitchFamily="34" charset="-122"/>
                <a:cs typeface="Cambria" pitchFamily="34" charset="-120"/>
              </a:rPr>
              <a:t>03</a:t>
            </a:r>
            <a:endParaRPr lang="en-US" sz="1100" dirty="0"/>
          </a:p>
        </p:txBody>
      </p:sp>
      <p:sp>
        <p:nvSpPr>
          <p:cNvPr id="15" name="Text 13"/>
          <p:cNvSpPr/>
          <p:nvPr/>
        </p:nvSpPr>
        <p:spPr>
          <a:xfrm>
            <a:off x="960120" y="3136392"/>
            <a:ext cx="3520440" cy="347472"/>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Equipment Age × Usage = Strongest Interaction</a:t>
            </a:r>
            <a:endParaRPr lang="en-US" sz="1150" dirty="0"/>
          </a:p>
        </p:txBody>
      </p:sp>
      <p:sp>
        <p:nvSpPr>
          <p:cNvPr id="16" name="Text 14"/>
          <p:cNvSpPr/>
          <p:nvPr/>
        </p:nvSpPr>
        <p:spPr>
          <a:xfrm>
            <a:off x="502920" y="3520440"/>
            <a:ext cx="3931920" cy="1097280"/>
          </a:xfrm>
          <a:prstGeom prst="rect">
            <a:avLst/>
          </a:prstGeom>
          <a:noFill/>
          <a:ln/>
        </p:spPr>
        <p:txBody>
          <a:bodyPr wrap="square" rtlCol="0" anchor="ctr"/>
          <a:lstStyle/>
          <a:p>
            <a:pPr marL="0" indent="0">
              <a:buNone/>
            </a:pPr>
            <a:r>
              <a:rPr lang="en-US" sz="950" dirty="0">
                <a:solidFill>
                  <a:srgbClr val="A8C8D0"/>
                </a:solidFill>
                <a:latin typeface="Calibri" pitchFamily="34" charset="0"/>
                <a:ea typeface="Calibri" pitchFamily="34" charset="-122"/>
                <a:cs typeface="Calibri" pitchFamily="34" charset="-120"/>
              </a:rPr>
              <a:t>Combining both factors reveals the highest-risk segment: low-usage customers overdue 1000+ days for an upgrade churn at over 70% — nearly double the lowest-risk segment.</a:t>
            </a:r>
            <a:endParaRPr lang="en-US" sz="950" dirty="0"/>
          </a:p>
        </p:txBody>
      </p:sp>
      <p:sp>
        <p:nvSpPr>
          <p:cNvPr id="17" name="Shape 15"/>
          <p:cNvSpPr/>
          <p:nvPr/>
        </p:nvSpPr>
        <p:spPr>
          <a:xfrm>
            <a:off x="4846320" y="3063240"/>
            <a:ext cx="4206240" cy="1664208"/>
          </a:xfrm>
          <a:prstGeom prst="roundRect">
            <a:avLst>
              <a:gd name="adj" fmla="val 6593"/>
            </a:avLst>
          </a:prstGeom>
          <a:solidFill>
            <a:srgbClr val="0E2D42"/>
          </a:solidFill>
          <a:ln w="12700">
            <a:solidFill>
              <a:srgbClr val="028090"/>
            </a:solidFill>
            <a:prstDash val="solid"/>
          </a:ln>
        </p:spPr>
        <p:txBody>
          <a:bodyPr/>
          <a:lstStyle/>
          <a:p>
            <a:endParaRPr lang="en-GB"/>
          </a:p>
        </p:txBody>
      </p:sp>
      <p:sp>
        <p:nvSpPr>
          <p:cNvPr id="18" name="Text 16"/>
          <p:cNvSpPr/>
          <p:nvPr/>
        </p:nvSpPr>
        <p:spPr>
          <a:xfrm>
            <a:off x="4956048" y="3136392"/>
            <a:ext cx="457200" cy="320040"/>
          </a:xfrm>
          <a:prstGeom prst="rect">
            <a:avLst/>
          </a:prstGeom>
          <a:noFill/>
          <a:ln/>
        </p:spPr>
        <p:txBody>
          <a:bodyPr wrap="square" rtlCol="0" anchor="ctr"/>
          <a:lstStyle/>
          <a:p>
            <a:pPr marL="0" indent="0" algn="ctr">
              <a:buNone/>
            </a:pPr>
            <a:r>
              <a:rPr lang="en-US" sz="1100" b="1" dirty="0">
                <a:solidFill>
                  <a:srgbClr val="02C39A"/>
                </a:solidFill>
                <a:latin typeface="Cambria" pitchFamily="34" charset="0"/>
                <a:ea typeface="Cambria" pitchFamily="34" charset="-122"/>
                <a:cs typeface="Cambria" pitchFamily="34" charset="-120"/>
              </a:rPr>
              <a:t>04</a:t>
            </a:r>
            <a:endParaRPr lang="en-US" sz="1100" dirty="0"/>
          </a:p>
        </p:txBody>
      </p:sp>
      <p:sp>
        <p:nvSpPr>
          <p:cNvPr id="19" name="Text 17"/>
          <p:cNvSpPr/>
          <p:nvPr/>
        </p:nvSpPr>
        <p:spPr>
          <a:xfrm>
            <a:off x="5440680" y="3136392"/>
            <a:ext cx="3520440" cy="347472"/>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Dataset is Naturally Balanced (49.6% vs 50.4%)</a:t>
            </a:r>
            <a:endParaRPr lang="en-US" sz="1150" dirty="0"/>
          </a:p>
        </p:txBody>
      </p:sp>
      <p:sp>
        <p:nvSpPr>
          <p:cNvPr id="20" name="Text 18"/>
          <p:cNvSpPr/>
          <p:nvPr/>
        </p:nvSpPr>
        <p:spPr>
          <a:xfrm>
            <a:off x="4983480" y="3520440"/>
            <a:ext cx="3931920" cy="1097280"/>
          </a:xfrm>
          <a:prstGeom prst="rect">
            <a:avLst/>
          </a:prstGeom>
          <a:noFill/>
          <a:ln/>
        </p:spPr>
        <p:txBody>
          <a:bodyPr wrap="square" rtlCol="0" anchor="ctr"/>
          <a:lstStyle/>
          <a:p>
            <a:pPr marL="0" indent="0">
              <a:buNone/>
            </a:pPr>
            <a:r>
              <a:rPr lang="en-US" sz="950" dirty="0">
                <a:solidFill>
                  <a:srgbClr val="A8C8D0"/>
                </a:solidFill>
                <a:latin typeface="Calibri" pitchFamily="34" charset="0"/>
                <a:ea typeface="Calibri" pitchFamily="34" charset="-122"/>
                <a:cs typeface="Calibri" pitchFamily="34" charset="-120"/>
              </a:rPr>
              <a:t>Unlike many churn datasets, this one needs minimal class-imbalance correction for EDA purposes, though SMOTE was still applied to the training split for modelling rigor.</a:t>
            </a:r>
            <a:endParaRPr lang="en-US" sz="9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4F9FA"/>
        </a:solidFill>
        <a:effectLst/>
      </p:bgPr>
    </p:bg>
    <p:spTree>
      <p:nvGrpSpPr>
        <p:cNvPr id="1" name=""/>
        <p:cNvGrpSpPr/>
        <p:nvPr/>
      </p:nvGrpSpPr>
      <p:grpSpPr>
        <a:xfrm>
          <a:off x="0" y="0"/>
          <a:ext cx="0" cy="0"/>
          <a:chOff x="0" y="0"/>
          <a:chExt cx="0" cy="0"/>
        </a:xfrm>
      </p:grpSpPr>
      <p:sp>
        <p:nvSpPr>
          <p:cNvPr id="2" name="Shape 0"/>
          <p:cNvSpPr/>
          <p:nvPr/>
        </p:nvSpPr>
        <p:spPr>
          <a:xfrm>
            <a:off x="365760" y="201168"/>
            <a:ext cx="2377440" cy="292608"/>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201168"/>
            <a:ext cx="2377440" cy="292608"/>
          </a:xfrm>
          <a:prstGeom prst="rect">
            <a:avLst/>
          </a:prstGeom>
          <a:noFill/>
          <a:ln/>
        </p:spPr>
        <p:txBody>
          <a:bodyPr wrap="square" lIns="0" tIns="0" rIns="0" bIns="0" rtlCol="0" anchor="ctr"/>
          <a:lstStyle/>
          <a:p>
            <a:pPr marL="0" indent="0" algn="ctr">
              <a:buNone/>
            </a:pPr>
            <a:r>
              <a:rPr lang="en-US" sz="900" b="1" kern="0" spc="200" dirty="0">
                <a:solidFill>
                  <a:srgbClr val="FFFFFF"/>
                </a:solidFill>
                <a:latin typeface="Calibri" pitchFamily="34" charset="0"/>
                <a:ea typeface="Calibri" pitchFamily="34" charset="-122"/>
                <a:cs typeface="Calibri" pitchFamily="34" charset="-120"/>
              </a:rPr>
              <a:t>STRATEGIC RECOMMENDATIONS</a:t>
            </a:r>
            <a:endParaRPr lang="en-US" sz="900" dirty="0"/>
          </a:p>
        </p:txBody>
      </p:sp>
      <p:sp>
        <p:nvSpPr>
          <p:cNvPr id="4" name="Text 2"/>
          <p:cNvSpPr/>
          <p:nvPr/>
        </p:nvSpPr>
        <p:spPr>
          <a:xfrm>
            <a:off x="365760" y="548640"/>
            <a:ext cx="8412480" cy="548640"/>
          </a:xfrm>
          <a:prstGeom prst="rect">
            <a:avLst/>
          </a:prstGeom>
          <a:noFill/>
          <a:ln/>
        </p:spPr>
        <p:txBody>
          <a:bodyPr wrap="square" rtlCol="0" anchor="ctr"/>
          <a:lstStyle/>
          <a:p>
            <a:pPr marL="0" indent="0">
              <a:buNone/>
            </a:pPr>
            <a:r>
              <a:rPr lang="en-US" sz="3000" b="1" dirty="0">
                <a:solidFill>
                  <a:srgbClr val="0D2137"/>
                </a:solidFill>
                <a:latin typeface="Cambria" pitchFamily="34" charset="0"/>
                <a:ea typeface="Cambria" pitchFamily="34" charset="-122"/>
                <a:cs typeface="Cambria" pitchFamily="34" charset="-120"/>
              </a:rPr>
              <a:t>Strategic Recommendations</a:t>
            </a:r>
            <a:endParaRPr lang="en-US" sz="3000" dirty="0"/>
          </a:p>
        </p:txBody>
      </p:sp>
      <p:sp>
        <p:nvSpPr>
          <p:cNvPr id="5" name="Shape 3"/>
          <p:cNvSpPr/>
          <p:nvPr/>
        </p:nvSpPr>
        <p:spPr>
          <a:xfrm>
            <a:off x="365760" y="1234440"/>
            <a:ext cx="8412480" cy="1115568"/>
          </a:xfrm>
          <a:prstGeom prst="roundRect">
            <a:avLst>
              <a:gd name="adj" fmla="val 9836"/>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Shape 4"/>
          <p:cNvSpPr/>
          <p:nvPr/>
        </p:nvSpPr>
        <p:spPr>
          <a:xfrm>
            <a:off x="365760" y="1234440"/>
            <a:ext cx="2194560" cy="274320"/>
          </a:xfrm>
          <a:prstGeom prst="roundRect">
            <a:avLst>
              <a:gd name="adj" fmla="val 20000"/>
            </a:avLst>
          </a:prstGeom>
          <a:solidFill>
            <a:srgbClr val="E63946"/>
          </a:solidFill>
          <a:ln w="12700">
            <a:solidFill>
              <a:srgbClr val="E63946"/>
            </a:solidFill>
            <a:prstDash val="solid"/>
          </a:ln>
        </p:spPr>
        <p:txBody>
          <a:bodyPr/>
          <a:lstStyle/>
          <a:p>
            <a:endParaRPr lang="en-GB"/>
          </a:p>
        </p:txBody>
      </p:sp>
      <p:sp>
        <p:nvSpPr>
          <p:cNvPr id="7" name="Text 5"/>
          <p:cNvSpPr/>
          <p:nvPr/>
        </p:nvSpPr>
        <p:spPr>
          <a:xfrm>
            <a:off x="365760" y="1234440"/>
            <a:ext cx="2194560" cy="274320"/>
          </a:xfrm>
          <a:prstGeom prst="rect">
            <a:avLst/>
          </a:prstGeom>
          <a:noFill/>
          <a:ln/>
        </p:spPr>
        <p:txBody>
          <a:bodyPr wrap="square" lIns="0" tIns="0" rIns="0" bIns="0" rtlCol="0" anchor="ctr"/>
          <a:lstStyle/>
          <a:p>
            <a:pPr marL="0" indent="0" algn="ctr">
              <a:buNone/>
            </a:pPr>
            <a:r>
              <a:rPr lang="en-US" sz="950" b="1" kern="0" spc="50" dirty="0">
                <a:solidFill>
                  <a:srgbClr val="FFFFFF"/>
                </a:solidFill>
                <a:latin typeface="Calibri" pitchFamily="34" charset="0"/>
                <a:ea typeface="Calibri" pitchFamily="34" charset="-122"/>
                <a:cs typeface="Calibri" pitchFamily="34" charset="-120"/>
              </a:rPr>
              <a:t>Short-Term (0–3 months)</a:t>
            </a:r>
            <a:endParaRPr lang="en-US" sz="950" dirty="0"/>
          </a:p>
        </p:txBody>
      </p:sp>
      <p:sp>
        <p:nvSpPr>
          <p:cNvPr id="8" name="Text 6"/>
          <p:cNvSpPr/>
          <p:nvPr/>
        </p:nvSpPr>
        <p:spPr>
          <a:xfrm>
            <a:off x="502920" y="1563624"/>
            <a:ext cx="8138160" cy="228600"/>
          </a:xfrm>
          <a:prstGeom prst="rect">
            <a:avLst/>
          </a:prstGeom>
          <a:noFill/>
          <a:ln/>
        </p:spPr>
        <p:txBody>
          <a:bodyPr wrap="square" rtlCol="0" anchor="ctr"/>
          <a:lstStyle/>
          <a:p>
            <a:pPr marL="0" indent="0">
              <a:buNone/>
            </a:pPr>
            <a:r>
              <a:rPr lang="en-US" sz="1000" b="1" dirty="0">
                <a:solidFill>
                  <a:srgbClr val="E63946"/>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Launch proactive handset upgrade offers for customers 750+ days since last upgrade</a:t>
            </a:r>
            <a:endParaRPr lang="en-US" sz="1000" dirty="0"/>
          </a:p>
        </p:txBody>
      </p:sp>
      <p:sp>
        <p:nvSpPr>
          <p:cNvPr id="9" name="Text 7"/>
          <p:cNvSpPr/>
          <p:nvPr/>
        </p:nvSpPr>
        <p:spPr>
          <a:xfrm>
            <a:off x="502920" y="1810512"/>
            <a:ext cx="8138160" cy="228600"/>
          </a:xfrm>
          <a:prstGeom prst="rect">
            <a:avLst/>
          </a:prstGeom>
          <a:noFill/>
          <a:ln/>
        </p:spPr>
        <p:txBody>
          <a:bodyPr wrap="square" rtlCol="0" anchor="ctr"/>
          <a:lstStyle/>
          <a:p>
            <a:pPr marL="0" indent="0">
              <a:buNone/>
            </a:pPr>
            <a:r>
              <a:rPr lang="en-US" sz="1000" b="1" dirty="0">
                <a:solidFill>
                  <a:srgbClr val="E63946"/>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Flag low-usage + high-eqpdays customers for priority retention outreach</a:t>
            </a:r>
            <a:endParaRPr lang="en-US" sz="1000" dirty="0"/>
          </a:p>
        </p:txBody>
      </p:sp>
      <p:sp>
        <p:nvSpPr>
          <p:cNvPr id="10" name="Text 8"/>
          <p:cNvSpPr/>
          <p:nvPr/>
        </p:nvSpPr>
        <p:spPr>
          <a:xfrm>
            <a:off x="502920" y="2057400"/>
            <a:ext cx="8138160" cy="228600"/>
          </a:xfrm>
          <a:prstGeom prst="rect">
            <a:avLst/>
          </a:prstGeom>
          <a:noFill/>
          <a:ln/>
        </p:spPr>
        <p:txBody>
          <a:bodyPr wrap="square" rtlCol="0" anchor="ctr"/>
          <a:lstStyle/>
          <a:p>
            <a:pPr marL="0" indent="0">
              <a:buNone/>
            </a:pPr>
            <a:r>
              <a:rPr lang="en-US" sz="1000" b="1" dirty="0">
                <a:solidFill>
                  <a:srgbClr val="E63946"/>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Audit customer-care call patterns to identify frustrated high-frequency callers</a:t>
            </a:r>
            <a:endParaRPr lang="en-US" sz="1000" dirty="0"/>
          </a:p>
        </p:txBody>
      </p:sp>
      <p:sp>
        <p:nvSpPr>
          <p:cNvPr id="11" name="Shape 9"/>
          <p:cNvSpPr/>
          <p:nvPr/>
        </p:nvSpPr>
        <p:spPr>
          <a:xfrm>
            <a:off x="365760" y="2468880"/>
            <a:ext cx="8412480" cy="1115568"/>
          </a:xfrm>
          <a:prstGeom prst="roundRect">
            <a:avLst>
              <a:gd name="adj" fmla="val 9836"/>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2" name="Shape 10"/>
          <p:cNvSpPr/>
          <p:nvPr/>
        </p:nvSpPr>
        <p:spPr>
          <a:xfrm>
            <a:off x="365760" y="2468880"/>
            <a:ext cx="2194560" cy="274320"/>
          </a:xfrm>
          <a:prstGeom prst="roundRect">
            <a:avLst>
              <a:gd name="adj" fmla="val 20000"/>
            </a:avLst>
          </a:prstGeom>
          <a:solidFill>
            <a:srgbClr val="F5A623"/>
          </a:solidFill>
          <a:ln w="12700">
            <a:solidFill>
              <a:srgbClr val="F5A623"/>
            </a:solidFill>
            <a:prstDash val="solid"/>
          </a:ln>
        </p:spPr>
        <p:txBody>
          <a:bodyPr/>
          <a:lstStyle/>
          <a:p>
            <a:endParaRPr lang="en-GB"/>
          </a:p>
        </p:txBody>
      </p:sp>
      <p:sp>
        <p:nvSpPr>
          <p:cNvPr id="13" name="Text 11"/>
          <p:cNvSpPr/>
          <p:nvPr/>
        </p:nvSpPr>
        <p:spPr>
          <a:xfrm>
            <a:off x="365760" y="2468880"/>
            <a:ext cx="2194560" cy="274320"/>
          </a:xfrm>
          <a:prstGeom prst="rect">
            <a:avLst/>
          </a:prstGeom>
          <a:noFill/>
          <a:ln/>
        </p:spPr>
        <p:txBody>
          <a:bodyPr wrap="square" lIns="0" tIns="0" rIns="0" bIns="0" rtlCol="0" anchor="ctr"/>
          <a:lstStyle/>
          <a:p>
            <a:pPr marL="0" indent="0" algn="ctr">
              <a:buNone/>
            </a:pPr>
            <a:r>
              <a:rPr lang="en-US" sz="950" b="1" kern="0" spc="50" dirty="0">
                <a:solidFill>
                  <a:srgbClr val="FFFFFF"/>
                </a:solidFill>
                <a:latin typeface="Calibri" pitchFamily="34" charset="0"/>
                <a:ea typeface="Calibri" pitchFamily="34" charset="-122"/>
                <a:cs typeface="Calibri" pitchFamily="34" charset="-120"/>
              </a:rPr>
              <a:t>Medium-Term (3–12 months)</a:t>
            </a:r>
            <a:endParaRPr lang="en-US" sz="950" dirty="0"/>
          </a:p>
        </p:txBody>
      </p:sp>
      <p:sp>
        <p:nvSpPr>
          <p:cNvPr id="14" name="Text 12"/>
          <p:cNvSpPr/>
          <p:nvPr/>
        </p:nvSpPr>
        <p:spPr>
          <a:xfrm>
            <a:off x="502920" y="2798064"/>
            <a:ext cx="8138160" cy="228600"/>
          </a:xfrm>
          <a:prstGeom prst="rect">
            <a:avLst/>
          </a:prstGeom>
          <a:noFill/>
          <a:ln/>
        </p:spPr>
        <p:txBody>
          <a:bodyPr wrap="square" rtlCol="0" anchor="ctr"/>
          <a:lstStyle/>
          <a:p>
            <a:pPr marL="0" indent="0">
              <a:buNone/>
            </a:pPr>
            <a:r>
              <a:rPr lang="en-US" sz="1000" b="1" dirty="0">
                <a:solidFill>
                  <a:srgbClr val="F5A623"/>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Design loyalty tiers that reward consistent usage with discounted upgrade pricing</a:t>
            </a:r>
            <a:endParaRPr lang="en-US" sz="1000" dirty="0"/>
          </a:p>
        </p:txBody>
      </p:sp>
      <p:sp>
        <p:nvSpPr>
          <p:cNvPr id="15" name="Text 13"/>
          <p:cNvSpPr/>
          <p:nvPr/>
        </p:nvSpPr>
        <p:spPr>
          <a:xfrm>
            <a:off x="502920" y="3044952"/>
            <a:ext cx="8138160" cy="228600"/>
          </a:xfrm>
          <a:prstGeom prst="rect">
            <a:avLst/>
          </a:prstGeom>
          <a:noFill/>
          <a:ln/>
        </p:spPr>
        <p:txBody>
          <a:bodyPr wrap="square" rtlCol="0" anchor="ctr"/>
          <a:lstStyle/>
          <a:p>
            <a:pPr marL="0" indent="0">
              <a:buNone/>
            </a:pPr>
            <a:r>
              <a:rPr lang="en-US" sz="1000" b="1" dirty="0">
                <a:solidFill>
                  <a:srgbClr val="F5A623"/>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Build a churn-risk score combining eqpdays + mou_Mean + totmrc_Mean for CRM use</a:t>
            </a:r>
            <a:endParaRPr lang="en-US" sz="1000" dirty="0"/>
          </a:p>
        </p:txBody>
      </p:sp>
      <p:sp>
        <p:nvSpPr>
          <p:cNvPr id="16" name="Text 14"/>
          <p:cNvSpPr/>
          <p:nvPr/>
        </p:nvSpPr>
        <p:spPr>
          <a:xfrm>
            <a:off x="502920" y="3291840"/>
            <a:ext cx="8138160" cy="228600"/>
          </a:xfrm>
          <a:prstGeom prst="rect">
            <a:avLst/>
          </a:prstGeom>
          <a:noFill/>
          <a:ln/>
        </p:spPr>
        <p:txBody>
          <a:bodyPr wrap="square" rtlCol="0" anchor="ctr"/>
          <a:lstStyle/>
          <a:p>
            <a:pPr marL="0" indent="0">
              <a:buNone/>
            </a:pPr>
            <a:r>
              <a:rPr lang="en-US" sz="1000" b="1" dirty="0">
                <a:solidFill>
                  <a:srgbClr val="F5A623"/>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Test win-back offers segmented by the three risk tiers identified in this analysis</a:t>
            </a:r>
            <a:endParaRPr lang="en-US" sz="1000" dirty="0"/>
          </a:p>
        </p:txBody>
      </p:sp>
      <p:sp>
        <p:nvSpPr>
          <p:cNvPr id="17" name="Shape 15"/>
          <p:cNvSpPr/>
          <p:nvPr/>
        </p:nvSpPr>
        <p:spPr>
          <a:xfrm>
            <a:off x="365760" y="3703320"/>
            <a:ext cx="8412480" cy="1115568"/>
          </a:xfrm>
          <a:prstGeom prst="roundRect">
            <a:avLst>
              <a:gd name="adj" fmla="val 9836"/>
            </a:avLst>
          </a:prstGeom>
          <a:solidFill>
            <a:srgbClr val="FFFFFF"/>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18" name="Shape 16"/>
          <p:cNvSpPr/>
          <p:nvPr/>
        </p:nvSpPr>
        <p:spPr>
          <a:xfrm>
            <a:off x="365760" y="3703320"/>
            <a:ext cx="2194560" cy="274320"/>
          </a:xfrm>
          <a:prstGeom prst="roundRect">
            <a:avLst>
              <a:gd name="adj" fmla="val 20000"/>
            </a:avLst>
          </a:prstGeom>
          <a:solidFill>
            <a:srgbClr val="2DC653"/>
          </a:solidFill>
          <a:ln w="12700">
            <a:solidFill>
              <a:srgbClr val="2DC653"/>
            </a:solidFill>
            <a:prstDash val="solid"/>
          </a:ln>
        </p:spPr>
        <p:txBody>
          <a:bodyPr/>
          <a:lstStyle/>
          <a:p>
            <a:endParaRPr lang="en-GB"/>
          </a:p>
        </p:txBody>
      </p:sp>
      <p:sp>
        <p:nvSpPr>
          <p:cNvPr id="19" name="Text 17"/>
          <p:cNvSpPr/>
          <p:nvPr/>
        </p:nvSpPr>
        <p:spPr>
          <a:xfrm>
            <a:off x="365760" y="3703320"/>
            <a:ext cx="2194560" cy="274320"/>
          </a:xfrm>
          <a:prstGeom prst="rect">
            <a:avLst/>
          </a:prstGeom>
          <a:noFill/>
          <a:ln/>
        </p:spPr>
        <p:txBody>
          <a:bodyPr wrap="square" lIns="0" tIns="0" rIns="0" bIns="0" rtlCol="0" anchor="ctr"/>
          <a:lstStyle/>
          <a:p>
            <a:pPr marL="0" indent="0" algn="ctr">
              <a:buNone/>
            </a:pPr>
            <a:r>
              <a:rPr lang="en-US" sz="950" b="1" kern="0" spc="50" dirty="0">
                <a:solidFill>
                  <a:srgbClr val="FFFFFF"/>
                </a:solidFill>
                <a:latin typeface="Calibri" pitchFamily="34" charset="0"/>
                <a:ea typeface="Calibri" pitchFamily="34" charset="-122"/>
                <a:cs typeface="Calibri" pitchFamily="34" charset="-120"/>
              </a:rPr>
              <a:t>Long-Term (12+ months)</a:t>
            </a:r>
            <a:endParaRPr lang="en-US" sz="950" dirty="0"/>
          </a:p>
        </p:txBody>
      </p:sp>
      <p:sp>
        <p:nvSpPr>
          <p:cNvPr id="20" name="Text 18"/>
          <p:cNvSpPr/>
          <p:nvPr/>
        </p:nvSpPr>
        <p:spPr>
          <a:xfrm>
            <a:off x="502920" y="4032504"/>
            <a:ext cx="8138160" cy="228600"/>
          </a:xfrm>
          <a:prstGeom prst="rect">
            <a:avLst/>
          </a:prstGeom>
          <a:noFill/>
          <a:ln/>
        </p:spPr>
        <p:txBody>
          <a:bodyPr wrap="square" rtlCol="0" anchor="ctr"/>
          <a:lstStyle/>
          <a:p>
            <a:pPr marL="0" indent="0">
              <a:buNone/>
            </a:pPr>
            <a:r>
              <a:rPr lang="en-US" sz="1000" b="1" dirty="0">
                <a:solidFill>
                  <a:srgbClr val="2DC653"/>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Develop a predictive churn model (e.g. Random Forest / XGBoost) using the 30 SelectKBest features</a:t>
            </a:r>
            <a:endParaRPr lang="en-US" sz="1000" dirty="0"/>
          </a:p>
        </p:txBody>
      </p:sp>
      <p:sp>
        <p:nvSpPr>
          <p:cNvPr id="21" name="Text 19"/>
          <p:cNvSpPr/>
          <p:nvPr/>
        </p:nvSpPr>
        <p:spPr>
          <a:xfrm>
            <a:off x="502920" y="4279392"/>
            <a:ext cx="8138160" cy="228600"/>
          </a:xfrm>
          <a:prstGeom prst="rect">
            <a:avLst/>
          </a:prstGeom>
          <a:noFill/>
          <a:ln/>
        </p:spPr>
        <p:txBody>
          <a:bodyPr wrap="square" rtlCol="0" anchor="ctr"/>
          <a:lstStyle/>
          <a:p>
            <a:pPr marL="0" indent="0">
              <a:buNone/>
            </a:pPr>
            <a:r>
              <a:rPr lang="en-US" sz="1000" b="1" dirty="0">
                <a:solidFill>
                  <a:srgbClr val="2DC653"/>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Automate equipment-upgrade-due alerts integrated directly into the CRM pipeline</a:t>
            </a:r>
            <a:endParaRPr lang="en-US" sz="1000" dirty="0"/>
          </a:p>
        </p:txBody>
      </p:sp>
      <p:sp>
        <p:nvSpPr>
          <p:cNvPr id="22" name="Text 20"/>
          <p:cNvSpPr/>
          <p:nvPr/>
        </p:nvSpPr>
        <p:spPr>
          <a:xfrm>
            <a:off x="502920" y="4526280"/>
            <a:ext cx="8138160" cy="228600"/>
          </a:xfrm>
          <a:prstGeom prst="rect">
            <a:avLst/>
          </a:prstGeom>
          <a:noFill/>
          <a:ln/>
        </p:spPr>
        <p:txBody>
          <a:bodyPr wrap="square" rtlCol="0" anchor="ctr"/>
          <a:lstStyle/>
          <a:p>
            <a:pPr marL="0" indent="0">
              <a:buNone/>
            </a:pPr>
            <a:r>
              <a:rPr lang="en-US" sz="1000" b="1" dirty="0">
                <a:solidFill>
                  <a:srgbClr val="2DC653"/>
                </a:solidFill>
                <a:latin typeface="Calibri" pitchFamily="34" charset="0"/>
                <a:ea typeface="Calibri" pitchFamily="34" charset="-122"/>
                <a:cs typeface="Calibri" pitchFamily="34" charset="-120"/>
              </a:rPr>
              <a:t>▸  </a:t>
            </a:r>
            <a:r>
              <a:rPr lang="en-US" sz="1000" dirty="0">
                <a:solidFill>
                  <a:srgbClr val="1E3A4A"/>
                </a:solidFill>
                <a:latin typeface="Calibri" pitchFamily="34" charset="0"/>
                <a:ea typeface="Calibri" pitchFamily="34" charset="-122"/>
                <a:cs typeface="Calibri" pitchFamily="34" charset="-120"/>
              </a:rPr>
              <a:t>Continuously retrain the model as new usage and revenue data accumulates</a:t>
            </a:r>
            <a:endParaRPr lang="en-US" sz="1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91440"/>
            <a:ext cx="8412480" cy="502920"/>
          </a:xfrm>
          <a:prstGeom prst="rect">
            <a:avLst/>
          </a:prstGeom>
          <a:noFill/>
          <a:ln/>
        </p:spPr>
        <p:txBody>
          <a:bodyPr wrap="square"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Conclusion</a:t>
            </a:r>
            <a:endParaRPr lang="en-US" sz="3200" dirty="0"/>
          </a:p>
        </p:txBody>
      </p:sp>
      <p:sp>
        <p:nvSpPr>
          <p:cNvPr id="4" name="Text 2"/>
          <p:cNvSpPr/>
          <p:nvPr/>
        </p:nvSpPr>
        <p:spPr>
          <a:xfrm>
            <a:off x="365760" y="594360"/>
            <a:ext cx="8412480" cy="347472"/>
          </a:xfrm>
          <a:prstGeom prst="rect">
            <a:avLst/>
          </a:prstGeom>
          <a:noFill/>
          <a:ln/>
        </p:spPr>
        <p:txBody>
          <a:bodyPr wrap="square" rtlCol="0" anchor="ctr"/>
          <a:lstStyle/>
          <a:p>
            <a:pPr marL="0" indent="0">
              <a:buNone/>
            </a:pPr>
            <a:r>
              <a:rPr lang="en-US" sz="1350" i="1" dirty="0">
                <a:solidFill>
                  <a:srgbClr val="D6EEF2"/>
                </a:solidFill>
                <a:latin typeface="Calibri" pitchFamily="34" charset="0"/>
                <a:ea typeface="Calibri" pitchFamily="34" charset="-122"/>
                <a:cs typeface="Calibri" pitchFamily="34" charset="-120"/>
              </a:rPr>
              <a:t>Bringing the Analysis Together</a:t>
            </a:r>
            <a:endParaRPr lang="en-US" sz="1350" dirty="0"/>
          </a:p>
        </p:txBody>
      </p:sp>
      <p:sp>
        <p:nvSpPr>
          <p:cNvPr id="5" name="Shape 3"/>
          <p:cNvSpPr/>
          <p:nvPr/>
        </p:nvSpPr>
        <p:spPr>
          <a:xfrm>
            <a:off x="365760" y="1188720"/>
            <a:ext cx="8412480" cy="1371600"/>
          </a:xfrm>
          <a:prstGeom prst="roundRect">
            <a:avLst>
              <a:gd name="adj" fmla="val 8000"/>
            </a:avLst>
          </a:prstGeom>
          <a:solidFill>
            <a:srgbClr val="0E2D42"/>
          </a:solidFill>
          <a:ln w="9525">
            <a:solidFill>
              <a:srgbClr val="E0EEF1"/>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48640" y="1280160"/>
            <a:ext cx="8046720" cy="274320"/>
          </a:xfrm>
          <a:prstGeom prst="rect">
            <a:avLst/>
          </a:prstGeom>
          <a:noFill/>
          <a:ln/>
        </p:spPr>
        <p:txBody>
          <a:bodyPr wrap="square"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Summary of the Analysis</a:t>
            </a:r>
            <a:endParaRPr lang="en-US" sz="1300" dirty="0"/>
          </a:p>
        </p:txBody>
      </p:sp>
      <p:sp>
        <p:nvSpPr>
          <p:cNvPr id="7" name="Text 5"/>
          <p:cNvSpPr/>
          <p:nvPr/>
        </p:nvSpPr>
        <p:spPr>
          <a:xfrm>
            <a:off x="548640" y="1572768"/>
            <a:ext cx="8046720" cy="914400"/>
          </a:xfrm>
          <a:prstGeom prst="rect">
            <a:avLst/>
          </a:prstGeom>
          <a:noFill/>
          <a:ln/>
        </p:spPr>
        <p:txBody>
          <a:bodyPr wrap="square" rtlCol="0" anchor="ctr"/>
          <a:lstStyle/>
          <a:p>
            <a:pPr marL="0" indent="0">
              <a:buNone/>
            </a:pPr>
            <a:r>
              <a:rPr lang="en-US" sz="1000" dirty="0">
                <a:solidFill>
                  <a:srgbClr val="D6EEF2"/>
                </a:solidFill>
                <a:latin typeface="Calibri" pitchFamily="34" charset="0"/>
                <a:ea typeface="Calibri" pitchFamily="34" charset="-122"/>
                <a:cs typeface="Calibri" pitchFamily="34" charset="-120"/>
              </a:rPr>
              <a:t>This EDA examined 100,000 telecom customer records across 100 variables, following a complete pipeline of cleaning, imputation, encoding, feature selection, and statistical analysis. The dataset proved clean and naturally well-balanced (49.6% vs 50.4% churn), requiring minimal correction. Through correlation analysis and feature importance ranking, equipment upgrade tenure (eqpdays) and usage level (mou_Mean and related variables) emerged as the strongest and most consistent churn predictors, with their interaction revealing the highest-risk customer segment.</a:t>
            </a:r>
            <a:endParaRPr lang="en-US" sz="1000" dirty="0"/>
          </a:p>
        </p:txBody>
      </p:sp>
      <p:sp>
        <p:nvSpPr>
          <p:cNvPr id="8" name="Shape 6"/>
          <p:cNvSpPr/>
          <p:nvPr/>
        </p:nvSpPr>
        <p:spPr>
          <a:xfrm>
            <a:off x="365760" y="2697480"/>
            <a:ext cx="2679192" cy="1783080"/>
          </a:xfrm>
          <a:prstGeom prst="roundRect">
            <a:avLst>
              <a:gd name="adj" fmla="val 5128"/>
            </a:avLst>
          </a:prstGeom>
          <a:solidFill>
            <a:srgbClr val="0E2D42"/>
          </a:solidFill>
          <a:ln w="15240">
            <a:solidFill>
              <a:srgbClr val="028090"/>
            </a:solidFill>
            <a:prstDash val="solid"/>
          </a:ln>
        </p:spPr>
        <p:txBody>
          <a:bodyPr/>
          <a:lstStyle/>
          <a:p>
            <a:endParaRPr lang="en-GB"/>
          </a:p>
        </p:txBody>
      </p:sp>
      <p:sp>
        <p:nvSpPr>
          <p:cNvPr id="9" name="Shape 7"/>
          <p:cNvSpPr/>
          <p:nvPr/>
        </p:nvSpPr>
        <p:spPr>
          <a:xfrm>
            <a:off x="530352" y="2862072"/>
            <a:ext cx="365760" cy="365760"/>
          </a:xfrm>
          <a:prstGeom prst="ellipse">
            <a:avLst/>
          </a:prstGeom>
          <a:solidFill>
            <a:srgbClr val="028090"/>
          </a:solidFill>
          <a:ln w="12700">
            <a:solidFill>
              <a:srgbClr val="028090"/>
            </a:solidFill>
            <a:prstDash val="solid"/>
          </a:ln>
        </p:spPr>
        <p:txBody>
          <a:bodyPr/>
          <a:lstStyle/>
          <a:p>
            <a:endParaRPr lang="en-GB"/>
          </a:p>
        </p:txBody>
      </p:sp>
      <p:sp>
        <p:nvSpPr>
          <p:cNvPr id="10" name="Text 8"/>
          <p:cNvSpPr/>
          <p:nvPr/>
        </p:nvSpPr>
        <p:spPr>
          <a:xfrm>
            <a:off x="530352" y="3310128"/>
            <a:ext cx="2377440" cy="36576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Objectives Met</a:t>
            </a:r>
            <a:endParaRPr lang="en-US" sz="1200" dirty="0"/>
          </a:p>
        </p:txBody>
      </p:sp>
      <p:sp>
        <p:nvSpPr>
          <p:cNvPr id="11" name="Text 9"/>
          <p:cNvSpPr/>
          <p:nvPr/>
        </p:nvSpPr>
        <p:spPr>
          <a:xfrm>
            <a:off x="530352" y="3657600"/>
            <a:ext cx="2377440" cy="7315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Data cleaned, patterns uncovered, insights interpreted, and quality issues addressed — all four EDA objectives fully achieved.</a:t>
            </a:r>
            <a:endParaRPr lang="en-US" sz="900" dirty="0"/>
          </a:p>
        </p:txBody>
      </p:sp>
      <p:sp>
        <p:nvSpPr>
          <p:cNvPr id="12" name="Shape 10"/>
          <p:cNvSpPr/>
          <p:nvPr/>
        </p:nvSpPr>
        <p:spPr>
          <a:xfrm>
            <a:off x="3227832" y="2697480"/>
            <a:ext cx="2679192" cy="1783080"/>
          </a:xfrm>
          <a:prstGeom prst="roundRect">
            <a:avLst>
              <a:gd name="adj" fmla="val 5128"/>
            </a:avLst>
          </a:prstGeom>
          <a:solidFill>
            <a:srgbClr val="0E2D42"/>
          </a:solidFill>
          <a:ln w="15240">
            <a:solidFill>
              <a:srgbClr val="02C39A"/>
            </a:solidFill>
            <a:prstDash val="solid"/>
          </a:ln>
        </p:spPr>
        <p:txBody>
          <a:bodyPr/>
          <a:lstStyle/>
          <a:p>
            <a:endParaRPr lang="en-GB"/>
          </a:p>
        </p:txBody>
      </p:sp>
      <p:sp>
        <p:nvSpPr>
          <p:cNvPr id="13" name="Shape 11"/>
          <p:cNvSpPr/>
          <p:nvPr/>
        </p:nvSpPr>
        <p:spPr>
          <a:xfrm>
            <a:off x="3392424" y="2862072"/>
            <a:ext cx="365760" cy="365760"/>
          </a:xfrm>
          <a:prstGeom prst="ellipse">
            <a:avLst/>
          </a:prstGeom>
          <a:solidFill>
            <a:srgbClr val="02C39A"/>
          </a:solidFill>
          <a:ln w="12700">
            <a:solidFill>
              <a:srgbClr val="02C39A"/>
            </a:solidFill>
            <a:prstDash val="solid"/>
          </a:ln>
        </p:spPr>
        <p:txBody>
          <a:bodyPr/>
          <a:lstStyle/>
          <a:p>
            <a:endParaRPr lang="en-GB"/>
          </a:p>
        </p:txBody>
      </p:sp>
      <p:sp>
        <p:nvSpPr>
          <p:cNvPr id="14" name="Text 12"/>
          <p:cNvSpPr/>
          <p:nvPr/>
        </p:nvSpPr>
        <p:spPr>
          <a:xfrm>
            <a:off x="3392424" y="3310128"/>
            <a:ext cx="2377440" cy="36576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Key Driver Identified</a:t>
            </a:r>
            <a:endParaRPr lang="en-US" sz="1200" dirty="0"/>
          </a:p>
        </p:txBody>
      </p:sp>
      <p:sp>
        <p:nvSpPr>
          <p:cNvPr id="15" name="Text 13"/>
          <p:cNvSpPr/>
          <p:nvPr/>
        </p:nvSpPr>
        <p:spPr>
          <a:xfrm>
            <a:off x="3392424" y="3657600"/>
            <a:ext cx="2377440" cy="7315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Equipment days since upgrade (eqpdays) confirmed as the single strongest churn predictor across both correlation and importance analysis.</a:t>
            </a:r>
            <a:endParaRPr lang="en-US" sz="900" dirty="0"/>
          </a:p>
        </p:txBody>
      </p:sp>
      <p:sp>
        <p:nvSpPr>
          <p:cNvPr id="16" name="Shape 14"/>
          <p:cNvSpPr/>
          <p:nvPr/>
        </p:nvSpPr>
        <p:spPr>
          <a:xfrm>
            <a:off x="6089904" y="2697480"/>
            <a:ext cx="2679192" cy="1783080"/>
          </a:xfrm>
          <a:prstGeom prst="roundRect">
            <a:avLst>
              <a:gd name="adj" fmla="val 5128"/>
            </a:avLst>
          </a:prstGeom>
          <a:solidFill>
            <a:srgbClr val="0E2D42"/>
          </a:solidFill>
          <a:ln w="15240">
            <a:solidFill>
              <a:srgbClr val="F5A623"/>
            </a:solidFill>
            <a:prstDash val="solid"/>
          </a:ln>
        </p:spPr>
        <p:txBody>
          <a:bodyPr/>
          <a:lstStyle/>
          <a:p>
            <a:endParaRPr lang="en-GB"/>
          </a:p>
        </p:txBody>
      </p:sp>
      <p:sp>
        <p:nvSpPr>
          <p:cNvPr id="17" name="Shape 15"/>
          <p:cNvSpPr/>
          <p:nvPr/>
        </p:nvSpPr>
        <p:spPr>
          <a:xfrm>
            <a:off x="6254496" y="2862072"/>
            <a:ext cx="365760" cy="365760"/>
          </a:xfrm>
          <a:prstGeom prst="ellipse">
            <a:avLst/>
          </a:prstGeom>
          <a:solidFill>
            <a:srgbClr val="F5A623"/>
          </a:solidFill>
          <a:ln w="12700">
            <a:solidFill>
              <a:srgbClr val="F5A623"/>
            </a:solidFill>
            <a:prstDash val="solid"/>
          </a:ln>
        </p:spPr>
        <p:txBody>
          <a:bodyPr/>
          <a:lstStyle/>
          <a:p>
            <a:endParaRPr lang="en-GB"/>
          </a:p>
        </p:txBody>
      </p:sp>
      <p:sp>
        <p:nvSpPr>
          <p:cNvPr id="18" name="Text 16"/>
          <p:cNvSpPr/>
          <p:nvPr/>
        </p:nvSpPr>
        <p:spPr>
          <a:xfrm>
            <a:off x="6254496" y="3310128"/>
            <a:ext cx="2377440" cy="36576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Actionable Outcome</a:t>
            </a:r>
            <a:endParaRPr lang="en-US" sz="1200" dirty="0"/>
          </a:p>
        </p:txBody>
      </p:sp>
      <p:sp>
        <p:nvSpPr>
          <p:cNvPr id="19" name="Text 17"/>
          <p:cNvSpPr/>
          <p:nvPr/>
        </p:nvSpPr>
        <p:spPr>
          <a:xfrm>
            <a:off x="6254496" y="3657600"/>
            <a:ext cx="2377440" cy="731520"/>
          </a:xfrm>
          <a:prstGeom prst="rect">
            <a:avLst/>
          </a:prstGeom>
          <a:noFill/>
          <a:ln/>
        </p:spPr>
        <p:txBody>
          <a:bodyPr wrap="square" rtlCol="0" anchor="ctr"/>
          <a:lstStyle/>
          <a:p>
            <a:pPr marL="0" indent="0">
              <a:buNone/>
            </a:pPr>
            <a:r>
              <a:rPr lang="en-US" sz="900" dirty="0">
                <a:solidFill>
                  <a:srgbClr val="A8C8D0"/>
                </a:solidFill>
                <a:latin typeface="Calibri" pitchFamily="34" charset="0"/>
                <a:ea typeface="Calibri" pitchFamily="34" charset="-122"/>
                <a:cs typeface="Calibri" pitchFamily="34" charset="-120"/>
              </a:rPr>
              <a:t>Findings translated directly into a three-horizon retention strategy, ready for short-, medium-, and long-term business implementation.</a:t>
            </a:r>
            <a:endParaRPr lang="en-US" sz="9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8412480" y="0"/>
            <a:ext cx="731520" cy="5143500"/>
          </a:xfrm>
          <a:prstGeom prst="rect">
            <a:avLst/>
          </a:prstGeom>
          <a:solidFill>
            <a:srgbClr val="02C39A"/>
          </a:solidFill>
          <a:ln w="12700">
            <a:solidFill>
              <a:srgbClr val="02C39A"/>
            </a:solidFill>
            <a:prstDash val="solid"/>
          </a:ln>
        </p:spPr>
        <p:txBody>
          <a:bodyPr/>
          <a:lstStyle/>
          <a:p>
            <a:endParaRPr lang="en-GB"/>
          </a:p>
        </p:txBody>
      </p:sp>
      <p:sp>
        <p:nvSpPr>
          <p:cNvPr id="3" name="Shape 1"/>
          <p:cNvSpPr/>
          <p:nvPr/>
        </p:nvSpPr>
        <p:spPr>
          <a:xfrm>
            <a:off x="7955280" y="0"/>
            <a:ext cx="502920" cy="5143500"/>
          </a:xfrm>
          <a:prstGeom prst="rect">
            <a:avLst/>
          </a:prstGeom>
          <a:solidFill>
            <a:srgbClr val="028090">
              <a:alpha val="60000"/>
            </a:srgbClr>
          </a:solidFill>
          <a:ln w="12700">
            <a:solidFill>
              <a:srgbClr val="028090">
                <a:alpha val="60000"/>
              </a:srgbClr>
            </a:solidFill>
            <a:prstDash val="solid"/>
          </a:ln>
        </p:spPr>
        <p:txBody>
          <a:bodyPr/>
          <a:lstStyle/>
          <a:p>
            <a:endParaRPr lang="en-GB"/>
          </a:p>
        </p:txBody>
      </p:sp>
      <p:sp>
        <p:nvSpPr>
          <p:cNvPr id="4" name="Shape 2"/>
          <p:cNvSpPr/>
          <p:nvPr/>
        </p:nvSpPr>
        <p:spPr>
          <a:xfrm>
            <a:off x="274320" y="3840480"/>
            <a:ext cx="1463040" cy="1463040"/>
          </a:xfrm>
          <a:prstGeom prst="ellipse">
            <a:avLst/>
          </a:prstGeom>
          <a:solidFill>
            <a:srgbClr val="028090">
              <a:alpha val="25000"/>
            </a:srgbClr>
          </a:solidFill>
          <a:ln w="12700">
            <a:solidFill>
              <a:srgbClr val="028090">
                <a:alpha val="25000"/>
              </a:srgbClr>
            </a:solidFill>
            <a:prstDash val="solid"/>
          </a:ln>
        </p:spPr>
        <p:txBody>
          <a:bodyPr/>
          <a:lstStyle/>
          <a:p>
            <a:endParaRPr lang="en-GB"/>
          </a:p>
        </p:txBody>
      </p:sp>
      <p:sp>
        <p:nvSpPr>
          <p:cNvPr id="5" name="Shape 3"/>
          <p:cNvSpPr/>
          <p:nvPr/>
        </p:nvSpPr>
        <p:spPr>
          <a:xfrm>
            <a:off x="-182880" y="-365760"/>
            <a:ext cx="1097280" cy="1097280"/>
          </a:xfrm>
          <a:prstGeom prst="ellipse">
            <a:avLst/>
          </a:prstGeom>
          <a:solidFill>
            <a:srgbClr val="02C39A">
              <a:alpha val="20000"/>
            </a:srgbClr>
          </a:solidFill>
          <a:ln w="12700">
            <a:solidFill>
              <a:srgbClr val="02C39A">
                <a:alpha val="20000"/>
              </a:srgbClr>
            </a:solidFill>
            <a:prstDash val="solid"/>
          </a:ln>
        </p:spPr>
        <p:txBody>
          <a:bodyPr/>
          <a:lstStyle/>
          <a:p>
            <a:endParaRPr lang="en-GB"/>
          </a:p>
        </p:txBody>
      </p:sp>
      <p:sp>
        <p:nvSpPr>
          <p:cNvPr id="6" name="Text 4"/>
          <p:cNvSpPr/>
          <p:nvPr/>
        </p:nvSpPr>
        <p:spPr>
          <a:xfrm>
            <a:off x="914400" y="685800"/>
            <a:ext cx="7132320" cy="1097280"/>
          </a:xfrm>
          <a:prstGeom prst="rect">
            <a:avLst/>
          </a:prstGeom>
          <a:noFill/>
          <a:ln/>
        </p:spPr>
        <p:txBody>
          <a:bodyPr wrap="square" rtlCol="0" anchor="ctr"/>
          <a:lstStyle/>
          <a:p>
            <a:pPr marL="0" indent="0" algn="l">
              <a:buNone/>
            </a:pPr>
            <a:r>
              <a:rPr lang="en-US" sz="5200" b="1" dirty="0">
                <a:solidFill>
                  <a:srgbClr val="FFFFFF"/>
                </a:solidFill>
                <a:latin typeface="Cambria" pitchFamily="34" charset="0"/>
                <a:ea typeface="Cambria" pitchFamily="34" charset="-122"/>
                <a:cs typeface="Cambria" pitchFamily="34" charset="-120"/>
              </a:rPr>
              <a:t>Thank You</a:t>
            </a:r>
            <a:endParaRPr lang="en-US" sz="5200" dirty="0"/>
          </a:p>
        </p:txBody>
      </p:sp>
      <p:sp>
        <p:nvSpPr>
          <p:cNvPr id="7" name="Text 5"/>
          <p:cNvSpPr/>
          <p:nvPr/>
        </p:nvSpPr>
        <p:spPr>
          <a:xfrm>
            <a:off x="914400" y="1737360"/>
            <a:ext cx="6858000" cy="548640"/>
          </a:xfrm>
          <a:prstGeom prst="rect">
            <a:avLst/>
          </a:prstGeom>
          <a:noFill/>
          <a:ln/>
        </p:spPr>
        <p:txBody>
          <a:bodyPr wrap="square" rtlCol="0" anchor="ctr"/>
          <a:lstStyle/>
          <a:p>
            <a:pPr marL="0" indent="0">
              <a:buNone/>
            </a:pPr>
            <a:r>
              <a:rPr lang="en-US" sz="2200" i="1" dirty="0">
                <a:solidFill>
                  <a:srgbClr val="02C39A"/>
                </a:solidFill>
                <a:latin typeface="Calibri" pitchFamily="34" charset="0"/>
                <a:ea typeface="Calibri" pitchFamily="34" charset="-122"/>
                <a:cs typeface="Calibri" pitchFamily="34" charset="-120"/>
              </a:rPr>
              <a:t>Questions &amp; Discussion</a:t>
            </a:r>
            <a:endParaRPr lang="en-US" sz="2200" dirty="0"/>
          </a:p>
        </p:txBody>
      </p:sp>
      <p:sp>
        <p:nvSpPr>
          <p:cNvPr id="8" name="Shape 6"/>
          <p:cNvSpPr/>
          <p:nvPr/>
        </p:nvSpPr>
        <p:spPr>
          <a:xfrm>
            <a:off x="914400" y="2377440"/>
            <a:ext cx="5943600" cy="0"/>
          </a:xfrm>
          <a:prstGeom prst="line">
            <a:avLst/>
          </a:prstGeom>
          <a:noFill/>
          <a:ln w="15240">
            <a:solidFill>
              <a:srgbClr val="028090"/>
            </a:solidFill>
            <a:prstDash val="solid"/>
          </a:ln>
        </p:spPr>
        <p:txBody>
          <a:bodyPr/>
          <a:lstStyle/>
          <a:p>
            <a:endParaRPr lang="en-GB"/>
          </a:p>
        </p:txBody>
      </p:sp>
      <p:sp>
        <p:nvSpPr>
          <p:cNvPr id="9" name="Text 7"/>
          <p:cNvSpPr/>
          <p:nvPr/>
        </p:nvSpPr>
        <p:spPr>
          <a:xfrm>
            <a:off x="914400" y="2560320"/>
            <a:ext cx="1645920" cy="548640"/>
          </a:xfrm>
          <a:prstGeom prst="rect">
            <a:avLst/>
          </a:prstGeom>
          <a:noFill/>
          <a:ln/>
        </p:spPr>
        <p:txBody>
          <a:bodyPr wrap="square" rtlCol="0" anchor="ctr"/>
          <a:lstStyle/>
          <a:p>
            <a:pPr marL="0" indent="0" algn="ctr">
              <a:buNone/>
            </a:pPr>
            <a:r>
              <a:rPr lang="en-US" sz="2300" b="1" dirty="0">
                <a:solidFill>
                  <a:srgbClr val="02C39A"/>
                </a:solidFill>
                <a:latin typeface="Cambria" pitchFamily="34" charset="0"/>
                <a:ea typeface="Cambria" pitchFamily="34" charset="-122"/>
                <a:cs typeface="Cambria" pitchFamily="34" charset="-120"/>
              </a:rPr>
              <a:t>100,000</a:t>
            </a:r>
            <a:endParaRPr lang="en-US" sz="2300" dirty="0"/>
          </a:p>
        </p:txBody>
      </p:sp>
      <p:sp>
        <p:nvSpPr>
          <p:cNvPr id="10" name="Text 8"/>
          <p:cNvSpPr/>
          <p:nvPr/>
        </p:nvSpPr>
        <p:spPr>
          <a:xfrm>
            <a:off x="914400" y="3090672"/>
            <a:ext cx="1645920" cy="292608"/>
          </a:xfrm>
          <a:prstGeom prst="rect">
            <a:avLst/>
          </a:prstGeom>
          <a:noFill/>
          <a:ln/>
        </p:spPr>
        <p:txBody>
          <a:bodyPr wrap="square" rtlCol="0" anchor="ctr"/>
          <a:lstStyle/>
          <a:p>
            <a:pPr marL="0" indent="0" algn="ctr">
              <a:buNone/>
            </a:pPr>
            <a:r>
              <a:rPr lang="en-US" sz="900" dirty="0">
                <a:solidFill>
                  <a:srgbClr val="7AABB5"/>
                </a:solidFill>
                <a:latin typeface="Calibri" pitchFamily="34" charset="0"/>
                <a:ea typeface="Calibri" pitchFamily="34" charset="-122"/>
                <a:cs typeface="Calibri" pitchFamily="34" charset="-120"/>
              </a:rPr>
              <a:t>Records Analysed</a:t>
            </a:r>
            <a:endParaRPr lang="en-US" sz="900" dirty="0"/>
          </a:p>
        </p:txBody>
      </p:sp>
      <p:sp>
        <p:nvSpPr>
          <p:cNvPr id="11" name="Text 9"/>
          <p:cNvSpPr/>
          <p:nvPr/>
        </p:nvSpPr>
        <p:spPr>
          <a:xfrm>
            <a:off x="2697480" y="2560320"/>
            <a:ext cx="1645920" cy="548640"/>
          </a:xfrm>
          <a:prstGeom prst="rect">
            <a:avLst/>
          </a:prstGeom>
          <a:noFill/>
          <a:ln/>
        </p:spPr>
        <p:txBody>
          <a:bodyPr wrap="square" rtlCol="0" anchor="ctr"/>
          <a:lstStyle/>
          <a:p>
            <a:pPr marL="0" indent="0" algn="ctr">
              <a:buNone/>
            </a:pPr>
            <a:r>
              <a:rPr lang="en-US" sz="2300" b="1" dirty="0">
                <a:solidFill>
                  <a:srgbClr val="02C39A"/>
                </a:solidFill>
                <a:latin typeface="Cambria" pitchFamily="34" charset="0"/>
                <a:ea typeface="Cambria" pitchFamily="34" charset="-122"/>
                <a:cs typeface="Cambria" pitchFamily="34" charset="-120"/>
              </a:rPr>
              <a:t>30</a:t>
            </a:r>
            <a:endParaRPr lang="en-US" sz="2300" dirty="0"/>
          </a:p>
        </p:txBody>
      </p:sp>
      <p:sp>
        <p:nvSpPr>
          <p:cNvPr id="12" name="Text 10"/>
          <p:cNvSpPr/>
          <p:nvPr/>
        </p:nvSpPr>
        <p:spPr>
          <a:xfrm>
            <a:off x="2697480" y="3090672"/>
            <a:ext cx="1645920" cy="292608"/>
          </a:xfrm>
          <a:prstGeom prst="rect">
            <a:avLst/>
          </a:prstGeom>
          <a:noFill/>
          <a:ln/>
        </p:spPr>
        <p:txBody>
          <a:bodyPr wrap="square" rtlCol="0" anchor="ctr"/>
          <a:lstStyle/>
          <a:p>
            <a:pPr marL="0" indent="0" algn="ctr">
              <a:buNone/>
            </a:pPr>
            <a:r>
              <a:rPr lang="en-US" sz="900" dirty="0">
                <a:solidFill>
                  <a:srgbClr val="7AABB5"/>
                </a:solidFill>
                <a:latin typeface="Calibri" pitchFamily="34" charset="0"/>
                <a:ea typeface="Calibri" pitchFamily="34" charset="-122"/>
                <a:cs typeface="Calibri" pitchFamily="34" charset="-120"/>
              </a:rPr>
              <a:t>Selected Features</a:t>
            </a:r>
            <a:endParaRPr lang="en-US" sz="900" dirty="0"/>
          </a:p>
        </p:txBody>
      </p:sp>
      <p:sp>
        <p:nvSpPr>
          <p:cNvPr id="13" name="Text 11"/>
          <p:cNvSpPr/>
          <p:nvPr/>
        </p:nvSpPr>
        <p:spPr>
          <a:xfrm>
            <a:off x="4480560" y="2560320"/>
            <a:ext cx="1645920" cy="548640"/>
          </a:xfrm>
          <a:prstGeom prst="rect">
            <a:avLst/>
          </a:prstGeom>
          <a:noFill/>
          <a:ln/>
        </p:spPr>
        <p:txBody>
          <a:bodyPr wrap="square" rtlCol="0" anchor="ctr"/>
          <a:lstStyle/>
          <a:p>
            <a:pPr marL="0" indent="0" algn="ctr">
              <a:buNone/>
            </a:pPr>
            <a:r>
              <a:rPr lang="en-US" sz="2300" b="1" dirty="0">
                <a:solidFill>
                  <a:srgbClr val="02C39A"/>
                </a:solidFill>
                <a:latin typeface="Cambria" pitchFamily="34" charset="0"/>
                <a:ea typeface="Cambria" pitchFamily="34" charset="-122"/>
                <a:cs typeface="Cambria" pitchFamily="34" charset="-120"/>
              </a:rPr>
              <a:t>49.6%</a:t>
            </a:r>
            <a:endParaRPr lang="en-US" sz="2300" dirty="0"/>
          </a:p>
        </p:txBody>
      </p:sp>
      <p:sp>
        <p:nvSpPr>
          <p:cNvPr id="14" name="Text 12"/>
          <p:cNvSpPr/>
          <p:nvPr/>
        </p:nvSpPr>
        <p:spPr>
          <a:xfrm>
            <a:off x="4480560" y="3090672"/>
            <a:ext cx="1645920" cy="292608"/>
          </a:xfrm>
          <a:prstGeom prst="rect">
            <a:avLst/>
          </a:prstGeom>
          <a:noFill/>
          <a:ln/>
        </p:spPr>
        <p:txBody>
          <a:bodyPr wrap="square" rtlCol="0" anchor="ctr"/>
          <a:lstStyle/>
          <a:p>
            <a:pPr marL="0" indent="0" algn="ctr">
              <a:buNone/>
            </a:pPr>
            <a:r>
              <a:rPr lang="en-US" sz="900" dirty="0">
                <a:solidFill>
                  <a:srgbClr val="7AABB5"/>
                </a:solidFill>
                <a:latin typeface="Calibri" pitchFamily="34" charset="0"/>
                <a:ea typeface="Calibri" pitchFamily="34" charset="-122"/>
                <a:cs typeface="Calibri" pitchFamily="34" charset="-120"/>
              </a:rPr>
              <a:t>Overall Churn Rate</a:t>
            </a:r>
            <a:endParaRPr lang="en-US" sz="900" dirty="0"/>
          </a:p>
        </p:txBody>
      </p:sp>
      <p:sp>
        <p:nvSpPr>
          <p:cNvPr id="15" name="Text 13"/>
          <p:cNvSpPr/>
          <p:nvPr/>
        </p:nvSpPr>
        <p:spPr>
          <a:xfrm>
            <a:off x="6263640" y="2560320"/>
            <a:ext cx="1645920" cy="548640"/>
          </a:xfrm>
          <a:prstGeom prst="rect">
            <a:avLst/>
          </a:prstGeom>
          <a:noFill/>
          <a:ln/>
        </p:spPr>
        <p:txBody>
          <a:bodyPr wrap="square" rtlCol="0" anchor="ctr"/>
          <a:lstStyle/>
          <a:p>
            <a:pPr marL="0" indent="0" algn="ctr">
              <a:buNone/>
            </a:pPr>
            <a:r>
              <a:rPr lang="en-US" sz="2300" b="1" dirty="0">
                <a:solidFill>
                  <a:srgbClr val="02C39A"/>
                </a:solidFill>
                <a:latin typeface="Cambria" pitchFamily="34" charset="0"/>
                <a:ea typeface="Cambria" pitchFamily="34" charset="-122"/>
                <a:cs typeface="Cambria" pitchFamily="34" charset="-120"/>
              </a:rPr>
              <a:t>4</a:t>
            </a:r>
            <a:endParaRPr lang="en-US" sz="2300" dirty="0"/>
          </a:p>
        </p:txBody>
      </p:sp>
      <p:sp>
        <p:nvSpPr>
          <p:cNvPr id="16" name="Text 14"/>
          <p:cNvSpPr/>
          <p:nvPr/>
        </p:nvSpPr>
        <p:spPr>
          <a:xfrm>
            <a:off x="6263640" y="3090672"/>
            <a:ext cx="1645920" cy="292608"/>
          </a:xfrm>
          <a:prstGeom prst="rect">
            <a:avLst/>
          </a:prstGeom>
          <a:noFill/>
          <a:ln/>
        </p:spPr>
        <p:txBody>
          <a:bodyPr wrap="square" rtlCol="0" anchor="ctr"/>
          <a:lstStyle/>
          <a:p>
            <a:pPr marL="0" indent="0" algn="ctr">
              <a:buNone/>
            </a:pPr>
            <a:r>
              <a:rPr lang="en-US" sz="900" dirty="0">
                <a:solidFill>
                  <a:srgbClr val="7AABB5"/>
                </a:solidFill>
                <a:latin typeface="Calibri" pitchFamily="34" charset="0"/>
                <a:ea typeface="Calibri" pitchFamily="34" charset="-122"/>
                <a:cs typeface="Calibri" pitchFamily="34" charset="-120"/>
              </a:rPr>
              <a:t>Strategic Recommendations</a:t>
            </a:r>
            <a:endParaRPr lang="en-US" sz="900" dirty="0"/>
          </a:p>
        </p:txBody>
      </p:sp>
      <p:sp>
        <p:nvSpPr>
          <p:cNvPr id="17" name="Shape 15"/>
          <p:cNvSpPr/>
          <p:nvPr/>
        </p:nvSpPr>
        <p:spPr>
          <a:xfrm>
            <a:off x="914400" y="3438144"/>
            <a:ext cx="5943600" cy="0"/>
          </a:xfrm>
          <a:prstGeom prst="line">
            <a:avLst/>
          </a:prstGeom>
          <a:noFill/>
          <a:ln w="15240">
            <a:solidFill>
              <a:srgbClr val="028090"/>
            </a:solidFill>
            <a:prstDash val="solid"/>
          </a:ln>
        </p:spPr>
        <p:txBody>
          <a:bodyPr/>
          <a:lstStyle/>
          <a:p>
            <a:endParaRPr lang="en-GB"/>
          </a:p>
        </p:txBody>
      </p:sp>
      <p:sp>
        <p:nvSpPr>
          <p:cNvPr id="18" name="Text 16"/>
          <p:cNvSpPr/>
          <p:nvPr/>
        </p:nvSpPr>
        <p:spPr>
          <a:xfrm>
            <a:off x="914400" y="3584448"/>
            <a:ext cx="7132320" cy="274320"/>
          </a:xfrm>
          <a:prstGeom prst="rect">
            <a:avLst/>
          </a:prstGeom>
          <a:noFill/>
          <a:ln/>
        </p:spPr>
        <p:txBody>
          <a:bodyPr wrap="square" rtlCol="0" anchor="ctr"/>
          <a:lstStyle/>
          <a:p>
            <a:pPr marL="0" indent="0" algn="l">
              <a:buNone/>
            </a:pPr>
            <a:r>
              <a:rPr lang="en-US" sz="950" dirty="0">
                <a:solidFill>
                  <a:srgbClr val="5A8EA0"/>
                </a:solidFill>
                <a:latin typeface="Calibri" pitchFamily="34" charset="0"/>
                <a:ea typeface="Calibri" pitchFamily="34" charset="-122"/>
                <a:cs typeface="Calibri" pitchFamily="34" charset="-120"/>
              </a:rPr>
              <a:t>Dataset: Telecom Customer Churn (Kaggle) — 100,000 records, 100 variables</a:t>
            </a:r>
            <a:endParaRPr lang="en-US" sz="950" dirty="0"/>
          </a:p>
        </p:txBody>
      </p:sp>
      <p:sp>
        <p:nvSpPr>
          <p:cNvPr id="19" name="Text 17"/>
          <p:cNvSpPr/>
          <p:nvPr/>
        </p:nvSpPr>
        <p:spPr>
          <a:xfrm>
            <a:off x="914400" y="3858768"/>
            <a:ext cx="7132320" cy="256032"/>
          </a:xfrm>
          <a:prstGeom prst="rect">
            <a:avLst/>
          </a:prstGeom>
          <a:noFill/>
          <a:ln/>
        </p:spPr>
        <p:txBody>
          <a:bodyPr wrap="square" rtlCol="0" anchor="ctr"/>
          <a:lstStyle/>
          <a:p>
            <a:pPr marL="0" indent="0" algn="l">
              <a:buNone/>
            </a:pPr>
            <a:r>
              <a:rPr lang="en-US" sz="900" dirty="0">
                <a:solidFill>
                  <a:srgbClr val="4A7A8A"/>
                </a:solidFill>
                <a:latin typeface="Calibri" pitchFamily="34" charset="0"/>
                <a:ea typeface="Calibri" pitchFamily="34" charset="-122"/>
                <a:cs typeface="Calibri" pitchFamily="34" charset="-120"/>
              </a:rPr>
              <a:t>Module: ACCA7015 – Application of Machine Learning | University of Wales Trinity Saint David</a:t>
            </a:r>
            <a:endParaRPr lang="en-US" sz="900" dirty="0"/>
          </a:p>
        </p:txBody>
      </p:sp>
      <p:sp>
        <p:nvSpPr>
          <p:cNvPr id="20" name="Text 18"/>
          <p:cNvSpPr/>
          <p:nvPr/>
        </p:nvSpPr>
        <p:spPr>
          <a:xfrm>
            <a:off x="914400" y="4133088"/>
            <a:ext cx="7132320" cy="256032"/>
          </a:xfrm>
          <a:prstGeom prst="rect">
            <a:avLst/>
          </a:prstGeom>
          <a:noFill/>
          <a:ln/>
        </p:spPr>
        <p:txBody>
          <a:bodyPr wrap="square" rtlCol="0" anchor="ctr"/>
          <a:lstStyle/>
          <a:p>
            <a:pPr marL="0" indent="0" algn="l">
              <a:buNone/>
            </a:pPr>
            <a:r>
              <a:rPr lang="en-US" sz="900" dirty="0">
                <a:solidFill>
                  <a:srgbClr val="3A6A7A"/>
                </a:solidFill>
                <a:latin typeface="Calibri" pitchFamily="34" charset="0"/>
                <a:ea typeface="Calibri" pitchFamily="34" charset="-122"/>
                <a:cs typeface="Calibri" pitchFamily="34" charset="-120"/>
              </a:rPr>
              <a:t>Presented by: Sana  |  June 2026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5236</Words>
  <Application>Microsoft Office PowerPoint</Application>
  <PresentationFormat>On-screen Show (16:9)</PresentationFormat>
  <Paragraphs>427</Paragraphs>
  <Slides>26</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Telecom Customer Churn – EDA Presentation</dc:title>
  <dc:subject>PptxGenJS Presentation</dc:subject>
  <dc:creator>Sana – ACCA7015</dc:creator>
  <cp:lastModifiedBy>Sana Khan</cp:lastModifiedBy>
  <cp:revision>1</cp:revision>
  <dcterms:created xsi:type="dcterms:W3CDTF">2026-06-27T14:24:34Z</dcterms:created>
  <dcterms:modified xsi:type="dcterms:W3CDTF">2026-06-27T14:34:40Z</dcterms:modified>
</cp:coreProperties>
</file>