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9"/>
  </p:notesMasterIdLst>
  <p:sldIdLst>
    <p:sldId id="262" r:id="rId2"/>
    <p:sldId id="263" r:id="rId3"/>
    <p:sldId id="256" r:id="rId4"/>
    <p:sldId id="257" r:id="rId5"/>
    <p:sldId id="259" r:id="rId6"/>
    <p:sldId id="260" r:id="rId7"/>
    <p:sldId id="261"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5167"/>
    <a:srgbClr val="C8FAA9"/>
    <a:srgbClr val="A8D09C"/>
    <a:srgbClr val="FF7C80"/>
    <a:srgbClr val="FFFA7B"/>
    <a:srgbClr val="C785F3"/>
    <a:srgbClr val="E7BE97"/>
    <a:srgbClr val="FFF47A"/>
    <a:srgbClr val="D4D3A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3511"/>
    <p:restoredTop sz="95781"/>
  </p:normalViewPr>
  <p:slideViewPr>
    <p:cSldViewPr snapToGrid="0">
      <p:cViewPr>
        <p:scale>
          <a:sx n="106" d="100"/>
          <a:sy n="106" d="100"/>
        </p:scale>
        <p:origin x="488" y="168"/>
      </p:cViewPr>
      <p:guideLst/>
    </p:cSldViewPr>
  </p:slideViewPr>
  <p:notesTextViewPr>
    <p:cViewPr>
      <p:scale>
        <a:sx n="1" d="1"/>
        <a:sy n="1" d="1"/>
      </p:scale>
      <p:origin x="0" y="0"/>
    </p:cViewPr>
  </p:notesTextViewPr>
  <p:notesViewPr>
    <p:cSldViewPr snapToGrid="0">
      <p:cViewPr varScale="1">
        <p:scale>
          <a:sx n="84" d="100"/>
          <a:sy n="84" d="100"/>
        </p:scale>
        <p:origin x="2752" y="17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s>
</file>

<file path=ppt/diagrams/_rels/data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eg"/><Relationship Id="rId1" Type="http://schemas.openxmlformats.org/officeDocument/2006/relationships/image" Target="../media/image3.jpeg"/><Relationship Id="rId6" Type="http://schemas.openxmlformats.org/officeDocument/2006/relationships/image" Target="../media/image8.jpeg"/><Relationship Id="rId5" Type="http://schemas.openxmlformats.org/officeDocument/2006/relationships/image" Target="../media/image7.png"/><Relationship Id="rId4" Type="http://schemas.openxmlformats.org/officeDocument/2006/relationships/image" Target="../media/image6.png"/></Relationships>
</file>

<file path=ppt/diagrams/_rels/drawing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eg"/><Relationship Id="rId1" Type="http://schemas.openxmlformats.org/officeDocument/2006/relationships/image" Target="../media/image3.jpeg"/><Relationship Id="rId6" Type="http://schemas.openxmlformats.org/officeDocument/2006/relationships/image" Target="../media/image8.jpeg"/><Relationship Id="rId5" Type="http://schemas.openxmlformats.org/officeDocument/2006/relationships/image" Target="../media/image7.png"/><Relationship Id="rId4" Type="http://schemas.openxmlformats.org/officeDocument/2006/relationships/image" Target="../media/image6.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8161346-EA51-C943-A7B3-D4E798397306}" type="doc">
      <dgm:prSet loTypeId="urn:microsoft.com/office/officeart/2005/8/layout/lProcess3" loCatId="list" qsTypeId="urn:microsoft.com/office/officeart/2005/8/quickstyle/simple1" qsCatId="simple" csTypeId="urn:microsoft.com/office/officeart/2005/8/colors/accent1_2" csCatId="accent1" phldr="1"/>
      <dgm:spPr/>
      <dgm:t>
        <a:bodyPr/>
        <a:lstStyle/>
        <a:p>
          <a:endParaRPr lang="en-GB"/>
        </a:p>
      </dgm:t>
    </dgm:pt>
    <dgm:pt modelId="{F3ACCFCB-A811-FD44-8999-3071E225C8AE}">
      <dgm:prSet phldrT="[Text]"/>
      <dgm:spPr>
        <a:solidFill>
          <a:srgbClr val="FF5167"/>
        </a:solidFill>
      </dgm:spPr>
      <dgm:t>
        <a:bodyPr/>
        <a:lstStyle/>
        <a:p>
          <a:r>
            <a:rPr lang="en-GB" b="1" dirty="0"/>
            <a:t>Step 1:</a:t>
          </a:r>
        </a:p>
      </dgm:t>
    </dgm:pt>
    <dgm:pt modelId="{DC4BFE9B-BD83-214D-86A1-D65203C96677}" type="parTrans" cxnId="{48AFE089-1E0A-2344-BAFD-91817B936B7B}">
      <dgm:prSet/>
      <dgm:spPr/>
      <dgm:t>
        <a:bodyPr/>
        <a:lstStyle/>
        <a:p>
          <a:endParaRPr lang="en-GB"/>
        </a:p>
      </dgm:t>
    </dgm:pt>
    <dgm:pt modelId="{3714A36B-5546-B640-A6FA-7A8649262B8D}" type="sibTrans" cxnId="{48AFE089-1E0A-2344-BAFD-91817B936B7B}">
      <dgm:prSet/>
      <dgm:spPr/>
      <dgm:t>
        <a:bodyPr/>
        <a:lstStyle/>
        <a:p>
          <a:endParaRPr lang="en-GB"/>
        </a:p>
      </dgm:t>
    </dgm:pt>
    <dgm:pt modelId="{EAA12F78-9858-CA4B-90E2-925A9A950218}">
      <dgm:prSet phldrT="[Text]"/>
      <dgm:spPr>
        <a:solidFill>
          <a:srgbClr val="FF5167"/>
        </a:solidFill>
      </dgm:spPr>
      <dgm:t>
        <a:bodyPr/>
        <a:lstStyle/>
        <a:p>
          <a:r>
            <a:rPr lang="en-GB" b="1" dirty="0"/>
            <a:t>Step 5:</a:t>
          </a:r>
        </a:p>
      </dgm:t>
    </dgm:pt>
    <dgm:pt modelId="{B0AEB786-9C5E-8542-8452-945D5A38C55C}" type="parTrans" cxnId="{438659FC-BD2E-E742-BC39-0E7B111FE5A2}">
      <dgm:prSet/>
      <dgm:spPr/>
      <dgm:t>
        <a:bodyPr/>
        <a:lstStyle/>
        <a:p>
          <a:endParaRPr lang="en-GB"/>
        </a:p>
      </dgm:t>
    </dgm:pt>
    <dgm:pt modelId="{DA30C276-E50D-A149-A753-6E9EA502E510}" type="sibTrans" cxnId="{438659FC-BD2E-E742-BC39-0E7B111FE5A2}">
      <dgm:prSet/>
      <dgm:spPr/>
      <dgm:t>
        <a:bodyPr/>
        <a:lstStyle/>
        <a:p>
          <a:endParaRPr lang="en-GB"/>
        </a:p>
      </dgm:t>
    </dgm:pt>
    <dgm:pt modelId="{3A7ECE74-B0DF-344D-BDB0-D61C9D133103}">
      <dgm:prSet phldrT="[Text]"/>
      <dgm:spPr>
        <a:solidFill>
          <a:srgbClr val="FF5167"/>
        </a:solidFill>
      </dgm:spPr>
      <dgm:t>
        <a:bodyPr/>
        <a:lstStyle/>
        <a:p>
          <a:r>
            <a:rPr lang="en-GB" b="1"/>
            <a:t>Step 6:</a:t>
          </a:r>
        </a:p>
      </dgm:t>
    </dgm:pt>
    <dgm:pt modelId="{14E7B735-7C22-8541-B997-C523A46E9D10}" type="parTrans" cxnId="{115A7588-6A03-A149-B531-6F633594DF70}">
      <dgm:prSet/>
      <dgm:spPr/>
      <dgm:t>
        <a:bodyPr/>
        <a:lstStyle/>
        <a:p>
          <a:endParaRPr lang="en-GB"/>
        </a:p>
      </dgm:t>
    </dgm:pt>
    <dgm:pt modelId="{E70F8C1A-13A2-3046-8B7E-0B565E20334B}" type="sibTrans" cxnId="{115A7588-6A03-A149-B531-6F633594DF70}">
      <dgm:prSet/>
      <dgm:spPr/>
      <dgm:t>
        <a:bodyPr/>
        <a:lstStyle/>
        <a:p>
          <a:endParaRPr lang="en-GB"/>
        </a:p>
      </dgm:t>
    </dgm:pt>
    <dgm:pt modelId="{3BBD6929-6946-ED45-884F-0D436E84A0F1}">
      <dgm:prSet/>
      <dgm:spPr>
        <a:solidFill>
          <a:srgbClr val="FF5167"/>
        </a:solidFill>
      </dgm:spPr>
      <dgm:t>
        <a:bodyPr/>
        <a:lstStyle/>
        <a:p>
          <a:r>
            <a:rPr lang="en-GB" b="1" dirty="0"/>
            <a:t>Step 2:</a:t>
          </a:r>
        </a:p>
      </dgm:t>
    </dgm:pt>
    <dgm:pt modelId="{D59812A8-AFD4-7849-A595-98631AFE1B34}" type="parTrans" cxnId="{68CB71B0-180F-D546-9A16-BF201EBF3E5B}">
      <dgm:prSet/>
      <dgm:spPr/>
      <dgm:t>
        <a:bodyPr/>
        <a:lstStyle/>
        <a:p>
          <a:endParaRPr lang="en-GB"/>
        </a:p>
      </dgm:t>
    </dgm:pt>
    <dgm:pt modelId="{3B4EC12D-3110-2A40-ACEA-0BE632B54A43}" type="sibTrans" cxnId="{68CB71B0-180F-D546-9A16-BF201EBF3E5B}">
      <dgm:prSet/>
      <dgm:spPr/>
      <dgm:t>
        <a:bodyPr/>
        <a:lstStyle/>
        <a:p>
          <a:endParaRPr lang="en-GB"/>
        </a:p>
      </dgm:t>
    </dgm:pt>
    <dgm:pt modelId="{B576354B-9FC4-6E46-8C9F-64CE59DC2537}">
      <dgm:prSet/>
      <dgm:spPr>
        <a:solidFill>
          <a:srgbClr val="FF5167"/>
        </a:solidFill>
      </dgm:spPr>
      <dgm:t>
        <a:bodyPr/>
        <a:lstStyle/>
        <a:p>
          <a:r>
            <a:rPr lang="en-GB" b="1" dirty="0"/>
            <a:t>Step 3</a:t>
          </a:r>
          <a:r>
            <a:rPr lang="en-GB" dirty="0"/>
            <a:t>:</a:t>
          </a:r>
        </a:p>
      </dgm:t>
    </dgm:pt>
    <dgm:pt modelId="{AC7920A2-D80F-8A42-B58D-7B85835F93FF}" type="parTrans" cxnId="{9E906946-E1F2-A84F-8CFC-0C1AE76E71A2}">
      <dgm:prSet/>
      <dgm:spPr/>
      <dgm:t>
        <a:bodyPr/>
        <a:lstStyle/>
        <a:p>
          <a:endParaRPr lang="en-GB"/>
        </a:p>
      </dgm:t>
    </dgm:pt>
    <dgm:pt modelId="{CBFD6B04-5057-F841-ADD0-E444166ADC83}" type="sibTrans" cxnId="{9E906946-E1F2-A84F-8CFC-0C1AE76E71A2}">
      <dgm:prSet/>
      <dgm:spPr/>
      <dgm:t>
        <a:bodyPr/>
        <a:lstStyle/>
        <a:p>
          <a:endParaRPr lang="en-GB"/>
        </a:p>
      </dgm:t>
    </dgm:pt>
    <dgm:pt modelId="{62739614-1032-3E40-B301-FA02681ADE48}">
      <dgm:prSet/>
      <dgm:spPr>
        <a:solidFill>
          <a:srgbClr val="FF5167"/>
        </a:solidFill>
      </dgm:spPr>
      <dgm:t>
        <a:bodyPr/>
        <a:lstStyle/>
        <a:p>
          <a:r>
            <a:rPr lang="en-GB" b="1"/>
            <a:t>Step 4</a:t>
          </a:r>
          <a:r>
            <a:rPr lang="en-GB"/>
            <a:t>:</a:t>
          </a:r>
        </a:p>
      </dgm:t>
    </dgm:pt>
    <dgm:pt modelId="{A2456078-EBB9-084B-BA78-DE21AF1187FB}" type="parTrans" cxnId="{37BC912E-F8EE-6941-BF84-92E8BCFD6D0C}">
      <dgm:prSet/>
      <dgm:spPr/>
      <dgm:t>
        <a:bodyPr/>
        <a:lstStyle/>
        <a:p>
          <a:endParaRPr lang="en-GB"/>
        </a:p>
      </dgm:t>
    </dgm:pt>
    <dgm:pt modelId="{2492C504-315E-DB46-8AFF-B4CA1021FFE7}" type="sibTrans" cxnId="{37BC912E-F8EE-6941-BF84-92E8BCFD6D0C}">
      <dgm:prSet/>
      <dgm:spPr/>
      <dgm:t>
        <a:bodyPr/>
        <a:lstStyle/>
        <a:p>
          <a:endParaRPr lang="en-GB"/>
        </a:p>
      </dgm:t>
    </dgm:pt>
    <dgm:pt modelId="{F25D8CD7-3F6A-E140-B100-0C54E8495AE1}" type="pres">
      <dgm:prSet presAssocID="{78161346-EA51-C943-A7B3-D4E798397306}" presName="Name0" presStyleCnt="0">
        <dgm:presLayoutVars>
          <dgm:chPref val="3"/>
          <dgm:dir/>
          <dgm:animLvl val="lvl"/>
          <dgm:resizeHandles/>
        </dgm:presLayoutVars>
      </dgm:prSet>
      <dgm:spPr/>
    </dgm:pt>
    <dgm:pt modelId="{AE3CC45A-B485-3648-8EA5-D2DB5AAC27CD}" type="pres">
      <dgm:prSet presAssocID="{F3ACCFCB-A811-FD44-8999-3071E225C8AE}" presName="horFlow" presStyleCnt="0"/>
      <dgm:spPr/>
    </dgm:pt>
    <dgm:pt modelId="{E85CF7A0-F788-8047-BB66-4D6754CE9577}" type="pres">
      <dgm:prSet presAssocID="{F3ACCFCB-A811-FD44-8999-3071E225C8AE}" presName="bigChev" presStyleLbl="node1" presStyleIdx="0" presStyleCnt="6" custLinFactY="-11787" custLinFactNeighborX="-766" custLinFactNeighborY="-100000"/>
      <dgm:spPr/>
    </dgm:pt>
    <dgm:pt modelId="{A1826B69-2F94-104C-925B-195E4A11D3A5}" type="pres">
      <dgm:prSet presAssocID="{F3ACCFCB-A811-FD44-8999-3071E225C8AE}" presName="vSp" presStyleCnt="0"/>
      <dgm:spPr/>
    </dgm:pt>
    <dgm:pt modelId="{AD6774C9-5CB8-8B4C-B664-15DC1E0313F6}" type="pres">
      <dgm:prSet presAssocID="{3BBD6929-6946-ED45-884F-0D436E84A0F1}" presName="horFlow" presStyleCnt="0"/>
      <dgm:spPr/>
    </dgm:pt>
    <dgm:pt modelId="{992324D1-07C3-A441-9B42-E7CB9664D2BE}" type="pres">
      <dgm:prSet presAssocID="{3BBD6929-6946-ED45-884F-0D436E84A0F1}" presName="bigChev" presStyleLbl="node1" presStyleIdx="1" presStyleCnt="6" custLinFactNeighborX="-338" custLinFactNeighborY="-66642"/>
      <dgm:spPr/>
    </dgm:pt>
    <dgm:pt modelId="{9C173136-DE73-7041-891E-EE22215FFF20}" type="pres">
      <dgm:prSet presAssocID="{3BBD6929-6946-ED45-884F-0D436E84A0F1}" presName="vSp" presStyleCnt="0"/>
      <dgm:spPr/>
    </dgm:pt>
    <dgm:pt modelId="{68401E1C-9735-AC4A-B8D5-C4AB3938DEBD}" type="pres">
      <dgm:prSet presAssocID="{B576354B-9FC4-6E46-8C9F-64CE59DC2537}" presName="horFlow" presStyleCnt="0"/>
      <dgm:spPr/>
    </dgm:pt>
    <dgm:pt modelId="{108A840F-75D0-9B4D-A7AB-FFF9BFA4ACF9}" type="pres">
      <dgm:prSet presAssocID="{B576354B-9FC4-6E46-8C9F-64CE59DC2537}" presName="bigChev" presStyleLbl="node1" presStyleIdx="2" presStyleCnt="6" custLinFactNeighborX="789" custLinFactNeighborY="-2702"/>
      <dgm:spPr/>
    </dgm:pt>
    <dgm:pt modelId="{2254716E-D417-7247-ADE0-0B32D7A5A6B4}" type="pres">
      <dgm:prSet presAssocID="{B576354B-9FC4-6E46-8C9F-64CE59DC2537}" presName="vSp" presStyleCnt="0"/>
      <dgm:spPr/>
    </dgm:pt>
    <dgm:pt modelId="{55356823-2439-174A-A7A4-1B7879219B1F}" type="pres">
      <dgm:prSet presAssocID="{62739614-1032-3E40-B301-FA02681ADE48}" presName="horFlow" presStyleCnt="0"/>
      <dgm:spPr/>
    </dgm:pt>
    <dgm:pt modelId="{16516ADE-8004-F44A-A7ED-A5517A91CDA4}" type="pres">
      <dgm:prSet presAssocID="{62739614-1032-3E40-B301-FA02681ADE48}" presName="bigChev" presStyleLbl="node1" presStyleIdx="3" presStyleCnt="6" custLinFactNeighborX="-3848" custLinFactNeighborY="49038"/>
      <dgm:spPr/>
    </dgm:pt>
    <dgm:pt modelId="{2B277131-C296-E44E-8B7B-BDA775E7D14D}" type="pres">
      <dgm:prSet presAssocID="{62739614-1032-3E40-B301-FA02681ADE48}" presName="vSp" presStyleCnt="0"/>
      <dgm:spPr/>
    </dgm:pt>
    <dgm:pt modelId="{C7566BFE-6330-9442-8A00-E67FFC7C2FAC}" type="pres">
      <dgm:prSet presAssocID="{EAA12F78-9858-CA4B-90E2-925A9A950218}" presName="horFlow" presStyleCnt="0"/>
      <dgm:spPr/>
    </dgm:pt>
    <dgm:pt modelId="{5EA91787-3A1F-6F4E-8947-62B1E83ABB47}" type="pres">
      <dgm:prSet presAssocID="{EAA12F78-9858-CA4B-90E2-925A9A950218}" presName="bigChev" presStyleLbl="node1" presStyleIdx="4" presStyleCnt="6" custLinFactY="10800" custLinFactNeighborX="-338" custLinFactNeighborY="100000"/>
      <dgm:spPr/>
    </dgm:pt>
    <dgm:pt modelId="{AB457191-EF9C-2849-A058-A22C8190018F}" type="pres">
      <dgm:prSet presAssocID="{EAA12F78-9858-CA4B-90E2-925A9A950218}" presName="vSp" presStyleCnt="0"/>
      <dgm:spPr/>
    </dgm:pt>
    <dgm:pt modelId="{EC8226F0-67AF-5E49-9272-B032523FAAD9}" type="pres">
      <dgm:prSet presAssocID="{3A7ECE74-B0DF-344D-BDB0-D61C9D133103}" presName="horFlow" presStyleCnt="0"/>
      <dgm:spPr/>
    </dgm:pt>
    <dgm:pt modelId="{BCC2C492-53C9-3E4A-956F-6576425D7D4D}" type="pres">
      <dgm:prSet presAssocID="{3A7ECE74-B0DF-344D-BDB0-D61C9D133103}" presName="bigChev" presStyleLbl="node1" presStyleIdx="5" presStyleCnt="6" custLinFactY="97383" custLinFactNeighborX="-1553" custLinFactNeighborY="100000"/>
      <dgm:spPr/>
    </dgm:pt>
  </dgm:ptLst>
  <dgm:cxnLst>
    <dgm:cxn modelId="{7CC6501E-AD05-EF40-8BD8-0B58E822BDD0}" type="presOf" srcId="{B576354B-9FC4-6E46-8C9F-64CE59DC2537}" destId="{108A840F-75D0-9B4D-A7AB-FFF9BFA4ACF9}" srcOrd="0" destOrd="0" presId="urn:microsoft.com/office/officeart/2005/8/layout/lProcess3"/>
    <dgm:cxn modelId="{54FE941E-5F9A-1145-804D-599B72CA9059}" type="presOf" srcId="{3A7ECE74-B0DF-344D-BDB0-D61C9D133103}" destId="{BCC2C492-53C9-3E4A-956F-6576425D7D4D}" srcOrd="0" destOrd="0" presId="urn:microsoft.com/office/officeart/2005/8/layout/lProcess3"/>
    <dgm:cxn modelId="{37BC912E-F8EE-6941-BF84-92E8BCFD6D0C}" srcId="{78161346-EA51-C943-A7B3-D4E798397306}" destId="{62739614-1032-3E40-B301-FA02681ADE48}" srcOrd="3" destOrd="0" parTransId="{A2456078-EBB9-084B-BA78-DE21AF1187FB}" sibTransId="{2492C504-315E-DB46-8AFF-B4CA1021FFE7}"/>
    <dgm:cxn modelId="{9E906946-E1F2-A84F-8CFC-0C1AE76E71A2}" srcId="{78161346-EA51-C943-A7B3-D4E798397306}" destId="{B576354B-9FC4-6E46-8C9F-64CE59DC2537}" srcOrd="2" destOrd="0" parTransId="{AC7920A2-D80F-8A42-B58D-7B85835F93FF}" sibTransId="{CBFD6B04-5057-F841-ADD0-E444166ADC83}"/>
    <dgm:cxn modelId="{71BB6D86-12BD-2449-8E77-2DD0B37BD5CD}" type="presOf" srcId="{78161346-EA51-C943-A7B3-D4E798397306}" destId="{F25D8CD7-3F6A-E140-B100-0C54E8495AE1}" srcOrd="0" destOrd="0" presId="urn:microsoft.com/office/officeart/2005/8/layout/lProcess3"/>
    <dgm:cxn modelId="{115A7588-6A03-A149-B531-6F633594DF70}" srcId="{78161346-EA51-C943-A7B3-D4E798397306}" destId="{3A7ECE74-B0DF-344D-BDB0-D61C9D133103}" srcOrd="5" destOrd="0" parTransId="{14E7B735-7C22-8541-B997-C523A46E9D10}" sibTransId="{E70F8C1A-13A2-3046-8B7E-0B565E20334B}"/>
    <dgm:cxn modelId="{48AFE089-1E0A-2344-BAFD-91817B936B7B}" srcId="{78161346-EA51-C943-A7B3-D4E798397306}" destId="{F3ACCFCB-A811-FD44-8999-3071E225C8AE}" srcOrd="0" destOrd="0" parTransId="{DC4BFE9B-BD83-214D-86A1-D65203C96677}" sibTransId="{3714A36B-5546-B640-A6FA-7A8649262B8D}"/>
    <dgm:cxn modelId="{DBB88B8A-7997-F541-8E82-74F3B77CF33C}" type="presOf" srcId="{F3ACCFCB-A811-FD44-8999-3071E225C8AE}" destId="{E85CF7A0-F788-8047-BB66-4D6754CE9577}" srcOrd="0" destOrd="0" presId="urn:microsoft.com/office/officeart/2005/8/layout/lProcess3"/>
    <dgm:cxn modelId="{4FA3EDAE-A5C7-7F4A-81D4-3DD54DA2D115}" type="presOf" srcId="{62739614-1032-3E40-B301-FA02681ADE48}" destId="{16516ADE-8004-F44A-A7ED-A5517A91CDA4}" srcOrd="0" destOrd="0" presId="urn:microsoft.com/office/officeart/2005/8/layout/lProcess3"/>
    <dgm:cxn modelId="{68CB71B0-180F-D546-9A16-BF201EBF3E5B}" srcId="{78161346-EA51-C943-A7B3-D4E798397306}" destId="{3BBD6929-6946-ED45-884F-0D436E84A0F1}" srcOrd="1" destOrd="0" parTransId="{D59812A8-AFD4-7849-A595-98631AFE1B34}" sibTransId="{3B4EC12D-3110-2A40-ACEA-0BE632B54A43}"/>
    <dgm:cxn modelId="{CB2798B5-8F27-6C44-A3F2-2168CA704CAC}" type="presOf" srcId="{EAA12F78-9858-CA4B-90E2-925A9A950218}" destId="{5EA91787-3A1F-6F4E-8947-62B1E83ABB47}" srcOrd="0" destOrd="0" presId="urn:microsoft.com/office/officeart/2005/8/layout/lProcess3"/>
    <dgm:cxn modelId="{BB95E7D3-85FF-5148-9031-52313B317A72}" type="presOf" srcId="{3BBD6929-6946-ED45-884F-0D436E84A0F1}" destId="{992324D1-07C3-A441-9B42-E7CB9664D2BE}" srcOrd="0" destOrd="0" presId="urn:microsoft.com/office/officeart/2005/8/layout/lProcess3"/>
    <dgm:cxn modelId="{438659FC-BD2E-E742-BC39-0E7B111FE5A2}" srcId="{78161346-EA51-C943-A7B3-D4E798397306}" destId="{EAA12F78-9858-CA4B-90E2-925A9A950218}" srcOrd="4" destOrd="0" parTransId="{B0AEB786-9C5E-8542-8452-945D5A38C55C}" sibTransId="{DA30C276-E50D-A149-A753-6E9EA502E510}"/>
    <dgm:cxn modelId="{6EF273D5-CC74-8F4B-978D-6B0892F6262F}" type="presParOf" srcId="{F25D8CD7-3F6A-E140-B100-0C54E8495AE1}" destId="{AE3CC45A-B485-3648-8EA5-D2DB5AAC27CD}" srcOrd="0" destOrd="0" presId="urn:microsoft.com/office/officeart/2005/8/layout/lProcess3"/>
    <dgm:cxn modelId="{AB0EA8D5-996D-5647-9E1C-25AE4AFFD738}" type="presParOf" srcId="{AE3CC45A-B485-3648-8EA5-D2DB5AAC27CD}" destId="{E85CF7A0-F788-8047-BB66-4D6754CE9577}" srcOrd="0" destOrd="0" presId="urn:microsoft.com/office/officeart/2005/8/layout/lProcess3"/>
    <dgm:cxn modelId="{10F3D584-BA1B-6847-B518-CAE8892EC539}" type="presParOf" srcId="{F25D8CD7-3F6A-E140-B100-0C54E8495AE1}" destId="{A1826B69-2F94-104C-925B-195E4A11D3A5}" srcOrd="1" destOrd="0" presId="urn:microsoft.com/office/officeart/2005/8/layout/lProcess3"/>
    <dgm:cxn modelId="{9126ED19-2C5B-9344-8123-3E3AEA2B47CD}" type="presParOf" srcId="{F25D8CD7-3F6A-E140-B100-0C54E8495AE1}" destId="{AD6774C9-5CB8-8B4C-B664-15DC1E0313F6}" srcOrd="2" destOrd="0" presId="urn:microsoft.com/office/officeart/2005/8/layout/lProcess3"/>
    <dgm:cxn modelId="{AEE720B2-E530-AF47-B382-82824FD1E77D}" type="presParOf" srcId="{AD6774C9-5CB8-8B4C-B664-15DC1E0313F6}" destId="{992324D1-07C3-A441-9B42-E7CB9664D2BE}" srcOrd="0" destOrd="0" presId="urn:microsoft.com/office/officeart/2005/8/layout/lProcess3"/>
    <dgm:cxn modelId="{884F83E2-0F8C-FB45-A0BB-A191D86CE8C3}" type="presParOf" srcId="{F25D8CD7-3F6A-E140-B100-0C54E8495AE1}" destId="{9C173136-DE73-7041-891E-EE22215FFF20}" srcOrd="3" destOrd="0" presId="urn:microsoft.com/office/officeart/2005/8/layout/lProcess3"/>
    <dgm:cxn modelId="{14670645-DA45-4548-8FD7-2B7F8F5A2151}" type="presParOf" srcId="{F25D8CD7-3F6A-E140-B100-0C54E8495AE1}" destId="{68401E1C-9735-AC4A-B8D5-C4AB3938DEBD}" srcOrd="4" destOrd="0" presId="urn:microsoft.com/office/officeart/2005/8/layout/lProcess3"/>
    <dgm:cxn modelId="{98B30E2D-6223-DD4A-8133-0BF39855D776}" type="presParOf" srcId="{68401E1C-9735-AC4A-B8D5-C4AB3938DEBD}" destId="{108A840F-75D0-9B4D-A7AB-FFF9BFA4ACF9}" srcOrd="0" destOrd="0" presId="urn:microsoft.com/office/officeart/2005/8/layout/lProcess3"/>
    <dgm:cxn modelId="{374A33B8-AAC7-904B-93BF-EED79E597EB6}" type="presParOf" srcId="{F25D8CD7-3F6A-E140-B100-0C54E8495AE1}" destId="{2254716E-D417-7247-ADE0-0B32D7A5A6B4}" srcOrd="5" destOrd="0" presId="urn:microsoft.com/office/officeart/2005/8/layout/lProcess3"/>
    <dgm:cxn modelId="{97C02725-B2AB-6A45-B397-D3ADD78FDE33}" type="presParOf" srcId="{F25D8CD7-3F6A-E140-B100-0C54E8495AE1}" destId="{55356823-2439-174A-A7A4-1B7879219B1F}" srcOrd="6" destOrd="0" presId="urn:microsoft.com/office/officeart/2005/8/layout/lProcess3"/>
    <dgm:cxn modelId="{2AAF9C98-2AA6-A44A-86F7-34D763F9CBD3}" type="presParOf" srcId="{55356823-2439-174A-A7A4-1B7879219B1F}" destId="{16516ADE-8004-F44A-A7ED-A5517A91CDA4}" srcOrd="0" destOrd="0" presId="urn:microsoft.com/office/officeart/2005/8/layout/lProcess3"/>
    <dgm:cxn modelId="{2B5F4D23-21F2-AF4C-995D-51B029CCD7FA}" type="presParOf" srcId="{F25D8CD7-3F6A-E140-B100-0C54E8495AE1}" destId="{2B277131-C296-E44E-8B7B-BDA775E7D14D}" srcOrd="7" destOrd="0" presId="urn:microsoft.com/office/officeart/2005/8/layout/lProcess3"/>
    <dgm:cxn modelId="{51AA611C-7CBC-FF46-8C45-A2A058F80B3C}" type="presParOf" srcId="{F25D8CD7-3F6A-E140-B100-0C54E8495AE1}" destId="{C7566BFE-6330-9442-8A00-E67FFC7C2FAC}" srcOrd="8" destOrd="0" presId="urn:microsoft.com/office/officeart/2005/8/layout/lProcess3"/>
    <dgm:cxn modelId="{19ED994D-E68C-E44D-94D0-E02B9A6ABA59}" type="presParOf" srcId="{C7566BFE-6330-9442-8A00-E67FFC7C2FAC}" destId="{5EA91787-3A1F-6F4E-8947-62B1E83ABB47}" srcOrd="0" destOrd="0" presId="urn:microsoft.com/office/officeart/2005/8/layout/lProcess3"/>
    <dgm:cxn modelId="{81E1F7DD-1CDC-534D-A8A7-4AF20A6BEAF7}" type="presParOf" srcId="{F25D8CD7-3F6A-E140-B100-0C54E8495AE1}" destId="{AB457191-EF9C-2849-A058-A22C8190018F}" srcOrd="9" destOrd="0" presId="urn:microsoft.com/office/officeart/2005/8/layout/lProcess3"/>
    <dgm:cxn modelId="{85C05477-3545-4241-B12D-6B97A5AB069C}" type="presParOf" srcId="{F25D8CD7-3F6A-E140-B100-0C54E8495AE1}" destId="{EC8226F0-67AF-5E49-9272-B032523FAAD9}" srcOrd="10" destOrd="0" presId="urn:microsoft.com/office/officeart/2005/8/layout/lProcess3"/>
    <dgm:cxn modelId="{A8C89028-5A31-6E42-920A-833B60CF25F2}" type="presParOf" srcId="{EC8226F0-67AF-5E49-9272-B032523FAAD9}" destId="{BCC2C492-53C9-3E4A-956F-6576425D7D4D}" srcOrd="0" destOrd="0" presId="urn:microsoft.com/office/officeart/2005/8/layout/lProcess3"/>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593C094-2BFD-B941-82CB-E93AADA2AE07}" type="doc">
      <dgm:prSet loTypeId="urn:microsoft.com/office/officeart/2005/8/layout/vList3" loCatId="" qsTypeId="urn:microsoft.com/office/officeart/2005/8/quickstyle/simple1" qsCatId="simple" csTypeId="urn:microsoft.com/office/officeart/2005/8/colors/accent1_2" csCatId="accent1" phldr="1"/>
      <dgm:spPr/>
    </dgm:pt>
    <dgm:pt modelId="{F802560E-CE65-9C49-A98E-6915AA10D7C9}">
      <dgm:prSet phldrT="[Text]" custT="1"/>
      <dgm:spPr>
        <a:solidFill>
          <a:schemeClr val="accent1">
            <a:hueOff val="0"/>
            <a:satOff val="0"/>
            <a:lumOff val="0"/>
            <a:alpha val="0"/>
          </a:schemeClr>
        </a:solidFill>
        <a:ln>
          <a:solidFill>
            <a:srgbClr val="FF5167"/>
          </a:solidFill>
        </a:ln>
      </dgm:spPr>
      <dgm:t>
        <a:bodyPr/>
        <a:lstStyle/>
        <a:p>
          <a:r>
            <a:rPr lang="en-GB" sz="1200" b="1" dirty="0">
              <a:solidFill>
                <a:schemeClr val="tx1">
                  <a:lumMod val="65000"/>
                  <a:lumOff val="35000"/>
                </a:schemeClr>
              </a:solidFill>
            </a:rPr>
            <a:t>Ask questions - </a:t>
          </a:r>
          <a:r>
            <a:rPr lang="en-GB" sz="1200" b="0" dirty="0">
              <a:solidFill>
                <a:schemeClr val="tx1">
                  <a:lumMod val="65000"/>
                  <a:lumOff val="35000"/>
                </a:schemeClr>
              </a:solidFill>
            </a:rPr>
            <a:t>think about the type of question you want to as, some questions will have lots of different perspectives to help you for the next step!</a:t>
          </a:r>
        </a:p>
      </dgm:t>
    </dgm:pt>
    <dgm:pt modelId="{B59F2383-920F-664C-8CCF-036FA7E830F8}" type="parTrans" cxnId="{9A2323D9-792A-354F-9F47-16739A29A80C}">
      <dgm:prSet/>
      <dgm:spPr/>
      <dgm:t>
        <a:bodyPr/>
        <a:lstStyle/>
        <a:p>
          <a:endParaRPr lang="en-GB"/>
        </a:p>
      </dgm:t>
    </dgm:pt>
    <dgm:pt modelId="{EB80A2CE-81C8-4E4B-935C-0419ECD23B49}" type="sibTrans" cxnId="{9A2323D9-792A-354F-9F47-16739A29A80C}">
      <dgm:prSet/>
      <dgm:spPr/>
      <dgm:t>
        <a:bodyPr/>
        <a:lstStyle/>
        <a:p>
          <a:endParaRPr lang="en-GB"/>
        </a:p>
      </dgm:t>
    </dgm:pt>
    <dgm:pt modelId="{02CD6198-99BC-534B-B865-E115CE01966C}">
      <dgm:prSet phldrT="[Text]" custT="1"/>
      <dgm:spPr>
        <a:solidFill>
          <a:schemeClr val="bg2"/>
        </a:solidFill>
        <a:ln>
          <a:solidFill>
            <a:srgbClr val="FF5167"/>
          </a:solidFill>
        </a:ln>
      </dgm:spPr>
      <dgm:t>
        <a:bodyPr/>
        <a:lstStyle/>
        <a:p>
          <a:r>
            <a:rPr lang="en-GB" sz="1200" b="1" dirty="0">
              <a:solidFill>
                <a:schemeClr val="tx1">
                  <a:lumMod val="65000"/>
                  <a:lumOff val="35000"/>
                </a:schemeClr>
              </a:solidFill>
            </a:rPr>
            <a:t>Gather your evidence </a:t>
          </a:r>
          <a:r>
            <a:rPr lang="en-GB" sz="1200" dirty="0">
              <a:solidFill>
                <a:schemeClr val="tx1">
                  <a:lumMod val="65000"/>
                  <a:lumOff val="35000"/>
                </a:schemeClr>
              </a:solidFill>
            </a:rPr>
            <a:t>- Once you have found your question, it’s time to gather your evidence to help you learn more about whatever topic you have chosen.</a:t>
          </a:r>
        </a:p>
      </dgm:t>
    </dgm:pt>
    <dgm:pt modelId="{BBC1C067-11B0-9B47-9D7F-8DB34FBF648F}" type="parTrans" cxnId="{961C229C-2A50-3641-B382-F981900657F5}">
      <dgm:prSet/>
      <dgm:spPr/>
      <dgm:t>
        <a:bodyPr/>
        <a:lstStyle/>
        <a:p>
          <a:endParaRPr lang="en-GB"/>
        </a:p>
      </dgm:t>
    </dgm:pt>
    <dgm:pt modelId="{B940B424-3828-F449-8F35-D4616C92B775}" type="sibTrans" cxnId="{961C229C-2A50-3641-B382-F981900657F5}">
      <dgm:prSet/>
      <dgm:spPr/>
      <dgm:t>
        <a:bodyPr/>
        <a:lstStyle/>
        <a:p>
          <a:endParaRPr lang="en-GB"/>
        </a:p>
      </dgm:t>
    </dgm:pt>
    <dgm:pt modelId="{339E5808-05A8-EB48-BEF7-DE54DE768729}">
      <dgm:prSet phldrT="[Text]" custT="1"/>
      <dgm:spPr>
        <a:solidFill>
          <a:schemeClr val="bg2"/>
        </a:solidFill>
        <a:ln>
          <a:solidFill>
            <a:srgbClr val="FF5167"/>
          </a:solidFill>
        </a:ln>
      </dgm:spPr>
      <dgm:t>
        <a:bodyPr/>
        <a:lstStyle/>
        <a:p>
          <a:pPr algn="ctr"/>
          <a:r>
            <a:rPr lang="en-GB" sz="1200" b="1" dirty="0">
              <a:solidFill>
                <a:schemeClr val="tx1">
                  <a:lumMod val="65000"/>
                  <a:lumOff val="35000"/>
                </a:schemeClr>
              </a:solidFill>
            </a:rPr>
            <a:t>Evaluate evidence found </a:t>
          </a:r>
          <a:r>
            <a:rPr lang="en-GB" sz="1200" dirty="0">
              <a:solidFill>
                <a:schemeClr val="tx1">
                  <a:lumMod val="65000"/>
                  <a:lumOff val="35000"/>
                </a:schemeClr>
              </a:solidFill>
            </a:rPr>
            <a:t>- Some sources of information will help you and be useful in regards to your question. Beware as not all sources will help! Some can mislead you and be a waste of your time.</a:t>
          </a:r>
        </a:p>
      </dgm:t>
    </dgm:pt>
    <dgm:pt modelId="{0444F722-C0D5-C94C-91DC-C7AF690EB36A}" type="parTrans" cxnId="{BFD16D11-62D1-FE4A-AB2C-B56897EC1DC8}">
      <dgm:prSet/>
      <dgm:spPr/>
      <dgm:t>
        <a:bodyPr/>
        <a:lstStyle/>
        <a:p>
          <a:endParaRPr lang="en-GB"/>
        </a:p>
      </dgm:t>
    </dgm:pt>
    <dgm:pt modelId="{D1A56131-0B62-D541-B9C3-D58A66101D33}" type="sibTrans" cxnId="{BFD16D11-62D1-FE4A-AB2C-B56897EC1DC8}">
      <dgm:prSet/>
      <dgm:spPr/>
      <dgm:t>
        <a:bodyPr/>
        <a:lstStyle/>
        <a:p>
          <a:endParaRPr lang="en-GB"/>
        </a:p>
      </dgm:t>
    </dgm:pt>
    <dgm:pt modelId="{6A43F108-B530-C841-ACAB-0A1EC801B9C8}">
      <dgm:prSet custT="1"/>
      <dgm:spPr>
        <a:solidFill>
          <a:schemeClr val="bg2"/>
        </a:solidFill>
        <a:ln>
          <a:solidFill>
            <a:srgbClr val="FF5167"/>
          </a:solidFill>
        </a:ln>
      </dgm:spPr>
      <dgm:t>
        <a:bodyPr/>
        <a:lstStyle/>
        <a:p>
          <a:r>
            <a:rPr lang="en-GB" sz="1200" b="1" dirty="0">
              <a:solidFill>
                <a:schemeClr val="tx1">
                  <a:lumMod val="65000"/>
                  <a:lumOff val="35000"/>
                </a:schemeClr>
              </a:solidFill>
            </a:rPr>
            <a:t>Test confirmation bias &amp; have open mindedness </a:t>
          </a:r>
          <a:r>
            <a:rPr lang="en-GB" sz="1200" dirty="0">
              <a:solidFill>
                <a:schemeClr val="tx1">
                  <a:lumMod val="65000"/>
                  <a:lumOff val="35000"/>
                </a:schemeClr>
              </a:solidFill>
            </a:rPr>
            <a:t>- Consider all points of views including your own! Practice empathy for others, understand your emotions and how they can impact judgement.</a:t>
          </a:r>
        </a:p>
      </dgm:t>
    </dgm:pt>
    <dgm:pt modelId="{5970700C-8DC7-AE46-B399-1E8FE256D95B}" type="parTrans" cxnId="{E0B7C71E-9F3F-7C46-B78E-956AB531E08E}">
      <dgm:prSet/>
      <dgm:spPr/>
      <dgm:t>
        <a:bodyPr/>
        <a:lstStyle/>
        <a:p>
          <a:endParaRPr lang="en-GB"/>
        </a:p>
      </dgm:t>
    </dgm:pt>
    <dgm:pt modelId="{59F07560-CB12-E148-BC12-ADD1424368C8}" type="sibTrans" cxnId="{E0B7C71E-9F3F-7C46-B78E-956AB531E08E}">
      <dgm:prSet/>
      <dgm:spPr/>
      <dgm:t>
        <a:bodyPr/>
        <a:lstStyle/>
        <a:p>
          <a:endParaRPr lang="en-GB"/>
        </a:p>
      </dgm:t>
    </dgm:pt>
    <dgm:pt modelId="{92AEF6EC-5230-A940-A0C4-F25AC8F4F37A}">
      <dgm:prSet custT="1"/>
      <dgm:spPr>
        <a:solidFill>
          <a:schemeClr val="bg2"/>
        </a:solidFill>
        <a:ln>
          <a:solidFill>
            <a:srgbClr val="FF5167"/>
          </a:solidFill>
        </a:ln>
      </dgm:spPr>
      <dgm:t>
        <a:bodyPr/>
        <a:lstStyle/>
        <a:p>
          <a:r>
            <a:rPr lang="en-GB" sz="1200" b="1" dirty="0">
              <a:solidFill>
                <a:schemeClr val="tx1">
                  <a:lumMod val="65000"/>
                  <a:lumOff val="35000"/>
                </a:schemeClr>
              </a:solidFill>
            </a:rPr>
            <a:t>Form a Conclusion </a:t>
          </a:r>
          <a:r>
            <a:rPr lang="en-GB" sz="1200" dirty="0">
              <a:solidFill>
                <a:schemeClr val="tx1">
                  <a:lumMod val="65000"/>
                  <a:lumOff val="35000"/>
                </a:schemeClr>
              </a:solidFill>
            </a:rPr>
            <a:t>– Using all of the above to reach your conclusion. Ensuring to be using an open mind based on your research, reason and the evidence you have found.</a:t>
          </a:r>
          <a:endParaRPr lang="en-GB" sz="1400" dirty="0">
            <a:solidFill>
              <a:schemeClr val="tx1">
                <a:lumMod val="65000"/>
                <a:lumOff val="35000"/>
              </a:schemeClr>
            </a:solidFill>
          </a:endParaRPr>
        </a:p>
      </dgm:t>
    </dgm:pt>
    <dgm:pt modelId="{077E5304-7BC9-9F45-B8F6-AD29DCCF8890}" type="parTrans" cxnId="{9AF41846-1F42-2A47-BF3C-1612985237C5}">
      <dgm:prSet/>
      <dgm:spPr/>
      <dgm:t>
        <a:bodyPr/>
        <a:lstStyle/>
        <a:p>
          <a:endParaRPr lang="en-GB"/>
        </a:p>
      </dgm:t>
    </dgm:pt>
    <dgm:pt modelId="{62D8E2CB-753E-BA44-8A48-B9A6D1D3B10E}" type="sibTrans" cxnId="{9AF41846-1F42-2A47-BF3C-1612985237C5}">
      <dgm:prSet/>
      <dgm:spPr/>
      <dgm:t>
        <a:bodyPr/>
        <a:lstStyle/>
        <a:p>
          <a:endParaRPr lang="en-GB"/>
        </a:p>
      </dgm:t>
    </dgm:pt>
    <dgm:pt modelId="{7444BEAD-999B-1C4E-A04C-504ED55496F8}">
      <dgm:prSet custT="1"/>
      <dgm:spPr>
        <a:solidFill>
          <a:schemeClr val="bg2"/>
        </a:solidFill>
        <a:ln>
          <a:solidFill>
            <a:srgbClr val="FF5167"/>
          </a:solidFill>
        </a:ln>
      </dgm:spPr>
      <dgm:t>
        <a:bodyPr/>
        <a:lstStyle/>
        <a:p>
          <a:r>
            <a:rPr lang="en-GB" sz="1200" b="1" dirty="0">
              <a:solidFill>
                <a:schemeClr val="tx1">
                  <a:lumMod val="65000"/>
                  <a:lumOff val="35000"/>
                </a:schemeClr>
              </a:solidFill>
            </a:rPr>
            <a:t>Discuss &amp; Debate Others Points of View </a:t>
          </a:r>
          <a:r>
            <a:rPr lang="en-GB" sz="1200" dirty="0">
              <a:solidFill>
                <a:schemeClr val="tx1">
                  <a:lumMod val="65000"/>
                  <a:lumOff val="35000"/>
                </a:schemeClr>
              </a:solidFill>
            </a:rPr>
            <a:t>– Even if you reach a conclusion off the information you have found, using your critical thinking skills, others will have different opinions. It is important to consider these to help you improve!</a:t>
          </a:r>
        </a:p>
      </dgm:t>
    </dgm:pt>
    <dgm:pt modelId="{ED471001-E27E-E94E-A62B-781E17BF7970}" type="parTrans" cxnId="{6C0DC321-DB42-424F-9761-861921241C07}">
      <dgm:prSet/>
      <dgm:spPr/>
      <dgm:t>
        <a:bodyPr/>
        <a:lstStyle/>
        <a:p>
          <a:endParaRPr lang="en-GB"/>
        </a:p>
      </dgm:t>
    </dgm:pt>
    <dgm:pt modelId="{2CB25E44-FE78-C045-85C3-E71307D21EAE}" type="sibTrans" cxnId="{6C0DC321-DB42-424F-9761-861921241C07}">
      <dgm:prSet/>
      <dgm:spPr/>
      <dgm:t>
        <a:bodyPr/>
        <a:lstStyle/>
        <a:p>
          <a:endParaRPr lang="en-GB"/>
        </a:p>
      </dgm:t>
    </dgm:pt>
    <dgm:pt modelId="{3C8C93BE-39EC-1448-8991-06FF9BA4BDB9}" type="pres">
      <dgm:prSet presAssocID="{4593C094-2BFD-B941-82CB-E93AADA2AE07}" presName="linearFlow" presStyleCnt="0">
        <dgm:presLayoutVars>
          <dgm:dir/>
          <dgm:resizeHandles val="exact"/>
        </dgm:presLayoutVars>
      </dgm:prSet>
      <dgm:spPr/>
    </dgm:pt>
    <dgm:pt modelId="{ED67D85E-1A45-3B4F-8AA3-0F2A47AF3D99}" type="pres">
      <dgm:prSet presAssocID="{F802560E-CE65-9C49-A98E-6915AA10D7C9}" presName="composite" presStyleCnt="0"/>
      <dgm:spPr/>
    </dgm:pt>
    <dgm:pt modelId="{2959D380-8911-6044-8026-35814E11EF9F}" type="pres">
      <dgm:prSet presAssocID="{F802560E-CE65-9C49-A98E-6915AA10D7C9}" presName="imgShp" presStyleLbl="fgImgPlace1" presStyleIdx="0" presStyleCnt="6" custScaleX="134026" custScaleY="143439" custLinFactNeighborX="-30328" custLinFactNeighborY="6357"/>
      <dgm:spPr>
        <a:blipFill>
          <a:blip xmlns:r="http://schemas.openxmlformats.org/officeDocument/2006/relationships" r:embed="rId1">
            <a:extLst>
              <a:ext uri="{28A0092B-C50C-407E-A947-70E740481C1C}">
                <a14:useLocalDpi xmlns:a14="http://schemas.microsoft.com/office/drawing/2010/main" val="0"/>
              </a:ext>
            </a:extLst>
          </a:blip>
          <a:srcRect/>
          <a:stretch>
            <a:fillRect t="-3000" b="-3000"/>
          </a:stretch>
        </a:blipFill>
      </dgm:spPr>
    </dgm:pt>
    <dgm:pt modelId="{9D388530-D795-354E-B244-6A327EA5D3AE}" type="pres">
      <dgm:prSet presAssocID="{F802560E-CE65-9C49-A98E-6915AA10D7C9}" presName="txShp" presStyleLbl="node1" presStyleIdx="0" presStyleCnt="6" custScaleX="120846" custScaleY="204774" custLinFactNeighborX="13954" custLinFactNeighborY="380">
        <dgm:presLayoutVars>
          <dgm:bulletEnabled val="1"/>
        </dgm:presLayoutVars>
      </dgm:prSet>
      <dgm:spPr/>
    </dgm:pt>
    <dgm:pt modelId="{B81C8DAA-24D8-5947-A218-F9FAE60CC126}" type="pres">
      <dgm:prSet presAssocID="{EB80A2CE-81C8-4E4B-935C-0419ECD23B49}" presName="spacing" presStyleCnt="0"/>
      <dgm:spPr/>
    </dgm:pt>
    <dgm:pt modelId="{72D76FE1-6B38-B144-8031-36E39572AF96}" type="pres">
      <dgm:prSet presAssocID="{02CD6198-99BC-534B-B865-E115CE01966C}" presName="composite" presStyleCnt="0"/>
      <dgm:spPr/>
    </dgm:pt>
    <dgm:pt modelId="{AC4617BC-4242-064D-B7F5-1FDE12E18643}" type="pres">
      <dgm:prSet presAssocID="{02CD6198-99BC-534B-B865-E115CE01966C}" presName="imgShp" presStyleLbl="fgImgPlace1" presStyleIdx="1" presStyleCnt="6" custScaleX="120732" custScaleY="126315" custLinFactNeighborX="-35753" custLinFactNeighborY="20943"/>
      <dgm:spPr>
        <a:blipFill>
          <a:blip xmlns:r="http://schemas.openxmlformats.org/officeDocument/2006/relationships" r:embed="rId2">
            <a:extLst>
              <a:ext uri="{28A0092B-C50C-407E-A947-70E740481C1C}">
                <a14:useLocalDpi xmlns:a14="http://schemas.microsoft.com/office/drawing/2010/main" val="0"/>
              </a:ext>
            </a:extLst>
          </a:blip>
          <a:srcRect/>
          <a:stretch>
            <a:fillRect/>
          </a:stretch>
        </a:blipFill>
      </dgm:spPr>
    </dgm:pt>
    <dgm:pt modelId="{4CDD0230-FB57-F046-B659-BBECD464DC86}" type="pres">
      <dgm:prSet presAssocID="{02CD6198-99BC-534B-B865-E115CE01966C}" presName="txShp" presStyleLbl="node1" presStyleIdx="1" presStyleCnt="6" custScaleX="121191" custScaleY="155165" custLinFactNeighborX="13954" custLinFactNeighborY="10033">
        <dgm:presLayoutVars>
          <dgm:bulletEnabled val="1"/>
        </dgm:presLayoutVars>
      </dgm:prSet>
      <dgm:spPr/>
    </dgm:pt>
    <dgm:pt modelId="{F9BB05F1-0F19-1649-AE0D-E2E022A39F12}" type="pres">
      <dgm:prSet presAssocID="{B940B424-3828-F449-8F35-D4616C92B775}" presName="spacing" presStyleCnt="0"/>
      <dgm:spPr/>
    </dgm:pt>
    <dgm:pt modelId="{D6047624-A578-E443-86DF-C8A300CCA3A5}" type="pres">
      <dgm:prSet presAssocID="{339E5808-05A8-EB48-BEF7-DE54DE768729}" presName="composite" presStyleCnt="0"/>
      <dgm:spPr/>
    </dgm:pt>
    <dgm:pt modelId="{BF33697E-E436-E24E-B1D9-7F689F6664A3}" type="pres">
      <dgm:prSet presAssocID="{339E5808-05A8-EB48-BEF7-DE54DE768729}" presName="imgShp" presStyleLbl="fgImgPlace1" presStyleIdx="2" presStyleCnt="6" custScaleX="116560" custScaleY="124101" custLinFactNeighborX="-41884" custLinFactNeighborY="5746"/>
      <dgm:spPr>
        <a:blipFill dpi="0" rotWithShape="1">
          <a:blip xmlns:r="http://schemas.openxmlformats.org/officeDocument/2006/relationships" r:embed="rId3">
            <a:extLst>
              <a:ext uri="{28A0092B-C50C-407E-A947-70E740481C1C}">
                <a14:useLocalDpi xmlns:a14="http://schemas.microsoft.com/office/drawing/2010/main" val="0"/>
              </a:ext>
            </a:extLst>
          </a:blip>
          <a:srcRect/>
          <a:stretch>
            <a:fillRect l="-6000" t="-104" r="-6000" b="-104"/>
          </a:stretch>
        </a:blipFill>
      </dgm:spPr>
    </dgm:pt>
    <dgm:pt modelId="{192919B3-BC3B-3A45-A87A-ABFB49F89472}" type="pres">
      <dgm:prSet presAssocID="{339E5808-05A8-EB48-BEF7-DE54DE768729}" presName="txShp" presStyleLbl="node1" presStyleIdx="2" presStyleCnt="6" custScaleX="127144" custScaleY="243535" custLinFactNeighborX="12234" custLinFactNeighborY="18029">
        <dgm:presLayoutVars>
          <dgm:bulletEnabled val="1"/>
        </dgm:presLayoutVars>
      </dgm:prSet>
      <dgm:spPr/>
    </dgm:pt>
    <dgm:pt modelId="{8CC9DC5C-3E9F-3242-BEB4-F69B9FEA05BD}" type="pres">
      <dgm:prSet presAssocID="{D1A56131-0B62-D541-B9C3-D58A66101D33}" presName="spacing" presStyleCnt="0"/>
      <dgm:spPr/>
    </dgm:pt>
    <dgm:pt modelId="{745400D9-9B01-EC49-AE43-180758345C66}" type="pres">
      <dgm:prSet presAssocID="{6A43F108-B530-C841-ACAB-0A1EC801B9C8}" presName="composite" presStyleCnt="0"/>
      <dgm:spPr/>
    </dgm:pt>
    <dgm:pt modelId="{50FB0A5A-187A-854C-BAA9-7B2B681C5879}" type="pres">
      <dgm:prSet presAssocID="{6A43F108-B530-C841-ACAB-0A1EC801B9C8}" presName="imgShp" presStyleLbl="fgImgPlace1" presStyleIdx="3" presStyleCnt="6" custScaleX="128991" custScaleY="126994" custLinFactNeighborX="-38459" custLinFactNeighborY="4584"/>
      <dgm:spPr>
        <a:blipFill>
          <a:blip xmlns:r="http://schemas.openxmlformats.org/officeDocument/2006/relationships" r:embed="rId4">
            <a:extLst>
              <a:ext uri="{28A0092B-C50C-407E-A947-70E740481C1C}">
                <a14:useLocalDpi xmlns:a14="http://schemas.microsoft.com/office/drawing/2010/main" val="0"/>
              </a:ext>
            </a:extLst>
          </a:blip>
          <a:srcRect/>
          <a:stretch>
            <a:fillRect l="-9000" r="-9000"/>
          </a:stretch>
        </a:blipFill>
      </dgm:spPr>
    </dgm:pt>
    <dgm:pt modelId="{412689BA-AC1F-EC48-AF93-44D84507CA55}" type="pres">
      <dgm:prSet presAssocID="{6A43F108-B530-C841-ACAB-0A1EC801B9C8}" presName="txShp" presStyleLbl="node1" presStyleIdx="3" presStyleCnt="6" custScaleX="127426" custScaleY="232408" custLinFactNeighborX="11475" custLinFactNeighborY="11445">
        <dgm:presLayoutVars>
          <dgm:bulletEnabled val="1"/>
        </dgm:presLayoutVars>
      </dgm:prSet>
      <dgm:spPr/>
    </dgm:pt>
    <dgm:pt modelId="{60B0018C-45BA-E148-BC06-8B56D2B7D043}" type="pres">
      <dgm:prSet presAssocID="{59F07560-CB12-E148-BC12-ADD1424368C8}" presName="spacing" presStyleCnt="0"/>
      <dgm:spPr/>
    </dgm:pt>
    <dgm:pt modelId="{09287AB1-74C5-9348-B1B1-F22FC4F17972}" type="pres">
      <dgm:prSet presAssocID="{92AEF6EC-5230-A940-A0C4-F25AC8F4F37A}" presName="composite" presStyleCnt="0"/>
      <dgm:spPr/>
    </dgm:pt>
    <dgm:pt modelId="{59C1D77A-C5DA-B644-BE83-ADD9DA670A7A}" type="pres">
      <dgm:prSet presAssocID="{92AEF6EC-5230-A940-A0C4-F25AC8F4F37A}" presName="imgShp" presStyleLbl="fgImgPlace1" presStyleIdx="4" presStyleCnt="6" custScaleX="132854" custScaleY="136446" custLinFactNeighborX="-38215" custLinFactNeighborY="-1509"/>
      <dgm:spPr>
        <a:blipFill>
          <a:blip xmlns:r="http://schemas.openxmlformats.org/officeDocument/2006/relationships" r:embed="rId5">
            <a:extLst>
              <a:ext uri="{28A0092B-C50C-407E-A947-70E740481C1C}">
                <a14:useLocalDpi xmlns:a14="http://schemas.microsoft.com/office/drawing/2010/main" val="0"/>
              </a:ext>
            </a:extLst>
          </a:blip>
          <a:srcRect/>
          <a:stretch>
            <a:fillRect/>
          </a:stretch>
        </a:blipFill>
      </dgm:spPr>
    </dgm:pt>
    <dgm:pt modelId="{E53F2B47-1551-A94F-AC11-B0A5D0200DB4}" type="pres">
      <dgm:prSet presAssocID="{92AEF6EC-5230-A940-A0C4-F25AC8F4F37A}" presName="txShp" presStyleLbl="node1" presStyleIdx="4" presStyleCnt="6" custScaleX="125628" custScaleY="165341" custLinFactNeighborX="12374" custLinFactNeighborY="-2305">
        <dgm:presLayoutVars>
          <dgm:bulletEnabled val="1"/>
        </dgm:presLayoutVars>
      </dgm:prSet>
      <dgm:spPr/>
    </dgm:pt>
    <dgm:pt modelId="{3B1854BE-2F89-8A45-9965-E230639C9431}" type="pres">
      <dgm:prSet presAssocID="{62D8E2CB-753E-BA44-8A48-B9A6D1D3B10E}" presName="spacing" presStyleCnt="0"/>
      <dgm:spPr/>
    </dgm:pt>
    <dgm:pt modelId="{AE2DD3C9-1BC2-4E4B-8013-38576ECEF8E8}" type="pres">
      <dgm:prSet presAssocID="{7444BEAD-999B-1C4E-A04C-504ED55496F8}" presName="composite" presStyleCnt="0"/>
      <dgm:spPr/>
    </dgm:pt>
    <dgm:pt modelId="{4298D924-981C-EE41-9F60-1C66D76F4970}" type="pres">
      <dgm:prSet presAssocID="{7444BEAD-999B-1C4E-A04C-504ED55496F8}" presName="imgShp" presStyleLbl="fgImgPlace1" presStyleIdx="5" presStyleCnt="6" custScaleX="127424" custScaleY="137500" custLinFactNeighborX="-35658" custLinFactNeighborY="-1558"/>
      <dgm:spPr>
        <a:blipFill>
          <a:blip xmlns:r="http://schemas.openxmlformats.org/officeDocument/2006/relationships" r:embed="rId6">
            <a:extLst>
              <a:ext uri="{28A0092B-C50C-407E-A947-70E740481C1C}">
                <a14:useLocalDpi xmlns:a14="http://schemas.microsoft.com/office/drawing/2010/main" val="0"/>
              </a:ext>
            </a:extLst>
          </a:blip>
          <a:srcRect/>
          <a:stretch>
            <a:fillRect l="-8000" r="-8000"/>
          </a:stretch>
        </a:blipFill>
      </dgm:spPr>
    </dgm:pt>
    <dgm:pt modelId="{8FEE409C-F73E-6648-83A9-7C6ADC8FC211}" type="pres">
      <dgm:prSet presAssocID="{7444BEAD-999B-1C4E-A04C-504ED55496F8}" presName="txShp" presStyleLbl="node1" presStyleIdx="5" presStyleCnt="6" custScaleX="123684" custScaleY="276199" custLinFactNeighborX="13813" custLinFactNeighborY="20789">
        <dgm:presLayoutVars>
          <dgm:bulletEnabled val="1"/>
        </dgm:presLayoutVars>
      </dgm:prSet>
      <dgm:spPr/>
    </dgm:pt>
  </dgm:ptLst>
  <dgm:cxnLst>
    <dgm:cxn modelId="{BFD16D11-62D1-FE4A-AB2C-B56897EC1DC8}" srcId="{4593C094-2BFD-B941-82CB-E93AADA2AE07}" destId="{339E5808-05A8-EB48-BEF7-DE54DE768729}" srcOrd="2" destOrd="0" parTransId="{0444F722-C0D5-C94C-91DC-C7AF690EB36A}" sibTransId="{D1A56131-0B62-D541-B9C3-D58A66101D33}"/>
    <dgm:cxn modelId="{E0B7C71E-9F3F-7C46-B78E-956AB531E08E}" srcId="{4593C094-2BFD-B941-82CB-E93AADA2AE07}" destId="{6A43F108-B530-C841-ACAB-0A1EC801B9C8}" srcOrd="3" destOrd="0" parTransId="{5970700C-8DC7-AE46-B399-1E8FE256D95B}" sibTransId="{59F07560-CB12-E148-BC12-ADD1424368C8}"/>
    <dgm:cxn modelId="{F9312B1F-B96E-7E4D-B1BC-7C742BF73A92}" type="presOf" srcId="{F802560E-CE65-9C49-A98E-6915AA10D7C9}" destId="{9D388530-D795-354E-B244-6A327EA5D3AE}" srcOrd="0" destOrd="0" presId="urn:microsoft.com/office/officeart/2005/8/layout/vList3"/>
    <dgm:cxn modelId="{6C0DC321-DB42-424F-9761-861921241C07}" srcId="{4593C094-2BFD-B941-82CB-E93AADA2AE07}" destId="{7444BEAD-999B-1C4E-A04C-504ED55496F8}" srcOrd="5" destOrd="0" parTransId="{ED471001-E27E-E94E-A62B-781E17BF7970}" sibTransId="{2CB25E44-FE78-C045-85C3-E71307D21EAE}"/>
    <dgm:cxn modelId="{E7ABAB45-88B2-4245-944C-E3588A55EAD7}" type="presOf" srcId="{92AEF6EC-5230-A940-A0C4-F25AC8F4F37A}" destId="{E53F2B47-1551-A94F-AC11-B0A5D0200DB4}" srcOrd="0" destOrd="0" presId="urn:microsoft.com/office/officeart/2005/8/layout/vList3"/>
    <dgm:cxn modelId="{9AF41846-1F42-2A47-BF3C-1612985237C5}" srcId="{4593C094-2BFD-B941-82CB-E93AADA2AE07}" destId="{92AEF6EC-5230-A940-A0C4-F25AC8F4F37A}" srcOrd="4" destOrd="0" parTransId="{077E5304-7BC9-9F45-B8F6-AD29DCCF8890}" sibTransId="{62D8E2CB-753E-BA44-8A48-B9A6D1D3B10E}"/>
    <dgm:cxn modelId="{CC86555C-04B1-D34D-A30E-13045488AAA6}" type="presOf" srcId="{6A43F108-B530-C841-ACAB-0A1EC801B9C8}" destId="{412689BA-AC1F-EC48-AF93-44D84507CA55}" srcOrd="0" destOrd="0" presId="urn:microsoft.com/office/officeart/2005/8/layout/vList3"/>
    <dgm:cxn modelId="{D7D61886-25A6-514E-A445-61088C524A15}" type="presOf" srcId="{4593C094-2BFD-B941-82CB-E93AADA2AE07}" destId="{3C8C93BE-39EC-1448-8991-06FF9BA4BDB9}" srcOrd="0" destOrd="0" presId="urn:microsoft.com/office/officeart/2005/8/layout/vList3"/>
    <dgm:cxn modelId="{961C229C-2A50-3641-B382-F981900657F5}" srcId="{4593C094-2BFD-B941-82CB-E93AADA2AE07}" destId="{02CD6198-99BC-534B-B865-E115CE01966C}" srcOrd="1" destOrd="0" parTransId="{BBC1C067-11B0-9B47-9D7F-8DB34FBF648F}" sibTransId="{B940B424-3828-F449-8F35-D4616C92B775}"/>
    <dgm:cxn modelId="{4FEAC8BA-5A47-8A4B-A7C8-55D3D8CA5188}" type="presOf" srcId="{339E5808-05A8-EB48-BEF7-DE54DE768729}" destId="{192919B3-BC3B-3A45-A87A-ABFB49F89472}" srcOrd="0" destOrd="0" presId="urn:microsoft.com/office/officeart/2005/8/layout/vList3"/>
    <dgm:cxn modelId="{9A2323D9-792A-354F-9F47-16739A29A80C}" srcId="{4593C094-2BFD-B941-82CB-E93AADA2AE07}" destId="{F802560E-CE65-9C49-A98E-6915AA10D7C9}" srcOrd="0" destOrd="0" parTransId="{B59F2383-920F-664C-8CCF-036FA7E830F8}" sibTransId="{EB80A2CE-81C8-4E4B-935C-0419ECD23B49}"/>
    <dgm:cxn modelId="{A0766CE3-4B58-4743-9F59-6BBB15D171BA}" type="presOf" srcId="{02CD6198-99BC-534B-B865-E115CE01966C}" destId="{4CDD0230-FB57-F046-B659-BBECD464DC86}" srcOrd="0" destOrd="0" presId="urn:microsoft.com/office/officeart/2005/8/layout/vList3"/>
    <dgm:cxn modelId="{CEBABEF3-96FF-F540-A2E3-AE3FD26A52D4}" type="presOf" srcId="{7444BEAD-999B-1C4E-A04C-504ED55496F8}" destId="{8FEE409C-F73E-6648-83A9-7C6ADC8FC211}" srcOrd="0" destOrd="0" presId="urn:microsoft.com/office/officeart/2005/8/layout/vList3"/>
    <dgm:cxn modelId="{C7EBE6D8-0B29-F24A-B0AD-182D101812E0}" type="presParOf" srcId="{3C8C93BE-39EC-1448-8991-06FF9BA4BDB9}" destId="{ED67D85E-1A45-3B4F-8AA3-0F2A47AF3D99}" srcOrd="0" destOrd="0" presId="urn:microsoft.com/office/officeart/2005/8/layout/vList3"/>
    <dgm:cxn modelId="{477F46CD-4509-FC42-9FAB-0A316F937675}" type="presParOf" srcId="{ED67D85E-1A45-3B4F-8AA3-0F2A47AF3D99}" destId="{2959D380-8911-6044-8026-35814E11EF9F}" srcOrd="0" destOrd="0" presId="urn:microsoft.com/office/officeart/2005/8/layout/vList3"/>
    <dgm:cxn modelId="{96A32CD6-D203-CE47-A6E7-996C1F5243A2}" type="presParOf" srcId="{ED67D85E-1A45-3B4F-8AA3-0F2A47AF3D99}" destId="{9D388530-D795-354E-B244-6A327EA5D3AE}" srcOrd="1" destOrd="0" presId="urn:microsoft.com/office/officeart/2005/8/layout/vList3"/>
    <dgm:cxn modelId="{1E464108-C377-9F44-8887-1B766079634C}" type="presParOf" srcId="{3C8C93BE-39EC-1448-8991-06FF9BA4BDB9}" destId="{B81C8DAA-24D8-5947-A218-F9FAE60CC126}" srcOrd="1" destOrd="0" presId="urn:microsoft.com/office/officeart/2005/8/layout/vList3"/>
    <dgm:cxn modelId="{A32EC9C0-B553-E443-96F3-4AAF77F00BD9}" type="presParOf" srcId="{3C8C93BE-39EC-1448-8991-06FF9BA4BDB9}" destId="{72D76FE1-6B38-B144-8031-36E39572AF96}" srcOrd="2" destOrd="0" presId="urn:microsoft.com/office/officeart/2005/8/layout/vList3"/>
    <dgm:cxn modelId="{B448050C-3FA9-394B-BB7C-2A57F5599CAB}" type="presParOf" srcId="{72D76FE1-6B38-B144-8031-36E39572AF96}" destId="{AC4617BC-4242-064D-B7F5-1FDE12E18643}" srcOrd="0" destOrd="0" presId="urn:microsoft.com/office/officeart/2005/8/layout/vList3"/>
    <dgm:cxn modelId="{2136EE29-F0FC-234C-9B5E-9EF52D6177A3}" type="presParOf" srcId="{72D76FE1-6B38-B144-8031-36E39572AF96}" destId="{4CDD0230-FB57-F046-B659-BBECD464DC86}" srcOrd="1" destOrd="0" presId="urn:microsoft.com/office/officeart/2005/8/layout/vList3"/>
    <dgm:cxn modelId="{F51BB40D-A4D9-A44F-88A5-E58F3FAAA0E7}" type="presParOf" srcId="{3C8C93BE-39EC-1448-8991-06FF9BA4BDB9}" destId="{F9BB05F1-0F19-1649-AE0D-E2E022A39F12}" srcOrd="3" destOrd="0" presId="urn:microsoft.com/office/officeart/2005/8/layout/vList3"/>
    <dgm:cxn modelId="{7C2B509E-DA68-C640-9BF6-60A669D5EF49}" type="presParOf" srcId="{3C8C93BE-39EC-1448-8991-06FF9BA4BDB9}" destId="{D6047624-A578-E443-86DF-C8A300CCA3A5}" srcOrd="4" destOrd="0" presId="urn:microsoft.com/office/officeart/2005/8/layout/vList3"/>
    <dgm:cxn modelId="{80A60FB7-C638-1343-8327-264258B764D8}" type="presParOf" srcId="{D6047624-A578-E443-86DF-C8A300CCA3A5}" destId="{BF33697E-E436-E24E-B1D9-7F689F6664A3}" srcOrd="0" destOrd="0" presId="urn:microsoft.com/office/officeart/2005/8/layout/vList3"/>
    <dgm:cxn modelId="{0FA3D71C-5201-D64C-A7A6-EBF6521274A0}" type="presParOf" srcId="{D6047624-A578-E443-86DF-C8A300CCA3A5}" destId="{192919B3-BC3B-3A45-A87A-ABFB49F89472}" srcOrd="1" destOrd="0" presId="urn:microsoft.com/office/officeart/2005/8/layout/vList3"/>
    <dgm:cxn modelId="{D417F1E5-11FA-0E4B-A08C-42F3025341D4}" type="presParOf" srcId="{3C8C93BE-39EC-1448-8991-06FF9BA4BDB9}" destId="{8CC9DC5C-3E9F-3242-BEB4-F69B9FEA05BD}" srcOrd="5" destOrd="0" presId="urn:microsoft.com/office/officeart/2005/8/layout/vList3"/>
    <dgm:cxn modelId="{D6C80366-D5BE-6145-B5DF-B4078BD3746B}" type="presParOf" srcId="{3C8C93BE-39EC-1448-8991-06FF9BA4BDB9}" destId="{745400D9-9B01-EC49-AE43-180758345C66}" srcOrd="6" destOrd="0" presId="urn:microsoft.com/office/officeart/2005/8/layout/vList3"/>
    <dgm:cxn modelId="{4BC9F1CF-58DE-4C4D-9CAE-EF99424720D5}" type="presParOf" srcId="{745400D9-9B01-EC49-AE43-180758345C66}" destId="{50FB0A5A-187A-854C-BAA9-7B2B681C5879}" srcOrd="0" destOrd="0" presId="urn:microsoft.com/office/officeart/2005/8/layout/vList3"/>
    <dgm:cxn modelId="{813092EF-71A4-DD4D-A1D2-94EE00DFC816}" type="presParOf" srcId="{745400D9-9B01-EC49-AE43-180758345C66}" destId="{412689BA-AC1F-EC48-AF93-44D84507CA55}" srcOrd="1" destOrd="0" presId="urn:microsoft.com/office/officeart/2005/8/layout/vList3"/>
    <dgm:cxn modelId="{1969F096-ED12-4B49-B031-70297DA7301B}" type="presParOf" srcId="{3C8C93BE-39EC-1448-8991-06FF9BA4BDB9}" destId="{60B0018C-45BA-E148-BC06-8B56D2B7D043}" srcOrd="7" destOrd="0" presId="urn:microsoft.com/office/officeart/2005/8/layout/vList3"/>
    <dgm:cxn modelId="{E6DFCDD4-E826-C94F-916A-7F9ADEDEDD5D}" type="presParOf" srcId="{3C8C93BE-39EC-1448-8991-06FF9BA4BDB9}" destId="{09287AB1-74C5-9348-B1B1-F22FC4F17972}" srcOrd="8" destOrd="0" presId="urn:microsoft.com/office/officeart/2005/8/layout/vList3"/>
    <dgm:cxn modelId="{135A37E9-373E-4049-90FF-6CDB945D6104}" type="presParOf" srcId="{09287AB1-74C5-9348-B1B1-F22FC4F17972}" destId="{59C1D77A-C5DA-B644-BE83-ADD9DA670A7A}" srcOrd="0" destOrd="0" presId="urn:microsoft.com/office/officeart/2005/8/layout/vList3"/>
    <dgm:cxn modelId="{DEE1D024-5036-FF4F-8926-0648CBD9B579}" type="presParOf" srcId="{09287AB1-74C5-9348-B1B1-F22FC4F17972}" destId="{E53F2B47-1551-A94F-AC11-B0A5D0200DB4}" srcOrd="1" destOrd="0" presId="urn:microsoft.com/office/officeart/2005/8/layout/vList3"/>
    <dgm:cxn modelId="{B324171E-EA84-4946-9A10-7C16ECE85AF3}" type="presParOf" srcId="{3C8C93BE-39EC-1448-8991-06FF9BA4BDB9}" destId="{3B1854BE-2F89-8A45-9965-E230639C9431}" srcOrd="9" destOrd="0" presId="urn:microsoft.com/office/officeart/2005/8/layout/vList3"/>
    <dgm:cxn modelId="{ADAAF92D-F886-F84B-9F56-B5D8E3B73684}" type="presParOf" srcId="{3C8C93BE-39EC-1448-8991-06FF9BA4BDB9}" destId="{AE2DD3C9-1BC2-4E4B-8013-38576ECEF8E8}" srcOrd="10" destOrd="0" presId="urn:microsoft.com/office/officeart/2005/8/layout/vList3"/>
    <dgm:cxn modelId="{34FEF8F6-3300-8042-A621-937D1E2C0053}" type="presParOf" srcId="{AE2DD3C9-1BC2-4E4B-8013-38576ECEF8E8}" destId="{4298D924-981C-EE41-9F60-1C66D76F4970}" srcOrd="0" destOrd="0" presId="urn:microsoft.com/office/officeart/2005/8/layout/vList3"/>
    <dgm:cxn modelId="{B2E20C40-7EA0-0443-8D19-4EE370077198}" type="presParOf" srcId="{AE2DD3C9-1BC2-4E4B-8013-38576ECEF8E8}" destId="{8FEE409C-F73E-6648-83A9-7C6ADC8FC211}" srcOrd="1" destOrd="0" presId="urn:microsoft.com/office/officeart/2005/8/layout/vList3"/>
  </dgm:cxnLst>
  <dgm:bg/>
  <dgm:whole/>
  <dgm:extLst>
    <a:ext uri="http://schemas.microsoft.com/office/drawing/2008/diagram">
      <dsp:dataModelExt xmlns:dsp="http://schemas.microsoft.com/office/drawing/2008/diagram" relId="rId14"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6608E65-C856-A84C-AFBD-96A50E359883}"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084E23B7-EC0C-5F42-A35A-4C5B1183189E}">
      <dgm:prSet phldrT="[Text]" custT="1"/>
      <dgm:spPr>
        <a:solidFill>
          <a:schemeClr val="accent2"/>
        </a:solidFill>
        <a:ln w="31750">
          <a:solidFill>
            <a:srgbClr val="FFFA7B"/>
          </a:solidFill>
        </a:ln>
      </dgm:spPr>
      <dgm:t>
        <a:bodyPr/>
        <a:lstStyle/>
        <a:p>
          <a:r>
            <a:rPr lang="en-GB" sz="1200" dirty="0">
              <a:solidFill>
                <a:schemeClr val="bg1"/>
              </a:solidFill>
            </a:rPr>
            <a:t>Improved Problem solving skills when working and in everyday life.</a:t>
          </a:r>
        </a:p>
      </dgm:t>
    </dgm:pt>
    <dgm:pt modelId="{1A27A3E5-7BFB-D146-AD23-0C9702F8102F}" type="parTrans" cxnId="{97F1CF50-1CD0-ED40-BF98-D8156C03F401}">
      <dgm:prSet/>
      <dgm:spPr/>
      <dgm:t>
        <a:bodyPr/>
        <a:lstStyle/>
        <a:p>
          <a:endParaRPr lang="en-GB"/>
        </a:p>
      </dgm:t>
    </dgm:pt>
    <dgm:pt modelId="{9BFFB419-1DE0-6043-BCAB-EC2A31C59ACA}" type="sibTrans" cxnId="{97F1CF50-1CD0-ED40-BF98-D8156C03F401}">
      <dgm:prSet/>
      <dgm:spPr/>
      <dgm:t>
        <a:bodyPr/>
        <a:lstStyle/>
        <a:p>
          <a:endParaRPr lang="en-GB"/>
        </a:p>
      </dgm:t>
    </dgm:pt>
    <dgm:pt modelId="{48F4C6A4-3733-0143-A870-260F15B00F19}">
      <dgm:prSet phldrT="[Text]" custT="1"/>
      <dgm:spPr>
        <a:solidFill>
          <a:srgbClr val="ED7D31"/>
        </a:solidFill>
        <a:ln w="31750" cap="flat" cmpd="sng" algn="ctr">
          <a:solidFill>
            <a:srgbClr val="FFFA7B"/>
          </a:solidFill>
          <a:prstDash val="solid"/>
          <a:miter lim="800000"/>
        </a:ln>
        <a:effectLst/>
      </dgm:spPr>
      <dgm:t>
        <a:bodyPr spcFirstLastPara="0" vert="horz" wrap="square" lIns="45720" tIns="45720" rIns="45720" bIns="45720" numCol="1" spcCol="1270" anchor="ctr" anchorCtr="0"/>
        <a:lstStyle/>
        <a:p>
          <a:pPr marL="0" lvl="0" indent="0" algn="ctr" defTabSz="533400">
            <a:lnSpc>
              <a:spcPct val="90000"/>
            </a:lnSpc>
            <a:spcBef>
              <a:spcPct val="0"/>
            </a:spcBef>
            <a:spcAft>
              <a:spcPct val="35000"/>
            </a:spcAft>
            <a:buNone/>
          </a:pPr>
          <a:r>
            <a:rPr lang="en-GB" sz="1200" kern="1200" dirty="0">
              <a:solidFill>
                <a:schemeClr val="bg1"/>
              </a:solidFill>
              <a:latin typeface="Calibri" panose="020F0502020204030204"/>
              <a:ea typeface="+mn-ea"/>
              <a:cs typeface="+mn-cs"/>
            </a:rPr>
            <a:t>Improve your empathy &amp; communication with others. Be able to see different points of view and perspectives, which will improve relationships.</a:t>
          </a:r>
        </a:p>
      </dgm:t>
    </dgm:pt>
    <dgm:pt modelId="{91DECA2F-3EDF-3145-9E4E-195C84F757B6}" type="parTrans" cxnId="{F6D54B14-2B5D-A143-84E6-016E5061971B}">
      <dgm:prSet/>
      <dgm:spPr/>
      <dgm:t>
        <a:bodyPr/>
        <a:lstStyle/>
        <a:p>
          <a:endParaRPr lang="en-GB"/>
        </a:p>
      </dgm:t>
    </dgm:pt>
    <dgm:pt modelId="{FA4BBAC8-D8CF-4343-808C-EFB8BD3C7A0E}" type="sibTrans" cxnId="{F6D54B14-2B5D-A143-84E6-016E5061971B}">
      <dgm:prSet/>
      <dgm:spPr/>
      <dgm:t>
        <a:bodyPr/>
        <a:lstStyle/>
        <a:p>
          <a:endParaRPr lang="en-GB"/>
        </a:p>
      </dgm:t>
    </dgm:pt>
    <dgm:pt modelId="{42CD2DE9-9CA3-F84C-AC78-B7386307E86C}">
      <dgm:prSet phldrT="[Text]" custT="1"/>
      <dgm:spPr>
        <a:solidFill>
          <a:srgbClr val="ED7D31"/>
        </a:solidFill>
        <a:ln w="31750" cap="flat" cmpd="sng" algn="ctr">
          <a:solidFill>
            <a:srgbClr val="FFFA7B"/>
          </a:solidFill>
          <a:prstDash val="solid"/>
          <a:miter lim="800000"/>
        </a:ln>
        <a:effectLst/>
      </dgm:spPr>
      <dgm:t>
        <a:bodyPr spcFirstLastPara="0" vert="horz" wrap="square" lIns="45720" tIns="45720" rIns="45720" bIns="45720" numCol="1" spcCol="1270" anchor="ctr" anchorCtr="0"/>
        <a:lstStyle/>
        <a:p>
          <a:r>
            <a:rPr lang="en-GB" sz="1200" kern="1200" dirty="0">
              <a:solidFill>
                <a:schemeClr val="bg1"/>
              </a:solidFill>
            </a:rPr>
            <a:t>Ability to make decisions under </a:t>
          </a:r>
          <a:r>
            <a:rPr lang="en-GB" sz="1200" kern="1200" dirty="0">
              <a:solidFill>
                <a:schemeClr val="bg1"/>
              </a:solidFill>
              <a:latin typeface="Calibri" panose="020F0502020204030204"/>
              <a:ea typeface="+mn-ea"/>
              <a:cs typeface="+mn-cs"/>
            </a:rPr>
            <a:t>pressure and have better judgement when evaluating decisions.</a:t>
          </a:r>
        </a:p>
      </dgm:t>
    </dgm:pt>
    <dgm:pt modelId="{48D4EF9F-29C1-B749-8721-82D56F668D37}" type="parTrans" cxnId="{E397385A-B90B-B84D-8CBE-83E695FC48CD}">
      <dgm:prSet/>
      <dgm:spPr/>
      <dgm:t>
        <a:bodyPr/>
        <a:lstStyle/>
        <a:p>
          <a:endParaRPr lang="en-GB"/>
        </a:p>
      </dgm:t>
    </dgm:pt>
    <dgm:pt modelId="{9F5BB20F-4A83-4243-A4DB-16BA92107F9D}" type="sibTrans" cxnId="{E397385A-B90B-B84D-8CBE-83E695FC48CD}">
      <dgm:prSet/>
      <dgm:spPr/>
      <dgm:t>
        <a:bodyPr/>
        <a:lstStyle/>
        <a:p>
          <a:endParaRPr lang="en-GB"/>
        </a:p>
      </dgm:t>
    </dgm:pt>
    <dgm:pt modelId="{577A3CAC-16CD-8244-BF29-3E5F0C6DEA0B}">
      <dgm:prSet phldrT="[Text]" custT="1"/>
      <dgm:spPr>
        <a:solidFill>
          <a:schemeClr val="accent2"/>
        </a:solidFill>
        <a:ln w="31750">
          <a:solidFill>
            <a:srgbClr val="FFFA7B"/>
          </a:solidFill>
        </a:ln>
      </dgm:spPr>
      <dgm:t>
        <a:bodyPr/>
        <a:lstStyle/>
        <a:p>
          <a:r>
            <a:rPr lang="en-GB" sz="1200" kern="1200" dirty="0">
              <a:solidFill>
                <a:schemeClr val="bg1"/>
              </a:solidFill>
            </a:rPr>
            <a:t>Increased </a:t>
          </a:r>
          <a:r>
            <a:rPr lang="en-GB" sz="1200" kern="1200" dirty="0">
              <a:solidFill>
                <a:schemeClr val="bg1"/>
              </a:solidFill>
              <a:latin typeface="Calibri" panose="020F0502020204030204"/>
              <a:ea typeface="+mn-ea"/>
              <a:cs typeface="+mn-cs"/>
            </a:rPr>
            <a:t>confidence</a:t>
          </a:r>
          <a:r>
            <a:rPr lang="en-GB" sz="1200" kern="1200" dirty="0">
              <a:solidFill>
                <a:schemeClr val="bg1"/>
              </a:solidFill>
            </a:rPr>
            <a:t> within yourself &amp; your opinions</a:t>
          </a:r>
        </a:p>
      </dgm:t>
    </dgm:pt>
    <dgm:pt modelId="{4BB270B6-F9CD-7940-A9F7-E0A23F92B027}" type="parTrans" cxnId="{944E0C80-4143-BA43-BA3D-2DB79CD5608C}">
      <dgm:prSet/>
      <dgm:spPr/>
      <dgm:t>
        <a:bodyPr/>
        <a:lstStyle/>
        <a:p>
          <a:endParaRPr lang="en-GB"/>
        </a:p>
      </dgm:t>
    </dgm:pt>
    <dgm:pt modelId="{7D810C1A-D1CE-D24C-8716-216F22115C9E}" type="sibTrans" cxnId="{944E0C80-4143-BA43-BA3D-2DB79CD5608C}">
      <dgm:prSet/>
      <dgm:spPr/>
      <dgm:t>
        <a:bodyPr/>
        <a:lstStyle/>
        <a:p>
          <a:endParaRPr lang="en-GB"/>
        </a:p>
      </dgm:t>
    </dgm:pt>
    <dgm:pt modelId="{3F8EAB63-2789-9143-BD44-D0DE98F96D0A}">
      <dgm:prSet custT="1"/>
      <dgm:spPr>
        <a:solidFill>
          <a:srgbClr val="ED7D31"/>
        </a:solidFill>
        <a:ln w="31750" cap="flat" cmpd="sng" algn="ctr">
          <a:solidFill>
            <a:srgbClr val="FFFA7B"/>
          </a:solidFill>
          <a:prstDash val="solid"/>
          <a:miter lim="800000"/>
        </a:ln>
        <a:effectLst/>
      </dgm:spPr>
      <dgm:t>
        <a:bodyPr spcFirstLastPara="0" vert="horz" wrap="square" lIns="45720" tIns="45720" rIns="45720" bIns="45720" numCol="1" spcCol="1270" anchor="ctr" anchorCtr="0"/>
        <a:lstStyle/>
        <a:p>
          <a:pPr marL="0" lvl="0" indent="0" algn="ctr" defTabSz="533400">
            <a:lnSpc>
              <a:spcPct val="90000"/>
            </a:lnSpc>
            <a:spcBef>
              <a:spcPct val="0"/>
            </a:spcBef>
            <a:spcAft>
              <a:spcPct val="35000"/>
            </a:spcAft>
            <a:buNone/>
          </a:pPr>
          <a:r>
            <a:rPr lang="en-GB" sz="1100" kern="1200" dirty="0">
              <a:solidFill>
                <a:schemeClr val="bg1"/>
              </a:solidFill>
            </a:rPr>
            <a:t>The ability to make grounded </a:t>
          </a:r>
          <a:r>
            <a:rPr lang="en-GB" sz="1200" kern="1200" dirty="0">
              <a:solidFill>
                <a:prstClr val="white"/>
              </a:solidFill>
              <a:latin typeface="Calibri" panose="020F0502020204030204"/>
              <a:ea typeface="+mn-ea"/>
              <a:cs typeface="+mn-cs"/>
            </a:rPr>
            <a:t>decisions</a:t>
          </a:r>
          <a:r>
            <a:rPr lang="en-GB" sz="1100" kern="1200" dirty="0">
              <a:solidFill>
                <a:schemeClr val="bg1"/>
              </a:solidFill>
            </a:rPr>
            <a:t> from a non bias point of view</a:t>
          </a:r>
          <a:endParaRPr lang="en-GB" sz="1100" kern="1200" dirty="0"/>
        </a:p>
      </dgm:t>
    </dgm:pt>
    <dgm:pt modelId="{2A80B4D9-E8BF-884C-B47E-D62F0F10DD80}" type="parTrans" cxnId="{3FE0AFD7-9C2D-A041-BD2B-8D11EBE5319F}">
      <dgm:prSet/>
      <dgm:spPr/>
      <dgm:t>
        <a:bodyPr/>
        <a:lstStyle/>
        <a:p>
          <a:endParaRPr lang="en-GB"/>
        </a:p>
      </dgm:t>
    </dgm:pt>
    <dgm:pt modelId="{C6052CA3-2414-0C4C-AE60-23B55683CC18}" type="sibTrans" cxnId="{3FE0AFD7-9C2D-A041-BD2B-8D11EBE5319F}">
      <dgm:prSet/>
      <dgm:spPr/>
      <dgm:t>
        <a:bodyPr/>
        <a:lstStyle/>
        <a:p>
          <a:endParaRPr lang="en-GB"/>
        </a:p>
      </dgm:t>
    </dgm:pt>
    <dgm:pt modelId="{E0D4BE9A-8026-A34F-94E0-A5F59812DFDF}" type="pres">
      <dgm:prSet presAssocID="{86608E65-C856-A84C-AFBD-96A50E359883}" presName="diagram" presStyleCnt="0">
        <dgm:presLayoutVars>
          <dgm:dir/>
          <dgm:resizeHandles val="exact"/>
        </dgm:presLayoutVars>
      </dgm:prSet>
      <dgm:spPr/>
    </dgm:pt>
    <dgm:pt modelId="{2521222B-8896-1E44-8543-66970AAE0368}" type="pres">
      <dgm:prSet presAssocID="{084E23B7-EC0C-5F42-A35A-4C5B1183189E}" presName="node" presStyleLbl="node1" presStyleIdx="0" presStyleCnt="5" custScaleX="139546" custScaleY="134019" custLinFactNeighborX="-1604" custLinFactNeighborY="-567">
        <dgm:presLayoutVars>
          <dgm:bulletEnabled val="1"/>
        </dgm:presLayoutVars>
      </dgm:prSet>
      <dgm:spPr/>
    </dgm:pt>
    <dgm:pt modelId="{3A942116-7C33-414A-92F9-23892207606B}" type="pres">
      <dgm:prSet presAssocID="{9BFFB419-1DE0-6043-BCAB-EC2A31C59ACA}" presName="sibTrans" presStyleCnt="0"/>
      <dgm:spPr/>
    </dgm:pt>
    <dgm:pt modelId="{0D667D6A-924C-3040-A586-3798ABCDA091}" type="pres">
      <dgm:prSet presAssocID="{48F4C6A4-3733-0143-A870-260F15B00F19}" presName="node" presStyleLbl="node1" presStyleIdx="1" presStyleCnt="5" custScaleX="210971" custScaleY="150713" custLinFactNeighborX="2341" custLinFactNeighborY="13173">
        <dgm:presLayoutVars>
          <dgm:bulletEnabled val="1"/>
        </dgm:presLayoutVars>
      </dgm:prSet>
      <dgm:spPr>
        <a:xfrm>
          <a:off x="1089348" y="275313"/>
          <a:ext cx="1222515" cy="577389"/>
        </a:xfrm>
        <a:prstGeom prst="rect">
          <a:avLst/>
        </a:prstGeom>
      </dgm:spPr>
    </dgm:pt>
    <dgm:pt modelId="{CC92A413-8C71-8B47-9B8D-2054A96C8C39}" type="pres">
      <dgm:prSet presAssocID="{FA4BBAC8-D8CF-4343-808C-EFB8BD3C7A0E}" presName="sibTrans" presStyleCnt="0"/>
      <dgm:spPr/>
    </dgm:pt>
    <dgm:pt modelId="{8CE9B986-EEB2-AD47-BC1A-BEE8083EA30A}" type="pres">
      <dgm:prSet presAssocID="{3F8EAB63-2789-9143-BD44-D0DE98F96D0A}" presName="node" presStyleLbl="node1" presStyleIdx="2" presStyleCnt="5" custScaleX="141156" custScaleY="138985">
        <dgm:presLayoutVars>
          <dgm:bulletEnabled val="1"/>
        </dgm:presLayoutVars>
      </dgm:prSet>
      <dgm:spPr>
        <a:xfrm>
          <a:off x="1529235" y="979153"/>
          <a:ext cx="1213564" cy="728138"/>
        </a:xfrm>
        <a:prstGeom prst="rect">
          <a:avLst/>
        </a:prstGeom>
      </dgm:spPr>
    </dgm:pt>
    <dgm:pt modelId="{743A17C7-8B04-9047-B533-62F827FD90DE}" type="pres">
      <dgm:prSet presAssocID="{C6052CA3-2414-0C4C-AE60-23B55683CC18}" presName="sibTrans" presStyleCnt="0"/>
      <dgm:spPr/>
    </dgm:pt>
    <dgm:pt modelId="{2C6BCFD1-3D11-364D-85B7-B91E130979B7}" type="pres">
      <dgm:prSet presAssocID="{42CD2DE9-9CA3-F84C-AC78-B7386307E86C}" presName="node" presStyleLbl="node1" presStyleIdx="3" presStyleCnt="5" custScaleX="175352" custScaleY="130526" custLinFactNeighborX="18448" custLinFactNeighborY="8573">
        <dgm:presLayoutVars>
          <dgm:bulletEnabled val="1"/>
        </dgm:presLayoutVars>
      </dgm:prSet>
      <dgm:spPr>
        <a:xfrm>
          <a:off x="468910" y="946879"/>
          <a:ext cx="1151545" cy="623782"/>
        </a:xfrm>
        <a:prstGeom prst="rect">
          <a:avLst/>
        </a:prstGeom>
      </dgm:spPr>
    </dgm:pt>
    <dgm:pt modelId="{CD2C086C-9A3D-F24C-8760-0FBE36B61FE9}" type="pres">
      <dgm:prSet presAssocID="{9F5BB20F-4A83-4243-A4DB-16BA92107F9D}" presName="sibTrans" presStyleCnt="0"/>
      <dgm:spPr/>
    </dgm:pt>
    <dgm:pt modelId="{5CD2D86C-CEBA-9A4E-A8B4-546B2E9F39DD}" type="pres">
      <dgm:prSet presAssocID="{577A3CAC-16CD-8244-BF29-3E5F0C6DEA0B}" presName="node" presStyleLbl="node1" presStyleIdx="4" presStyleCnt="5" custScaleX="120000" custScaleY="126964">
        <dgm:presLayoutVars>
          <dgm:bulletEnabled val="1"/>
        </dgm:presLayoutVars>
      </dgm:prSet>
      <dgm:spPr/>
    </dgm:pt>
  </dgm:ptLst>
  <dgm:cxnLst>
    <dgm:cxn modelId="{F6D54B14-2B5D-A143-84E6-016E5061971B}" srcId="{86608E65-C856-A84C-AFBD-96A50E359883}" destId="{48F4C6A4-3733-0143-A870-260F15B00F19}" srcOrd="1" destOrd="0" parTransId="{91DECA2F-3EDF-3145-9E4E-195C84F757B6}" sibTransId="{FA4BBAC8-D8CF-4343-808C-EFB8BD3C7A0E}"/>
    <dgm:cxn modelId="{97F1CF50-1CD0-ED40-BF98-D8156C03F401}" srcId="{86608E65-C856-A84C-AFBD-96A50E359883}" destId="{084E23B7-EC0C-5F42-A35A-4C5B1183189E}" srcOrd="0" destOrd="0" parTransId="{1A27A3E5-7BFB-D146-AD23-0C9702F8102F}" sibTransId="{9BFFB419-1DE0-6043-BCAB-EC2A31C59ACA}"/>
    <dgm:cxn modelId="{E397385A-B90B-B84D-8CBE-83E695FC48CD}" srcId="{86608E65-C856-A84C-AFBD-96A50E359883}" destId="{42CD2DE9-9CA3-F84C-AC78-B7386307E86C}" srcOrd="3" destOrd="0" parTransId="{48D4EF9F-29C1-B749-8721-82D56F668D37}" sibTransId="{9F5BB20F-4A83-4243-A4DB-16BA92107F9D}"/>
    <dgm:cxn modelId="{944E0C80-4143-BA43-BA3D-2DB79CD5608C}" srcId="{86608E65-C856-A84C-AFBD-96A50E359883}" destId="{577A3CAC-16CD-8244-BF29-3E5F0C6DEA0B}" srcOrd="4" destOrd="0" parTransId="{4BB270B6-F9CD-7940-A9F7-E0A23F92B027}" sibTransId="{7D810C1A-D1CE-D24C-8716-216F22115C9E}"/>
    <dgm:cxn modelId="{104C408F-4E7E-9749-B2F5-1F8BC6A75F9F}" type="presOf" srcId="{084E23B7-EC0C-5F42-A35A-4C5B1183189E}" destId="{2521222B-8896-1E44-8543-66970AAE0368}" srcOrd="0" destOrd="0" presId="urn:microsoft.com/office/officeart/2005/8/layout/default"/>
    <dgm:cxn modelId="{5714AC91-EF47-E148-8F63-21557DF002B7}" type="presOf" srcId="{42CD2DE9-9CA3-F84C-AC78-B7386307E86C}" destId="{2C6BCFD1-3D11-364D-85B7-B91E130979B7}" srcOrd="0" destOrd="0" presId="urn:microsoft.com/office/officeart/2005/8/layout/default"/>
    <dgm:cxn modelId="{3BEBB49C-2E8B-3248-86D5-16C77C4FDB4A}" type="presOf" srcId="{86608E65-C856-A84C-AFBD-96A50E359883}" destId="{E0D4BE9A-8026-A34F-94E0-A5F59812DFDF}" srcOrd="0" destOrd="0" presId="urn:microsoft.com/office/officeart/2005/8/layout/default"/>
    <dgm:cxn modelId="{8FBCA89E-4B2C-A04F-9F11-A359CD1ADFF5}" type="presOf" srcId="{577A3CAC-16CD-8244-BF29-3E5F0C6DEA0B}" destId="{5CD2D86C-CEBA-9A4E-A8B4-546B2E9F39DD}" srcOrd="0" destOrd="0" presId="urn:microsoft.com/office/officeart/2005/8/layout/default"/>
    <dgm:cxn modelId="{6D4DD3B4-9009-AC40-9222-3A66399ABD03}" type="presOf" srcId="{3F8EAB63-2789-9143-BD44-D0DE98F96D0A}" destId="{8CE9B986-EEB2-AD47-BC1A-BEE8083EA30A}" srcOrd="0" destOrd="0" presId="urn:microsoft.com/office/officeart/2005/8/layout/default"/>
    <dgm:cxn modelId="{075EC6D3-7580-664F-A98C-97F9A512B3A4}" type="presOf" srcId="{48F4C6A4-3733-0143-A870-260F15B00F19}" destId="{0D667D6A-924C-3040-A586-3798ABCDA091}" srcOrd="0" destOrd="0" presId="urn:microsoft.com/office/officeart/2005/8/layout/default"/>
    <dgm:cxn modelId="{3FE0AFD7-9C2D-A041-BD2B-8D11EBE5319F}" srcId="{86608E65-C856-A84C-AFBD-96A50E359883}" destId="{3F8EAB63-2789-9143-BD44-D0DE98F96D0A}" srcOrd="2" destOrd="0" parTransId="{2A80B4D9-E8BF-884C-B47E-D62F0F10DD80}" sibTransId="{C6052CA3-2414-0C4C-AE60-23B55683CC18}"/>
    <dgm:cxn modelId="{D287274C-8456-AA4A-9503-DA3F3B3F2FC5}" type="presParOf" srcId="{E0D4BE9A-8026-A34F-94E0-A5F59812DFDF}" destId="{2521222B-8896-1E44-8543-66970AAE0368}" srcOrd="0" destOrd="0" presId="urn:microsoft.com/office/officeart/2005/8/layout/default"/>
    <dgm:cxn modelId="{724EC8A7-BAE1-3240-BBD2-4B9AA533BA4F}" type="presParOf" srcId="{E0D4BE9A-8026-A34F-94E0-A5F59812DFDF}" destId="{3A942116-7C33-414A-92F9-23892207606B}" srcOrd="1" destOrd="0" presId="urn:microsoft.com/office/officeart/2005/8/layout/default"/>
    <dgm:cxn modelId="{B6209A2D-485C-B048-982E-475657C50FE8}" type="presParOf" srcId="{E0D4BE9A-8026-A34F-94E0-A5F59812DFDF}" destId="{0D667D6A-924C-3040-A586-3798ABCDA091}" srcOrd="2" destOrd="0" presId="urn:microsoft.com/office/officeart/2005/8/layout/default"/>
    <dgm:cxn modelId="{F38D7B84-3995-C444-B1F3-50AEE28C73FC}" type="presParOf" srcId="{E0D4BE9A-8026-A34F-94E0-A5F59812DFDF}" destId="{CC92A413-8C71-8B47-9B8D-2054A96C8C39}" srcOrd="3" destOrd="0" presId="urn:microsoft.com/office/officeart/2005/8/layout/default"/>
    <dgm:cxn modelId="{89F21253-96D8-9042-80A9-8A9D9252D4D6}" type="presParOf" srcId="{E0D4BE9A-8026-A34F-94E0-A5F59812DFDF}" destId="{8CE9B986-EEB2-AD47-BC1A-BEE8083EA30A}" srcOrd="4" destOrd="0" presId="urn:microsoft.com/office/officeart/2005/8/layout/default"/>
    <dgm:cxn modelId="{41D295BC-75FA-4740-BB28-8882B05EC923}" type="presParOf" srcId="{E0D4BE9A-8026-A34F-94E0-A5F59812DFDF}" destId="{743A17C7-8B04-9047-B533-62F827FD90DE}" srcOrd="5" destOrd="0" presId="urn:microsoft.com/office/officeart/2005/8/layout/default"/>
    <dgm:cxn modelId="{D73C7570-6C1B-9E45-92B3-12CA85BCA9C5}" type="presParOf" srcId="{E0D4BE9A-8026-A34F-94E0-A5F59812DFDF}" destId="{2C6BCFD1-3D11-364D-85B7-B91E130979B7}" srcOrd="6" destOrd="0" presId="urn:microsoft.com/office/officeart/2005/8/layout/default"/>
    <dgm:cxn modelId="{533BBE1C-9F40-634C-8579-1F34000CAD66}" type="presParOf" srcId="{E0D4BE9A-8026-A34F-94E0-A5F59812DFDF}" destId="{CD2C086C-9A3D-F24C-8760-0FBE36B61FE9}" srcOrd="7" destOrd="0" presId="urn:microsoft.com/office/officeart/2005/8/layout/default"/>
    <dgm:cxn modelId="{45C37A6F-D686-264D-A7FE-6632F296972F}" type="presParOf" srcId="{E0D4BE9A-8026-A34F-94E0-A5F59812DFDF}" destId="{5CD2D86C-CEBA-9A4E-A8B4-546B2E9F39DD}" srcOrd="8" destOrd="0" presId="urn:microsoft.com/office/officeart/2005/8/layout/default"/>
  </dgm:cxnLst>
  <dgm:bg/>
  <dgm:whole/>
  <dgm:extLst>
    <a:ext uri="http://schemas.microsoft.com/office/drawing/2008/diagram">
      <dsp:dataModelExt xmlns:dsp="http://schemas.microsoft.com/office/drawing/2008/diagram" relId="rId1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85CF7A0-F788-8047-BB66-4D6754CE9577}">
      <dsp:nvSpPr>
        <dsp:cNvPr id="0" name=""/>
        <dsp:cNvSpPr/>
      </dsp:nvSpPr>
      <dsp:spPr>
        <a:xfrm>
          <a:off x="0" y="149414"/>
          <a:ext cx="1109505" cy="443802"/>
        </a:xfrm>
        <a:prstGeom prst="chevron">
          <a:avLst/>
        </a:prstGeom>
        <a:solidFill>
          <a:srgbClr val="FF5167"/>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10795" rIns="0" bIns="10795" numCol="1" spcCol="1270" anchor="ctr" anchorCtr="0">
          <a:noAutofit/>
        </a:bodyPr>
        <a:lstStyle/>
        <a:p>
          <a:pPr marL="0" lvl="0" indent="0" algn="ctr" defTabSz="755650">
            <a:lnSpc>
              <a:spcPct val="90000"/>
            </a:lnSpc>
            <a:spcBef>
              <a:spcPct val="0"/>
            </a:spcBef>
            <a:spcAft>
              <a:spcPct val="35000"/>
            </a:spcAft>
            <a:buNone/>
          </a:pPr>
          <a:r>
            <a:rPr lang="en-GB" sz="1700" b="1" kern="1200" dirty="0"/>
            <a:t>Step 1:</a:t>
          </a:r>
        </a:p>
      </dsp:txBody>
      <dsp:txXfrm>
        <a:off x="221901" y="149414"/>
        <a:ext cx="665703" cy="443802"/>
      </dsp:txXfrm>
    </dsp:sp>
    <dsp:sp modelId="{992324D1-07C3-A441-9B42-E7CB9664D2BE}">
      <dsp:nvSpPr>
        <dsp:cNvPr id="0" name=""/>
        <dsp:cNvSpPr/>
      </dsp:nvSpPr>
      <dsp:spPr>
        <a:xfrm>
          <a:off x="0" y="855703"/>
          <a:ext cx="1109505" cy="443802"/>
        </a:xfrm>
        <a:prstGeom prst="chevron">
          <a:avLst/>
        </a:prstGeom>
        <a:solidFill>
          <a:srgbClr val="FF5167"/>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10795" rIns="0" bIns="10795" numCol="1" spcCol="1270" anchor="ctr" anchorCtr="0">
          <a:noAutofit/>
        </a:bodyPr>
        <a:lstStyle/>
        <a:p>
          <a:pPr marL="0" lvl="0" indent="0" algn="ctr" defTabSz="755650">
            <a:lnSpc>
              <a:spcPct val="90000"/>
            </a:lnSpc>
            <a:spcBef>
              <a:spcPct val="0"/>
            </a:spcBef>
            <a:spcAft>
              <a:spcPct val="35000"/>
            </a:spcAft>
            <a:buNone/>
          </a:pPr>
          <a:r>
            <a:rPr lang="en-GB" sz="1700" b="1" kern="1200" dirty="0"/>
            <a:t>Step 2:</a:t>
          </a:r>
        </a:p>
      </dsp:txBody>
      <dsp:txXfrm>
        <a:off x="221901" y="855703"/>
        <a:ext cx="665703" cy="443802"/>
      </dsp:txXfrm>
    </dsp:sp>
    <dsp:sp modelId="{108A840F-75D0-9B4D-A7AB-FFF9BFA4ACF9}">
      <dsp:nvSpPr>
        <dsp:cNvPr id="0" name=""/>
        <dsp:cNvSpPr/>
      </dsp:nvSpPr>
      <dsp:spPr>
        <a:xfrm>
          <a:off x="0" y="1645404"/>
          <a:ext cx="1109505" cy="443802"/>
        </a:xfrm>
        <a:prstGeom prst="chevron">
          <a:avLst/>
        </a:prstGeom>
        <a:solidFill>
          <a:srgbClr val="FF5167"/>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10795" rIns="0" bIns="10795" numCol="1" spcCol="1270" anchor="ctr" anchorCtr="0">
          <a:noAutofit/>
        </a:bodyPr>
        <a:lstStyle/>
        <a:p>
          <a:pPr marL="0" lvl="0" indent="0" algn="ctr" defTabSz="755650">
            <a:lnSpc>
              <a:spcPct val="90000"/>
            </a:lnSpc>
            <a:spcBef>
              <a:spcPct val="0"/>
            </a:spcBef>
            <a:spcAft>
              <a:spcPct val="35000"/>
            </a:spcAft>
            <a:buNone/>
          </a:pPr>
          <a:r>
            <a:rPr lang="en-GB" sz="1700" b="1" kern="1200" dirty="0"/>
            <a:t>Step 3</a:t>
          </a:r>
          <a:r>
            <a:rPr lang="en-GB" sz="1700" kern="1200" dirty="0"/>
            <a:t>:</a:t>
          </a:r>
        </a:p>
      </dsp:txBody>
      <dsp:txXfrm>
        <a:off x="221901" y="1645404"/>
        <a:ext cx="665703" cy="443802"/>
      </dsp:txXfrm>
    </dsp:sp>
    <dsp:sp modelId="{16516ADE-8004-F44A-A7ED-A5517A91CDA4}">
      <dsp:nvSpPr>
        <dsp:cNvPr id="0" name=""/>
        <dsp:cNvSpPr/>
      </dsp:nvSpPr>
      <dsp:spPr>
        <a:xfrm>
          <a:off x="0" y="2380962"/>
          <a:ext cx="1109505" cy="443802"/>
        </a:xfrm>
        <a:prstGeom prst="chevron">
          <a:avLst/>
        </a:prstGeom>
        <a:solidFill>
          <a:srgbClr val="FF5167"/>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10795" rIns="0" bIns="10795" numCol="1" spcCol="1270" anchor="ctr" anchorCtr="0">
          <a:noAutofit/>
        </a:bodyPr>
        <a:lstStyle/>
        <a:p>
          <a:pPr marL="0" lvl="0" indent="0" algn="ctr" defTabSz="755650">
            <a:lnSpc>
              <a:spcPct val="90000"/>
            </a:lnSpc>
            <a:spcBef>
              <a:spcPct val="0"/>
            </a:spcBef>
            <a:spcAft>
              <a:spcPct val="35000"/>
            </a:spcAft>
            <a:buNone/>
          </a:pPr>
          <a:r>
            <a:rPr lang="en-GB" sz="1700" b="1" kern="1200"/>
            <a:t>Step 4</a:t>
          </a:r>
          <a:r>
            <a:rPr lang="en-GB" sz="1700" kern="1200"/>
            <a:t>:</a:t>
          </a:r>
        </a:p>
      </dsp:txBody>
      <dsp:txXfrm>
        <a:off x="221901" y="2380962"/>
        <a:ext cx="665703" cy="443802"/>
      </dsp:txXfrm>
    </dsp:sp>
    <dsp:sp modelId="{5EA91787-3A1F-6F4E-8947-62B1E83ABB47}">
      <dsp:nvSpPr>
        <dsp:cNvPr id="0" name=""/>
        <dsp:cNvSpPr/>
      </dsp:nvSpPr>
      <dsp:spPr>
        <a:xfrm>
          <a:off x="0" y="3160997"/>
          <a:ext cx="1109505" cy="443802"/>
        </a:xfrm>
        <a:prstGeom prst="chevron">
          <a:avLst/>
        </a:prstGeom>
        <a:solidFill>
          <a:srgbClr val="FF5167"/>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10795" rIns="0" bIns="10795" numCol="1" spcCol="1270" anchor="ctr" anchorCtr="0">
          <a:noAutofit/>
        </a:bodyPr>
        <a:lstStyle/>
        <a:p>
          <a:pPr marL="0" lvl="0" indent="0" algn="ctr" defTabSz="755650">
            <a:lnSpc>
              <a:spcPct val="90000"/>
            </a:lnSpc>
            <a:spcBef>
              <a:spcPct val="0"/>
            </a:spcBef>
            <a:spcAft>
              <a:spcPct val="35000"/>
            </a:spcAft>
            <a:buNone/>
          </a:pPr>
          <a:r>
            <a:rPr lang="en-GB" sz="1700" b="1" kern="1200" dirty="0"/>
            <a:t>Step 5:</a:t>
          </a:r>
        </a:p>
      </dsp:txBody>
      <dsp:txXfrm>
        <a:off x="221901" y="3160997"/>
        <a:ext cx="665703" cy="443802"/>
      </dsp:txXfrm>
    </dsp:sp>
    <dsp:sp modelId="{BCC2C492-53C9-3E4A-956F-6576425D7D4D}">
      <dsp:nvSpPr>
        <dsp:cNvPr id="0" name=""/>
        <dsp:cNvSpPr/>
      </dsp:nvSpPr>
      <dsp:spPr>
        <a:xfrm>
          <a:off x="0" y="3820727"/>
          <a:ext cx="1109505" cy="443802"/>
        </a:xfrm>
        <a:prstGeom prst="chevron">
          <a:avLst/>
        </a:prstGeom>
        <a:solidFill>
          <a:srgbClr val="FF5167"/>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10795" rIns="0" bIns="10795" numCol="1" spcCol="1270" anchor="ctr" anchorCtr="0">
          <a:noAutofit/>
        </a:bodyPr>
        <a:lstStyle/>
        <a:p>
          <a:pPr marL="0" lvl="0" indent="0" algn="ctr" defTabSz="755650">
            <a:lnSpc>
              <a:spcPct val="90000"/>
            </a:lnSpc>
            <a:spcBef>
              <a:spcPct val="0"/>
            </a:spcBef>
            <a:spcAft>
              <a:spcPct val="35000"/>
            </a:spcAft>
            <a:buNone/>
          </a:pPr>
          <a:r>
            <a:rPr lang="en-GB" sz="1700" b="1" kern="1200"/>
            <a:t>Step 6:</a:t>
          </a:r>
        </a:p>
      </dsp:txBody>
      <dsp:txXfrm>
        <a:off x="221901" y="3820727"/>
        <a:ext cx="665703" cy="44380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D388530-D795-354E-B244-6A327EA5D3AE}">
      <dsp:nvSpPr>
        <dsp:cNvPr id="0" name=""/>
        <dsp:cNvSpPr/>
      </dsp:nvSpPr>
      <dsp:spPr>
        <a:xfrm rot="10800000">
          <a:off x="949807" y="1721"/>
          <a:ext cx="3996675" cy="631355"/>
        </a:xfrm>
        <a:prstGeom prst="homePlate">
          <a:avLst/>
        </a:prstGeom>
        <a:solidFill>
          <a:schemeClr val="accent1">
            <a:hueOff val="0"/>
            <a:satOff val="0"/>
            <a:lumOff val="0"/>
            <a:alpha val="0"/>
          </a:schemeClr>
        </a:solidFill>
        <a:ln w="12700" cap="flat" cmpd="sng" algn="ctr">
          <a:solidFill>
            <a:srgbClr val="FF5167"/>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960" tIns="45720" rIns="85344" bIns="45720" numCol="1" spcCol="1270" anchor="ctr" anchorCtr="0">
          <a:noAutofit/>
        </a:bodyPr>
        <a:lstStyle/>
        <a:p>
          <a:pPr marL="0" lvl="0" indent="0" algn="ctr" defTabSz="533400">
            <a:lnSpc>
              <a:spcPct val="90000"/>
            </a:lnSpc>
            <a:spcBef>
              <a:spcPct val="0"/>
            </a:spcBef>
            <a:spcAft>
              <a:spcPct val="35000"/>
            </a:spcAft>
            <a:buNone/>
          </a:pPr>
          <a:r>
            <a:rPr lang="en-GB" sz="1200" b="1" kern="1200" dirty="0">
              <a:solidFill>
                <a:schemeClr val="tx1">
                  <a:lumMod val="65000"/>
                  <a:lumOff val="35000"/>
                </a:schemeClr>
              </a:solidFill>
            </a:rPr>
            <a:t>Ask questions - </a:t>
          </a:r>
          <a:r>
            <a:rPr lang="en-GB" sz="1200" b="0" kern="1200" dirty="0">
              <a:solidFill>
                <a:schemeClr val="tx1">
                  <a:lumMod val="65000"/>
                  <a:lumOff val="35000"/>
                </a:schemeClr>
              </a:solidFill>
            </a:rPr>
            <a:t>think about the type of question you want to as, some questions will have lots of different perspectives to help you for the next step!</a:t>
          </a:r>
        </a:p>
      </dsp:txBody>
      <dsp:txXfrm rot="10800000">
        <a:off x="1107646" y="1721"/>
        <a:ext cx="3838836" cy="631355"/>
      </dsp:txXfrm>
    </dsp:sp>
    <dsp:sp modelId="{2959D380-8911-6044-8026-35814E11EF9F}">
      <dsp:nvSpPr>
        <dsp:cNvPr id="0" name=""/>
        <dsp:cNvSpPr/>
      </dsp:nvSpPr>
      <dsp:spPr>
        <a:xfrm>
          <a:off x="532908" y="114702"/>
          <a:ext cx="413226" cy="442248"/>
        </a:xfrm>
        <a:prstGeom prst="ellipse">
          <a:avLst/>
        </a:prstGeom>
        <a:blipFill>
          <a:blip xmlns:r="http://schemas.openxmlformats.org/officeDocument/2006/relationships" r:embed="rId1">
            <a:extLst>
              <a:ext uri="{28A0092B-C50C-407E-A947-70E740481C1C}">
                <a14:useLocalDpi xmlns:a14="http://schemas.microsoft.com/office/drawing/2010/main" val="0"/>
              </a:ext>
            </a:extLst>
          </a:blip>
          <a:srcRect/>
          <a:stretch>
            <a:fillRect t="-3000" b="-3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CDD0230-FB57-F046-B659-BBECD464DC86}">
      <dsp:nvSpPr>
        <dsp:cNvPr id="0" name=""/>
        <dsp:cNvSpPr/>
      </dsp:nvSpPr>
      <dsp:spPr>
        <a:xfrm rot="10800000">
          <a:off x="944102" y="754873"/>
          <a:ext cx="4008085" cy="478401"/>
        </a:xfrm>
        <a:prstGeom prst="homePlate">
          <a:avLst/>
        </a:prstGeom>
        <a:solidFill>
          <a:schemeClr val="bg2"/>
        </a:solidFill>
        <a:ln w="12700" cap="flat" cmpd="sng" algn="ctr">
          <a:solidFill>
            <a:srgbClr val="FF5167"/>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960" tIns="45720" rIns="85344" bIns="45720" numCol="1" spcCol="1270" anchor="ctr" anchorCtr="0">
          <a:noAutofit/>
        </a:bodyPr>
        <a:lstStyle/>
        <a:p>
          <a:pPr marL="0" lvl="0" indent="0" algn="ctr" defTabSz="533400">
            <a:lnSpc>
              <a:spcPct val="90000"/>
            </a:lnSpc>
            <a:spcBef>
              <a:spcPct val="0"/>
            </a:spcBef>
            <a:spcAft>
              <a:spcPct val="35000"/>
            </a:spcAft>
            <a:buNone/>
          </a:pPr>
          <a:r>
            <a:rPr lang="en-GB" sz="1200" b="1" kern="1200" dirty="0">
              <a:solidFill>
                <a:schemeClr val="tx1">
                  <a:lumMod val="65000"/>
                  <a:lumOff val="35000"/>
                </a:schemeClr>
              </a:solidFill>
            </a:rPr>
            <a:t>Gather your evidence </a:t>
          </a:r>
          <a:r>
            <a:rPr lang="en-GB" sz="1200" kern="1200" dirty="0">
              <a:solidFill>
                <a:schemeClr val="tx1">
                  <a:lumMod val="65000"/>
                  <a:lumOff val="35000"/>
                </a:schemeClr>
              </a:solidFill>
            </a:rPr>
            <a:t>- Once you have found your question, it’s time to gather your evidence to help you learn more about whatever topic you have chosen.</a:t>
          </a:r>
        </a:p>
      </dsp:txBody>
      <dsp:txXfrm rot="10800000">
        <a:off x="1063702" y="754873"/>
        <a:ext cx="3888485" cy="478401"/>
      </dsp:txXfrm>
    </dsp:sp>
    <dsp:sp modelId="{AC4617BC-4242-064D-B7F5-1FDE12E18643}">
      <dsp:nvSpPr>
        <dsp:cNvPr id="0" name=""/>
        <dsp:cNvSpPr/>
      </dsp:nvSpPr>
      <dsp:spPr>
        <a:xfrm>
          <a:off x="536676" y="832986"/>
          <a:ext cx="372238" cy="389452"/>
        </a:xfrm>
        <a:prstGeom prst="ellipse">
          <a:avLst/>
        </a:prstGeom>
        <a:blipFill>
          <a:blip xmlns:r="http://schemas.openxmlformats.org/officeDocument/2006/relationships" r:embed="rId2">
            <a:extLst>
              <a:ext uri="{28A0092B-C50C-407E-A947-70E740481C1C}">
                <a14:useLocalDpi xmlns:a14="http://schemas.microsoft.com/office/drawing/2010/main" val="0"/>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92919B3-BC3B-3A45-A87A-ABFB49F89472}">
      <dsp:nvSpPr>
        <dsp:cNvPr id="0" name=""/>
        <dsp:cNvSpPr/>
      </dsp:nvSpPr>
      <dsp:spPr>
        <a:xfrm rot="10800000">
          <a:off x="768337" y="1349963"/>
          <a:ext cx="4204966" cy="750862"/>
        </a:xfrm>
        <a:prstGeom prst="homePlate">
          <a:avLst/>
        </a:prstGeom>
        <a:solidFill>
          <a:schemeClr val="bg2"/>
        </a:solidFill>
        <a:ln w="12700" cap="flat" cmpd="sng" algn="ctr">
          <a:solidFill>
            <a:srgbClr val="FF5167"/>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960" tIns="45720" rIns="85344" bIns="45720" numCol="1" spcCol="1270" anchor="ctr" anchorCtr="0">
          <a:noAutofit/>
        </a:bodyPr>
        <a:lstStyle/>
        <a:p>
          <a:pPr marL="0" lvl="0" indent="0" algn="ctr" defTabSz="533400">
            <a:lnSpc>
              <a:spcPct val="90000"/>
            </a:lnSpc>
            <a:spcBef>
              <a:spcPct val="0"/>
            </a:spcBef>
            <a:spcAft>
              <a:spcPct val="35000"/>
            </a:spcAft>
            <a:buNone/>
          </a:pPr>
          <a:r>
            <a:rPr lang="en-GB" sz="1200" b="1" kern="1200" dirty="0">
              <a:solidFill>
                <a:schemeClr val="tx1">
                  <a:lumMod val="65000"/>
                  <a:lumOff val="35000"/>
                </a:schemeClr>
              </a:solidFill>
            </a:rPr>
            <a:t>Evaluate evidence found </a:t>
          </a:r>
          <a:r>
            <a:rPr lang="en-GB" sz="1200" kern="1200" dirty="0">
              <a:solidFill>
                <a:schemeClr val="tx1">
                  <a:lumMod val="65000"/>
                  <a:lumOff val="35000"/>
                </a:schemeClr>
              </a:solidFill>
            </a:rPr>
            <a:t>- Some sources of information will help you and be useful in regards to your question. Beware as not all sources will help! Some can mislead you and be a waste of your time.</a:t>
          </a:r>
        </a:p>
      </dsp:txBody>
      <dsp:txXfrm rot="10800000">
        <a:off x="956052" y="1349963"/>
        <a:ext cx="4017251" cy="750862"/>
      </dsp:txXfrm>
    </dsp:sp>
    <dsp:sp modelId="{BF33697E-E436-E24E-B1D9-7F689F6664A3}">
      <dsp:nvSpPr>
        <dsp:cNvPr id="0" name=""/>
        <dsp:cNvSpPr/>
      </dsp:nvSpPr>
      <dsp:spPr>
        <a:xfrm>
          <a:off x="524204" y="1496211"/>
          <a:ext cx="359375" cy="382625"/>
        </a:xfrm>
        <a:prstGeom prst="ellipse">
          <a:avLst/>
        </a:prstGeom>
        <a:blipFill dpi="0" rotWithShape="1">
          <a:blip xmlns:r="http://schemas.openxmlformats.org/officeDocument/2006/relationships" r:embed="rId3">
            <a:extLst>
              <a:ext uri="{28A0092B-C50C-407E-A947-70E740481C1C}">
                <a14:useLocalDpi xmlns:a14="http://schemas.microsoft.com/office/drawing/2010/main" val="0"/>
              </a:ext>
            </a:extLst>
          </a:blip>
          <a:srcRect/>
          <a:stretch>
            <a:fillRect l="-6000" t="-104" r="-6000" b="-104"/>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12689BA-AC1F-EC48-AF93-44D84507CA55}">
      <dsp:nvSpPr>
        <dsp:cNvPr id="0" name=""/>
        <dsp:cNvSpPr/>
      </dsp:nvSpPr>
      <dsp:spPr>
        <a:xfrm rot="10800000">
          <a:off x="759011" y="2172562"/>
          <a:ext cx="4214292" cy="716556"/>
        </a:xfrm>
        <a:prstGeom prst="homePlate">
          <a:avLst/>
        </a:prstGeom>
        <a:solidFill>
          <a:schemeClr val="bg2"/>
        </a:solidFill>
        <a:ln w="12700" cap="flat" cmpd="sng" algn="ctr">
          <a:solidFill>
            <a:srgbClr val="FF5167"/>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960" tIns="45720" rIns="85344" bIns="45720" numCol="1" spcCol="1270" anchor="ctr" anchorCtr="0">
          <a:noAutofit/>
        </a:bodyPr>
        <a:lstStyle/>
        <a:p>
          <a:pPr marL="0" lvl="0" indent="0" algn="ctr" defTabSz="533400">
            <a:lnSpc>
              <a:spcPct val="90000"/>
            </a:lnSpc>
            <a:spcBef>
              <a:spcPct val="0"/>
            </a:spcBef>
            <a:spcAft>
              <a:spcPct val="35000"/>
            </a:spcAft>
            <a:buNone/>
          </a:pPr>
          <a:r>
            <a:rPr lang="en-GB" sz="1200" b="1" kern="1200" dirty="0">
              <a:solidFill>
                <a:schemeClr val="tx1">
                  <a:lumMod val="65000"/>
                  <a:lumOff val="35000"/>
                </a:schemeClr>
              </a:solidFill>
            </a:rPr>
            <a:t>Test confirmation bias &amp; have open mindedness </a:t>
          </a:r>
          <a:r>
            <a:rPr lang="en-GB" sz="1200" kern="1200" dirty="0">
              <a:solidFill>
                <a:schemeClr val="tx1">
                  <a:lumMod val="65000"/>
                  <a:lumOff val="35000"/>
                </a:schemeClr>
              </a:solidFill>
            </a:rPr>
            <a:t>- Consider all points of views including your own! Practice empathy for others, understand your emotions and how they can impact judgement.</a:t>
          </a:r>
        </a:p>
      </dsp:txBody>
      <dsp:txXfrm rot="10800000">
        <a:off x="938150" y="2172562"/>
        <a:ext cx="4035153" cy="716556"/>
      </dsp:txXfrm>
    </dsp:sp>
    <dsp:sp modelId="{50FB0A5A-187A-854C-BAA9-7B2B681C5879}">
      <dsp:nvSpPr>
        <dsp:cNvPr id="0" name=""/>
        <dsp:cNvSpPr/>
      </dsp:nvSpPr>
      <dsp:spPr>
        <a:xfrm>
          <a:off x="515601" y="2313913"/>
          <a:ext cx="397702" cy="391545"/>
        </a:xfrm>
        <a:prstGeom prst="ellipse">
          <a:avLst/>
        </a:prstGeom>
        <a:blipFill>
          <a:blip xmlns:r="http://schemas.openxmlformats.org/officeDocument/2006/relationships" r:embed="rId4">
            <a:extLst>
              <a:ext uri="{28A0092B-C50C-407E-A947-70E740481C1C}">
                <a14:useLocalDpi xmlns:a14="http://schemas.microsoft.com/office/drawing/2010/main" val="0"/>
              </a:ext>
            </a:extLst>
          </a:blip>
          <a:srcRect/>
          <a:stretch>
            <a:fillRect l="-9000" r="-9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53F2B47-1551-A94F-AC11-B0A5D0200DB4}">
      <dsp:nvSpPr>
        <dsp:cNvPr id="0" name=""/>
        <dsp:cNvSpPr/>
      </dsp:nvSpPr>
      <dsp:spPr>
        <a:xfrm rot="10800000">
          <a:off x="818475" y="2938759"/>
          <a:ext cx="4154828" cy="509776"/>
        </a:xfrm>
        <a:prstGeom prst="homePlate">
          <a:avLst/>
        </a:prstGeom>
        <a:solidFill>
          <a:schemeClr val="bg2"/>
        </a:solidFill>
        <a:ln w="12700" cap="flat" cmpd="sng" algn="ctr">
          <a:solidFill>
            <a:srgbClr val="FF5167"/>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960" tIns="45720" rIns="85344" bIns="45720" numCol="1" spcCol="1270" anchor="ctr" anchorCtr="0">
          <a:noAutofit/>
        </a:bodyPr>
        <a:lstStyle/>
        <a:p>
          <a:pPr marL="0" lvl="0" indent="0" algn="ctr" defTabSz="533400">
            <a:lnSpc>
              <a:spcPct val="90000"/>
            </a:lnSpc>
            <a:spcBef>
              <a:spcPct val="0"/>
            </a:spcBef>
            <a:spcAft>
              <a:spcPct val="35000"/>
            </a:spcAft>
            <a:buNone/>
          </a:pPr>
          <a:r>
            <a:rPr lang="en-GB" sz="1200" b="1" kern="1200" dirty="0">
              <a:solidFill>
                <a:schemeClr val="tx1">
                  <a:lumMod val="65000"/>
                  <a:lumOff val="35000"/>
                </a:schemeClr>
              </a:solidFill>
            </a:rPr>
            <a:t>Form a Conclusion </a:t>
          </a:r>
          <a:r>
            <a:rPr lang="en-GB" sz="1200" kern="1200" dirty="0">
              <a:solidFill>
                <a:schemeClr val="tx1">
                  <a:lumMod val="65000"/>
                  <a:lumOff val="35000"/>
                </a:schemeClr>
              </a:solidFill>
            </a:rPr>
            <a:t>– Using all of the above to reach your conclusion. Ensuring to be using an open mind based on your research, reason and the evidence you have found.</a:t>
          </a:r>
          <a:endParaRPr lang="en-GB" sz="1400" kern="1200" dirty="0">
            <a:solidFill>
              <a:schemeClr val="tx1">
                <a:lumMod val="65000"/>
                <a:lumOff val="35000"/>
              </a:schemeClr>
            </a:solidFill>
          </a:endParaRPr>
        </a:p>
      </dsp:txBody>
      <dsp:txXfrm rot="10800000">
        <a:off x="945919" y="2938759"/>
        <a:ext cx="4027384" cy="509776"/>
      </dsp:txXfrm>
    </dsp:sp>
    <dsp:sp modelId="{59C1D77A-C5DA-B644-BE83-ADD9DA670A7A}">
      <dsp:nvSpPr>
        <dsp:cNvPr id="0" name=""/>
        <dsp:cNvSpPr/>
      </dsp:nvSpPr>
      <dsp:spPr>
        <a:xfrm>
          <a:off x="510398" y="2985758"/>
          <a:ext cx="409612" cy="420687"/>
        </a:xfrm>
        <a:prstGeom prst="ellipse">
          <a:avLst/>
        </a:prstGeom>
        <a:blipFill>
          <a:blip xmlns:r="http://schemas.openxmlformats.org/officeDocument/2006/relationships" r:embed="rId5">
            <a:extLst>
              <a:ext uri="{28A0092B-C50C-407E-A947-70E740481C1C}">
                <a14:useLocalDpi xmlns:a14="http://schemas.microsoft.com/office/drawing/2010/main" val="0"/>
              </a:ext>
            </a:extLst>
          </a:blip>
          <a:srcRect/>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FEE409C-F73E-6648-83A9-7C6ADC8FC211}">
      <dsp:nvSpPr>
        <dsp:cNvPr id="0" name=""/>
        <dsp:cNvSpPr/>
      </dsp:nvSpPr>
      <dsp:spPr>
        <a:xfrm rot="10800000">
          <a:off x="882768" y="3548227"/>
          <a:ext cx="4090535" cy="851571"/>
        </a:xfrm>
        <a:prstGeom prst="homePlate">
          <a:avLst/>
        </a:prstGeom>
        <a:solidFill>
          <a:schemeClr val="bg2"/>
        </a:solidFill>
        <a:ln w="12700" cap="flat" cmpd="sng" algn="ctr">
          <a:solidFill>
            <a:srgbClr val="FF5167"/>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960" tIns="45720" rIns="85344" bIns="45720" numCol="1" spcCol="1270" anchor="ctr" anchorCtr="0">
          <a:noAutofit/>
        </a:bodyPr>
        <a:lstStyle/>
        <a:p>
          <a:pPr marL="0" lvl="0" indent="0" algn="ctr" defTabSz="533400">
            <a:lnSpc>
              <a:spcPct val="90000"/>
            </a:lnSpc>
            <a:spcBef>
              <a:spcPct val="0"/>
            </a:spcBef>
            <a:spcAft>
              <a:spcPct val="35000"/>
            </a:spcAft>
            <a:buNone/>
          </a:pPr>
          <a:r>
            <a:rPr lang="en-GB" sz="1200" b="1" kern="1200" dirty="0">
              <a:solidFill>
                <a:schemeClr val="tx1">
                  <a:lumMod val="65000"/>
                  <a:lumOff val="35000"/>
                </a:schemeClr>
              </a:solidFill>
            </a:rPr>
            <a:t>Discuss &amp; Debate Others Points of View </a:t>
          </a:r>
          <a:r>
            <a:rPr lang="en-GB" sz="1200" kern="1200" dirty="0">
              <a:solidFill>
                <a:schemeClr val="tx1">
                  <a:lumMod val="65000"/>
                  <a:lumOff val="35000"/>
                </a:schemeClr>
              </a:solidFill>
            </a:rPr>
            <a:t>– Even if you reach a conclusion off the information you have found, using your critical thinking skills, others will have different opinions. It is important to consider these to help you improve!</a:t>
          </a:r>
        </a:p>
      </dsp:txBody>
      <dsp:txXfrm rot="10800000">
        <a:off x="1095661" y="3548227"/>
        <a:ext cx="3877642" cy="851571"/>
      </dsp:txXfrm>
    </dsp:sp>
    <dsp:sp modelId="{4298D924-981C-EE41-9F60-1C66D76F4970}">
      <dsp:nvSpPr>
        <dsp:cNvPr id="0" name=""/>
        <dsp:cNvSpPr/>
      </dsp:nvSpPr>
      <dsp:spPr>
        <a:xfrm>
          <a:off x="526652" y="3756691"/>
          <a:ext cx="392871" cy="423937"/>
        </a:xfrm>
        <a:prstGeom prst="ellipse">
          <a:avLst/>
        </a:prstGeom>
        <a:blipFill>
          <a:blip xmlns:r="http://schemas.openxmlformats.org/officeDocument/2006/relationships" r:embed="rId6">
            <a:extLst>
              <a:ext uri="{28A0092B-C50C-407E-A947-70E740481C1C}">
                <a14:useLocalDpi xmlns:a14="http://schemas.microsoft.com/office/drawing/2010/main" val="0"/>
              </a:ext>
            </a:extLst>
          </a:blip>
          <a:srcRect/>
          <a:stretch>
            <a:fillRect l="-8000" r="-8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21222B-8896-1E44-8543-66970AAE0368}">
      <dsp:nvSpPr>
        <dsp:cNvPr id="0" name=""/>
        <dsp:cNvSpPr/>
      </dsp:nvSpPr>
      <dsp:spPr>
        <a:xfrm>
          <a:off x="0" y="156319"/>
          <a:ext cx="1381851" cy="796272"/>
        </a:xfrm>
        <a:prstGeom prst="rect">
          <a:avLst/>
        </a:prstGeom>
        <a:solidFill>
          <a:schemeClr val="accent2"/>
        </a:solidFill>
        <a:ln w="31750" cap="flat" cmpd="sng" algn="ctr">
          <a:solidFill>
            <a:srgbClr val="FFFA7B"/>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dirty="0">
              <a:solidFill>
                <a:schemeClr val="bg1"/>
              </a:solidFill>
            </a:rPr>
            <a:t>Improved Problem solving skills when working and in everyday life.</a:t>
          </a:r>
        </a:p>
      </dsp:txBody>
      <dsp:txXfrm>
        <a:off x="0" y="156319"/>
        <a:ext cx="1381851" cy="796272"/>
      </dsp:txXfrm>
    </dsp:sp>
    <dsp:sp modelId="{0D667D6A-924C-3040-A586-3798ABCDA091}">
      <dsp:nvSpPr>
        <dsp:cNvPr id="0" name=""/>
        <dsp:cNvSpPr/>
      </dsp:nvSpPr>
      <dsp:spPr>
        <a:xfrm>
          <a:off x="1481335" y="188362"/>
          <a:ext cx="2089136" cy="895459"/>
        </a:xfrm>
        <a:prstGeom prst="rect">
          <a:avLst/>
        </a:prstGeom>
        <a:solidFill>
          <a:srgbClr val="ED7D31"/>
        </a:solidFill>
        <a:ln w="31750" cap="flat" cmpd="sng" algn="ctr">
          <a:solidFill>
            <a:srgbClr val="FFFA7B"/>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dirty="0">
              <a:solidFill>
                <a:schemeClr val="bg1"/>
              </a:solidFill>
              <a:latin typeface="Calibri" panose="020F0502020204030204"/>
              <a:ea typeface="+mn-ea"/>
              <a:cs typeface="+mn-cs"/>
            </a:rPr>
            <a:t>Improve your empathy &amp; communication with others. Be able to see different points of view and perspectives, which will improve relationships.</a:t>
          </a:r>
        </a:p>
      </dsp:txBody>
      <dsp:txXfrm>
        <a:off x="1481335" y="188362"/>
        <a:ext cx="2089136" cy="895459"/>
      </dsp:txXfrm>
    </dsp:sp>
    <dsp:sp modelId="{8CE9B986-EEB2-AD47-BC1A-BEE8083EA30A}">
      <dsp:nvSpPr>
        <dsp:cNvPr id="0" name=""/>
        <dsp:cNvSpPr/>
      </dsp:nvSpPr>
      <dsp:spPr>
        <a:xfrm>
          <a:off x="168616" y="1104579"/>
          <a:ext cx="1397794" cy="825777"/>
        </a:xfrm>
        <a:prstGeom prst="rect">
          <a:avLst/>
        </a:prstGeom>
        <a:solidFill>
          <a:srgbClr val="ED7D31"/>
        </a:solidFill>
        <a:ln w="31750" cap="flat" cmpd="sng" algn="ctr">
          <a:solidFill>
            <a:srgbClr val="FFFA7B"/>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100" kern="1200" dirty="0">
              <a:solidFill>
                <a:schemeClr val="bg1"/>
              </a:solidFill>
            </a:rPr>
            <a:t>The ability to make grounded </a:t>
          </a:r>
          <a:r>
            <a:rPr lang="en-GB" sz="1200" kern="1200" dirty="0">
              <a:solidFill>
                <a:prstClr val="white"/>
              </a:solidFill>
              <a:latin typeface="Calibri" panose="020F0502020204030204"/>
              <a:ea typeface="+mn-ea"/>
              <a:cs typeface="+mn-cs"/>
            </a:rPr>
            <a:t>decisions</a:t>
          </a:r>
          <a:r>
            <a:rPr lang="en-GB" sz="1100" kern="1200" dirty="0">
              <a:solidFill>
                <a:schemeClr val="bg1"/>
              </a:solidFill>
            </a:rPr>
            <a:t> from a non bias point of view</a:t>
          </a:r>
          <a:endParaRPr lang="en-GB" sz="1100" kern="1200" dirty="0"/>
        </a:p>
      </dsp:txBody>
      <dsp:txXfrm>
        <a:off x="168616" y="1104579"/>
        <a:ext cx="1397794" cy="825777"/>
      </dsp:txXfrm>
    </dsp:sp>
    <dsp:sp modelId="{2C6BCFD1-3D11-364D-85B7-B91E130979B7}">
      <dsp:nvSpPr>
        <dsp:cNvPr id="0" name=""/>
        <dsp:cNvSpPr/>
      </dsp:nvSpPr>
      <dsp:spPr>
        <a:xfrm>
          <a:off x="1834052" y="1180645"/>
          <a:ext cx="1736419" cy="775518"/>
        </a:xfrm>
        <a:prstGeom prst="rect">
          <a:avLst/>
        </a:prstGeom>
        <a:solidFill>
          <a:srgbClr val="ED7D31"/>
        </a:solidFill>
        <a:ln w="31750" cap="flat" cmpd="sng" algn="ctr">
          <a:solidFill>
            <a:srgbClr val="FFFA7B"/>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dirty="0">
              <a:solidFill>
                <a:schemeClr val="bg1"/>
              </a:solidFill>
            </a:rPr>
            <a:t>Ability to make decisions under </a:t>
          </a:r>
          <a:r>
            <a:rPr lang="en-GB" sz="1200" kern="1200" dirty="0">
              <a:solidFill>
                <a:schemeClr val="bg1"/>
              </a:solidFill>
              <a:latin typeface="Calibri" panose="020F0502020204030204"/>
              <a:ea typeface="+mn-ea"/>
              <a:cs typeface="+mn-cs"/>
            </a:rPr>
            <a:t>pressure and have better judgement when evaluating decisions.</a:t>
          </a:r>
        </a:p>
      </dsp:txBody>
      <dsp:txXfrm>
        <a:off x="1834052" y="1180645"/>
        <a:ext cx="1736419" cy="775518"/>
      </dsp:txXfrm>
    </dsp:sp>
    <dsp:sp modelId="{5CD2D86C-CEBA-9A4E-A8B4-546B2E9F39DD}">
      <dsp:nvSpPr>
        <dsp:cNvPr id="0" name=""/>
        <dsp:cNvSpPr/>
      </dsp:nvSpPr>
      <dsp:spPr>
        <a:xfrm>
          <a:off x="1191087" y="2029381"/>
          <a:ext cx="1188297" cy="754355"/>
        </a:xfrm>
        <a:prstGeom prst="rect">
          <a:avLst/>
        </a:prstGeom>
        <a:solidFill>
          <a:schemeClr val="accent2"/>
        </a:solidFill>
        <a:ln w="31750" cap="flat" cmpd="sng" algn="ctr">
          <a:solidFill>
            <a:srgbClr val="FFFA7B"/>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dirty="0">
              <a:solidFill>
                <a:schemeClr val="bg1"/>
              </a:solidFill>
            </a:rPr>
            <a:t>Increased </a:t>
          </a:r>
          <a:r>
            <a:rPr lang="en-GB" sz="1200" kern="1200" dirty="0">
              <a:solidFill>
                <a:schemeClr val="bg1"/>
              </a:solidFill>
              <a:latin typeface="Calibri" panose="020F0502020204030204"/>
              <a:ea typeface="+mn-ea"/>
              <a:cs typeface="+mn-cs"/>
            </a:rPr>
            <a:t>confidence</a:t>
          </a:r>
          <a:r>
            <a:rPr lang="en-GB" sz="1200" kern="1200" dirty="0">
              <a:solidFill>
                <a:schemeClr val="bg1"/>
              </a:solidFill>
            </a:rPr>
            <a:t> within yourself &amp; your opinions</a:t>
          </a:r>
        </a:p>
      </dsp:txBody>
      <dsp:txXfrm>
        <a:off x="1191087" y="2029381"/>
        <a:ext cx="1188297" cy="754355"/>
      </dsp:txXfrm>
    </dsp:sp>
  </dsp:spTree>
</dsp:drawing>
</file>

<file path=ppt/diagrams/layout1.xml><?xml version="1.0" encoding="utf-8"?>
<dgm:layoutDef xmlns:dgm="http://schemas.openxmlformats.org/drawingml/2006/diagram" xmlns:a="http://schemas.openxmlformats.org/drawingml/2006/main" uniqueId="urn:microsoft.com/office/officeart/2005/8/layout/lProcess3">
  <dgm:title val=""/>
  <dgm:desc val=""/>
  <dgm:catLst>
    <dgm:cat type="process" pri="11000"/>
    <dgm:cat type="convert" pri="1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2"/>
      </dgm:ptLst>
      <dgm:cxnLst>
        <dgm:cxn modelId="4" srcId="0" destId="1" srcOrd="0" destOrd="0"/>
        <dgm:cxn modelId="5" srcId="1" destId="2"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51" srcId="1" destId="11" srcOrd="0" destOrd="0"/>
        <dgm:cxn modelId="61" srcId="2" destId="21" srcOrd="0" destOrd="0"/>
        <dgm:cxn modelId="71" srcId="3" destId="31" srcOrd="0" destOrd="0"/>
        <dgm:cxn modelId="81" srcId="4" destId="41" srcOrd="0" destOrd="0"/>
      </dgm:cxnLst>
      <dgm:bg/>
      <dgm:whole/>
    </dgm:dataModel>
  </dgm:clrData>
  <dgm:layoutNode name="Name0">
    <dgm:varLst>
      <dgm:chPref val="3"/>
      <dgm:dir/>
      <dgm:animLvl val="lvl"/>
      <dgm:resizeHandles/>
    </dgm:varLst>
    <dgm:choose name="Name1">
      <dgm:if name="Name2" func="var" arg="dir" op="equ" val="norm">
        <dgm:alg type="lin">
          <dgm:param type="linDir" val="fromT"/>
          <dgm:param type="vertAlign" val="mid"/>
          <dgm:param type="nodeHorzAlign" val="l"/>
          <dgm:param type="nodeVertAlign" val="t"/>
          <dgm:param type="fallback" val="2D"/>
        </dgm:alg>
      </dgm:if>
      <dgm:else name="Name3">
        <dgm:alg type="lin">
          <dgm:param type="linDir" val="fromT"/>
          <dgm:param type="vertAlign" val="mid"/>
          <dgm:param type="nodeHorzAlign" val="r"/>
          <dgm:param type="nodeVertAlign" val="t"/>
          <dgm:param type="fallback" val="2D"/>
        </dgm:alg>
      </dgm:else>
    </dgm:choose>
    <dgm:shape xmlns:r="http://schemas.openxmlformats.org/officeDocument/2006/relationships" r:blip="">
      <dgm:adjLst/>
    </dgm:shape>
    <dgm:presOf/>
    <dgm:constrLst>
      <dgm:constr type="w" for="des" forName="bigChev" refType="w"/>
      <dgm:constr type="h" for="des" forName="bigChev" refType="w" refFor="des" refForName="bigChev" op="equ" fact="0.4"/>
      <dgm:constr type="w" for="des" forName="node" refType="w" refFor="des" refForName="bigChev" fact="0.83"/>
      <dgm:constr type="h" for="des" forName="node" refType="w" refFor="des" refForName="node" op="equ" fact="0.4"/>
      <dgm:constr type="w" for="des" forName="parTrans" refType="w" refFor="des" refForName="bigChev" op="equ" fact="-0.13"/>
      <dgm:constr type="w" for="des" forName="sibTrans" refType="w" refFor="des" refForName="node" op="equ" fact="-0.14"/>
      <dgm:constr type="h" for="ch" forName="vSp" refType="h" refFor="des" refForName="bigChev" op="equ" fact="0.14"/>
      <dgm:constr type="primFontSz" for="des" forName="node" op="equ"/>
      <dgm:constr type="primFontSz" for="des" forName="bigChev" op="equ"/>
    </dgm:constrLst>
    <dgm:ruleLst/>
    <dgm:forEach name="Name4" axis="ch" ptType="node">
      <dgm:layoutNode name="horFlow">
        <dgm:choose name="Name5">
          <dgm:if name="Name6" func="var" arg="dir" op="equ" val="norm">
            <dgm:alg type="lin">
              <dgm:param type="linDir" val="fromL"/>
              <dgm:param type="nodeHorzAlign" val="l"/>
              <dgm:param type="nodeVertAlign" val="mid"/>
              <dgm:param type="fallback" val="2D"/>
            </dgm:alg>
          </dgm:if>
          <dgm:else name="Name7">
            <dgm:alg type="lin">
              <dgm:param type="linDir" val="fromR"/>
              <dgm:param type="nodeHorzAlign" val="r"/>
              <dgm:param type="nodeVertAlign" val="mid"/>
              <dgm:param type="fallback" val="2D"/>
            </dgm:alg>
          </dgm:else>
        </dgm:choose>
        <dgm:shape xmlns:r="http://schemas.openxmlformats.org/officeDocument/2006/relationships" r:blip="">
          <dgm:adjLst/>
        </dgm:shape>
        <dgm:presOf/>
        <dgm:constrLst/>
        <dgm:ruleLst/>
        <dgm:layoutNode name="bigChev" styleLbl="node1">
          <dgm:alg type="tx"/>
          <dgm:choose name="Name8">
            <dgm:if name="Name9" func="var" arg="dir" op="equ" val="norm">
              <dgm:shape xmlns:r="http://schemas.openxmlformats.org/officeDocument/2006/relationships" type="chevron" r:blip="">
                <dgm:adjLst/>
              </dgm:shape>
              <dgm:presOf axis="self"/>
              <dgm:constrLst>
                <dgm:constr type="primFontSz" val="65"/>
                <dgm:constr type="rMarg"/>
                <dgm:constr type="lMarg" refType="primFontSz" fact="0.1"/>
                <dgm:constr type="tMarg" refType="primFontSz" fact="0.05"/>
                <dgm:constr type="bMarg" refType="primFontSz" fact="0.05"/>
              </dgm:constrLst>
            </dgm:if>
            <dgm:else name="Name10">
              <dgm:shape xmlns:r="http://schemas.openxmlformats.org/officeDocument/2006/relationships" rot="180" type="chevron" r:blip="">
                <dgm:adjLst/>
              </dgm:shape>
              <dgm:presOf axis="self"/>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parTransForEach" axis="ch" ptType="parTrans" cnt="1">
          <dgm:layoutNode name="parTrans">
            <dgm:alg type="sp"/>
            <dgm:shape xmlns:r="http://schemas.openxmlformats.org/officeDocument/2006/relationships" r:blip="">
              <dgm:adjLst/>
            </dgm:shape>
            <dgm:presOf/>
            <dgm:constrLst/>
            <dgm:ruleLst/>
          </dgm:layoutNode>
        </dgm:forEach>
        <dgm:forEach name="Name11" axis="ch" ptType="node">
          <dgm:layoutNode name="node" styleLbl="alignAccFollowNode1">
            <dgm:varLst>
              <dgm:bulletEnabled val="1"/>
            </dgm:varLst>
            <dgm:alg type="tx"/>
            <dgm:choose name="Name12">
              <dgm:if name="Name13" func="var" arg="dir" op="equ" val="norm">
                <dgm:shape xmlns:r="http://schemas.openxmlformats.org/officeDocument/2006/relationships" type="chevron" r:blip="">
                  <dgm:adjLst/>
                </dgm:shape>
                <dgm:presOf axis="desOrSelf" ptType="node"/>
                <dgm:constrLst>
                  <dgm:constr type="primFontSz" val="65"/>
                  <dgm:constr type="rMarg"/>
                  <dgm:constr type="lMarg" refType="primFontSz" fact="0.1"/>
                  <dgm:constr type="tMarg" refType="primFontSz" fact="0.05"/>
                  <dgm:constr type="bMarg" refType="primFontSz" fact="0.05"/>
                </dgm:constrLst>
              </dgm:if>
              <dgm:else name="Name14">
                <dgm:shape xmlns:r="http://schemas.openxmlformats.org/officeDocument/2006/relationships" rot="180" type="chevron" r:blip="">
                  <dgm:adjLst/>
                </dgm:shape>
                <dgm:presOf axis="desOrSelf" ptType="node"/>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choose name="Name15">
        <dgm:if name="Name16" axis="self" ptType="node" func="revPos" op="gte" val="2">
          <dgm:layoutNode name="vSp">
            <dgm:alg type="sp"/>
            <dgm:shape xmlns:r="http://schemas.openxmlformats.org/officeDocument/2006/relationships" r:blip="">
              <dgm:adjLst/>
            </dgm:shape>
            <dgm:presOf/>
            <dgm:constrLst/>
            <dgm:ruleLst/>
          </dgm:layoutNode>
        </dgm:if>
        <dgm:else name="Name17"/>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CB46D85-34CD-E541-B3C1-17AC04070E0B}" type="datetimeFigureOut">
              <a:rPr lang="en-US" smtClean="0"/>
              <a:t>10/26/23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6D9EA93-4991-BD42-A1A7-CBB78D13E45D}" type="slidenum">
              <a:rPr lang="en-US" smtClean="0"/>
              <a:t>‹#›</a:t>
            </a:fld>
            <a:endParaRPr lang="en-US"/>
          </a:p>
        </p:txBody>
      </p:sp>
    </p:spTree>
    <p:extLst>
      <p:ext uri="{BB962C8B-B14F-4D97-AF65-F5344CB8AC3E}">
        <p14:creationId xmlns:p14="http://schemas.microsoft.com/office/powerpoint/2010/main" val="411393850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1" u="sng" dirty="0">
                <a:solidFill>
                  <a:schemeClr val="tx1">
                    <a:lumMod val="65000"/>
                    <a:lumOff val="35000"/>
                  </a:schemeClr>
                </a:solidFill>
                <a:latin typeface="Bradley Hand" pitchFamily="2" charset="77"/>
              </a:rPr>
              <a:t>What is Critical Thinking and how can it be developed?</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1" dirty="0">
              <a:solidFill>
                <a:schemeClr val="tx1">
                  <a:lumMod val="65000"/>
                  <a:lumOff val="35000"/>
                </a:schemeClr>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dirty="0">
                <a:solidFill>
                  <a:schemeClr val="tx1">
                    <a:lumMod val="65000"/>
                    <a:lumOff val="35000"/>
                  </a:schemeClr>
                </a:solidFill>
              </a:rPr>
              <a:t>Definition : </a:t>
            </a:r>
            <a:r>
              <a:rPr lang="en-GB" sz="1200" b="1" dirty="0">
                <a:solidFill>
                  <a:schemeClr val="tx1">
                    <a:lumMod val="65000"/>
                    <a:lumOff val="35000"/>
                  </a:schemeClr>
                </a:solidFill>
                <a:effectLst/>
                <a:ea typeface="Times New Roman" panose="02020603050405020304" pitchFamily="18" charset="0"/>
              </a:rPr>
              <a:t>‘Critical thinking is reasonable and reflective thinking focused on deciding what to believe or do.’ </a:t>
            </a:r>
            <a:r>
              <a:rPr lang="en-US" sz="1200" dirty="0">
                <a:solidFill>
                  <a:schemeClr val="tx1">
                    <a:lumMod val="65000"/>
                    <a:lumOff val="35000"/>
                  </a:schemeClr>
                </a:solidFill>
              </a:rPr>
              <a:t>(Ennis, 2011, p. 1)</a:t>
            </a:r>
            <a:endParaRPr lang="en-GB" sz="1200" dirty="0">
              <a:solidFill>
                <a:schemeClr val="tx1">
                  <a:lumMod val="65000"/>
                  <a:lumOff val="35000"/>
                </a:schemeClr>
              </a:solidFill>
              <a:effectLst/>
              <a:ea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1" dirty="0">
              <a:solidFill>
                <a:schemeClr val="tx1">
                  <a:lumMod val="65000"/>
                  <a:lumOff val="35000"/>
                </a:schemeClr>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dirty="0">
                <a:solidFill>
                  <a:schemeClr val="tx1">
                    <a:lumMod val="65000"/>
                    <a:lumOff val="35000"/>
                  </a:schemeClr>
                </a:solidFill>
                <a:effectLst>
                  <a:glow rad="50800">
                    <a:schemeClr val="bg1">
                      <a:alpha val="88000"/>
                    </a:schemeClr>
                  </a:glow>
                </a:effectLst>
                <a:latin typeface="Bradley Hand" pitchFamily="2" charset="77"/>
              </a:rPr>
              <a:t>Benefits of Critical Thinking</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dirty="0">
                <a:solidFill>
                  <a:schemeClr val="bg1"/>
                </a:solidFill>
              </a:rPr>
              <a:t>Improved Problem solving skills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dirty="0">
                <a:solidFill>
                  <a:schemeClr val="tx1">
                    <a:lumMod val="65000"/>
                    <a:lumOff val="35000"/>
                  </a:schemeClr>
                </a:solidFill>
                <a:effectLst>
                  <a:glow rad="50800">
                    <a:schemeClr val="bg1">
                      <a:alpha val="88000"/>
                    </a:schemeClr>
                  </a:glow>
                </a:effectLst>
                <a:latin typeface="Bradley Hand" pitchFamily="2" charset="77"/>
              </a:rPr>
              <a:t>Improve your empathy &amp; communication with others</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dirty="0">
                <a:solidFill>
                  <a:schemeClr val="tx1">
                    <a:lumMod val="65000"/>
                    <a:lumOff val="35000"/>
                  </a:schemeClr>
                </a:solidFill>
                <a:effectLst>
                  <a:glow rad="50800">
                    <a:schemeClr val="bg1">
                      <a:alpha val="88000"/>
                    </a:schemeClr>
                  </a:glow>
                </a:effectLst>
                <a:latin typeface="Bradley Hand" pitchFamily="2" charset="77"/>
              </a:rPr>
              <a:t>The ability to make grounded decisions from a non bias point of view</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dirty="0">
                <a:solidFill>
                  <a:schemeClr val="tx1">
                    <a:lumMod val="65000"/>
                    <a:lumOff val="35000"/>
                  </a:schemeClr>
                </a:solidFill>
                <a:effectLst>
                  <a:glow rad="50800">
                    <a:schemeClr val="bg1">
                      <a:alpha val="88000"/>
                    </a:schemeClr>
                  </a:glow>
                </a:effectLst>
                <a:latin typeface="Bradley Hand" pitchFamily="2" charset="77"/>
              </a:rPr>
              <a:t>Ability to make decisions under pressure</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dirty="0">
                <a:solidFill>
                  <a:schemeClr val="tx1">
                    <a:lumMod val="65000"/>
                    <a:lumOff val="35000"/>
                  </a:schemeClr>
                </a:solidFill>
                <a:effectLst>
                  <a:glow rad="50800">
                    <a:schemeClr val="bg1">
                      <a:alpha val="88000"/>
                    </a:schemeClr>
                  </a:glow>
                </a:effectLst>
                <a:latin typeface="Bradley Hand" pitchFamily="2" charset="77"/>
              </a:rPr>
              <a:t>Increased confidence within yourself &amp; your opinions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dirty="0">
                <a:solidFill>
                  <a:schemeClr val="tx1">
                    <a:lumMod val="65000"/>
                    <a:lumOff val="35000"/>
                  </a:schemeClr>
                </a:solidFill>
                <a:effectLst>
                  <a:glow rad="50800">
                    <a:schemeClr val="bg1">
                      <a:alpha val="88000"/>
                    </a:schemeClr>
                  </a:glow>
                </a:effectLst>
                <a:latin typeface="Bradley Hand" pitchFamily="2" charset="77"/>
              </a:rPr>
              <a:t>(Cottrell, 2012, p. 224)</a:t>
            </a:r>
            <a:endParaRPr lang="en-GB" sz="1200" b="1" dirty="0">
              <a:solidFill>
                <a:schemeClr val="tx1">
                  <a:lumMod val="65000"/>
                  <a:lumOff val="35000"/>
                </a:schemeClr>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1" dirty="0">
              <a:solidFill>
                <a:schemeClr val="tx1">
                  <a:lumMod val="65000"/>
                  <a:lumOff val="35000"/>
                </a:schemeClr>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dirty="0">
                <a:solidFill>
                  <a:schemeClr val="tx1">
                    <a:lumMod val="65000"/>
                    <a:lumOff val="35000"/>
                  </a:schemeClr>
                </a:solidFill>
              </a:rPr>
              <a:t>Step 1 - Ask questions - </a:t>
            </a:r>
            <a:r>
              <a:rPr lang="en-GB" sz="1200" b="0" dirty="0">
                <a:solidFill>
                  <a:schemeClr val="tx1">
                    <a:lumMod val="65000"/>
                    <a:lumOff val="35000"/>
                  </a:schemeClr>
                </a:solidFill>
              </a:rPr>
              <a:t>think about the type of question you want to as, some questions will have lots of different perspectives to help you for the next step!</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dirty="0">
                <a:solidFill>
                  <a:schemeClr val="tx1">
                    <a:lumMod val="65000"/>
                    <a:lumOff val="35000"/>
                  </a:schemeClr>
                </a:solidFill>
              </a:rPr>
              <a:t>Step 2 - Gather your evidence </a:t>
            </a:r>
            <a:r>
              <a:rPr lang="en-GB" sz="1200" dirty="0">
                <a:solidFill>
                  <a:schemeClr val="tx1">
                    <a:lumMod val="65000"/>
                    <a:lumOff val="35000"/>
                  </a:schemeClr>
                </a:solidFill>
              </a:rPr>
              <a:t>- Once you have found your question, it’s time to gather your evidence to help you learn more about whatever topic you have chosen.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dirty="0">
                <a:solidFill>
                  <a:schemeClr val="tx1">
                    <a:lumMod val="65000"/>
                    <a:lumOff val="35000"/>
                  </a:schemeClr>
                </a:solidFill>
              </a:rPr>
              <a:t>Step 3 - Evaluate evidence found </a:t>
            </a:r>
            <a:r>
              <a:rPr lang="en-GB" sz="1200" dirty="0">
                <a:solidFill>
                  <a:schemeClr val="tx1">
                    <a:lumMod val="65000"/>
                    <a:lumOff val="35000"/>
                  </a:schemeClr>
                </a:solidFill>
              </a:rPr>
              <a:t>- Some sources of information will help you and be useful in regards to your question. Beware as not all sources will help! Some can mislead you and be a waste of your time.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dirty="0">
                <a:solidFill>
                  <a:schemeClr val="tx1">
                    <a:lumMod val="65000"/>
                    <a:lumOff val="35000"/>
                  </a:schemeClr>
                </a:solidFill>
              </a:rPr>
              <a:t>Step 4 - Test confirmation bias &amp; have open mindedness </a:t>
            </a:r>
            <a:r>
              <a:rPr lang="en-GB" sz="1200" dirty="0">
                <a:solidFill>
                  <a:schemeClr val="tx1">
                    <a:lumMod val="65000"/>
                    <a:lumOff val="35000"/>
                  </a:schemeClr>
                </a:solidFill>
              </a:rPr>
              <a:t>- Consider all points of views including your own! Practice empathy for others, understand your emotions and how they can impact judgement.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dirty="0">
                <a:solidFill>
                  <a:schemeClr val="tx1">
                    <a:lumMod val="65000"/>
                    <a:lumOff val="35000"/>
                  </a:schemeClr>
                </a:solidFill>
              </a:rPr>
              <a:t>Step 5 - Form a Conclusion </a:t>
            </a:r>
            <a:r>
              <a:rPr lang="en-GB" sz="1200" dirty="0">
                <a:solidFill>
                  <a:schemeClr val="tx1">
                    <a:lumMod val="65000"/>
                    <a:lumOff val="35000"/>
                  </a:schemeClr>
                </a:solidFill>
              </a:rPr>
              <a:t>– Using all of the above to reach your conclusion. Ensuring to be using an open mind based on your research, reason and the evidence you have found.</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400" b="1" dirty="0">
                <a:solidFill>
                  <a:schemeClr val="tx1">
                    <a:lumMod val="65000"/>
                    <a:lumOff val="35000"/>
                  </a:schemeClr>
                </a:solidFill>
              </a:rPr>
              <a:t>Step 6 - Discuss &amp; Debate Others Points of View </a:t>
            </a:r>
            <a:r>
              <a:rPr lang="en-GB" sz="1400" dirty="0">
                <a:solidFill>
                  <a:schemeClr val="tx1">
                    <a:lumMod val="65000"/>
                    <a:lumOff val="35000"/>
                  </a:schemeClr>
                </a:solidFill>
              </a:rPr>
              <a:t>– Even if you reach a conclusion off the information you have found, using your critical thinking skills, others will have different opinions. It is important to consider these to help you improve!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400" dirty="0">
              <a:solidFill>
                <a:schemeClr val="tx1">
                  <a:lumMod val="65000"/>
                  <a:lumOff val="35000"/>
                </a:schemeClr>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solidFill>
                <a:schemeClr val="tx1">
                  <a:lumMod val="65000"/>
                  <a:lumOff val="35000"/>
                </a:schemeClr>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dirty="0">
              <a:solidFill>
                <a:schemeClr val="tx1">
                  <a:lumMod val="65000"/>
                  <a:lumOff val="35000"/>
                </a:schemeClr>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dirty="0">
              <a:solidFill>
                <a:schemeClr val="tx1">
                  <a:lumMod val="65000"/>
                  <a:lumOff val="35000"/>
                </a:schemeClr>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dirty="0">
              <a:solidFill>
                <a:schemeClr val="tx1">
                  <a:lumMod val="65000"/>
                  <a:lumOff val="35000"/>
                </a:schemeClr>
              </a:solidFill>
            </a:endParaRPr>
          </a:p>
          <a:p>
            <a:pPr algn="ctr"/>
            <a:r>
              <a:rPr lang="en-GB" sz="1200" dirty="0">
                <a:solidFill>
                  <a:schemeClr val="bg2"/>
                </a:solidFill>
              </a:rPr>
              <a:t>Quote: </a:t>
            </a:r>
            <a:r>
              <a:rPr lang="en-GB" sz="1200" b="1" i="1" dirty="0">
                <a:solidFill>
                  <a:srgbClr val="00B0F0"/>
                </a:solidFill>
                <a:effectLst>
                  <a:glow rad="127000">
                    <a:schemeClr val="accent4">
                      <a:lumMod val="20000"/>
                      <a:lumOff val="80000"/>
                    </a:schemeClr>
                  </a:glow>
                </a:effectLst>
                <a:ea typeface="Calibri" panose="020F0502020204030204" pitchFamily="34" charset="0"/>
                <a:cs typeface="Times New Roman" panose="02020603050405020304" pitchFamily="18" charset="0"/>
              </a:rPr>
              <a:t>‘</a:t>
            </a:r>
            <a:r>
              <a:rPr lang="en-GB" sz="1200" b="1" i="1" dirty="0">
                <a:solidFill>
                  <a:schemeClr val="tx1">
                    <a:lumMod val="65000"/>
                    <a:lumOff val="35000"/>
                  </a:schemeClr>
                </a:solidFill>
                <a:effectLst>
                  <a:glow rad="127000">
                    <a:schemeClr val="accent4">
                      <a:lumMod val="20000"/>
                      <a:lumOff val="80000"/>
                    </a:schemeClr>
                  </a:glow>
                </a:effectLst>
                <a:ea typeface="Calibri" panose="020F0502020204030204" pitchFamily="34" charset="0"/>
                <a:cs typeface="Times New Roman" panose="02020603050405020304" pitchFamily="18" charset="0"/>
              </a:rPr>
              <a:t>To determine strengths and weaknesses in one’s thinking in order to maintain the strengths and make improvements by targeting the weaknesses</a:t>
            </a:r>
            <a:r>
              <a:rPr lang="en-GB" sz="1200" b="1" i="1" dirty="0">
                <a:solidFill>
                  <a:schemeClr val="tx1">
                    <a:lumMod val="65000"/>
                    <a:lumOff val="35000"/>
                  </a:schemeClr>
                </a:solidFill>
                <a:effectLst>
                  <a:glow rad="127000">
                    <a:schemeClr val="accent4">
                      <a:lumMod val="20000"/>
                      <a:lumOff val="80000"/>
                    </a:schemeClr>
                  </a:glow>
                </a:effectLst>
                <a:cs typeface="Times New Roman" panose="02020603050405020304" pitchFamily="18" charset="0"/>
              </a:rPr>
              <a:t>.’  </a:t>
            </a:r>
          </a:p>
          <a:p>
            <a:pPr algn="ctr"/>
            <a:r>
              <a:rPr lang="en-GB" sz="1200" b="1" i="1" dirty="0">
                <a:solidFill>
                  <a:schemeClr val="tx1">
                    <a:lumMod val="65000"/>
                    <a:lumOff val="35000"/>
                  </a:schemeClr>
                </a:solidFill>
                <a:effectLst>
                  <a:glow rad="127000">
                    <a:schemeClr val="accent4">
                      <a:lumMod val="20000"/>
                      <a:lumOff val="80000"/>
                    </a:schemeClr>
                  </a:glow>
                </a:effectLst>
                <a:cs typeface="Times New Roman" panose="02020603050405020304" pitchFamily="18" charset="0"/>
              </a:rPr>
              <a:t>(</a:t>
            </a:r>
            <a:r>
              <a:rPr lang="en-GB" sz="1200" b="1" i="1" dirty="0" err="1">
                <a:solidFill>
                  <a:schemeClr val="tx1">
                    <a:lumMod val="65000"/>
                    <a:lumOff val="35000"/>
                  </a:schemeClr>
                </a:solidFill>
                <a:effectLst>
                  <a:glow rad="127000">
                    <a:schemeClr val="accent4">
                      <a:lumMod val="20000"/>
                      <a:lumOff val="80000"/>
                    </a:schemeClr>
                  </a:glow>
                </a:effectLst>
                <a:cs typeface="Times New Roman" panose="02020603050405020304" pitchFamily="18" charset="0"/>
              </a:rPr>
              <a:t>Murawski</a:t>
            </a:r>
            <a:r>
              <a:rPr lang="en-GB" sz="1200" b="1" i="1" dirty="0">
                <a:solidFill>
                  <a:schemeClr val="tx1">
                    <a:lumMod val="65000"/>
                    <a:lumOff val="35000"/>
                  </a:schemeClr>
                </a:solidFill>
                <a:effectLst>
                  <a:glow rad="127000">
                    <a:schemeClr val="accent4">
                      <a:lumMod val="20000"/>
                      <a:lumOff val="80000"/>
                    </a:schemeClr>
                  </a:glow>
                </a:effectLst>
                <a:cs typeface="Times New Roman" panose="02020603050405020304" pitchFamily="18" charset="0"/>
              </a:rPr>
              <a:t> , 2014, p. 25)</a:t>
            </a:r>
            <a:endParaRPr lang="en-US" sz="1200" b="1" i="1" dirty="0">
              <a:solidFill>
                <a:schemeClr val="tx1">
                  <a:lumMod val="65000"/>
                  <a:lumOff val="35000"/>
                </a:schemeClr>
              </a:solidFill>
              <a:effectLst>
                <a:glow rad="127000">
                  <a:schemeClr val="accent4">
                    <a:lumMod val="20000"/>
                    <a:lumOff val="80000"/>
                  </a:schemeClr>
                </a:glow>
              </a:effectLst>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solidFill>
                <a:schemeClr val="bg2"/>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i="1" u="sng" dirty="0">
                <a:solidFill>
                  <a:schemeClr val="tx1">
                    <a:lumMod val="65000"/>
                    <a:lumOff val="35000"/>
                  </a:schemeClr>
                </a:solidFill>
                <a:effectLst>
                  <a:glow rad="12700">
                    <a:schemeClr val="tx2">
                      <a:alpha val="55000"/>
                    </a:schemeClr>
                  </a:glow>
                </a:effectLst>
                <a:latin typeface="Bradley Hand" pitchFamily="2" charset="77"/>
              </a:rPr>
              <a:t>Tips To Develop Critical Thinking</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b="1" i="1" u="sng" dirty="0">
              <a:solidFill>
                <a:schemeClr val="tx1">
                  <a:lumMod val="65000"/>
                  <a:lumOff val="35000"/>
                </a:schemeClr>
              </a:solidFill>
              <a:effectLst>
                <a:glow rad="12700">
                  <a:schemeClr val="tx2">
                    <a:alpha val="55000"/>
                  </a:schemeClr>
                </a:glow>
              </a:effectLst>
              <a:latin typeface="Bradley Hand" pitchFamily="2" charset="77"/>
            </a:endParaRPr>
          </a:p>
          <a:p>
            <a:pPr marL="285750" indent="-285750">
              <a:buFontTx/>
              <a:buChar char="-"/>
            </a:pPr>
            <a:r>
              <a:rPr lang="en-US" sz="1200" dirty="0">
                <a:solidFill>
                  <a:schemeClr val="tx1">
                    <a:lumMod val="65000"/>
                    <a:lumOff val="35000"/>
                  </a:schemeClr>
                </a:solidFill>
              </a:rPr>
              <a:t>Do not let your own opinions/feelings get in your way</a:t>
            </a:r>
          </a:p>
          <a:p>
            <a:pPr marL="285750" indent="-285750">
              <a:buFontTx/>
              <a:buChar char="-"/>
            </a:pPr>
            <a:r>
              <a:rPr lang="en-US" sz="1200" dirty="0">
                <a:solidFill>
                  <a:schemeClr val="tx1">
                    <a:lumMod val="65000"/>
                    <a:lumOff val="35000"/>
                  </a:schemeClr>
                </a:solidFill>
              </a:rPr>
              <a:t>Question yourself &amp; your confirmation bias</a:t>
            </a:r>
          </a:p>
          <a:p>
            <a:pPr marL="285750" indent="-285750">
              <a:buFontTx/>
              <a:buChar char="-"/>
            </a:pPr>
            <a:r>
              <a:rPr lang="en-US" sz="1200" dirty="0">
                <a:solidFill>
                  <a:schemeClr val="tx1">
                    <a:lumMod val="65000"/>
                    <a:lumOff val="35000"/>
                  </a:schemeClr>
                </a:solidFill>
              </a:rPr>
              <a:t>Evaluate new evidence with an open mind</a:t>
            </a:r>
          </a:p>
          <a:p>
            <a:pPr marL="285750" indent="-285750">
              <a:buFontTx/>
              <a:buChar char="-"/>
            </a:pPr>
            <a:r>
              <a:rPr lang="en-US" sz="1200" dirty="0">
                <a:solidFill>
                  <a:schemeClr val="tx1">
                    <a:lumMod val="65000"/>
                    <a:lumOff val="35000"/>
                  </a:schemeClr>
                </a:solidFill>
              </a:rPr>
              <a:t>Check for validity</a:t>
            </a:r>
          </a:p>
          <a:p>
            <a:pPr marL="285750" indent="-285750">
              <a:buFontTx/>
              <a:buChar char="-"/>
            </a:pPr>
            <a:r>
              <a:rPr lang="en-US" sz="1200" dirty="0">
                <a:solidFill>
                  <a:schemeClr val="tx1">
                    <a:lumMod val="65000"/>
                    <a:lumOff val="35000"/>
                  </a:schemeClr>
                </a:solidFill>
              </a:rPr>
              <a:t>Beware of misjudgments &amp; misconceptions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chemeClr val="bg2"/>
                </a:solidFill>
              </a:rPr>
              <a:t>(BBC Ideas, 2021)</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solidFill>
                <a:schemeClr val="tx1">
                  <a:lumMod val="65000"/>
                  <a:lumOff val="35000"/>
                </a:schemeClr>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err="1">
                <a:solidFill>
                  <a:schemeClr val="tx1">
                    <a:lumMod val="65000"/>
                    <a:lumOff val="35000"/>
                  </a:schemeClr>
                </a:solidFill>
                <a:ea typeface="Times New Roman" panose="02020603050405020304" pitchFamily="18" charset="0"/>
              </a:rPr>
              <a:t>Swarnprastha</a:t>
            </a:r>
            <a:r>
              <a:rPr lang="en-GB" sz="1200" dirty="0">
                <a:solidFill>
                  <a:schemeClr val="tx1">
                    <a:lumMod val="65000"/>
                    <a:lumOff val="35000"/>
                  </a:schemeClr>
                </a:solidFill>
                <a:ea typeface="Times New Roman" panose="02020603050405020304" pitchFamily="18" charset="0"/>
              </a:rPr>
              <a:t> Public School, 2021)</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[image]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chemeClr val="tx1">
                    <a:lumMod val="65000"/>
                    <a:lumOff val="35000"/>
                  </a:schemeClr>
                </a:solidFill>
                <a:effectLst/>
                <a:ea typeface="Times New Roman" panose="02020603050405020304" pitchFamily="18" charset="0"/>
              </a:rPr>
              <a:t>(Munodawafa,2023) [image]</a:t>
            </a:r>
            <a:endParaRPr lang="en-US" sz="1200" dirty="0">
              <a:solidFill>
                <a:schemeClr val="tx1">
                  <a:lumMod val="65000"/>
                  <a:lumOff val="35000"/>
                </a:schemeClr>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b="1" u="sng" dirty="0">
              <a:solidFill>
                <a:schemeClr val="tx1">
                  <a:lumMod val="65000"/>
                  <a:lumOff val="35000"/>
                </a:schemeClr>
              </a:solidFill>
              <a:effectLst>
                <a:glow rad="25400">
                  <a:srgbClr val="E7BE97">
                    <a:alpha val="47000"/>
                  </a:srgbClr>
                </a:glow>
              </a:effectLst>
              <a:latin typeface="Bradley Hand" pitchFamily="2" charset="77"/>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dirty="0">
              <a:solidFill>
                <a:schemeClr val="tx1">
                  <a:lumMod val="65000"/>
                  <a:lumOff val="35000"/>
                </a:schemeClr>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dirty="0">
              <a:solidFill>
                <a:schemeClr val="tx1">
                  <a:lumMod val="65000"/>
                  <a:lumOff val="35000"/>
                </a:schemeClr>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endParaRPr lang="en-US" dirty="0"/>
          </a:p>
        </p:txBody>
      </p:sp>
      <p:sp>
        <p:nvSpPr>
          <p:cNvPr id="4" name="Slide Number Placeholder 3"/>
          <p:cNvSpPr>
            <a:spLocks noGrp="1"/>
          </p:cNvSpPr>
          <p:nvPr>
            <p:ph type="sldNum" sz="quarter" idx="5"/>
          </p:nvPr>
        </p:nvSpPr>
        <p:spPr/>
        <p:txBody>
          <a:bodyPr/>
          <a:lstStyle/>
          <a:p>
            <a:fld id="{E6D9EA93-4991-BD42-A1A7-CBB78D13E45D}" type="slidenum">
              <a:rPr lang="en-US" smtClean="0"/>
              <a:t>3</a:t>
            </a:fld>
            <a:endParaRPr lang="en-US"/>
          </a:p>
        </p:txBody>
      </p:sp>
    </p:spTree>
    <p:extLst>
      <p:ext uri="{BB962C8B-B14F-4D97-AF65-F5344CB8AC3E}">
        <p14:creationId xmlns:p14="http://schemas.microsoft.com/office/powerpoint/2010/main" val="225962662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CA7DCE-A848-B4C4-C6CB-877DB68BBC55}"/>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E5201E5E-1E4C-E25E-24F4-2D6AFC00905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254B6D4A-F4FF-42E9-3C87-8A41822142C8}"/>
              </a:ext>
            </a:extLst>
          </p:cNvPr>
          <p:cNvSpPr>
            <a:spLocks noGrp="1"/>
          </p:cNvSpPr>
          <p:nvPr>
            <p:ph type="dt" sz="half" idx="10"/>
          </p:nvPr>
        </p:nvSpPr>
        <p:spPr/>
        <p:txBody>
          <a:bodyPr/>
          <a:lstStyle/>
          <a:p>
            <a:fld id="{E1AB3CAA-193B-FD42-AB03-9AFCA8D9A209}" type="datetimeFigureOut">
              <a:rPr lang="en-US" smtClean="0"/>
              <a:t>10/26/23</a:t>
            </a:fld>
            <a:endParaRPr lang="en-US"/>
          </a:p>
        </p:txBody>
      </p:sp>
      <p:sp>
        <p:nvSpPr>
          <p:cNvPr id="5" name="Footer Placeholder 4">
            <a:extLst>
              <a:ext uri="{FF2B5EF4-FFF2-40B4-BE49-F238E27FC236}">
                <a16:creationId xmlns:a16="http://schemas.microsoft.com/office/drawing/2014/main" id="{C12F27EF-4EBE-E601-43BB-0DBF8119210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E178BC5-AB98-6F1A-2D8E-5C69259E628A}"/>
              </a:ext>
            </a:extLst>
          </p:cNvPr>
          <p:cNvSpPr>
            <a:spLocks noGrp="1"/>
          </p:cNvSpPr>
          <p:nvPr>
            <p:ph type="sldNum" sz="quarter" idx="12"/>
          </p:nvPr>
        </p:nvSpPr>
        <p:spPr/>
        <p:txBody>
          <a:bodyPr/>
          <a:lstStyle/>
          <a:p>
            <a:fld id="{672F2E33-2C4C-984F-A9B4-E1DCE7DF81E8}" type="slidenum">
              <a:rPr lang="en-US" smtClean="0"/>
              <a:t>‹#›</a:t>
            </a:fld>
            <a:endParaRPr lang="en-US"/>
          </a:p>
        </p:txBody>
      </p:sp>
    </p:spTree>
    <p:extLst>
      <p:ext uri="{BB962C8B-B14F-4D97-AF65-F5344CB8AC3E}">
        <p14:creationId xmlns:p14="http://schemas.microsoft.com/office/powerpoint/2010/main" val="38138609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0C676E-3C9D-9407-84E0-F2041A37CE55}"/>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FC95AFA-E525-DC8B-CA3C-58ECC35633A0}"/>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53719A4-ACE4-936C-0A03-142CAB58EF95}"/>
              </a:ext>
            </a:extLst>
          </p:cNvPr>
          <p:cNvSpPr>
            <a:spLocks noGrp="1"/>
          </p:cNvSpPr>
          <p:nvPr>
            <p:ph type="dt" sz="half" idx="10"/>
          </p:nvPr>
        </p:nvSpPr>
        <p:spPr/>
        <p:txBody>
          <a:bodyPr/>
          <a:lstStyle/>
          <a:p>
            <a:fld id="{E1AB3CAA-193B-FD42-AB03-9AFCA8D9A209}" type="datetimeFigureOut">
              <a:rPr lang="en-US" smtClean="0"/>
              <a:t>10/26/23</a:t>
            </a:fld>
            <a:endParaRPr lang="en-US"/>
          </a:p>
        </p:txBody>
      </p:sp>
      <p:sp>
        <p:nvSpPr>
          <p:cNvPr id="5" name="Footer Placeholder 4">
            <a:extLst>
              <a:ext uri="{FF2B5EF4-FFF2-40B4-BE49-F238E27FC236}">
                <a16:creationId xmlns:a16="http://schemas.microsoft.com/office/drawing/2014/main" id="{EDCD1132-AA74-9EF6-97DB-D00EA295904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20E3065-37CC-436B-DF60-390D0DDB4130}"/>
              </a:ext>
            </a:extLst>
          </p:cNvPr>
          <p:cNvSpPr>
            <a:spLocks noGrp="1"/>
          </p:cNvSpPr>
          <p:nvPr>
            <p:ph type="sldNum" sz="quarter" idx="12"/>
          </p:nvPr>
        </p:nvSpPr>
        <p:spPr/>
        <p:txBody>
          <a:bodyPr/>
          <a:lstStyle/>
          <a:p>
            <a:fld id="{672F2E33-2C4C-984F-A9B4-E1DCE7DF81E8}" type="slidenum">
              <a:rPr lang="en-US" smtClean="0"/>
              <a:t>‹#›</a:t>
            </a:fld>
            <a:endParaRPr lang="en-US"/>
          </a:p>
        </p:txBody>
      </p:sp>
    </p:spTree>
    <p:extLst>
      <p:ext uri="{BB962C8B-B14F-4D97-AF65-F5344CB8AC3E}">
        <p14:creationId xmlns:p14="http://schemas.microsoft.com/office/powerpoint/2010/main" val="11273941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52C84-6526-6F89-0C2B-A6A28BFBEE4D}"/>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8B46985E-5522-E710-DB2F-F8BAB80DC66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AC07FAF7-CCC1-FE2D-232C-469D6FAB5C41}"/>
              </a:ext>
            </a:extLst>
          </p:cNvPr>
          <p:cNvSpPr>
            <a:spLocks noGrp="1"/>
          </p:cNvSpPr>
          <p:nvPr>
            <p:ph type="dt" sz="half" idx="10"/>
          </p:nvPr>
        </p:nvSpPr>
        <p:spPr/>
        <p:txBody>
          <a:bodyPr/>
          <a:lstStyle/>
          <a:p>
            <a:fld id="{E1AB3CAA-193B-FD42-AB03-9AFCA8D9A209}" type="datetimeFigureOut">
              <a:rPr lang="en-US" smtClean="0"/>
              <a:t>10/26/23</a:t>
            </a:fld>
            <a:endParaRPr lang="en-US"/>
          </a:p>
        </p:txBody>
      </p:sp>
      <p:sp>
        <p:nvSpPr>
          <p:cNvPr id="5" name="Footer Placeholder 4">
            <a:extLst>
              <a:ext uri="{FF2B5EF4-FFF2-40B4-BE49-F238E27FC236}">
                <a16:creationId xmlns:a16="http://schemas.microsoft.com/office/drawing/2014/main" id="{0D749CCD-19B5-F053-F5BA-8AEA63B13FF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C7EE180-5C3A-3914-281A-870C94B52846}"/>
              </a:ext>
            </a:extLst>
          </p:cNvPr>
          <p:cNvSpPr>
            <a:spLocks noGrp="1"/>
          </p:cNvSpPr>
          <p:nvPr>
            <p:ph type="sldNum" sz="quarter" idx="12"/>
          </p:nvPr>
        </p:nvSpPr>
        <p:spPr/>
        <p:txBody>
          <a:bodyPr/>
          <a:lstStyle/>
          <a:p>
            <a:fld id="{672F2E33-2C4C-984F-A9B4-E1DCE7DF81E8}" type="slidenum">
              <a:rPr lang="en-US" smtClean="0"/>
              <a:t>‹#›</a:t>
            </a:fld>
            <a:endParaRPr lang="en-US"/>
          </a:p>
        </p:txBody>
      </p:sp>
    </p:spTree>
    <p:extLst>
      <p:ext uri="{BB962C8B-B14F-4D97-AF65-F5344CB8AC3E}">
        <p14:creationId xmlns:p14="http://schemas.microsoft.com/office/powerpoint/2010/main" val="20811368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7AA2CF-4D71-0655-8387-8136C0F3F745}"/>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20E304C-8BA1-49A5-04DC-02EDC53389BE}"/>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415123EC-D75C-897C-DD35-E8ADFCFED50D}"/>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4726C092-97A6-A951-0851-76B20CA848F3}"/>
              </a:ext>
            </a:extLst>
          </p:cNvPr>
          <p:cNvSpPr>
            <a:spLocks noGrp="1"/>
          </p:cNvSpPr>
          <p:nvPr>
            <p:ph type="dt" sz="half" idx="10"/>
          </p:nvPr>
        </p:nvSpPr>
        <p:spPr/>
        <p:txBody>
          <a:bodyPr/>
          <a:lstStyle/>
          <a:p>
            <a:fld id="{E1AB3CAA-193B-FD42-AB03-9AFCA8D9A209}" type="datetimeFigureOut">
              <a:rPr lang="en-US" smtClean="0"/>
              <a:t>10/26/23</a:t>
            </a:fld>
            <a:endParaRPr lang="en-US"/>
          </a:p>
        </p:txBody>
      </p:sp>
      <p:sp>
        <p:nvSpPr>
          <p:cNvPr id="6" name="Footer Placeholder 5">
            <a:extLst>
              <a:ext uri="{FF2B5EF4-FFF2-40B4-BE49-F238E27FC236}">
                <a16:creationId xmlns:a16="http://schemas.microsoft.com/office/drawing/2014/main" id="{E88FE3C7-A746-014F-984B-572B084093E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8C380D5-58FE-D3AC-E953-30E1F21783FB}"/>
              </a:ext>
            </a:extLst>
          </p:cNvPr>
          <p:cNvSpPr>
            <a:spLocks noGrp="1"/>
          </p:cNvSpPr>
          <p:nvPr>
            <p:ph type="sldNum" sz="quarter" idx="12"/>
          </p:nvPr>
        </p:nvSpPr>
        <p:spPr/>
        <p:txBody>
          <a:bodyPr/>
          <a:lstStyle/>
          <a:p>
            <a:fld id="{672F2E33-2C4C-984F-A9B4-E1DCE7DF81E8}" type="slidenum">
              <a:rPr lang="en-US" smtClean="0"/>
              <a:t>‹#›</a:t>
            </a:fld>
            <a:endParaRPr lang="en-US"/>
          </a:p>
        </p:txBody>
      </p:sp>
    </p:spTree>
    <p:extLst>
      <p:ext uri="{BB962C8B-B14F-4D97-AF65-F5344CB8AC3E}">
        <p14:creationId xmlns:p14="http://schemas.microsoft.com/office/powerpoint/2010/main" val="21046161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4D102F-2F18-0F7C-DEC7-06943607F8A4}"/>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5533001E-87E1-A9F4-3EBD-8B54A345CAD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6C01BE64-2437-4311-C0C9-5A90F5BE6344}"/>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62E3E42C-9410-A697-BBEE-72F098D9A13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3DC2D37B-B9E7-A706-DB31-FBD1B66A3730}"/>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885753EA-06D0-D5FF-1F7A-D33444D00EEF}"/>
              </a:ext>
            </a:extLst>
          </p:cNvPr>
          <p:cNvSpPr>
            <a:spLocks noGrp="1"/>
          </p:cNvSpPr>
          <p:nvPr>
            <p:ph type="dt" sz="half" idx="10"/>
          </p:nvPr>
        </p:nvSpPr>
        <p:spPr/>
        <p:txBody>
          <a:bodyPr/>
          <a:lstStyle/>
          <a:p>
            <a:fld id="{E1AB3CAA-193B-FD42-AB03-9AFCA8D9A209}" type="datetimeFigureOut">
              <a:rPr lang="en-US" smtClean="0"/>
              <a:t>10/26/23</a:t>
            </a:fld>
            <a:endParaRPr lang="en-US"/>
          </a:p>
        </p:txBody>
      </p:sp>
      <p:sp>
        <p:nvSpPr>
          <p:cNvPr id="8" name="Footer Placeholder 7">
            <a:extLst>
              <a:ext uri="{FF2B5EF4-FFF2-40B4-BE49-F238E27FC236}">
                <a16:creationId xmlns:a16="http://schemas.microsoft.com/office/drawing/2014/main" id="{64D01194-F89F-3C33-BD00-767361C7259A}"/>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1CEFCB4F-202F-FE09-C692-5804A650A590}"/>
              </a:ext>
            </a:extLst>
          </p:cNvPr>
          <p:cNvSpPr>
            <a:spLocks noGrp="1"/>
          </p:cNvSpPr>
          <p:nvPr>
            <p:ph type="sldNum" sz="quarter" idx="12"/>
          </p:nvPr>
        </p:nvSpPr>
        <p:spPr/>
        <p:txBody>
          <a:bodyPr/>
          <a:lstStyle/>
          <a:p>
            <a:fld id="{672F2E33-2C4C-984F-A9B4-E1DCE7DF81E8}" type="slidenum">
              <a:rPr lang="en-US" smtClean="0"/>
              <a:t>‹#›</a:t>
            </a:fld>
            <a:endParaRPr lang="en-US"/>
          </a:p>
        </p:txBody>
      </p:sp>
    </p:spTree>
    <p:extLst>
      <p:ext uri="{BB962C8B-B14F-4D97-AF65-F5344CB8AC3E}">
        <p14:creationId xmlns:p14="http://schemas.microsoft.com/office/powerpoint/2010/main" val="24067941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113138-D120-0E24-27FD-7232D7C985DD}"/>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E2D492D5-02A6-C946-6861-627CF452C914}"/>
              </a:ext>
            </a:extLst>
          </p:cNvPr>
          <p:cNvSpPr>
            <a:spLocks noGrp="1"/>
          </p:cNvSpPr>
          <p:nvPr>
            <p:ph type="dt" sz="half" idx="10"/>
          </p:nvPr>
        </p:nvSpPr>
        <p:spPr/>
        <p:txBody>
          <a:bodyPr/>
          <a:lstStyle/>
          <a:p>
            <a:fld id="{E1AB3CAA-193B-FD42-AB03-9AFCA8D9A209}" type="datetimeFigureOut">
              <a:rPr lang="en-US" smtClean="0"/>
              <a:t>10/26/23</a:t>
            </a:fld>
            <a:endParaRPr lang="en-US"/>
          </a:p>
        </p:txBody>
      </p:sp>
      <p:sp>
        <p:nvSpPr>
          <p:cNvPr id="4" name="Footer Placeholder 3">
            <a:extLst>
              <a:ext uri="{FF2B5EF4-FFF2-40B4-BE49-F238E27FC236}">
                <a16:creationId xmlns:a16="http://schemas.microsoft.com/office/drawing/2014/main" id="{AB3A9D63-2359-A432-49E6-9E9AFD31B53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80ADFA2-A876-1D57-EFB6-90517CF3C86B}"/>
              </a:ext>
            </a:extLst>
          </p:cNvPr>
          <p:cNvSpPr>
            <a:spLocks noGrp="1"/>
          </p:cNvSpPr>
          <p:nvPr>
            <p:ph type="sldNum" sz="quarter" idx="12"/>
          </p:nvPr>
        </p:nvSpPr>
        <p:spPr/>
        <p:txBody>
          <a:bodyPr/>
          <a:lstStyle/>
          <a:p>
            <a:fld id="{672F2E33-2C4C-984F-A9B4-E1DCE7DF81E8}" type="slidenum">
              <a:rPr lang="en-US" smtClean="0"/>
              <a:t>‹#›</a:t>
            </a:fld>
            <a:endParaRPr lang="en-US"/>
          </a:p>
        </p:txBody>
      </p:sp>
    </p:spTree>
    <p:extLst>
      <p:ext uri="{BB962C8B-B14F-4D97-AF65-F5344CB8AC3E}">
        <p14:creationId xmlns:p14="http://schemas.microsoft.com/office/powerpoint/2010/main" val="7983104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1B0D39A-4D5D-A8D7-E4FE-A17D807B624B}"/>
              </a:ext>
            </a:extLst>
          </p:cNvPr>
          <p:cNvSpPr>
            <a:spLocks noGrp="1"/>
          </p:cNvSpPr>
          <p:nvPr>
            <p:ph type="dt" sz="half" idx="10"/>
          </p:nvPr>
        </p:nvSpPr>
        <p:spPr/>
        <p:txBody>
          <a:bodyPr/>
          <a:lstStyle/>
          <a:p>
            <a:fld id="{E1AB3CAA-193B-FD42-AB03-9AFCA8D9A209}" type="datetimeFigureOut">
              <a:rPr lang="en-US" smtClean="0"/>
              <a:t>10/26/23</a:t>
            </a:fld>
            <a:endParaRPr lang="en-US"/>
          </a:p>
        </p:txBody>
      </p:sp>
      <p:sp>
        <p:nvSpPr>
          <p:cNvPr id="3" name="Footer Placeholder 2">
            <a:extLst>
              <a:ext uri="{FF2B5EF4-FFF2-40B4-BE49-F238E27FC236}">
                <a16:creationId xmlns:a16="http://schemas.microsoft.com/office/drawing/2014/main" id="{D5015466-2C7A-1A1E-53FB-9D4692BDEAF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50BC7FC-7BD3-15A3-BBAE-F20600DFDA98}"/>
              </a:ext>
            </a:extLst>
          </p:cNvPr>
          <p:cNvSpPr>
            <a:spLocks noGrp="1"/>
          </p:cNvSpPr>
          <p:nvPr>
            <p:ph type="sldNum" sz="quarter" idx="12"/>
          </p:nvPr>
        </p:nvSpPr>
        <p:spPr/>
        <p:txBody>
          <a:bodyPr/>
          <a:lstStyle/>
          <a:p>
            <a:fld id="{672F2E33-2C4C-984F-A9B4-E1DCE7DF81E8}" type="slidenum">
              <a:rPr lang="en-US" smtClean="0"/>
              <a:t>‹#›</a:t>
            </a:fld>
            <a:endParaRPr lang="en-US"/>
          </a:p>
        </p:txBody>
      </p:sp>
    </p:spTree>
    <p:extLst>
      <p:ext uri="{BB962C8B-B14F-4D97-AF65-F5344CB8AC3E}">
        <p14:creationId xmlns:p14="http://schemas.microsoft.com/office/powerpoint/2010/main" val="13572388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3ECF67-4C19-F861-3994-9B8F6D8CF283}"/>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6CFB16FD-F789-24BC-A220-C74A7583F33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59083677-FAEB-E829-FD72-538DA206F4B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DB94426-3A56-26D9-DA10-C5213629A2C8}"/>
              </a:ext>
            </a:extLst>
          </p:cNvPr>
          <p:cNvSpPr>
            <a:spLocks noGrp="1"/>
          </p:cNvSpPr>
          <p:nvPr>
            <p:ph type="dt" sz="half" idx="10"/>
          </p:nvPr>
        </p:nvSpPr>
        <p:spPr/>
        <p:txBody>
          <a:bodyPr/>
          <a:lstStyle/>
          <a:p>
            <a:fld id="{E1AB3CAA-193B-FD42-AB03-9AFCA8D9A209}" type="datetimeFigureOut">
              <a:rPr lang="en-US" smtClean="0"/>
              <a:t>10/26/23</a:t>
            </a:fld>
            <a:endParaRPr lang="en-US"/>
          </a:p>
        </p:txBody>
      </p:sp>
      <p:sp>
        <p:nvSpPr>
          <p:cNvPr id="6" name="Footer Placeholder 5">
            <a:extLst>
              <a:ext uri="{FF2B5EF4-FFF2-40B4-BE49-F238E27FC236}">
                <a16:creationId xmlns:a16="http://schemas.microsoft.com/office/drawing/2014/main" id="{5A0662A1-0910-A1A7-7658-A8444EB407F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627C1EA-FE56-60E1-5F2E-0C572105D283}"/>
              </a:ext>
            </a:extLst>
          </p:cNvPr>
          <p:cNvSpPr>
            <a:spLocks noGrp="1"/>
          </p:cNvSpPr>
          <p:nvPr>
            <p:ph type="sldNum" sz="quarter" idx="12"/>
          </p:nvPr>
        </p:nvSpPr>
        <p:spPr/>
        <p:txBody>
          <a:bodyPr/>
          <a:lstStyle/>
          <a:p>
            <a:fld id="{672F2E33-2C4C-984F-A9B4-E1DCE7DF81E8}" type="slidenum">
              <a:rPr lang="en-US" smtClean="0"/>
              <a:t>‹#›</a:t>
            </a:fld>
            <a:endParaRPr lang="en-US"/>
          </a:p>
        </p:txBody>
      </p:sp>
    </p:spTree>
    <p:extLst>
      <p:ext uri="{BB962C8B-B14F-4D97-AF65-F5344CB8AC3E}">
        <p14:creationId xmlns:p14="http://schemas.microsoft.com/office/powerpoint/2010/main" val="36600055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C90FF3-565E-29C7-51FE-4961ADE70498}"/>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C79F0D48-91FC-176F-1A53-8AC4E5A66CD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370AA70B-9DBA-45A2-A2F5-A8881D17CC6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3248766-4145-AC47-AFCE-6B80D5BF11EE}"/>
              </a:ext>
            </a:extLst>
          </p:cNvPr>
          <p:cNvSpPr>
            <a:spLocks noGrp="1"/>
          </p:cNvSpPr>
          <p:nvPr>
            <p:ph type="dt" sz="half" idx="10"/>
          </p:nvPr>
        </p:nvSpPr>
        <p:spPr/>
        <p:txBody>
          <a:bodyPr/>
          <a:lstStyle/>
          <a:p>
            <a:fld id="{E1AB3CAA-193B-FD42-AB03-9AFCA8D9A209}" type="datetimeFigureOut">
              <a:rPr lang="en-US" smtClean="0"/>
              <a:t>10/26/23</a:t>
            </a:fld>
            <a:endParaRPr lang="en-US"/>
          </a:p>
        </p:txBody>
      </p:sp>
      <p:sp>
        <p:nvSpPr>
          <p:cNvPr id="6" name="Footer Placeholder 5">
            <a:extLst>
              <a:ext uri="{FF2B5EF4-FFF2-40B4-BE49-F238E27FC236}">
                <a16:creationId xmlns:a16="http://schemas.microsoft.com/office/drawing/2014/main" id="{99F8B5C0-2DA7-2ED5-20FA-DDDACF19F15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A7D514F-A91F-A372-250E-D48A93D80203}"/>
              </a:ext>
            </a:extLst>
          </p:cNvPr>
          <p:cNvSpPr>
            <a:spLocks noGrp="1"/>
          </p:cNvSpPr>
          <p:nvPr>
            <p:ph type="sldNum" sz="quarter" idx="12"/>
          </p:nvPr>
        </p:nvSpPr>
        <p:spPr/>
        <p:txBody>
          <a:bodyPr/>
          <a:lstStyle/>
          <a:p>
            <a:fld id="{672F2E33-2C4C-984F-A9B4-E1DCE7DF81E8}" type="slidenum">
              <a:rPr lang="en-US" smtClean="0"/>
              <a:t>‹#›</a:t>
            </a:fld>
            <a:endParaRPr lang="en-US"/>
          </a:p>
        </p:txBody>
      </p:sp>
    </p:spTree>
    <p:extLst>
      <p:ext uri="{BB962C8B-B14F-4D97-AF65-F5344CB8AC3E}">
        <p14:creationId xmlns:p14="http://schemas.microsoft.com/office/powerpoint/2010/main" val="10247945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272BB9-077D-DF60-B91E-7999B75C0AD1}"/>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6A546089-3356-C18F-5F66-D706C2EDD894}"/>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CB91FE-0829-46E4-0558-246EA38FAD54}"/>
              </a:ext>
            </a:extLst>
          </p:cNvPr>
          <p:cNvSpPr>
            <a:spLocks noGrp="1"/>
          </p:cNvSpPr>
          <p:nvPr>
            <p:ph type="dt" sz="half" idx="10"/>
          </p:nvPr>
        </p:nvSpPr>
        <p:spPr/>
        <p:txBody>
          <a:bodyPr/>
          <a:lstStyle/>
          <a:p>
            <a:fld id="{E1AB3CAA-193B-FD42-AB03-9AFCA8D9A209}" type="datetimeFigureOut">
              <a:rPr lang="en-US" smtClean="0"/>
              <a:t>10/26/23</a:t>
            </a:fld>
            <a:endParaRPr lang="en-US"/>
          </a:p>
        </p:txBody>
      </p:sp>
      <p:sp>
        <p:nvSpPr>
          <p:cNvPr id="5" name="Footer Placeholder 4">
            <a:extLst>
              <a:ext uri="{FF2B5EF4-FFF2-40B4-BE49-F238E27FC236}">
                <a16:creationId xmlns:a16="http://schemas.microsoft.com/office/drawing/2014/main" id="{074973ED-D689-FC01-BE80-CD7696117E6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733B84B-9E64-C901-E2A9-6DCFD2D34771}"/>
              </a:ext>
            </a:extLst>
          </p:cNvPr>
          <p:cNvSpPr>
            <a:spLocks noGrp="1"/>
          </p:cNvSpPr>
          <p:nvPr>
            <p:ph type="sldNum" sz="quarter" idx="12"/>
          </p:nvPr>
        </p:nvSpPr>
        <p:spPr/>
        <p:txBody>
          <a:bodyPr/>
          <a:lstStyle/>
          <a:p>
            <a:fld id="{672F2E33-2C4C-984F-A9B4-E1DCE7DF81E8}" type="slidenum">
              <a:rPr lang="en-US" smtClean="0"/>
              <a:t>‹#›</a:t>
            </a:fld>
            <a:endParaRPr lang="en-US"/>
          </a:p>
        </p:txBody>
      </p:sp>
    </p:spTree>
    <p:extLst>
      <p:ext uri="{BB962C8B-B14F-4D97-AF65-F5344CB8AC3E}">
        <p14:creationId xmlns:p14="http://schemas.microsoft.com/office/powerpoint/2010/main" val="32970258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B098AE0-65BF-A63A-5ADC-C283CC5F8262}"/>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BBE78073-3F2B-A587-15C7-AC89CB3695A2}"/>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B05B4A3-871F-4BD2-3B06-508CCFB3CA45}"/>
              </a:ext>
            </a:extLst>
          </p:cNvPr>
          <p:cNvSpPr>
            <a:spLocks noGrp="1"/>
          </p:cNvSpPr>
          <p:nvPr>
            <p:ph type="dt" sz="half" idx="10"/>
          </p:nvPr>
        </p:nvSpPr>
        <p:spPr/>
        <p:txBody>
          <a:bodyPr/>
          <a:lstStyle/>
          <a:p>
            <a:fld id="{E1AB3CAA-193B-FD42-AB03-9AFCA8D9A209}" type="datetimeFigureOut">
              <a:rPr lang="en-US" smtClean="0"/>
              <a:t>10/26/23</a:t>
            </a:fld>
            <a:endParaRPr lang="en-US"/>
          </a:p>
        </p:txBody>
      </p:sp>
      <p:sp>
        <p:nvSpPr>
          <p:cNvPr id="5" name="Footer Placeholder 4">
            <a:extLst>
              <a:ext uri="{FF2B5EF4-FFF2-40B4-BE49-F238E27FC236}">
                <a16:creationId xmlns:a16="http://schemas.microsoft.com/office/drawing/2014/main" id="{A274A7DD-FFC7-C5A5-9553-5AFC13A2022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BFD1BDE-668C-D867-8C29-C6D0DBF621D7}"/>
              </a:ext>
            </a:extLst>
          </p:cNvPr>
          <p:cNvSpPr>
            <a:spLocks noGrp="1"/>
          </p:cNvSpPr>
          <p:nvPr>
            <p:ph type="sldNum" sz="quarter" idx="12"/>
          </p:nvPr>
        </p:nvSpPr>
        <p:spPr/>
        <p:txBody>
          <a:bodyPr/>
          <a:lstStyle/>
          <a:p>
            <a:fld id="{672F2E33-2C4C-984F-A9B4-E1DCE7DF81E8}" type="slidenum">
              <a:rPr lang="en-US" smtClean="0"/>
              <a:t>‹#›</a:t>
            </a:fld>
            <a:endParaRPr lang="en-US"/>
          </a:p>
        </p:txBody>
      </p:sp>
    </p:spTree>
    <p:extLst>
      <p:ext uri="{BB962C8B-B14F-4D97-AF65-F5344CB8AC3E}">
        <p14:creationId xmlns:p14="http://schemas.microsoft.com/office/powerpoint/2010/main" val="20343887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C8B87BF-123F-7983-5AD3-6C4C38EEA48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3140719E-3885-0E24-617C-74975A95330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7870783-5561-665C-FA50-577D0055EA3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1AB3CAA-193B-FD42-AB03-9AFCA8D9A209}" type="datetimeFigureOut">
              <a:rPr lang="en-US" smtClean="0"/>
              <a:t>10/26/23</a:t>
            </a:fld>
            <a:endParaRPr lang="en-US"/>
          </a:p>
        </p:txBody>
      </p:sp>
      <p:sp>
        <p:nvSpPr>
          <p:cNvPr id="5" name="Footer Placeholder 4">
            <a:extLst>
              <a:ext uri="{FF2B5EF4-FFF2-40B4-BE49-F238E27FC236}">
                <a16:creationId xmlns:a16="http://schemas.microsoft.com/office/drawing/2014/main" id="{32530DB3-DFA3-CFC4-C420-7A3087F94A8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E5557FE7-8C22-CDE9-46AC-B7630D30560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2F2E33-2C4C-984F-A9B4-E1DCE7DF81E8}" type="slidenum">
              <a:rPr lang="en-US" smtClean="0"/>
              <a:t>‹#›</a:t>
            </a:fld>
            <a:endParaRPr lang="en-US"/>
          </a:p>
        </p:txBody>
      </p:sp>
    </p:spTree>
    <p:extLst>
      <p:ext uri="{BB962C8B-B14F-4D97-AF65-F5344CB8AC3E}">
        <p14:creationId xmlns:p14="http://schemas.microsoft.com/office/powerpoint/2010/main" val="116456670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diagramColors" Target="../diagrams/colors1.xml"/><Relationship Id="rId13" Type="http://schemas.openxmlformats.org/officeDocument/2006/relationships/diagramColors" Target="../diagrams/colors2.xml"/><Relationship Id="rId18" Type="http://schemas.openxmlformats.org/officeDocument/2006/relationships/diagramColors" Target="../diagrams/colors3.xml"/><Relationship Id="rId3" Type="http://schemas.openxmlformats.org/officeDocument/2006/relationships/image" Target="../media/image1.png"/><Relationship Id="rId21" Type="http://schemas.openxmlformats.org/officeDocument/2006/relationships/image" Target="../media/image10.png"/><Relationship Id="rId7" Type="http://schemas.openxmlformats.org/officeDocument/2006/relationships/diagramQuickStyle" Target="../diagrams/quickStyle1.xml"/><Relationship Id="rId12" Type="http://schemas.openxmlformats.org/officeDocument/2006/relationships/diagramQuickStyle" Target="../diagrams/quickStyle2.xml"/><Relationship Id="rId17" Type="http://schemas.openxmlformats.org/officeDocument/2006/relationships/diagramQuickStyle" Target="../diagrams/quickStyle3.xml"/><Relationship Id="rId2" Type="http://schemas.openxmlformats.org/officeDocument/2006/relationships/notesSlide" Target="../notesSlides/notesSlide1.xml"/><Relationship Id="rId16" Type="http://schemas.openxmlformats.org/officeDocument/2006/relationships/diagramLayout" Target="../diagrams/layout3.xml"/><Relationship Id="rId20" Type="http://schemas.openxmlformats.org/officeDocument/2006/relationships/image" Target="../media/image9.jpeg"/><Relationship Id="rId1" Type="http://schemas.openxmlformats.org/officeDocument/2006/relationships/slideLayout" Target="../slideLayouts/slideLayout1.xml"/><Relationship Id="rId6" Type="http://schemas.openxmlformats.org/officeDocument/2006/relationships/diagramLayout" Target="../diagrams/layout1.xml"/><Relationship Id="rId11" Type="http://schemas.openxmlformats.org/officeDocument/2006/relationships/diagramLayout" Target="../diagrams/layout2.xml"/><Relationship Id="rId5" Type="http://schemas.openxmlformats.org/officeDocument/2006/relationships/diagramData" Target="../diagrams/data1.xml"/><Relationship Id="rId15" Type="http://schemas.openxmlformats.org/officeDocument/2006/relationships/diagramData" Target="../diagrams/data3.xml"/><Relationship Id="rId10" Type="http://schemas.openxmlformats.org/officeDocument/2006/relationships/diagramData" Target="../diagrams/data2.xml"/><Relationship Id="rId19" Type="http://schemas.microsoft.com/office/2007/relationships/diagramDrawing" Target="../diagrams/drawing3.xml"/><Relationship Id="rId4" Type="http://schemas.openxmlformats.org/officeDocument/2006/relationships/image" Target="../media/image2.svg"/><Relationship Id="rId9" Type="http://schemas.microsoft.com/office/2007/relationships/diagramDrawing" Target="../diagrams/drawing1.xml"/><Relationship Id="rId14" Type="http://schemas.microsoft.com/office/2007/relationships/diagramDrawing" Target="../diagrams/drawing2.xml"/><Relationship Id="rId22" Type="http://schemas.microsoft.com/office/2007/relationships/hdphoto" Target="../media/hdphoto1.wdp"/></Relationships>
</file>

<file path=ppt/slides/_rels/slide4.xml.rels><?xml version="1.0" encoding="UTF-8" standalone="yes"?>
<Relationships xmlns="http://schemas.openxmlformats.org/package/2006/relationships"><Relationship Id="rId8" Type="http://schemas.openxmlformats.org/officeDocument/2006/relationships/hyperlink" Target="https://www.linkedin.com/pulse/benefits-developing-critical-thinking-skills-munyaradzi-munodawafa" TargetMode="External"/><Relationship Id="rId3" Type="http://schemas.openxmlformats.org/officeDocument/2006/relationships/hyperlink" Target="http://ebookcentral.proquest.com/lib/trinity/detail.action?docID=6234915" TargetMode="External"/><Relationship Id="rId7" Type="http://schemas.openxmlformats.org/officeDocument/2006/relationships/hyperlink" Target="https://files.eric.ed.gov/fulltext/EJ1143316.pdf" TargetMode="External"/><Relationship Id="rId2" Type="http://schemas.openxmlformats.org/officeDocument/2006/relationships/hyperlink" Target="https://www.youtube.com/watch?v=NHjgKe7JMNE" TargetMode="External"/><Relationship Id="rId1" Type="http://schemas.openxmlformats.org/officeDocument/2006/relationships/slideLayout" Target="../slideLayouts/slideLayout2.xml"/><Relationship Id="rId6" Type="http://schemas.openxmlformats.org/officeDocument/2006/relationships/hyperlink" Target="http://ebookcentral.proquest.com/lib/trinity/detail.action?docID=6142274" TargetMode="External"/><Relationship Id="rId5" Type="http://schemas.openxmlformats.org/officeDocument/2006/relationships/hyperlink" Target="https://education.illinois.edu/docs/default-source/faculty-documents/robert-ennis/thenatureofcriticalthinking_51711_000.pdf" TargetMode="External"/><Relationship Id="rId4" Type="http://schemas.openxmlformats.org/officeDocument/2006/relationships/hyperlink" Target="http://ebookcentral.proquest.com/lib/trinity/detail.action?docID=6142188" TargetMode="External"/><Relationship Id="rId9" Type="http://schemas.openxmlformats.org/officeDocument/2006/relationships/hyperlink" Target="https://www.swarnprastha.com/5-types-of-questions-that-help-students-develop-critical-thinking/index.htm"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file:////Users/emilycombe/Library/Group%20Containers/UBF8T346G9.ms/WebArchiveCopyPasteTempFiles/com.microsoft.Word/business-man-multi-tasking-with-clock-practising-good-time-management-skills.jpg" TargetMode="External"/><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file:////Users/emilycombe/Library/Group%20Containers/UBF8T346G9.ms/WebArchiveCopyPasteTempFiles/com.microsoft.Word/10.4135_9781544360331-fig1.jpg" TargetMode="External"/><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openxmlformats.org/officeDocument/2006/relationships/hyperlink" Target="https://www.britannica.com/dictionary/procrastinate#:~:text=%3A%20to%20be%20slow%20or%20late,procrastinating%20and%20get%20to%20work" TargetMode="External"/><Relationship Id="rId3" Type="http://schemas.openxmlformats.org/officeDocument/2006/relationships/hyperlink" Target="https://www.inc.com/dan-scalco/22-time-management-quotes-to-inspire-you-to-achieve-your-goals.html" TargetMode="External"/><Relationship Id="rId7" Type="http://schemas.openxmlformats.org/officeDocument/2006/relationships/hyperlink" Target="https://blog.rescuetime.com/time-management-for-students/" TargetMode="External"/><Relationship Id="rId2" Type="http://schemas.openxmlformats.org/officeDocument/2006/relationships/hyperlink" Target="https://www.spica.com/blog/the-best-time-management-quotes" TargetMode="External"/><Relationship Id="rId1" Type="http://schemas.openxmlformats.org/officeDocument/2006/relationships/slideLayout" Target="../slideLayouts/slideLayout2.xml"/><Relationship Id="rId6" Type="http://schemas.openxmlformats.org/officeDocument/2006/relationships/hyperlink" Target="https://doi.org/10.1017/9781108935517" TargetMode="External"/><Relationship Id="rId11" Type="http://schemas.openxmlformats.org/officeDocument/2006/relationships/hyperlink" Target="http://ebookcentral.proquest.com/lib/trinity/detail.action?docID=6234945" TargetMode="External"/><Relationship Id="rId5" Type="http://schemas.openxmlformats.org/officeDocument/2006/relationships/hyperlink" Target="https://www.futurelearn.com/info/blog/time-management-skills" TargetMode="External"/><Relationship Id="rId10" Type="http://schemas.openxmlformats.org/officeDocument/2006/relationships/hyperlink" Target="https://www.jstor.org/stable/j.ctt5hh72n.6" TargetMode="External"/><Relationship Id="rId4" Type="http://schemas.openxmlformats.org/officeDocument/2006/relationships/hyperlink" Target="http://ebookcentral.proquest.com/lib/trinity/detail.action?docID=6401987" TargetMode="External"/><Relationship Id="rId9" Type="http://schemas.openxmlformats.org/officeDocument/2006/relationships/hyperlink" Target="https://doi.org/10.4135/9781506340791"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AA5C5274-4EFB-C846-2342-886302A44AA7}"/>
              </a:ext>
            </a:extLst>
          </p:cNvPr>
          <p:cNvGraphicFramePr>
            <a:graphicFrameLocks noGrp="1"/>
          </p:cNvGraphicFramePr>
          <p:nvPr>
            <p:extLst>
              <p:ext uri="{D42A27DB-BD31-4B8C-83A1-F6EECF244321}">
                <p14:modId xmlns:p14="http://schemas.microsoft.com/office/powerpoint/2010/main" val="2572973235"/>
              </p:ext>
            </p:extLst>
          </p:nvPr>
        </p:nvGraphicFramePr>
        <p:xfrm>
          <a:off x="3107968" y="1680763"/>
          <a:ext cx="5976063" cy="1217295"/>
        </p:xfrm>
        <a:graphic>
          <a:graphicData uri="http://schemas.openxmlformats.org/drawingml/2006/table">
            <a:tbl>
              <a:tblPr>
                <a:tableStyleId>{5C22544A-7EE6-4342-B048-85BDC9FD1C3A}</a:tableStyleId>
              </a:tblPr>
              <a:tblGrid>
                <a:gridCol w="5976063">
                  <a:extLst>
                    <a:ext uri="{9D8B030D-6E8A-4147-A177-3AD203B41FA5}">
                      <a16:colId xmlns:a16="http://schemas.microsoft.com/office/drawing/2014/main" val="3189456564"/>
                    </a:ext>
                  </a:extLst>
                </a:gridCol>
              </a:tblGrid>
              <a:tr h="1217295">
                <a:tc>
                  <a:txBody>
                    <a:bodyPr/>
                    <a:lstStyle/>
                    <a:p>
                      <a:pPr algn="ctr">
                        <a:lnSpc>
                          <a:spcPct val="115000"/>
                        </a:lnSpc>
                        <a:spcBef>
                          <a:spcPts val="600"/>
                        </a:spcBef>
                        <a:spcAft>
                          <a:spcPts val="600"/>
                        </a:spcAft>
                      </a:pPr>
                      <a:r>
                        <a:rPr lang="en-GB" sz="3300" dirty="0">
                          <a:effectLst/>
                        </a:rPr>
                        <a:t>Evidence of Learning E-Portfolio (2 elements)</a:t>
                      </a:r>
                      <a:endParaRPr lang="en-GB" sz="36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205740" marR="205740" marT="0" marB="0"/>
                </a:tc>
                <a:extLst>
                  <a:ext uri="{0D108BD9-81ED-4DB2-BD59-A6C34878D82A}">
                    <a16:rowId xmlns:a16="http://schemas.microsoft.com/office/drawing/2014/main" val="878975380"/>
                  </a:ext>
                </a:extLst>
              </a:tr>
            </a:tbl>
          </a:graphicData>
        </a:graphic>
      </p:graphicFrame>
      <p:sp>
        <p:nvSpPr>
          <p:cNvPr id="5" name="TextBox 4">
            <a:extLst>
              <a:ext uri="{FF2B5EF4-FFF2-40B4-BE49-F238E27FC236}">
                <a16:creationId xmlns:a16="http://schemas.microsoft.com/office/drawing/2014/main" id="{187E133C-54A0-6FD1-3195-9A6CEE9D40CB}"/>
              </a:ext>
            </a:extLst>
          </p:cNvPr>
          <p:cNvSpPr txBox="1"/>
          <p:nvPr/>
        </p:nvSpPr>
        <p:spPr>
          <a:xfrm>
            <a:off x="4218039" y="221226"/>
            <a:ext cx="3480619" cy="707886"/>
          </a:xfrm>
          <a:prstGeom prst="rect">
            <a:avLst/>
          </a:prstGeom>
          <a:noFill/>
        </p:spPr>
        <p:txBody>
          <a:bodyPr wrap="square" rtlCol="0">
            <a:spAutoFit/>
          </a:bodyPr>
          <a:lstStyle/>
          <a:p>
            <a:pPr algn="ctr"/>
            <a:r>
              <a:rPr lang="en-GB" sz="4000" u="sng" dirty="0"/>
              <a:t>Title Page</a:t>
            </a:r>
          </a:p>
        </p:txBody>
      </p:sp>
    </p:spTree>
    <p:extLst>
      <p:ext uri="{BB962C8B-B14F-4D97-AF65-F5344CB8AC3E}">
        <p14:creationId xmlns:p14="http://schemas.microsoft.com/office/powerpoint/2010/main" val="181128500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AF314C-0937-37C9-E287-44ADB91D64E2}"/>
              </a:ext>
            </a:extLst>
          </p:cNvPr>
          <p:cNvSpPr>
            <a:spLocks noGrp="1"/>
          </p:cNvSpPr>
          <p:nvPr>
            <p:ph type="title"/>
          </p:nvPr>
        </p:nvSpPr>
        <p:spPr>
          <a:xfrm>
            <a:off x="838200" y="0"/>
            <a:ext cx="10515600" cy="1325563"/>
          </a:xfrm>
        </p:spPr>
        <p:txBody>
          <a:bodyPr/>
          <a:lstStyle/>
          <a:p>
            <a:pPr algn="ctr"/>
            <a:r>
              <a:rPr lang="en-GB" u="sng"/>
              <a:t>Contents Page</a:t>
            </a:r>
            <a:endParaRPr lang="en-GB" u="sng" dirty="0"/>
          </a:p>
        </p:txBody>
      </p:sp>
      <p:sp>
        <p:nvSpPr>
          <p:cNvPr id="4" name="TextBox 3">
            <a:extLst>
              <a:ext uri="{FF2B5EF4-FFF2-40B4-BE49-F238E27FC236}">
                <a16:creationId xmlns:a16="http://schemas.microsoft.com/office/drawing/2014/main" id="{01D6C166-3F35-85BB-5F04-E9E49C456468}"/>
              </a:ext>
            </a:extLst>
          </p:cNvPr>
          <p:cNvSpPr txBox="1"/>
          <p:nvPr/>
        </p:nvSpPr>
        <p:spPr>
          <a:xfrm>
            <a:off x="159774" y="1917290"/>
            <a:ext cx="9778180" cy="2554545"/>
          </a:xfrm>
          <a:prstGeom prst="rect">
            <a:avLst/>
          </a:prstGeom>
          <a:noFill/>
        </p:spPr>
        <p:txBody>
          <a:bodyPr wrap="square" rtlCol="0">
            <a:spAutoFit/>
          </a:bodyPr>
          <a:lstStyle/>
          <a:p>
            <a:pPr marL="285750" indent="-285750">
              <a:buFont typeface="Arial" panose="020B0604020202020204" pitchFamily="34" charset="0"/>
              <a:buChar char="•"/>
            </a:pPr>
            <a:r>
              <a:rPr lang="en-GB" sz="3200" dirty="0"/>
              <a:t>Element 1 – What is Critical Thinking and How Can it Be Developed? (poster)</a:t>
            </a:r>
          </a:p>
          <a:p>
            <a:pPr marL="285750" indent="-285750">
              <a:buFont typeface="Arial" panose="020B0604020202020204" pitchFamily="34" charset="0"/>
              <a:buChar char="•"/>
            </a:pPr>
            <a:r>
              <a:rPr lang="en-GB" sz="3200" dirty="0"/>
              <a:t>Reference List element 1</a:t>
            </a:r>
          </a:p>
          <a:p>
            <a:pPr marL="285750" indent="-285750">
              <a:buFont typeface="Arial" panose="020B0604020202020204" pitchFamily="34" charset="0"/>
              <a:buChar char="•"/>
            </a:pPr>
            <a:r>
              <a:rPr lang="en-GB" sz="3200" dirty="0"/>
              <a:t>Element 2 – What is Good Time Management? (blog)</a:t>
            </a:r>
          </a:p>
          <a:p>
            <a:pPr marL="285750" indent="-285750">
              <a:buFont typeface="Arial" panose="020B0604020202020204" pitchFamily="34" charset="0"/>
              <a:buChar char="•"/>
            </a:pPr>
            <a:r>
              <a:rPr lang="en-GB" sz="3200" dirty="0"/>
              <a:t>Reference list element 2</a:t>
            </a:r>
          </a:p>
        </p:txBody>
      </p:sp>
    </p:spTree>
    <p:extLst>
      <p:ext uri="{BB962C8B-B14F-4D97-AF65-F5344CB8AC3E}">
        <p14:creationId xmlns:p14="http://schemas.microsoft.com/office/powerpoint/2010/main" val="266758663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lumMod val="75000"/>
            <a:alpha val="37510"/>
          </a:schemeClr>
        </a:solidFill>
        <a:effectLst/>
      </p:bgPr>
    </p:bg>
    <p:spTree>
      <p:nvGrpSpPr>
        <p:cNvPr id="1" name=""/>
        <p:cNvGrpSpPr/>
        <p:nvPr/>
      </p:nvGrpSpPr>
      <p:grpSpPr>
        <a:xfrm>
          <a:off x="0" y="0"/>
          <a:ext cx="0" cy="0"/>
          <a:chOff x="0" y="0"/>
          <a:chExt cx="0" cy="0"/>
        </a:xfrm>
      </p:grpSpPr>
      <p:sp>
        <p:nvSpPr>
          <p:cNvPr id="1129" name="Rectangle 1128">
            <a:extLst>
              <a:ext uri="{FF2B5EF4-FFF2-40B4-BE49-F238E27FC236}">
                <a16:creationId xmlns:a16="http://schemas.microsoft.com/office/drawing/2014/main" id="{823814E6-DD5C-4868-FA39-A16732BA6D72}"/>
              </a:ext>
            </a:extLst>
          </p:cNvPr>
          <p:cNvSpPr/>
          <p:nvPr/>
        </p:nvSpPr>
        <p:spPr>
          <a:xfrm>
            <a:off x="1088245" y="94775"/>
            <a:ext cx="7737013" cy="442552"/>
          </a:xfrm>
          <a:prstGeom prst="rect">
            <a:avLst/>
          </a:prstGeom>
          <a:solidFill>
            <a:schemeClr val="tx1">
              <a:lumMod val="65000"/>
              <a:lumOff val="3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7" name="Cloud 1126">
            <a:extLst>
              <a:ext uri="{FF2B5EF4-FFF2-40B4-BE49-F238E27FC236}">
                <a16:creationId xmlns:a16="http://schemas.microsoft.com/office/drawing/2014/main" id="{8EC96A78-816B-CC47-DB1E-84C60A4D74A4}"/>
              </a:ext>
            </a:extLst>
          </p:cNvPr>
          <p:cNvSpPr/>
          <p:nvPr/>
        </p:nvSpPr>
        <p:spPr>
          <a:xfrm>
            <a:off x="736996" y="1549585"/>
            <a:ext cx="935633" cy="680459"/>
          </a:xfrm>
          <a:prstGeom prst="cloud">
            <a:avLst/>
          </a:prstGeom>
          <a:solidFill>
            <a:srgbClr val="FF5167">
              <a:alpha val="86000"/>
            </a:srgbClr>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19" name="Cloud 1118">
            <a:extLst>
              <a:ext uri="{FF2B5EF4-FFF2-40B4-BE49-F238E27FC236}">
                <a16:creationId xmlns:a16="http://schemas.microsoft.com/office/drawing/2014/main" id="{04D73664-0A04-EC14-5912-48118833AB87}"/>
              </a:ext>
            </a:extLst>
          </p:cNvPr>
          <p:cNvSpPr/>
          <p:nvPr/>
        </p:nvSpPr>
        <p:spPr>
          <a:xfrm rot="342154">
            <a:off x="9110597" y="3157955"/>
            <a:ext cx="2970128" cy="1948038"/>
          </a:xfrm>
          <a:prstGeom prst="cloud">
            <a:avLst/>
          </a:prstGeom>
          <a:solidFill>
            <a:srgbClr val="C785F3">
              <a:alpha val="80000"/>
            </a:srgb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76" name="Rounded Rectangle 1075">
            <a:extLst>
              <a:ext uri="{FF2B5EF4-FFF2-40B4-BE49-F238E27FC236}">
                <a16:creationId xmlns:a16="http://schemas.microsoft.com/office/drawing/2014/main" id="{ACE21FBD-9BED-57DA-E959-60F1818B5B32}"/>
              </a:ext>
            </a:extLst>
          </p:cNvPr>
          <p:cNvSpPr/>
          <p:nvPr/>
        </p:nvSpPr>
        <p:spPr>
          <a:xfrm>
            <a:off x="5890685" y="4483914"/>
            <a:ext cx="3154706" cy="2374086"/>
          </a:xfrm>
          <a:prstGeom prst="roundRect">
            <a:avLst/>
          </a:prstGeom>
          <a:solidFill>
            <a:srgbClr val="C8FAA9"/>
          </a:solidFill>
          <a:ln>
            <a:solidFill>
              <a:schemeClr val="accent1">
                <a:shade val="15000"/>
                <a:alpha val="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0" name="Graphic 19" descr="Lightbulb outline">
            <a:extLst>
              <a:ext uri="{FF2B5EF4-FFF2-40B4-BE49-F238E27FC236}">
                <a16:creationId xmlns:a16="http://schemas.microsoft.com/office/drawing/2014/main" id="{30B74750-1090-1FAD-58B0-67A02052418F}"/>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47953" y="79562"/>
            <a:ext cx="921323" cy="921323"/>
          </a:xfrm>
          <a:prstGeom prst="rect">
            <a:avLst/>
          </a:prstGeom>
        </p:spPr>
      </p:pic>
      <p:sp>
        <p:nvSpPr>
          <p:cNvPr id="21" name="TextBox 20">
            <a:extLst>
              <a:ext uri="{FF2B5EF4-FFF2-40B4-BE49-F238E27FC236}">
                <a16:creationId xmlns:a16="http://schemas.microsoft.com/office/drawing/2014/main" id="{0CE636AB-B732-1360-8E6D-1ED471AE6C88}"/>
              </a:ext>
            </a:extLst>
          </p:cNvPr>
          <p:cNvSpPr txBox="1"/>
          <p:nvPr/>
        </p:nvSpPr>
        <p:spPr>
          <a:xfrm>
            <a:off x="1110843" y="96673"/>
            <a:ext cx="7691815" cy="738664"/>
          </a:xfrm>
          <a:prstGeom prst="rect">
            <a:avLst/>
          </a:prstGeom>
          <a:noFill/>
        </p:spPr>
        <p:txBody>
          <a:bodyPr wrap="square" rtlCol="0">
            <a:spAutoFit/>
          </a:bodyPr>
          <a:lstStyle/>
          <a:p>
            <a:pPr algn="ctr"/>
            <a:r>
              <a:rPr lang="en-US" sz="2400" b="1" u="sng" dirty="0">
                <a:solidFill>
                  <a:schemeClr val="bg2"/>
                </a:solidFill>
                <a:latin typeface="Bradley Hand" pitchFamily="2" charset="77"/>
              </a:rPr>
              <a:t>What is Critical Thinking and how can it be developed?</a:t>
            </a:r>
          </a:p>
          <a:p>
            <a:endParaRPr lang="en-US" dirty="0"/>
          </a:p>
        </p:txBody>
      </p:sp>
      <p:sp>
        <p:nvSpPr>
          <p:cNvPr id="22" name="Rounded Rectangle 21">
            <a:extLst>
              <a:ext uri="{FF2B5EF4-FFF2-40B4-BE49-F238E27FC236}">
                <a16:creationId xmlns:a16="http://schemas.microsoft.com/office/drawing/2014/main" id="{346A871E-5F60-896C-B9DD-BEAB4B4117CB}"/>
              </a:ext>
            </a:extLst>
          </p:cNvPr>
          <p:cNvSpPr/>
          <p:nvPr/>
        </p:nvSpPr>
        <p:spPr>
          <a:xfrm>
            <a:off x="1730707" y="826339"/>
            <a:ext cx="3689899" cy="807950"/>
          </a:xfrm>
          <a:prstGeom prst="roundRect">
            <a:avLst/>
          </a:prstGeom>
          <a:solidFill>
            <a:srgbClr val="00B0F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b="1" dirty="0">
                <a:solidFill>
                  <a:schemeClr val="tx1">
                    <a:lumMod val="65000"/>
                    <a:lumOff val="35000"/>
                  </a:schemeClr>
                </a:solidFill>
                <a:effectLst/>
                <a:ea typeface="Times New Roman" panose="02020603050405020304" pitchFamily="18" charset="0"/>
              </a:rPr>
              <a:t>‘Critical thinking is reasonable and reflective thinking focused on deciding what to believe or do.’</a:t>
            </a:r>
            <a:endParaRPr lang="en-GB" sz="1400" dirty="0">
              <a:solidFill>
                <a:schemeClr val="tx1">
                  <a:lumMod val="65000"/>
                  <a:lumOff val="35000"/>
                </a:schemeClr>
              </a:solidFill>
              <a:effectLst/>
              <a:ea typeface="Times New Roman" panose="02020603050405020304" pitchFamily="18" charset="0"/>
            </a:endParaRPr>
          </a:p>
        </p:txBody>
      </p:sp>
      <p:sp>
        <p:nvSpPr>
          <p:cNvPr id="25" name="TextBox 24">
            <a:extLst>
              <a:ext uri="{FF2B5EF4-FFF2-40B4-BE49-F238E27FC236}">
                <a16:creationId xmlns:a16="http://schemas.microsoft.com/office/drawing/2014/main" id="{693847A0-77EA-581E-FA91-826840F4B38A}"/>
              </a:ext>
            </a:extLst>
          </p:cNvPr>
          <p:cNvSpPr txBox="1"/>
          <p:nvPr/>
        </p:nvSpPr>
        <p:spPr>
          <a:xfrm>
            <a:off x="9241296" y="3417166"/>
            <a:ext cx="2725286" cy="1384995"/>
          </a:xfrm>
          <a:prstGeom prst="rect">
            <a:avLst/>
          </a:prstGeom>
          <a:noFill/>
        </p:spPr>
        <p:txBody>
          <a:bodyPr wrap="square" rtlCol="0">
            <a:spAutoFit/>
          </a:bodyPr>
          <a:lstStyle/>
          <a:p>
            <a:pPr algn="ctr"/>
            <a:r>
              <a:rPr lang="en-GB" sz="1400" b="1" i="1" dirty="0">
                <a:solidFill>
                  <a:schemeClr val="tx1">
                    <a:lumMod val="65000"/>
                    <a:lumOff val="35000"/>
                  </a:schemeClr>
                </a:solidFill>
                <a:effectLst>
                  <a:glow>
                    <a:schemeClr val="accent4">
                      <a:lumMod val="20000"/>
                      <a:lumOff val="80000"/>
                    </a:schemeClr>
                  </a:glow>
                </a:effectLst>
                <a:ea typeface="Calibri" panose="020F0502020204030204" pitchFamily="34" charset="0"/>
                <a:cs typeface="Times New Roman" panose="02020603050405020304" pitchFamily="18" charset="0"/>
              </a:rPr>
              <a:t>‘To determine strengths and weaknesses in one’s thinking in order to maintain the strengths and make improvements by targeting the weaknesses</a:t>
            </a:r>
            <a:r>
              <a:rPr lang="en-GB" sz="1400" b="1" i="1" dirty="0">
                <a:solidFill>
                  <a:schemeClr val="tx1">
                    <a:lumMod val="65000"/>
                    <a:lumOff val="35000"/>
                  </a:schemeClr>
                </a:solidFill>
                <a:effectLst>
                  <a:glow>
                    <a:schemeClr val="accent4">
                      <a:lumMod val="20000"/>
                      <a:lumOff val="80000"/>
                    </a:schemeClr>
                  </a:glow>
                </a:effectLst>
                <a:cs typeface="Times New Roman" panose="02020603050405020304" pitchFamily="18" charset="0"/>
              </a:rPr>
              <a:t>.’ </a:t>
            </a:r>
            <a:r>
              <a:rPr lang="en-GB" sz="1400" i="1" dirty="0">
                <a:solidFill>
                  <a:schemeClr val="tx1">
                    <a:lumMod val="65000"/>
                    <a:lumOff val="35000"/>
                  </a:schemeClr>
                </a:solidFill>
                <a:effectLst>
                  <a:glow>
                    <a:schemeClr val="accent4">
                      <a:lumMod val="20000"/>
                      <a:lumOff val="80000"/>
                    </a:schemeClr>
                  </a:glow>
                </a:effectLst>
                <a:cs typeface="Times New Roman" panose="02020603050405020304" pitchFamily="18" charset="0"/>
              </a:rPr>
              <a:t>(</a:t>
            </a:r>
            <a:r>
              <a:rPr lang="en-GB" sz="1400" i="1" dirty="0" err="1">
                <a:solidFill>
                  <a:schemeClr val="tx1">
                    <a:lumMod val="65000"/>
                    <a:lumOff val="35000"/>
                  </a:schemeClr>
                </a:solidFill>
                <a:effectLst>
                  <a:glow>
                    <a:schemeClr val="accent4">
                      <a:lumMod val="20000"/>
                      <a:lumOff val="80000"/>
                    </a:schemeClr>
                  </a:glow>
                </a:effectLst>
                <a:cs typeface="Times New Roman" panose="02020603050405020304" pitchFamily="18" charset="0"/>
              </a:rPr>
              <a:t>Murawski</a:t>
            </a:r>
            <a:r>
              <a:rPr lang="en-GB" sz="1400" i="1" dirty="0">
                <a:solidFill>
                  <a:schemeClr val="tx1">
                    <a:lumMod val="65000"/>
                    <a:lumOff val="35000"/>
                  </a:schemeClr>
                </a:solidFill>
                <a:effectLst>
                  <a:glow>
                    <a:schemeClr val="accent4">
                      <a:lumMod val="20000"/>
                      <a:lumOff val="80000"/>
                    </a:schemeClr>
                  </a:glow>
                </a:effectLst>
                <a:cs typeface="Times New Roman" panose="02020603050405020304" pitchFamily="18" charset="0"/>
              </a:rPr>
              <a:t> , 2014, p. 25)</a:t>
            </a:r>
            <a:r>
              <a:rPr lang="en-GB" sz="1400" b="1" i="1" dirty="0">
                <a:solidFill>
                  <a:schemeClr val="tx1">
                    <a:lumMod val="65000"/>
                    <a:lumOff val="35000"/>
                  </a:schemeClr>
                </a:solidFill>
                <a:effectLst>
                  <a:glow>
                    <a:schemeClr val="accent4">
                      <a:lumMod val="20000"/>
                      <a:lumOff val="80000"/>
                    </a:schemeClr>
                  </a:glow>
                </a:effectLst>
                <a:cs typeface="Times New Roman" panose="02020603050405020304" pitchFamily="18" charset="0"/>
              </a:rPr>
              <a:t> </a:t>
            </a:r>
          </a:p>
        </p:txBody>
      </p:sp>
      <p:sp>
        <p:nvSpPr>
          <p:cNvPr id="29" name="Rectangle 2">
            <a:extLst>
              <a:ext uri="{FF2B5EF4-FFF2-40B4-BE49-F238E27FC236}">
                <a16:creationId xmlns:a16="http://schemas.microsoft.com/office/drawing/2014/main" id="{C1605163-F0CC-F2A4-20EA-BA255F49EE80}"/>
              </a:ext>
            </a:extLst>
          </p:cNvPr>
          <p:cNvSpPr>
            <a:spLocks noChangeArrowheads="1"/>
          </p:cNvSpPr>
          <p:nvPr/>
        </p:nvSpPr>
        <p:spPr bwMode="auto">
          <a:xfrm>
            <a:off x="-205315" y="-181282"/>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sp>
        <p:nvSpPr>
          <p:cNvPr id="30" name="Rounded Rectangle 29">
            <a:extLst>
              <a:ext uri="{FF2B5EF4-FFF2-40B4-BE49-F238E27FC236}">
                <a16:creationId xmlns:a16="http://schemas.microsoft.com/office/drawing/2014/main" id="{2D319972-DE8B-1D3B-4E9C-DE8CB71954F7}"/>
              </a:ext>
            </a:extLst>
          </p:cNvPr>
          <p:cNvSpPr/>
          <p:nvPr/>
        </p:nvSpPr>
        <p:spPr>
          <a:xfrm>
            <a:off x="112139" y="856372"/>
            <a:ext cx="1923925" cy="482375"/>
          </a:xfrm>
          <a:prstGeom prst="round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000" b="1" dirty="0">
                <a:solidFill>
                  <a:schemeClr val="tx1">
                    <a:lumMod val="65000"/>
                    <a:lumOff val="35000"/>
                  </a:schemeClr>
                </a:solidFill>
                <a:effectLst>
                  <a:glow rad="127000">
                    <a:srgbClr val="00B0F0"/>
                  </a:glow>
                </a:effectLst>
                <a:latin typeface="Bradley Hand" pitchFamily="2" charset="77"/>
              </a:rPr>
              <a:t>Definition:</a:t>
            </a:r>
          </a:p>
        </p:txBody>
      </p:sp>
      <p:sp>
        <p:nvSpPr>
          <p:cNvPr id="1063" name="TextBox 1062">
            <a:extLst>
              <a:ext uri="{FF2B5EF4-FFF2-40B4-BE49-F238E27FC236}">
                <a16:creationId xmlns:a16="http://schemas.microsoft.com/office/drawing/2014/main" id="{07550599-6178-C10B-0360-B7EFFBE7EFD0}"/>
              </a:ext>
            </a:extLst>
          </p:cNvPr>
          <p:cNvSpPr txBox="1"/>
          <p:nvPr/>
        </p:nvSpPr>
        <p:spPr>
          <a:xfrm>
            <a:off x="7425536" y="6534664"/>
            <a:ext cx="1795932" cy="261610"/>
          </a:xfrm>
          <a:prstGeom prst="rect">
            <a:avLst/>
          </a:prstGeom>
          <a:noFill/>
        </p:spPr>
        <p:txBody>
          <a:bodyPr wrap="square" rtlCol="0">
            <a:spAutoFit/>
          </a:bodyPr>
          <a:lstStyle/>
          <a:p>
            <a:pPr algn="ctr"/>
            <a:r>
              <a:rPr lang="en-US" sz="1100" dirty="0">
                <a:solidFill>
                  <a:schemeClr val="tx2"/>
                </a:solidFill>
              </a:rPr>
              <a:t>(BBC Ideas, 2021)</a:t>
            </a:r>
          </a:p>
        </p:txBody>
      </p:sp>
      <p:sp>
        <p:nvSpPr>
          <p:cNvPr id="1072" name="TextBox 1071">
            <a:extLst>
              <a:ext uri="{FF2B5EF4-FFF2-40B4-BE49-F238E27FC236}">
                <a16:creationId xmlns:a16="http://schemas.microsoft.com/office/drawing/2014/main" id="{654803CA-60C8-1387-C3E8-694A3C985497}"/>
              </a:ext>
            </a:extLst>
          </p:cNvPr>
          <p:cNvSpPr txBox="1"/>
          <p:nvPr/>
        </p:nvSpPr>
        <p:spPr>
          <a:xfrm>
            <a:off x="6037657" y="4483914"/>
            <a:ext cx="2787601" cy="584775"/>
          </a:xfrm>
          <a:prstGeom prst="rect">
            <a:avLst/>
          </a:prstGeom>
          <a:noFill/>
        </p:spPr>
        <p:txBody>
          <a:bodyPr wrap="square" rtlCol="0">
            <a:spAutoFit/>
          </a:bodyPr>
          <a:lstStyle/>
          <a:p>
            <a:pPr algn="ctr"/>
            <a:r>
              <a:rPr lang="en-US" sz="1600" b="1" i="1" u="sng" dirty="0">
                <a:solidFill>
                  <a:schemeClr val="tx1">
                    <a:lumMod val="65000"/>
                    <a:lumOff val="35000"/>
                  </a:schemeClr>
                </a:solidFill>
                <a:effectLst>
                  <a:glow>
                    <a:srgbClr val="E7BE97">
                      <a:alpha val="55000"/>
                    </a:srgbClr>
                  </a:glow>
                </a:effectLst>
                <a:latin typeface="Bradley Hand" pitchFamily="2" charset="77"/>
              </a:rPr>
              <a:t>Tips To Develop Critical Thinking</a:t>
            </a:r>
          </a:p>
        </p:txBody>
      </p:sp>
      <p:sp>
        <p:nvSpPr>
          <p:cNvPr id="1075" name="TextBox 1074">
            <a:extLst>
              <a:ext uri="{FF2B5EF4-FFF2-40B4-BE49-F238E27FC236}">
                <a16:creationId xmlns:a16="http://schemas.microsoft.com/office/drawing/2014/main" id="{A2DA9DAA-D2F8-8FF7-43D3-137783044BD9}"/>
              </a:ext>
            </a:extLst>
          </p:cNvPr>
          <p:cNvSpPr txBox="1"/>
          <p:nvPr/>
        </p:nvSpPr>
        <p:spPr>
          <a:xfrm>
            <a:off x="5847601" y="4991780"/>
            <a:ext cx="2787601" cy="2031325"/>
          </a:xfrm>
          <a:prstGeom prst="rect">
            <a:avLst/>
          </a:prstGeom>
          <a:noFill/>
        </p:spPr>
        <p:txBody>
          <a:bodyPr wrap="square" rtlCol="0">
            <a:spAutoFit/>
          </a:bodyPr>
          <a:lstStyle/>
          <a:p>
            <a:pPr marL="285750" indent="-285750">
              <a:buFontTx/>
              <a:buChar char="-"/>
            </a:pPr>
            <a:r>
              <a:rPr lang="en-US" sz="1200" dirty="0">
                <a:solidFill>
                  <a:schemeClr val="tx1">
                    <a:lumMod val="65000"/>
                    <a:lumOff val="35000"/>
                  </a:schemeClr>
                </a:solidFill>
              </a:rPr>
              <a:t>Do not let your own opinions/feelings get in your way</a:t>
            </a:r>
          </a:p>
          <a:p>
            <a:pPr marL="285750" indent="-285750">
              <a:buFontTx/>
              <a:buChar char="-"/>
            </a:pPr>
            <a:r>
              <a:rPr lang="en-US" sz="1200" dirty="0">
                <a:solidFill>
                  <a:schemeClr val="tx1">
                    <a:lumMod val="65000"/>
                    <a:lumOff val="35000"/>
                  </a:schemeClr>
                </a:solidFill>
              </a:rPr>
              <a:t>Question yourself &amp; your confirmation bias</a:t>
            </a:r>
          </a:p>
          <a:p>
            <a:pPr marL="285750" indent="-285750">
              <a:buFontTx/>
              <a:buChar char="-"/>
            </a:pPr>
            <a:r>
              <a:rPr lang="en-US" sz="1200" dirty="0">
                <a:solidFill>
                  <a:schemeClr val="tx1">
                    <a:lumMod val="65000"/>
                    <a:lumOff val="35000"/>
                  </a:schemeClr>
                </a:solidFill>
              </a:rPr>
              <a:t>Evaluate new evidence with an open mind</a:t>
            </a:r>
          </a:p>
          <a:p>
            <a:pPr marL="285750" indent="-285750">
              <a:buFontTx/>
              <a:buChar char="-"/>
            </a:pPr>
            <a:r>
              <a:rPr lang="en-US" sz="1200" dirty="0">
                <a:solidFill>
                  <a:schemeClr val="tx1">
                    <a:lumMod val="65000"/>
                    <a:lumOff val="35000"/>
                  </a:schemeClr>
                </a:solidFill>
              </a:rPr>
              <a:t>Check for validity</a:t>
            </a:r>
          </a:p>
          <a:p>
            <a:pPr marL="285750" indent="-285750">
              <a:buFontTx/>
              <a:buChar char="-"/>
            </a:pPr>
            <a:r>
              <a:rPr lang="en-US" sz="1200" dirty="0">
                <a:solidFill>
                  <a:schemeClr val="tx1">
                    <a:lumMod val="65000"/>
                    <a:lumOff val="35000"/>
                  </a:schemeClr>
                </a:solidFill>
              </a:rPr>
              <a:t>Beware of misjudgments &amp; misconceptions</a:t>
            </a:r>
          </a:p>
          <a:p>
            <a:endParaRPr lang="en-US" dirty="0"/>
          </a:p>
        </p:txBody>
      </p:sp>
      <p:sp>
        <p:nvSpPr>
          <p:cNvPr id="1077" name="TextBox 1076">
            <a:extLst>
              <a:ext uri="{FF2B5EF4-FFF2-40B4-BE49-F238E27FC236}">
                <a16:creationId xmlns:a16="http://schemas.microsoft.com/office/drawing/2014/main" id="{2D6DD2F1-1257-60F8-4DF7-CDA367F47814}"/>
              </a:ext>
            </a:extLst>
          </p:cNvPr>
          <p:cNvSpPr txBox="1"/>
          <p:nvPr/>
        </p:nvSpPr>
        <p:spPr>
          <a:xfrm>
            <a:off x="3944092" y="1366879"/>
            <a:ext cx="1923925" cy="553998"/>
          </a:xfrm>
          <a:prstGeom prst="rect">
            <a:avLst/>
          </a:prstGeom>
          <a:noFill/>
        </p:spPr>
        <p:txBody>
          <a:bodyPr wrap="square" rtlCol="0">
            <a:spAutoFit/>
          </a:bodyPr>
          <a:lstStyle/>
          <a:p>
            <a:r>
              <a:rPr lang="en-US" sz="1100" dirty="0">
                <a:solidFill>
                  <a:schemeClr val="tx1">
                    <a:lumMod val="65000"/>
                    <a:lumOff val="35000"/>
                  </a:schemeClr>
                </a:solidFill>
              </a:rPr>
              <a:t>(Ennis, 2011, p. 1)</a:t>
            </a:r>
          </a:p>
          <a:p>
            <a:endParaRPr lang="en-US" dirty="0"/>
          </a:p>
        </p:txBody>
      </p:sp>
      <p:graphicFrame>
        <p:nvGraphicFramePr>
          <p:cNvPr id="1086" name="Diagram 1085">
            <a:extLst>
              <a:ext uri="{FF2B5EF4-FFF2-40B4-BE49-F238E27FC236}">
                <a16:creationId xmlns:a16="http://schemas.microsoft.com/office/drawing/2014/main" id="{575F131E-851D-5A1E-EF97-6A68CEC43122}"/>
              </a:ext>
            </a:extLst>
          </p:cNvPr>
          <p:cNvGraphicFramePr/>
          <p:nvPr>
            <p:extLst>
              <p:ext uri="{D42A27DB-BD31-4B8C-83A1-F6EECF244321}">
                <p14:modId xmlns:p14="http://schemas.microsoft.com/office/powerpoint/2010/main" val="2815351150"/>
              </p:ext>
            </p:extLst>
          </p:nvPr>
        </p:nvGraphicFramePr>
        <p:xfrm>
          <a:off x="-37484" y="2158892"/>
          <a:ext cx="1109505" cy="4264529"/>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graphicFrame>
        <p:nvGraphicFramePr>
          <p:cNvPr id="1088" name="Diagram 1087">
            <a:extLst>
              <a:ext uri="{FF2B5EF4-FFF2-40B4-BE49-F238E27FC236}">
                <a16:creationId xmlns:a16="http://schemas.microsoft.com/office/drawing/2014/main" id="{1AFF5E5D-1C46-D9C0-3565-2B05F761521A}"/>
              </a:ext>
            </a:extLst>
          </p:cNvPr>
          <p:cNvGraphicFramePr/>
          <p:nvPr>
            <p:extLst>
              <p:ext uri="{D42A27DB-BD31-4B8C-83A1-F6EECF244321}">
                <p14:modId xmlns:p14="http://schemas.microsoft.com/office/powerpoint/2010/main" val="2008549220"/>
              </p:ext>
            </p:extLst>
          </p:nvPr>
        </p:nvGraphicFramePr>
        <p:xfrm>
          <a:off x="531420" y="2230044"/>
          <a:ext cx="4973304" cy="4399799"/>
        </p:xfrm>
        <a:graphic>
          <a:graphicData uri="http://schemas.openxmlformats.org/drawingml/2006/diagram">
            <dgm:relIds xmlns:dgm="http://schemas.openxmlformats.org/drawingml/2006/diagram" xmlns:r="http://schemas.openxmlformats.org/officeDocument/2006/relationships" r:dm="rId10" r:lo="rId11" r:qs="rId12" r:cs="rId13"/>
          </a:graphicData>
        </a:graphic>
      </p:graphicFrame>
      <p:sp>
        <p:nvSpPr>
          <p:cNvPr id="1094" name="TextBox 1093">
            <a:extLst>
              <a:ext uri="{FF2B5EF4-FFF2-40B4-BE49-F238E27FC236}">
                <a16:creationId xmlns:a16="http://schemas.microsoft.com/office/drawing/2014/main" id="{48951615-6DE5-63D2-DD66-C00D61C6F0B1}"/>
              </a:ext>
            </a:extLst>
          </p:cNvPr>
          <p:cNvSpPr txBox="1"/>
          <p:nvPr/>
        </p:nvSpPr>
        <p:spPr>
          <a:xfrm>
            <a:off x="2825028" y="6629636"/>
            <a:ext cx="2139109" cy="261610"/>
          </a:xfrm>
          <a:prstGeom prst="rect">
            <a:avLst/>
          </a:prstGeom>
          <a:noFill/>
        </p:spPr>
        <p:txBody>
          <a:bodyPr wrap="square" rtlCol="0">
            <a:spAutoFit/>
          </a:bodyPr>
          <a:lstStyle/>
          <a:p>
            <a:pPr algn="ctr"/>
            <a:r>
              <a:rPr lang="en-US" sz="1100" dirty="0">
                <a:solidFill>
                  <a:schemeClr val="tx1">
                    <a:lumMod val="65000"/>
                    <a:lumOff val="35000"/>
                  </a:schemeClr>
                </a:solidFill>
              </a:rPr>
              <a:t>(</a:t>
            </a:r>
            <a:r>
              <a:rPr lang="en-US" sz="1100" dirty="0" err="1">
                <a:solidFill>
                  <a:schemeClr val="tx1">
                    <a:lumMod val="65000"/>
                    <a:lumOff val="35000"/>
                  </a:schemeClr>
                </a:solidFill>
              </a:rPr>
              <a:t>Debbink</a:t>
            </a:r>
            <a:r>
              <a:rPr lang="en-US" sz="1100" dirty="0">
                <a:solidFill>
                  <a:schemeClr val="tx1">
                    <a:lumMod val="65000"/>
                    <a:lumOff val="35000"/>
                  </a:schemeClr>
                </a:solidFill>
              </a:rPr>
              <a:t>,, 2020, p.29-121)</a:t>
            </a:r>
          </a:p>
        </p:txBody>
      </p:sp>
      <p:graphicFrame>
        <p:nvGraphicFramePr>
          <p:cNvPr id="1097" name="Diagram 1096">
            <a:extLst>
              <a:ext uri="{FF2B5EF4-FFF2-40B4-BE49-F238E27FC236}">
                <a16:creationId xmlns:a16="http://schemas.microsoft.com/office/drawing/2014/main" id="{8A8B6E45-36A2-6AFE-AA67-4B84488049C5}"/>
              </a:ext>
            </a:extLst>
          </p:cNvPr>
          <p:cNvGraphicFramePr/>
          <p:nvPr>
            <p:extLst>
              <p:ext uri="{D42A27DB-BD31-4B8C-83A1-F6EECF244321}">
                <p14:modId xmlns:p14="http://schemas.microsoft.com/office/powerpoint/2010/main" val="3944075154"/>
              </p:ext>
            </p:extLst>
          </p:nvPr>
        </p:nvGraphicFramePr>
        <p:xfrm>
          <a:off x="5542200" y="1288342"/>
          <a:ext cx="3570472" cy="2893832"/>
        </p:xfrm>
        <a:graphic>
          <a:graphicData uri="http://schemas.openxmlformats.org/drawingml/2006/diagram">
            <dgm:relIds xmlns:dgm="http://schemas.openxmlformats.org/drawingml/2006/diagram" xmlns:r="http://schemas.openxmlformats.org/officeDocument/2006/relationships" r:dm="rId15" r:lo="rId16" r:qs="rId17" r:cs="rId18"/>
          </a:graphicData>
        </a:graphic>
      </p:graphicFrame>
      <p:sp>
        <p:nvSpPr>
          <p:cNvPr id="1098" name="TextBox 1097">
            <a:extLst>
              <a:ext uri="{FF2B5EF4-FFF2-40B4-BE49-F238E27FC236}">
                <a16:creationId xmlns:a16="http://schemas.microsoft.com/office/drawing/2014/main" id="{C6B3DFF1-F019-0033-6A34-B7A7B395809A}"/>
              </a:ext>
            </a:extLst>
          </p:cNvPr>
          <p:cNvSpPr txBox="1"/>
          <p:nvPr/>
        </p:nvSpPr>
        <p:spPr>
          <a:xfrm>
            <a:off x="5667954" y="1040642"/>
            <a:ext cx="3318964" cy="338554"/>
          </a:xfrm>
          <a:prstGeom prst="rect">
            <a:avLst/>
          </a:prstGeom>
          <a:noFill/>
        </p:spPr>
        <p:txBody>
          <a:bodyPr wrap="square" rtlCol="0">
            <a:spAutoFit/>
          </a:bodyPr>
          <a:lstStyle/>
          <a:p>
            <a:pPr algn="ctr"/>
            <a:r>
              <a:rPr lang="en-US" sz="1600" b="1" dirty="0">
                <a:solidFill>
                  <a:schemeClr val="tx1">
                    <a:lumMod val="65000"/>
                    <a:lumOff val="35000"/>
                  </a:schemeClr>
                </a:solidFill>
                <a:effectLst>
                  <a:glow rad="50800">
                    <a:schemeClr val="bg1">
                      <a:alpha val="88000"/>
                    </a:schemeClr>
                  </a:glow>
                </a:effectLst>
                <a:latin typeface="Bradley Hand" pitchFamily="2" charset="77"/>
              </a:rPr>
              <a:t>Benefits of Critical Thinking</a:t>
            </a:r>
          </a:p>
        </p:txBody>
      </p:sp>
      <p:sp>
        <p:nvSpPr>
          <p:cNvPr id="1100" name="TextBox 1099">
            <a:extLst>
              <a:ext uri="{FF2B5EF4-FFF2-40B4-BE49-F238E27FC236}">
                <a16:creationId xmlns:a16="http://schemas.microsoft.com/office/drawing/2014/main" id="{3B3102BA-4BC7-19A1-E624-BADFCC89D6C4}"/>
              </a:ext>
            </a:extLst>
          </p:cNvPr>
          <p:cNvSpPr txBox="1"/>
          <p:nvPr/>
        </p:nvSpPr>
        <p:spPr>
          <a:xfrm>
            <a:off x="6200907" y="4068994"/>
            <a:ext cx="2299447" cy="261610"/>
          </a:xfrm>
          <a:prstGeom prst="rect">
            <a:avLst/>
          </a:prstGeom>
          <a:noFill/>
        </p:spPr>
        <p:txBody>
          <a:bodyPr wrap="square" rtlCol="0">
            <a:spAutoFit/>
          </a:bodyPr>
          <a:lstStyle/>
          <a:p>
            <a:pPr algn="ctr"/>
            <a:r>
              <a:rPr lang="en-US" sz="1100" dirty="0">
                <a:solidFill>
                  <a:schemeClr val="tx1">
                    <a:lumMod val="65000"/>
                    <a:lumOff val="35000"/>
                  </a:schemeClr>
                </a:solidFill>
              </a:rPr>
              <a:t>(Cottrell, 2017, p. 224)</a:t>
            </a:r>
          </a:p>
        </p:txBody>
      </p:sp>
      <p:pic>
        <p:nvPicPr>
          <p:cNvPr id="1106" name="Picture 1105" descr="A light bulb with colorful paint splashes&#10;&#10;Description automatically generated">
            <a:extLst>
              <a:ext uri="{FF2B5EF4-FFF2-40B4-BE49-F238E27FC236}">
                <a16:creationId xmlns:a16="http://schemas.microsoft.com/office/drawing/2014/main" id="{FFECD526-167E-1541-FB76-2AC33CC0A4B4}"/>
              </a:ext>
            </a:extLst>
          </p:cNvPr>
          <p:cNvPicPr>
            <a:picLocks noChangeAspect="1"/>
          </p:cNvPicPr>
          <p:nvPr/>
        </p:nvPicPr>
        <p:blipFill>
          <a:blip r:embed="rId20">
            <a:alphaModFix/>
          </a:blip>
          <a:stretch>
            <a:fillRect/>
          </a:stretch>
        </p:blipFill>
        <p:spPr>
          <a:xfrm>
            <a:off x="9200120" y="5052440"/>
            <a:ext cx="2952686" cy="1648583"/>
          </a:xfrm>
          <a:prstGeom prst="rect">
            <a:avLst/>
          </a:prstGeom>
          <a:effectLst>
            <a:glow rad="127000">
              <a:schemeClr val="accent1">
                <a:alpha val="0"/>
              </a:schemeClr>
            </a:glow>
            <a:softEdge rad="161852"/>
          </a:effectLst>
        </p:spPr>
      </p:pic>
      <p:sp>
        <p:nvSpPr>
          <p:cNvPr id="1107" name="TextBox 1106">
            <a:extLst>
              <a:ext uri="{FF2B5EF4-FFF2-40B4-BE49-F238E27FC236}">
                <a16:creationId xmlns:a16="http://schemas.microsoft.com/office/drawing/2014/main" id="{512F0009-0E95-0F7E-CD0C-7B045569558B}"/>
              </a:ext>
            </a:extLst>
          </p:cNvPr>
          <p:cNvSpPr txBox="1"/>
          <p:nvPr/>
        </p:nvSpPr>
        <p:spPr>
          <a:xfrm>
            <a:off x="9200120" y="6647905"/>
            <a:ext cx="3154707" cy="276999"/>
          </a:xfrm>
          <a:prstGeom prst="rect">
            <a:avLst/>
          </a:prstGeom>
          <a:noFill/>
        </p:spPr>
        <p:txBody>
          <a:bodyPr wrap="square" rtlCol="0">
            <a:spAutoFit/>
          </a:bodyPr>
          <a:lstStyle/>
          <a:p>
            <a:pPr algn="ctr"/>
            <a:r>
              <a:rPr lang="en-GB" sz="1200" dirty="0">
                <a:solidFill>
                  <a:schemeClr val="tx1">
                    <a:lumMod val="65000"/>
                    <a:lumOff val="35000"/>
                  </a:schemeClr>
                </a:solidFill>
                <a:ea typeface="Times New Roman" panose="02020603050405020304" pitchFamily="18" charset="0"/>
              </a:rPr>
              <a:t>(</a:t>
            </a:r>
            <a:r>
              <a:rPr lang="en-GB" sz="1200" dirty="0" err="1">
                <a:solidFill>
                  <a:schemeClr val="tx1">
                    <a:lumMod val="65000"/>
                    <a:lumOff val="35000"/>
                  </a:schemeClr>
                </a:solidFill>
                <a:ea typeface="Times New Roman" panose="02020603050405020304" pitchFamily="18" charset="0"/>
              </a:rPr>
              <a:t>Swarnprastha</a:t>
            </a:r>
            <a:r>
              <a:rPr lang="en-GB" sz="1200" dirty="0">
                <a:solidFill>
                  <a:schemeClr val="tx1">
                    <a:lumMod val="65000"/>
                    <a:lumOff val="35000"/>
                  </a:schemeClr>
                </a:solidFill>
                <a:ea typeface="Times New Roman" panose="02020603050405020304" pitchFamily="18" charset="0"/>
              </a:rPr>
              <a:t> Public School, 2021)</a:t>
            </a:r>
            <a:endParaRPr lang="en-US" sz="1200" dirty="0">
              <a:solidFill>
                <a:schemeClr val="tx1">
                  <a:lumMod val="65000"/>
                  <a:lumOff val="35000"/>
                </a:schemeClr>
              </a:solidFill>
            </a:endParaRPr>
          </a:p>
        </p:txBody>
      </p:sp>
      <p:pic>
        <p:nvPicPr>
          <p:cNvPr id="1113" name="Picture 1112" descr="A diagram of critical thinking&#10;&#10;Description automatically generated">
            <a:extLst>
              <a:ext uri="{FF2B5EF4-FFF2-40B4-BE49-F238E27FC236}">
                <a16:creationId xmlns:a16="http://schemas.microsoft.com/office/drawing/2014/main" id="{98EE8263-2FCC-16FA-B4C2-3D654810CA65}"/>
              </a:ext>
            </a:extLst>
          </p:cNvPr>
          <p:cNvPicPr>
            <a:picLocks noChangeAspect="1"/>
          </p:cNvPicPr>
          <p:nvPr/>
        </p:nvPicPr>
        <p:blipFill>
          <a:blip r:embed="rId21">
            <a:alphaModFix amt="84000"/>
            <a:duotone>
              <a:prstClr val="black"/>
              <a:schemeClr val="accent3">
                <a:tint val="45000"/>
                <a:satMod val="400000"/>
              </a:schemeClr>
            </a:duotone>
            <a:extLst>
              <a:ext uri="{BEBA8EAE-BF5A-486C-A8C5-ECC9F3942E4B}">
                <a14:imgProps xmlns:a14="http://schemas.microsoft.com/office/drawing/2010/main">
                  <a14:imgLayer r:embed="rId22">
                    <a14:imgEffect>
                      <a14:colorTemperature colorTemp="4700"/>
                    </a14:imgEffect>
                    <a14:imgEffect>
                      <a14:saturation sat="66000"/>
                    </a14:imgEffect>
                  </a14:imgLayer>
                </a14:imgProps>
              </a:ext>
            </a:extLst>
          </a:blip>
          <a:stretch>
            <a:fillRect/>
          </a:stretch>
        </p:blipFill>
        <p:spPr>
          <a:xfrm>
            <a:off x="9264460" y="54136"/>
            <a:ext cx="2864605" cy="2864605"/>
          </a:xfrm>
          <a:prstGeom prst="rect">
            <a:avLst/>
          </a:prstGeom>
          <a:solidFill>
            <a:schemeClr val="bg2">
              <a:lumMod val="75000"/>
            </a:schemeClr>
          </a:solidFill>
          <a:ln w="76200">
            <a:solidFill>
              <a:srgbClr val="00B0F0"/>
            </a:solidFill>
          </a:ln>
          <a:effectLst>
            <a:softEdge rad="53640"/>
          </a:effectLst>
        </p:spPr>
      </p:pic>
      <p:sp>
        <p:nvSpPr>
          <p:cNvPr id="1115" name="TextBox 1114">
            <a:extLst>
              <a:ext uri="{FF2B5EF4-FFF2-40B4-BE49-F238E27FC236}">
                <a16:creationId xmlns:a16="http://schemas.microsoft.com/office/drawing/2014/main" id="{B7AB5688-22C8-1933-AEC5-36F2A8659781}"/>
              </a:ext>
            </a:extLst>
          </p:cNvPr>
          <p:cNvSpPr txBox="1"/>
          <p:nvPr/>
        </p:nvSpPr>
        <p:spPr>
          <a:xfrm>
            <a:off x="9711682" y="2941855"/>
            <a:ext cx="1970159" cy="261610"/>
          </a:xfrm>
          <a:prstGeom prst="rect">
            <a:avLst/>
          </a:prstGeom>
          <a:noFill/>
        </p:spPr>
        <p:txBody>
          <a:bodyPr wrap="square" rtlCol="0">
            <a:spAutoFit/>
          </a:bodyPr>
          <a:lstStyle/>
          <a:p>
            <a:pPr algn="ctr"/>
            <a:r>
              <a:rPr lang="en-GB" sz="1100" dirty="0">
                <a:solidFill>
                  <a:schemeClr val="tx1">
                    <a:lumMod val="65000"/>
                    <a:lumOff val="35000"/>
                  </a:schemeClr>
                </a:solidFill>
                <a:effectLst/>
                <a:ea typeface="Times New Roman" panose="02020603050405020304" pitchFamily="18" charset="0"/>
              </a:rPr>
              <a:t>(Munodawafa,2023)</a:t>
            </a:r>
            <a:endParaRPr lang="en-US" sz="1100" dirty="0">
              <a:solidFill>
                <a:schemeClr val="tx1">
                  <a:lumMod val="65000"/>
                  <a:lumOff val="35000"/>
                </a:schemeClr>
              </a:solidFill>
            </a:endParaRPr>
          </a:p>
        </p:txBody>
      </p:sp>
      <p:sp>
        <p:nvSpPr>
          <p:cNvPr id="1121" name="Chevron 1120">
            <a:extLst>
              <a:ext uri="{FF2B5EF4-FFF2-40B4-BE49-F238E27FC236}">
                <a16:creationId xmlns:a16="http://schemas.microsoft.com/office/drawing/2014/main" id="{158929FD-2A3F-09AD-6E38-8FB82EA95FD4}"/>
              </a:ext>
            </a:extLst>
          </p:cNvPr>
          <p:cNvSpPr/>
          <p:nvPr/>
        </p:nvSpPr>
        <p:spPr>
          <a:xfrm>
            <a:off x="5542200" y="1049038"/>
            <a:ext cx="370168" cy="289114"/>
          </a:xfrm>
          <a:prstGeom prst="chevron">
            <a:avLst/>
          </a:prstGeom>
          <a:solidFill>
            <a:srgbClr val="FFFA7B"/>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123" name="Chevron 1122">
            <a:extLst>
              <a:ext uri="{FF2B5EF4-FFF2-40B4-BE49-F238E27FC236}">
                <a16:creationId xmlns:a16="http://schemas.microsoft.com/office/drawing/2014/main" id="{71E2DF38-C908-EF5B-DDBF-5A05A2CA6EC0}"/>
              </a:ext>
            </a:extLst>
          </p:cNvPr>
          <p:cNvSpPr/>
          <p:nvPr/>
        </p:nvSpPr>
        <p:spPr>
          <a:xfrm rot="10800000">
            <a:off x="8742504" y="1077765"/>
            <a:ext cx="370168" cy="289114"/>
          </a:xfrm>
          <a:prstGeom prst="chevron">
            <a:avLst/>
          </a:prstGeom>
          <a:solidFill>
            <a:srgbClr val="FFFA7B"/>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126" name="TextBox 1125">
            <a:extLst>
              <a:ext uri="{FF2B5EF4-FFF2-40B4-BE49-F238E27FC236}">
                <a16:creationId xmlns:a16="http://schemas.microsoft.com/office/drawing/2014/main" id="{C497BB24-01CA-D84B-0C42-C034F10101BE}"/>
              </a:ext>
            </a:extLst>
          </p:cNvPr>
          <p:cNvSpPr txBox="1"/>
          <p:nvPr/>
        </p:nvSpPr>
        <p:spPr>
          <a:xfrm>
            <a:off x="880926" y="1681668"/>
            <a:ext cx="835647" cy="369332"/>
          </a:xfrm>
          <a:prstGeom prst="rect">
            <a:avLst/>
          </a:prstGeom>
          <a:noFill/>
        </p:spPr>
        <p:txBody>
          <a:bodyPr wrap="square" rtlCol="0">
            <a:spAutoFit/>
          </a:bodyPr>
          <a:lstStyle/>
          <a:p>
            <a:r>
              <a:rPr lang="en-US" b="1" dirty="0">
                <a:solidFill>
                  <a:schemeClr val="bg1"/>
                </a:solidFill>
                <a:latin typeface="Bradley Hand" pitchFamily="2" charset="77"/>
              </a:rPr>
              <a:t>How?</a:t>
            </a:r>
          </a:p>
        </p:txBody>
      </p:sp>
    </p:spTree>
    <p:extLst>
      <p:ext uri="{BB962C8B-B14F-4D97-AF65-F5344CB8AC3E}">
        <p14:creationId xmlns:p14="http://schemas.microsoft.com/office/powerpoint/2010/main" val="29262711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alpha val="84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E9A1F3-0F9C-823F-E798-5A1548EB16D1}"/>
              </a:ext>
            </a:extLst>
          </p:cNvPr>
          <p:cNvSpPr>
            <a:spLocks noGrp="1"/>
          </p:cNvSpPr>
          <p:nvPr>
            <p:ph type="title"/>
          </p:nvPr>
        </p:nvSpPr>
        <p:spPr>
          <a:xfrm>
            <a:off x="838200" y="-155736"/>
            <a:ext cx="10515600" cy="1325563"/>
          </a:xfrm>
        </p:spPr>
        <p:txBody>
          <a:bodyPr/>
          <a:lstStyle/>
          <a:p>
            <a:r>
              <a:rPr lang="en-US" dirty="0">
                <a:solidFill>
                  <a:schemeClr val="tx1">
                    <a:lumMod val="65000"/>
                    <a:lumOff val="35000"/>
                  </a:schemeClr>
                </a:solidFill>
              </a:rPr>
              <a:t>References</a:t>
            </a:r>
          </a:p>
        </p:txBody>
      </p:sp>
      <p:sp>
        <p:nvSpPr>
          <p:cNvPr id="3" name="Content Placeholder 2">
            <a:extLst>
              <a:ext uri="{FF2B5EF4-FFF2-40B4-BE49-F238E27FC236}">
                <a16:creationId xmlns:a16="http://schemas.microsoft.com/office/drawing/2014/main" id="{7CACE2A8-F4FA-4C55-B3A4-2678CB8D8C01}"/>
              </a:ext>
            </a:extLst>
          </p:cNvPr>
          <p:cNvSpPr>
            <a:spLocks noGrp="1"/>
          </p:cNvSpPr>
          <p:nvPr>
            <p:ph idx="1"/>
          </p:nvPr>
        </p:nvSpPr>
        <p:spPr>
          <a:xfrm>
            <a:off x="838200" y="937550"/>
            <a:ext cx="11220450" cy="5799426"/>
          </a:xfrm>
        </p:spPr>
        <p:txBody>
          <a:bodyPr>
            <a:normAutofit fontScale="92500" lnSpcReduction="20000"/>
          </a:bodyPr>
          <a:lstStyle/>
          <a:p>
            <a:pPr marL="0" indent="0">
              <a:buNone/>
            </a:pPr>
            <a:r>
              <a:rPr lang="en-GB" sz="1400" dirty="0">
                <a:solidFill>
                  <a:schemeClr val="tx1">
                    <a:lumMod val="65000"/>
                    <a:lumOff val="35000"/>
                  </a:schemeClr>
                </a:solidFill>
              </a:rPr>
              <a:t>BBC Ideas (2021) Five simple strategies to sharpen your critical thinking [video]. Available at</a:t>
            </a:r>
            <a:r>
              <a:rPr lang="en-GB" sz="1400" u="sng" dirty="0">
                <a:solidFill>
                  <a:schemeClr val="tx1">
                    <a:lumMod val="65000"/>
                    <a:lumOff val="35000"/>
                  </a:schemeClr>
                </a:solidFill>
              </a:rPr>
              <a:t>: </a:t>
            </a:r>
            <a:r>
              <a:rPr lang="en-GB" sz="1400" u="sng" dirty="0">
                <a:solidFill>
                  <a:schemeClr val="tx1">
                    <a:lumMod val="65000"/>
                    <a:lumOff val="35000"/>
                  </a:schemeClr>
                </a:solidFill>
                <a:hlinkClick r:id="rId2">
                  <a:extLst>
                    <a:ext uri="{A12FA001-AC4F-418D-AE19-62706E023703}">
                      <ahyp:hlinkClr xmlns:ahyp="http://schemas.microsoft.com/office/drawing/2018/hyperlinkcolor" val="tx"/>
                    </a:ext>
                  </a:extLst>
                </a:hlinkClick>
              </a:rPr>
              <a:t>https://www.youtube.com/watch?v=NHjgKe7JMNE</a:t>
            </a:r>
            <a:r>
              <a:rPr lang="en-GB" sz="1400" u="sng" dirty="0">
                <a:solidFill>
                  <a:schemeClr val="tx1">
                    <a:lumMod val="65000"/>
                    <a:lumOff val="35000"/>
                  </a:schemeClr>
                </a:solidFill>
              </a:rPr>
              <a:t> </a:t>
            </a:r>
            <a:r>
              <a:rPr lang="en-GB" sz="1400" dirty="0">
                <a:solidFill>
                  <a:schemeClr val="tx1">
                    <a:lumMod val="65000"/>
                    <a:lumOff val="35000"/>
                  </a:schemeClr>
                </a:solidFill>
              </a:rPr>
              <a:t>(accessed 30 September 2023).</a:t>
            </a:r>
          </a:p>
          <a:p>
            <a:pPr marL="0" indent="0">
              <a:buNone/>
            </a:pPr>
            <a:endParaRPr lang="en-GB" sz="1400" dirty="0">
              <a:solidFill>
                <a:schemeClr val="tx1">
                  <a:lumMod val="65000"/>
                  <a:lumOff val="35000"/>
                </a:schemeClr>
              </a:solidFill>
              <a:ea typeface="Calibri" panose="020F0502020204030204" pitchFamily="34" charset="0"/>
              <a:cs typeface="Times New Roman" panose="02020603050405020304" pitchFamily="18" charset="0"/>
            </a:endParaRPr>
          </a:p>
          <a:p>
            <a:pPr marL="0" indent="0">
              <a:buNone/>
            </a:pPr>
            <a:r>
              <a:rPr lang="en-GB" sz="1400" dirty="0">
                <a:solidFill>
                  <a:schemeClr val="tx1">
                    <a:lumMod val="65000"/>
                    <a:lumOff val="35000"/>
                  </a:schemeClr>
                </a:solidFill>
                <a:effectLst/>
                <a:ea typeface="Calibri" panose="020F0502020204030204" pitchFamily="34" charset="0"/>
                <a:cs typeface="Times New Roman" panose="02020603050405020304" pitchFamily="18" charset="0"/>
              </a:rPr>
              <a:t>Cottrell, S. (2017) </a:t>
            </a:r>
            <a:r>
              <a:rPr lang="en-GB" sz="1400" i="1" dirty="0">
                <a:solidFill>
                  <a:schemeClr val="tx1">
                    <a:lumMod val="65000"/>
                    <a:lumOff val="35000"/>
                  </a:schemeClr>
                </a:solidFill>
                <a:effectLst/>
              </a:rPr>
              <a:t>Critical Thinking Skills : Effective Analysis, Argument and Reflection.</a:t>
            </a:r>
            <a:r>
              <a:rPr lang="en-GB" sz="1400" dirty="0">
                <a:solidFill>
                  <a:schemeClr val="tx1">
                    <a:lumMod val="65000"/>
                    <a:lumOff val="35000"/>
                  </a:schemeClr>
                </a:solidFill>
                <a:effectLst/>
                <a:ea typeface="Calibri" panose="020F0502020204030204" pitchFamily="34" charset="0"/>
                <a:cs typeface="Times New Roman" panose="02020603050405020304" pitchFamily="18" charset="0"/>
              </a:rPr>
              <a:t> London: Bloomsbury Publishing Plc.</a:t>
            </a:r>
            <a:r>
              <a:rPr lang="en-GB" sz="1400" i="1" dirty="0">
                <a:solidFill>
                  <a:schemeClr val="tx1">
                    <a:lumMod val="65000"/>
                    <a:lumOff val="35000"/>
                  </a:schemeClr>
                </a:solidFill>
                <a:effectLst/>
              </a:rPr>
              <a:t> p 224. Available at: ProQuest </a:t>
            </a:r>
            <a:r>
              <a:rPr lang="en-GB" sz="1400" i="1" dirty="0" err="1">
                <a:solidFill>
                  <a:schemeClr val="tx1">
                    <a:lumMod val="65000"/>
                    <a:lumOff val="35000"/>
                  </a:schemeClr>
                </a:solidFill>
                <a:effectLst/>
              </a:rPr>
              <a:t>Ebook</a:t>
            </a:r>
            <a:r>
              <a:rPr lang="en-GB" sz="1400" i="1" dirty="0">
                <a:solidFill>
                  <a:schemeClr val="tx1">
                    <a:lumMod val="65000"/>
                    <a:lumOff val="35000"/>
                  </a:schemeClr>
                </a:solidFill>
                <a:effectLst/>
              </a:rPr>
              <a:t> Central</a:t>
            </a:r>
            <a:r>
              <a:rPr lang="en-GB" sz="1400" dirty="0">
                <a:solidFill>
                  <a:schemeClr val="tx1">
                    <a:lumMod val="65000"/>
                    <a:lumOff val="35000"/>
                  </a:schemeClr>
                </a:solidFill>
                <a:effectLst/>
              </a:rPr>
              <a:t>, </a:t>
            </a:r>
            <a:r>
              <a:rPr lang="en-GB" sz="1400" dirty="0">
                <a:effectLst/>
                <a:hlinkClick r:id="rId3"/>
              </a:rPr>
              <a:t>http://ebookcentral.proquest.com/lib/trinity/detail.action?docID=6234915</a:t>
            </a:r>
            <a:r>
              <a:rPr lang="en-GB" sz="1400" dirty="0"/>
              <a:t> </a:t>
            </a:r>
            <a:r>
              <a:rPr lang="en-GB" sz="1400" dirty="0">
                <a:solidFill>
                  <a:schemeClr val="tx1">
                    <a:lumMod val="65000"/>
                    <a:lumOff val="35000"/>
                  </a:schemeClr>
                </a:solidFill>
              </a:rPr>
              <a:t>(accessed 03 October 2023).</a:t>
            </a:r>
            <a:endParaRPr lang="en-US" sz="1400" i="1" dirty="0">
              <a:solidFill>
                <a:schemeClr val="tx1">
                  <a:lumMod val="65000"/>
                  <a:lumOff val="35000"/>
                </a:schemeClr>
              </a:solidFill>
            </a:endParaRPr>
          </a:p>
          <a:p>
            <a:pPr marL="0" indent="0">
              <a:buNone/>
            </a:pPr>
            <a:endParaRPr lang="en-GB" sz="1400" dirty="0">
              <a:solidFill>
                <a:schemeClr val="tx1">
                  <a:lumMod val="65000"/>
                  <a:lumOff val="35000"/>
                </a:schemeClr>
              </a:solidFill>
              <a:effectLst/>
              <a:ea typeface="Calibri" panose="020F0502020204030204" pitchFamily="34" charset="0"/>
              <a:cs typeface="Times New Roman" panose="02020603050405020304" pitchFamily="18" charset="0"/>
            </a:endParaRPr>
          </a:p>
          <a:p>
            <a:pPr marL="0" indent="0">
              <a:buNone/>
            </a:pPr>
            <a:r>
              <a:rPr lang="en-GB" sz="1400" dirty="0" err="1">
                <a:solidFill>
                  <a:schemeClr val="tx1">
                    <a:lumMod val="65000"/>
                    <a:lumOff val="35000"/>
                  </a:schemeClr>
                </a:solidFill>
                <a:effectLst/>
                <a:ea typeface="Calibri" panose="020F0502020204030204" pitchFamily="34" charset="0"/>
                <a:cs typeface="Times New Roman" panose="02020603050405020304" pitchFamily="18" charset="0"/>
              </a:rPr>
              <a:t>Debbink</a:t>
            </a:r>
            <a:r>
              <a:rPr lang="en-GB" sz="1400" dirty="0">
                <a:solidFill>
                  <a:schemeClr val="tx1">
                    <a:lumMod val="65000"/>
                    <a:lumOff val="35000"/>
                  </a:schemeClr>
                </a:solidFill>
                <a:effectLst/>
                <a:ea typeface="Calibri" panose="020F0502020204030204" pitchFamily="34" charset="0"/>
                <a:cs typeface="Times New Roman" panose="02020603050405020304" pitchFamily="18" charset="0"/>
              </a:rPr>
              <a:t>, A. </a:t>
            </a:r>
            <a:r>
              <a:rPr lang="en-GB" sz="1400" dirty="0">
                <a:solidFill>
                  <a:schemeClr val="tx1">
                    <a:lumMod val="65000"/>
                    <a:lumOff val="35000"/>
                  </a:schemeClr>
                </a:solidFill>
                <a:ea typeface="Calibri" panose="020F0502020204030204" pitchFamily="34" charset="0"/>
                <a:cs typeface="Times New Roman" panose="02020603050405020304" pitchFamily="18" charset="0"/>
              </a:rPr>
              <a:t>(2020)</a:t>
            </a:r>
            <a:r>
              <a:rPr lang="en-GB" sz="1400" dirty="0">
                <a:solidFill>
                  <a:schemeClr val="tx1">
                    <a:lumMod val="65000"/>
                    <a:lumOff val="35000"/>
                  </a:schemeClr>
                </a:solidFill>
                <a:effectLst/>
                <a:ea typeface="Calibri" panose="020F0502020204030204" pitchFamily="34" charset="0"/>
                <a:cs typeface="Times New Roman" panose="02020603050405020304" pitchFamily="18" charset="0"/>
              </a:rPr>
              <a:t> </a:t>
            </a:r>
            <a:r>
              <a:rPr lang="en-GB" sz="1400" i="1" dirty="0">
                <a:solidFill>
                  <a:schemeClr val="tx1">
                    <a:lumMod val="65000"/>
                    <a:lumOff val="35000"/>
                  </a:schemeClr>
                </a:solidFill>
                <a:effectLst/>
              </a:rPr>
              <a:t>Think for Yourself : The Ultimate Guide to Critical Thinking in an Age of Information Overload and Misinformation. </a:t>
            </a:r>
            <a:r>
              <a:rPr lang="en-US" sz="1400" dirty="0">
                <a:solidFill>
                  <a:schemeClr val="tx1">
                    <a:lumMod val="65000"/>
                    <a:lumOff val="35000"/>
                  </a:schemeClr>
                </a:solidFill>
              </a:rPr>
              <a:t>p. 29- 121. Available at:</a:t>
            </a:r>
            <a:r>
              <a:rPr lang="en-GB" sz="1400" i="1" dirty="0">
                <a:solidFill>
                  <a:schemeClr val="tx1">
                    <a:lumMod val="65000"/>
                    <a:lumOff val="35000"/>
                  </a:schemeClr>
                </a:solidFill>
                <a:effectLst/>
              </a:rPr>
              <a:t> ProQuest </a:t>
            </a:r>
            <a:r>
              <a:rPr lang="en-GB" sz="1400" i="1" dirty="0" err="1">
                <a:solidFill>
                  <a:schemeClr val="tx1">
                    <a:lumMod val="65000"/>
                    <a:lumOff val="35000"/>
                  </a:schemeClr>
                </a:solidFill>
                <a:effectLst/>
              </a:rPr>
              <a:t>Ebook</a:t>
            </a:r>
            <a:r>
              <a:rPr lang="en-GB" sz="1400" i="1" dirty="0">
                <a:solidFill>
                  <a:schemeClr val="tx1">
                    <a:lumMod val="65000"/>
                    <a:lumOff val="35000"/>
                  </a:schemeClr>
                </a:solidFill>
                <a:effectLst/>
              </a:rPr>
              <a:t> Central,</a:t>
            </a:r>
            <a:r>
              <a:rPr lang="en-US" sz="1400" dirty="0">
                <a:solidFill>
                  <a:schemeClr val="tx1">
                    <a:lumMod val="65000"/>
                    <a:lumOff val="35000"/>
                  </a:schemeClr>
                </a:solidFill>
              </a:rPr>
              <a:t> </a:t>
            </a:r>
            <a:r>
              <a:rPr lang="en-GB" sz="1400" dirty="0">
                <a:solidFill>
                  <a:srgbClr val="555555"/>
                </a:solidFill>
                <a:effectLst/>
                <a:ea typeface="Calibri" panose="020F0502020204030204" pitchFamily="34" charset="0"/>
                <a:cs typeface="Times New Roman" panose="02020603050405020304" pitchFamily="18" charset="0"/>
                <a:hlinkClick r:id="rId4"/>
              </a:rPr>
              <a:t>http://ebookcentral.proquest.com/lib/trinity/detail.action?docID=6142188</a:t>
            </a:r>
            <a:r>
              <a:rPr lang="en-GB" sz="1400" dirty="0">
                <a:solidFill>
                  <a:srgbClr val="555555"/>
                </a:solidFill>
                <a:effectLst/>
                <a:ea typeface="Calibri" panose="020F0502020204030204" pitchFamily="34" charset="0"/>
                <a:cs typeface="Times New Roman" panose="02020603050405020304" pitchFamily="18" charset="0"/>
              </a:rPr>
              <a:t> (accessed 02 October 2023).</a:t>
            </a:r>
            <a:endParaRPr lang="en-GB" sz="1400" dirty="0">
              <a:solidFill>
                <a:schemeClr val="tx1">
                  <a:lumMod val="65000"/>
                  <a:lumOff val="35000"/>
                </a:schemeClr>
              </a:solidFill>
              <a:effectLst/>
              <a:ea typeface="Calibri" panose="020F0502020204030204" pitchFamily="34" charset="0"/>
              <a:cs typeface="Times New Roman" panose="02020603050405020304" pitchFamily="18" charset="0"/>
            </a:endParaRPr>
          </a:p>
          <a:p>
            <a:pPr marL="0" indent="0">
              <a:buNone/>
            </a:pPr>
            <a:endParaRPr lang="en-GB" sz="1400" dirty="0">
              <a:solidFill>
                <a:schemeClr val="tx1">
                  <a:lumMod val="65000"/>
                  <a:lumOff val="35000"/>
                </a:schemeClr>
              </a:solidFill>
              <a:ea typeface="Calibri" panose="020F0502020204030204" pitchFamily="34" charset="0"/>
              <a:cs typeface="Times New Roman" panose="02020603050405020304" pitchFamily="18" charset="0"/>
            </a:endParaRPr>
          </a:p>
          <a:p>
            <a:pPr marL="0" indent="0">
              <a:buNone/>
            </a:pPr>
            <a:r>
              <a:rPr lang="en-GB" sz="1400" dirty="0">
                <a:solidFill>
                  <a:schemeClr val="tx1">
                    <a:lumMod val="65000"/>
                    <a:lumOff val="35000"/>
                  </a:schemeClr>
                </a:solidFill>
                <a:effectLst/>
                <a:ea typeface="Calibri" panose="020F0502020204030204" pitchFamily="34" charset="0"/>
                <a:cs typeface="Times New Roman" panose="02020603050405020304" pitchFamily="18" charset="0"/>
              </a:rPr>
              <a:t>Ennis, R.H. (2011) </a:t>
            </a:r>
            <a:r>
              <a:rPr lang="en-GB" sz="1400" i="1" dirty="0">
                <a:solidFill>
                  <a:schemeClr val="tx1">
                    <a:lumMod val="65000"/>
                    <a:lumOff val="35000"/>
                  </a:schemeClr>
                </a:solidFill>
                <a:effectLst/>
                <a:ea typeface="Calibri" panose="020F0502020204030204" pitchFamily="34" charset="0"/>
                <a:cs typeface="Times New Roman" panose="02020603050405020304" pitchFamily="18" charset="0"/>
              </a:rPr>
              <a:t>The Nature of Critical Thinking: An Outline of Critical Thinking Dispositions and Abilities</a:t>
            </a:r>
            <a:r>
              <a:rPr lang="en-GB" sz="1400" i="1" dirty="0">
                <a:solidFill>
                  <a:schemeClr val="tx1">
                    <a:lumMod val="65000"/>
                    <a:lumOff val="35000"/>
                  </a:schemeClr>
                </a:solidFill>
                <a:ea typeface="Calibri" panose="020F0502020204030204" pitchFamily="34" charset="0"/>
                <a:cs typeface="Times New Roman" panose="02020603050405020304" pitchFamily="18" charset="0"/>
              </a:rPr>
              <a:t>. </a:t>
            </a:r>
            <a:r>
              <a:rPr lang="en-GB" sz="1400" dirty="0">
                <a:solidFill>
                  <a:schemeClr val="tx1">
                    <a:lumMod val="65000"/>
                    <a:lumOff val="35000"/>
                  </a:schemeClr>
                </a:solidFill>
                <a:ea typeface="Calibri" panose="020F0502020204030204" pitchFamily="34" charset="0"/>
                <a:cs typeface="Times New Roman" panose="02020603050405020304" pitchFamily="18" charset="0"/>
              </a:rPr>
              <a:t>Available at: </a:t>
            </a:r>
            <a:r>
              <a:rPr lang="en-GB" sz="1400" u="sng" dirty="0">
                <a:solidFill>
                  <a:schemeClr val="accent1"/>
                </a:solidFill>
                <a:effectLst/>
                <a:ea typeface="Calibri" panose="020F0502020204030204" pitchFamily="34" charset="0"/>
                <a:cs typeface="Times New Roman" panose="02020603050405020304" pitchFamily="18" charset="0"/>
                <a:hlinkClick r:id="rId5">
                  <a:extLst>
                    <a:ext uri="{A12FA001-AC4F-418D-AE19-62706E023703}">
                      <ahyp:hlinkClr xmlns:ahyp="http://schemas.microsoft.com/office/drawing/2018/hyperlinkcolor" val="tx"/>
                    </a:ext>
                  </a:extLst>
                </a:hlinkClick>
              </a:rPr>
              <a:t>https://education.illinois.edu/docs/default-source/faculty-documents/robert-ennis/thenatureofcriticalthinking_51711_000.pdf</a:t>
            </a:r>
            <a:r>
              <a:rPr lang="en-GB" sz="1400" dirty="0">
                <a:solidFill>
                  <a:schemeClr val="accent1"/>
                </a:solidFill>
                <a:effectLst/>
                <a:ea typeface="Calibri" panose="020F0502020204030204" pitchFamily="34" charset="0"/>
                <a:cs typeface="Times New Roman" panose="02020603050405020304" pitchFamily="18" charset="0"/>
              </a:rPr>
              <a:t> </a:t>
            </a:r>
            <a:r>
              <a:rPr lang="en-GB" sz="1400" dirty="0">
                <a:solidFill>
                  <a:schemeClr val="tx1">
                    <a:lumMod val="65000"/>
                    <a:lumOff val="35000"/>
                  </a:schemeClr>
                </a:solidFill>
                <a:effectLst/>
                <a:ea typeface="Calibri" panose="020F0502020204030204" pitchFamily="34" charset="0"/>
                <a:cs typeface="Times New Roman" panose="02020603050405020304" pitchFamily="18" charset="0"/>
              </a:rPr>
              <a:t>(accessed: 27 September 2023</a:t>
            </a:r>
            <a:r>
              <a:rPr lang="en-GB" sz="1400" dirty="0">
                <a:solidFill>
                  <a:schemeClr val="tx1">
                    <a:lumMod val="65000"/>
                    <a:lumOff val="35000"/>
                  </a:schemeClr>
                </a:solidFill>
                <a:ea typeface="Calibri" panose="020F0502020204030204" pitchFamily="34" charset="0"/>
                <a:cs typeface="Times New Roman" panose="02020603050405020304" pitchFamily="18" charset="0"/>
              </a:rPr>
              <a:t>).</a:t>
            </a:r>
          </a:p>
          <a:p>
            <a:pPr marL="0" indent="0">
              <a:buNone/>
            </a:pPr>
            <a:endParaRPr lang="en-GB" sz="1400" dirty="0">
              <a:solidFill>
                <a:schemeClr val="tx1">
                  <a:lumMod val="65000"/>
                  <a:lumOff val="35000"/>
                </a:schemeClr>
              </a:solidFill>
              <a:ea typeface="Calibri" panose="020F0502020204030204" pitchFamily="34" charset="0"/>
              <a:cs typeface="Times New Roman" panose="02020603050405020304" pitchFamily="18" charset="0"/>
            </a:endParaRPr>
          </a:p>
          <a:p>
            <a:pPr marL="0" indent="0">
              <a:buNone/>
            </a:pPr>
            <a:r>
              <a:rPr lang="en-GB" sz="1400" kern="0" dirty="0">
                <a:solidFill>
                  <a:srgbClr val="555555"/>
                </a:solidFill>
                <a:effectLst/>
                <a:ea typeface="Times New Roman" panose="02020603050405020304" pitchFamily="18" charset="0"/>
                <a:cs typeface="Times New Roman" panose="02020603050405020304" pitchFamily="18" charset="0"/>
              </a:rPr>
              <a:t>Haber, J (2020). </a:t>
            </a:r>
            <a:r>
              <a:rPr lang="en-GB" sz="1400" i="1" kern="0" dirty="0">
                <a:solidFill>
                  <a:srgbClr val="555555"/>
                </a:solidFill>
                <a:effectLst/>
                <a:ea typeface="Times New Roman" panose="02020603050405020304" pitchFamily="18" charset="0"/>
                <a:cs typeface="Times New Roman" panose="02020603050405020304" pitchFamily="18" charset="0"/>
              </a:rPr>
              <a:t>Critical Thinking</a:t>
            </a:r>
            <a:r>
              <a:rPr lang="en-GB" sz="1400" kern="0" dirty="0">
                <a:solidFill>
                  <a:srgbClr val="555555"/>
                </a:solidFill>
                <a:effectLst/>
                <a:ea typeface="Times New Roman" panose="02020603050405020304" pitchFamily="18" charset="0"/>
                <a:cs typeface="Times New Roman" panose="02020603050405020304" pitchFamily="18" charset="0"/>
              </a:rPr>
              <a:t>, </a:t>
            </a:r>
            <a:r>
              <a:rPr lang="en-GB" sz="1400" kern="0" dirty="0" err="1">
                <a:solidFill>
                  <a:srgbClr val="555555"/>
                </a:solidFill>
                <a:effectLst/>
                <a:ea typeface="Times New Roman" panose="02020603050405020304" pitchFamily="18" charset="0"/>
                <a:cs typeface="Times New Roman" panose="02020603050405020304" pitchFamily="18" charset="0"/>
              </a:rPr>
              <a:t>Camdridge</a:t>
            </a:r>
            <a:r>
              <a:rPr lang="en-GB" sz="1400" kern="0" dirty="0">
                <a:solidFill>
                  <a:srgbClr val="555555"/>
                </a:solidFill>
                <a:effectLst/>
                <a:ea typeface="Times New Roman" panose="02020603050405020304" pitchFamily="18" charset="0"/>
                <a:cs typeface="Times New Roman" panose="02020603050405020304" pitchFamily="18" charset="0"/>
              </a:rPr>
              <a:t>: MIT Press. P. 103</a:t>
            </a:r>
            <a:r>
              <a:rPr lang="en-GB" sz="1400" i="1" kern="0" dirty="0">
                <a:solidFill>
                  <a:srgbClr val="555555"/>
                </a:solidFill>
                <a:ea typeface="Times New Roman" panose="02020603050405020304" pitchFamily="18" charset="0"/>
                <a:cs typeface="Times New Roman" panose="02020603050405020304" pitchFamily="18" charset="0"/>
              </a:rPr>
              <a:t>. </a:t>
            </a:r>
            <a:r>
              <a:rPr lang="en-GB" sz="1400" i="1" kern="0" dirty="0">
                <a:solidFill>
                  <a:srgbClr val="555555"/>
                </a:solidFill>
                <a:effectLst/>
                <a:ea typeface="Times New Roman" panose="02020603050405020304" pitchFamily="18" charset="0"/>
                <a:cs typeface="Times New Roman" panose="02020603050405020304" pitchFamily="18" charset="0"/>
              </a:rPr>
              <a:t>Available at: ProQuest </a:t>
            </a:r>
            <a:r>
              <a:rPr lang="en-GB" sz="1400" i="1" kern="0" dirty="0" err="1">
                <a:solidFill>
                  <a:srgbClr val="555555"/>
                </a:solidFill>
                <a:effectLst/>
                <a:ea typeface="Times New Roman" panose="02020603050405020304" pitchFamily="18" charset="0"/>
                <a:cs typeface="Times New Roman" panose="02020603050405020304" pitchFamily="18" charset="0"/>
              </a:rPr>
              <a:t>Ebook</a:t>
            </a:r>
            <a:r>
              <a:rPr lang="en-GB" sz="1400" i="1" kern="0" dirty="0">
                <a:solidFill>
                  <a:srgbClr val="555555"/>
                </a:solidFill>
                <a:effectLst/>
                <a:ea typeface="Times New Roman" panose="02020603050405020304" pitchFamily="18" charset="0"/>
                <a:cs typeface="Times New Roman" panose="02020603050405020304" pitchFamily="18" charset="0"/>
              </a:rPr>
              <a:t> Central</a:t>
            </a:r>
            <a:r>
              <a:rPr lang="en-GB" sz="1400" kern="0" dirty="0">
                <a:solidFill>
                  <a:srgbClr val="555555"/>
                </a:solidFill>
                <a:effectLst/>
                <a:ea typeface="Times New Roman" panose="02020603050405020304" pitchFamily="18" charset="0"/>
                <a:cs typeface="Times New Roman" panose="02020603050405020304" pitchFamily="18" charset="0"/>
              </a:rPr>
              <a:t>, </a:t>
            </a:r>
            <a:r>
              <a:rPr lang="en-GB" sz="1400" kern="0" dirty="0">
                <a:solidFill>
                  <a:srgbClr val="555555"/>
                </a:solidFill>
                <a:effectLst/>
                <a:ea typeface="Times New Roman" panose="02020603050405020304" pitchFamily="18" charset="0"/>
                <a:cs typeface="Times New Roman" panose="02020603050405020304" pitchFamily="18" charset="0"/>
                <a:hlinkClick r:id="rId6"/>
              </a:rPr>
              <a:t>http://ebookcentral.proquest.com/lib/trinity/detail.action?docID=6142274</a:t>
            </a:r>
            <a:r>
              <a:rPr lang="en-GB" sz="1400" kern="0" dirty="0">
                <a:solidFill>
                  <a:srgbClr val="555555"/>
                </a:solidFill>
                <a:effectLst/>
                <a:ea typeface="Times New Roman" panose="02020603050405020304" pitchFamily="18" charset="0"/>
                <a:cs typeface="Times New Roman" panose="02020603050405020304" pitchFamily="18" charset="0"/>
              </a:rPr>
              <a:t> (accessed 25 September 2023).</a:t>
            </a:r>
          </a:p>
          <a:p>
            <a:pPr marL="0" indent="0">
              <a:buNone/>
            </a:pPr>
            <a:endParaRPr lang="en-GB" sz="1400" kern="0" dirty="0">
              <a:solidFill>
                <a:srgbClr val="555555"/>
              </a:solidFill>
              <a:effectLst/>
              <a:ea typeface="Times New Roman" panose="02020603050405020304" pitchFamily="18" charset="0"/>
              <a:cs typeface="Times New Roman" panose="02020603050405020304" pitchFamily="18" charset="0"/>
            </a:endParaRPr>
          </a:p>
          <a:p>
            <a:pPr marL="0" indent="0">
              <a:buNone/>
            </a:pPr>
            <a:r>
              <a:rPr lang="en-GB" sz="1400" dirty="0">
                <a:solidFill>
                  <a:schemeClr val="tx1">
                    <a:lumMod val="65000"/>
                    <a:lumOff val="35000"/>
                  </a:schemeClr>
                </a:solidFill>
              </a:rPr>
              <a:t>Linda, M</a:t>
            </a:r>
            <a:r>
              <a:rPr lang="en-GB" sz="1400" dirty="0">
                <a:solidFill>
                  <a:schemeClr val="tx1">
                    <a:lumMod val="65000"/>
                    <a:lumOff val="35000"/>
                  </a:schemeClr>
                </a:solidFill>
                <a:effectLst/>
                <a:ea typeface="Times New Roman" panose="02020603050405020304" pitchFamily="18" charset="0"/>
              </a:rPr>
              <a:t>. </a:t>
            </a:r>
            <a:r>
              <a:rPr lang="en-GB" sz="1400" dirty="0">
                <a:solidFill>
                  <a:schemeClr val="tx1">
                    <a:lumMod val="65000"/>
                    <a:lumOff val="35000"/>
                  </a:schemeClr>
                </a:solidFill>
                <a:ea typeface="Times New Roman" panose="02020603050405020304" pitchFamily="18" charset="0"/>
              </a:rPr>
              <a:t>M. (</a:t>
            </a:r>
            <a:r>
              <a:rPr lang="en-GB" sz="1400" dirty="0">
                <a:solidFill>
                  <a:schemeClr val="tx1">
                    <a:lumMod val="65000"/>
                    <a:lumOff val="35000"/>
                  </a:schemeClr>
                </a:solidFill>
                <a:effectLst/>
                <a:ea typeface="Times New Roman" panose="02020603050405020304" pitchFamily="18" charset="0"/>
              </a:rPr>
              <a:t>2014)</a:t>
            </a:r>
            <a:r>
              <a:rPr lang="en-GB" sz="1400" dirty="0">
                <a:solidFill>
                  <a:schemeClr val="tx1">
                    <a:lumMod val="65000"/>
                    <a:lumOff val="35000"/>
                  </a:schemeClr>
                </a:solidFill>
                <a:ea typeface="Times New Roman" panose="02020603050405020304" pitchFamily="18" charset="0"/>
              </a:rPr>
              <a:t> ‘</a:t>
            </a:r>
            <a:r>
              <a:rPr lang="en-GB" sz="1400" dirty="0">
                <a:solidFill>
                  <a:schemeClr val="tx1">
                    <a:lumMod val="65000"/>
                    <a:lumOff val="35000"/>
                  </a:schemeClr>
                </a:solidFill>
                <a:effectLst/>
                <a:ea typeface="Times New Roman" panose="02020603050405020304" pitchFamily="18" charset="0"/>
              </a:rPr>
              <a:t>Critical Thinking in the Classroom...and Beyond’, </a:t>
            </a:r>
            <a:r>
              <a:rPr lang="en-GB" sz="1400" i="1" dirty="0">
                <a:solidFill>
                  <a:schemeClr val="tx1">
                    <a:lumMod val="65000"/>
                    <a:lumOff val="35000"/>
                  </a:schemeClr>
                </a:solidFill>
                <a:effectLst/>
              </a:rPr>
              <a:t>Journal of Learning in Higher Education,</a:t>
            </a:r>
            <a:r>
              <a:rPr lang="en-GB" sz="1400" i="1" dirty="0">
                <a:solidFill>
                  <a:schemeClr val="tx1">
                    <a:lumMod val="65000"/>
                    <a:lumOff val="35000"/>
                  </a:schemeClr>
                </a:solidFill>
              </a:rPr>
              <a:t> 10 (</a:t>
            </a:r>
            <a:r>
              <a:rPr lang="en-GB" sz="1400" dirty="0">
                <a:solidFill>
                  <a:schemeClr val="tx1">
                    <a:lumMod val="65000"/>
                    <a:lumOff val="35000"/>
                  </a:schemeClr>
                </a:solidFill>
                <a:effectLst/>
                <a:ea typeface="Times New Roman" panose="02020603050405020304" pitchFamily="18" charset="0"/>
              </a:rPr>
              <a:t>1) , pp. 25-30. Available at: </a:t>
            </a:r>
            <a:r>
              <a:rPr lang="en-GB" sz="1400" u="sng" dirty="0">
                <a:solidFill>
                  <a:srgbClr val="0563C1"/>
                </a:solidFill>
                <a:effectLst/>
                <a:ea typeface="Times New Roman" panose="02020603050405020304" pitchFamily="18" charset="0"/>
                <a:hlinkClick r:id="rId7"/>
              </a:rPr>
              <a:t>https://files.eric.ed.gov/fulltext/EJ1143316.pdf</a:t>
            </a:r>
            <a:r>
              <a:rPr lang="en-GB" sz="1400" u="sng" dirty="0">
                <a:solidFill>
                  <a:srgbClr val="0563C1"/>
                </a:solidFill>
                <a:ea typeface="Times New Roman" panose="02020603050405020304" pitchFamily="18" charset="0"/>
              </a:rPr>
              <a:t> </a:t>
            </a:r>
            <a:r>
              <a:rPr lang="en-GB" sz="1400" dirty="0">
                <a:solidFill>
                  <a:schemeClr val="tx1">
                    <a:lumMod val="65000"/>
                    <a:lumOff val="35000"/>
                  </a:schemeClr>
                </a:solidFill>
                <a:effectLst/>
                <a:ea typeface="Times New Roman" panose="02020603050405020304" pitchFamily="18" charset="0"/>
              </a:rPr>
              <a:t>(accessed: 30 September 2023).</a:t>
            </a:r>
          </a:p>
          <a:p>
            <a:pPr marL="0" indent="0" fontAlgn="base">
              <a:buNone/>
            </a:pPr>
            <a:endParaRPr lang="en-GB" sz="1800" b="1" dirty="0">
              <a:effectLst/>
              <a:latin typeface="Segoe UI" panose="020B0502040204020203" pitchFamily="34" charset="0"/>
              <a:ea typeface="Times New Roman" panose="02020603050405020304" pitchFamily="18" charset="0"/>
            </a:endParaRPr>
          </a:p>
          <a:p>
            <a:pPr marL="0" indent="0" fontAlgn="base">
              <a:buNone/>
            </a:pPr>
            <a:r>
              <a:rPr lang="en-GB" sz="1500" dirty="0" err="1">
                <a:solidFill>
                  <a:schemeClr val="tx1">
                    <a:lumMod val="65000"/>
                    <a:lumOff val="35000"/>
                  </a:schemeClr>
                </a:solidFill>
                <a:effectLst/>
                <a:ea typeface="Times New Roman" panose="02020603050405020304" pitchFamily="18" charset="0"/>
              </a:rPr>
              <a:t>Munodawafa</a:t>
            </a:r>
            <a:r>
              <a:rPr lang="en-GB" sz="1500" dirty="0">
                <a:solidFill>
                  <a:schemeClr val="tx1">
                    <a:lumMod val="65000"/>
                    <a:lumOff val="35000"/>
                  </a:schemeClr>
                </a:solidFill>
                <a:effectLst/>
                <a:ea typeface="Times New Roman" panose="02020603050405020304" pitchFamily="18" charset="0"/>
              </a:rPr>
              <a:t>, M (2023). </a:t>
            </a:r>
            <a:r>
              <a:rPr lang="en-GB" sz="1500" i="1" dirty="0">
                <a:solidFill>
                  <a:schemeClr val="tx1">
                    <a:lumMod val="65000"/>
                    <a:lumOff val="35000"/>
                  </a:schemeClr>
                </a:solidFill>
                <a:effectLst/>
                <a:ea typeface="Times New Roman" panose="02020603050405020304" pitchFamily="18" charset="0"/>
              </a:rPr>
              <a:t>The Benefits of Developing Critical Thinking Skills in the Workplace</a:t>
            </a:r>
            <a:r>
              <a:rPr lang="en-GB" sz="1500" dirty="0">
                <a:solidFill>
                  <a:schemeClr val="tx1">
                    <a:lumMod val="65000"/>
                    <a:lumOff val="35000"/>
                  </a:schemeClr>
                </a:solidFill>
                <a:effectLst/>
                <a:ea typeface="Times New Roman" panose="02020603050405020304" pitchFamily="18" charset="0"/>
              </a:rPr>
              <a:t>. [image] Available at:</a:t>
            </a:r>
            <a:r>
              <a:rPr lang="en-GB" sz="1500" dirty="0">
                <a:solidFill>
                  <a:schemeClr val="tx1">
                    <a:lumMod val="65000"/>
                    <a:lumOff val="35000"/>
                  </a:schemeClr>
                </a:solidFill>
                <a:ea typeface="Times New Roman" panose="02020603050405020304" pitchFamily="18" charset="0"/>
              </a:rPr>
              <a:t> </a:t>
            </a:r>
            <a:r>
              <a:rPr lang="en-GB" sz="1500" u="sng" dirty="0">
                <a:solidFill>
                  <a:srgbClr val="0563C1"/>
                </a:solidFill>
                <a:effectLst/>
                <a:ea typeface="Times New Roman" panose="02020603050405020304" pitchFamily="18" charset="0"/>
                <a:hlinkClick r:id="rId8"/>
              </a:rPr>
              <a:t>https://www.linkedin.com/pulse/benefits-developing-critical-thinking-skills-munyaradzi-munodawafa</a:t>
            </a:r>
            <a:r>
              <a:rPr lang="en-GB" sz="1500" u="sng" dirty="0">
                <a:solidFill>
                  <a:srgbClr val="0563C1"/>
                </a:solidFill>
                <a:ea typeface="Times New Roman" panose="02020603050405020304" pitchFamily="18" charset="0"/>
              </a:rPr>
              <a:t> </a:t>
            </a:r>
            <a:r>
              <a:rPr lang="en-GB" sz="1500" dirty="0">
                <a:solidFill>
                  <a:schemeClr val="tx1">
                    <a:lumMod val="65000"/>
                    <a:lumOff val="35000"/>
                  </a:schemeClr>
                </a:solidFill>
                <a:effectLst/>
                <a:ea typeface="Times New Roman" panose="02020603050405020304" pitchFamily="18" charset="0"/>
              </a:rPr>
              <a:t>(accessed 03 October 2023). </a:t>
            </a:r>
          </a:p>
          <a:p>
            <a:pPr marL="0" indent="0">
              <a:buNone/>
            </a:pPr>
            <a:endParaRPr lang="en-GB" sz="1400" dirty="0">
              <a:solidFill>
                <a:schemeClr val="tx1">
                  <a:lumMod val="65000"/>
                  <a:lumOff val="35000"/>
                </a:schemeClr>
              </a:solidFill>
              <a:effectLst/>
              <a:ea typeface="Times New Roman" panose="02020603050405020304" pitchFamily="18" charset="0"/>
            </a:endParaRPr>
          </a:p>
          <a:p>
            <a:pPr marL="0" indent="0">
              <a:buNone/>
            </a:pPr>
            <a:endParaRPr lang="en-GB" sz="1400" dirty="0">
              <a:solidFill>
                <a:srgbClr val="555555"/>
              </a:solidFill>
              <a:effectLst/>
              <a:ea typeface="Times New Roman" panose="02020603050405020304" pitchFamily="18" charset="0"/>
            </a:endParaRPr>
          </a:p>
          <a:p>
            <a:pPr marL="0" indent="0">
              <a:buNone/>
            </a:pPr>
            <a:r>
              <a:rPr lang="en-GB" sz="1400" dirty="0" err="1">
                <a:solidFill>
                  <a:srgbClr val="555555"/>
                </a:solidFill>
                <a:ea typeface="Times New Roman" panose="02020603050405020304" pitchFamily="18" charset="0"/>
              </a:rPr>
              <a:t>Swarnprastha</a:t>
            </a:r>
            <a:r>
              <a:rPr lang="en-GB" sz="1400" dirty="0">
                <a:solidFill>
                  <a:srgbClr val="555555"/>
                </a:solidFill>
                <a:ea typeface="Times New Roman" panose="02020603050405020304" pitchFamily="18" charset="0"/>
              </a:rPr>
              <a:t> Public School (2021)</a:t>
            </a:r>
            <a:r>
              <a:rPr lang="en-GB" sz="1400" dirty="0">
                <a:solidFill>
                  <a:srgbClr val="555555"/>
                </a:solidFill>
                <a:effectLst/>
                <a:ea typeface="Times New Roman" panose="02020603050405020304" pitchFamily="18" charset="0"/>
              </a:rPr>
              <a:t>. </a:t>
            </a:r>
            <a:r>
              <a:rPr lang="en-GB" sz="1400" i="1" dirty="0">
                <a:solidFill>
                  <a:srgbClr val="555555"/>
                </a:solidFill>
                <a:effectLst/>
                <a:ea typeface="Times New Roman" panose="02020603050405020304" pitchFamily="18" charset="0"/>
              </a:rPr>
              <a:t>5 Types of Questions That Help Students Develop </a:t>
            </a:r>
            <a:r>
              <a:rPr lang="en-GB" sz="1400" i="1" dirty="0" err="1">
                <a:solidFill>
                  <a:srgbClr val="555555"/>
                </a:solidFill>
                <a:effectLst/>
                <a:ea typeface="Times New Roman" panose="02020603050405020304" pitchFamily="18" charset="0"/>
              </a:rPr>
              <a:t>Critcal</a:t>
            </a:r>
            <a:r>
              <a:rPr lang="en-GB" sz="1400" i="1" dirty="0">
                <a:solidFill>
                  <a:srgbClr val="555555"/>
                </a:solidFill>
                <a:effectLst/>
                <a:ea typeface="Times New Roman" panose="02020603050405020304" pitchFamily="18" charset="0"/>
              </a:rPr>
              <a:t> Thinking. [image] </a:t>
            </a:r>
            <a:r>
              <a:rPr lang="en-GB" sz="1400" dirty="0">
                <a:solidFill>
                  <a:srgbClr val="555555"/>
                </a:solidFill>
                <a:effectLst/>
                <a:ea typeface="Times New Roman" panose="02020603050405020304" pitchFamily="18" charset="0"/>
              </a:rPr>
              <a:t>Available at: </a:t>
            </a:r>
            <a:r>
              <a:rPr lang="en-GB" sz="1400" i="1" u="sng" dirty="0">
                <a:solidFill>
                  <a:srgbClr val="555555"/>
                </a:solidFill>
                <a:effectLst/>
                <a:ea typeface="Times New Roman" panose="02020603050405020304" pitchFamily="18" charset="0"/>
                <a:hlinkClick r:id="rId9"/>
              </a:rPr>
              <a:t>https://www.swarnprastha.com/5-types-of-questions-that-help-students-develop-critical-thinking/index.htm</a:t>
            </a:r>
            <a:r>
              <a:rPr lang="en-GB" sz="1400" dirty="0">
                <a:solidFill>
                  <a:srgbClr val="555555"/>
                </a:solidFill>
                <a:effectLst/>
                <a:ea typeface="Times New Roman" panose="02020603050405020304" pitchFamily="18" charset="0"/>
              </a:rPr>
              <a:t> (accessed 03 October 2023)</a:t>
            </a:r>
            <a:endParaRPr lang="en-GB" sz="1400" dirty="0">
              <a:effectLst/>
              <a:ea typeface="Times New Roman" panose="02020603050405020304" pitchFamily="18" charset="0"/>
            </a:endParaRPr>
          </a:p>
          <a:p>
            <a:pPr marL="0" indent="0">
              <a:buNone/>
            </a:pPr>
            <a:endParaRPr lang="en-GB" sz="1400" dirty="0">
              <a:ea typeface="Times New Roman" panose="02020603050405020304" pitchFamily="18" charset="0"/>
            </a:endParaRPr>
          </a:p>
          <a:p>
            <a:pPr marL="0" indent="0">
              <a:buNone/>
            </a:pPr>
            <a:endParaRPr lang="en-GB" sz="1400" dirty="0">
              <a:ea typeface="Times New Roman" panose="02020603050405020304" pitchFamily="18" charset="0"/>
            </a:endParaRPr>
          </a:p>
          <a:p>
            <a:pPr marL="0" indent="0">
              <a:buNone/>
            </a:pPr>
            <a:endParaRPr lang="en-GB" sz="1400" dirty="0"/>
          </a:p>
          <a:p>
            <a:pPr marL="0" indent="0">
              <a:buNone/>
            </a:pPr>
            <a:endParaRPr lang="en-US" sz="1400" dirty="0">
              <a:solidFill>
                <a:schemeClr val="tx1">
                  <a:lumMod val="65000"/>
                  <a:lumOff val="35000"/>
                </a:schemeClr>
              </a:solidFill>
            </a:endParaRPr>
          </a:p>
          <a:p>
            <a:pPr marL="0" indent="0">
              <a:buNone/>
            </a:pPr>
            <a:endParaRPr lang="en-US" sz="1400" dirty="0"/>
          </a:p>
        </p:txBody>
      </p:sp>
    </p:spTree>
    <p:extLst>
      <p:ext uri="{BB962C8B-B14F-4D97-AF65-F5344CB8AC3E}">
        <p14:creationId xmlns:p14="http://schemas.microsoft.com/office/powerpoint/2010/main" val="24127732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Business Man Multi-Tasking With Clock Practising Good Time Management Skills">
            <a:extLst>
              <a:ext uri="{FF2B5EF4-FFF2-40B4-BE49-F238E27FC236}">
                <a16:creationId xmlns:a16="http://schemas.microsoft.com/office/drawing/2014/main" id="{0E5EDB14-0501-2C63-7EF7-A3BB1C251D44}"/>
              </a:ext>
            </a:extLst>
          </p:cNvPr>
          <p:cNvPicPr>
            <a:picLocks noChangeAspect="1" noChangeArrowheads="1"/>
          </p:cNvPicPr>
          <p:nvPr/>
        </p:nvPicPr>
        <p:blipFill>
          <a:blip r:embed="rId2" r:link="rId3">
            <a:extLst>
              <a:ext uri="{28A0092B-C50C-407E-A947-70E740481C1C}">
                <a14:useLocalDpi xmlns:a14="http://schemas.microsoft.com/office/drawing/2010/main" val="0"/>
              </a:ext>
            </a:extLst>
          </a:blip>
          <a:srcRect/>
          <a:stretch>
            <a:fillRect/>
          </a:stretch>
        </p:blipFill>
        <p:spPr bwMode="auto">
          <a:xfrm>
            <a:off x="3208765" y="505415"/>
            <a:ext cx="5537202" cy="3115789"/>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12">
            <a:extLst>
              <a:ext uri="{FF2B5EF4-FFF2-40B4-BE49-F238E27FC236}">
                <a16:creationId xmlns:a16="http://schemas.microsoft.com/office/drawing/2014/main" id="{D53023F4-FCAD-BBDA-41A5-70C913A1E50B}"/>
              </a:ext>
            </a:extLst>
          </p:cNvPr>
          <p:cNvSpPr>
            <a:spLocks noChangeArrowheads="1"/>
          </p:cNvSpPr>
          <p:nvPr/>
        </p:nvSpPr>
        <p:spPr bwMode="auto">
          <a:xfrm>
            <a:off x="4371343" y="58242"/>
            <a:ext cx="3859161" cy="67710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2000" b="1" i="0" u="none" strike="noStrike" cap="none" normalizeH="0" baseline="0" dirty="0">
                <a:ln>
                  <a:noFill/>
                </a:ln>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What is Good Time Management?</a:t>
            </a:r>
            <a:endParaRPr kumimoji="0" lang="en-US" altLang="en-US" sz="2000" b="0" i="0" u="none" strike="noStrike" cap="none" normalizeH="0" baseline="0" dirty="0">
              <a:ln>
                <a:noFill/>
              </a:ln>
              <a:solidFill>
                <a:schemeClr val="tx1"/>
              </a:solidFill>
              <a:effectLst/>
              <a:ea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7" name="TextBox 6">
            <a:extLst>
              <a:ext uri="{FF2B5EF4-FFF2-40B4-BE49-F238E27FC236}">
                <a16:creationId xmlns:a16="http://schemas.microsoft.com/office/drawing/2014/main" id="{E2DF892F-C19D-8C06-7791-47233122ADD9}"/>
              </a:ext>
            </a:extLst>
          </p:cNvPr>
          <p:cNvSpPr txBox="1"/>
          <p:nvPr/>
        </p:nvSpPr>
        <p:spPr>
          <a:xfrm>
            <a:off x="4856489" y="3621204"/>
            <a:ext cx="2241755" cy="553998"/>
          </a:xfrm>
          <a:prstGeom prst="rect">
            <a:avLst/>
          </a:prstGeom>
          <a:noFill/>
        </p:spPr>
        <p:txBody>
          <a:bodyPr wrap="square" rtlCol="0">
            <a:spAutoFit/>
          </a:bodyPr>
          <a:lstStyle/>
          <a:p>
            <a:pPr algn="ctr"/>
            <a:r>
              <a:rPr lang="en-GB" sz="1200" kern="0" dirty="0">
                <a:solidFill>
                  <a:srgbClr val="333333"/>
                </a:solidFill>
                <a:effectLst/>
                <a:latin typeface="Calibri" panose="020F0502020204030204" pitchFamily="34" charset="0"/>
                <a:ea typeface="Times New Roman" panose="02020603050405020304" pitchFamily="18" charset="0"/>
                <a:cs typeface="Calibri" panose="020F0502020204030204" pitchFamily="34" charset="0"/>
              </a:rPr>
              <a:t>(M. </a:t>
            </a:r>
            <a:r>
              <a:rPr lang="en-GB" sz="1200" kern="0" dirty="0" err="1">
                <a:solidFill>
                  <a:srgbClr val="333333"/>
                </a:solidFill>
                <a:effectLst/>
                <a:latin typeface="Calibri" panose="020F0502020204030204" pitchFamily="34" charset="0"/>
                <a:ea typeface="Times New Roman" panose="02020603050405020304" pitchFamily="18" charset="0"/>
                <a:cs typeface="Calibri" panose="020F0502020204030204" pitchFamily="34" charset="0"/>
              </a:rPr>
              <a:t>Maslowski</a:t>
            </a:r>
            <a:r>
              <a:rPr lang="en-GB" sz="1200" kern="0" dirty="0">
                <a:solidFill>
                  <a:srgbClr val="333333"/>
                </a:solidFill>
                <a:effectLst/>
                <a:latin typeface="Calibri" panose="020F0502020204030204" pitchFamily="34" charset="0"/>
                <a:ea typeface="Times New Roman" panose="02020603050405020304" pitchFamily="18" charset="0"/>
                <a:cs typeface="Calibri" panose="020F0502020204030204" pitchFamily="34" charset="0"/>
              </a:rPr>
              <a:t>, 2018)</a:t>
            </a:r>
            <a:endParaRPr lang="en-GB" sz="12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10" name="Rectangle 13">
            <a:extLst>
              <a:ext uri="{FF2B5EF4-FFF2-40B4-BE49-F238E27FC236}">
                <a16:creationId xmlns:a16="http://schemas.microsoft.com/office/drawing/2014/main" id="{A213C134-270A-2391-E8B3-2FD686950184}"/>
              </a:ext>
            </a:extLst>
          </p:cNvPr>
          <p:cNvSpPr>
            <a:spLocks noChangeArrowheads="1"/>
          </p:cNvSpPr>
          <p:nvPr/>
        </p:nvSpPr>
        <p:spPr bwMode="auto">
          <a:xfrm>
            <a:off x="53257" y="3997782"/>
            <a:ext cx="12087490" cy="323165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ea typeface="Times New Roman" panose="02020603050405020304" pitchFamily="18" charset="0"/>
                <a:cs typeface="Times New Roman" panose="02020603050405020304" pitchFamily="18" charset="0"/>
              </a:rPr>
              <a:t>Time .. what is time? This is a question I have been asking myself for years but more recently I have been asking the question what is good time management? This blog will be discussing how you can make better use of your time, focusing on time quality, planning, avoiding procrastination and key steps to help you become better at managing your time!</a:t>
            </a: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sz="1200" dirty="0">
              <a:ea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ea typeface="Times New Roman" panose="02020603050405020304" pitchFamily="18" charset="0"/>
                <a:cs typeface="Times New Roman" panose="02020603050405020304" pitchFamily="18" charset="0"/>
              </a:rPr>
              <a:t>Well as defined by Future learn (2022) “Good time management is essentially the ability to </a:t>
            </a:r>
            <a:r>
              <a:rPr kumimoji="0" lang="en-US" altLang="en-US" sz="1200" b="0" i="0" u="none" strike="noStrike" cap="none" normalizeH="0" baseline="0" dirty="0" err="1">
                <a:ln>
                  <a:noFill/>
                </a:ln>
                <a:solidFill>
                  <a:schemeClr val="tx1"/>
                </a:solidFill>
                <a:effectLst/>
                <a:ea typeface="Times New Roman" panose="02020603050405020304" pitchFamily="18" charset="0"/>
                <a:cs typeface="Times New Roman" panose="02020603050405020304" pitchFamily="18" charset="0"/>
              </a:rPr>
              <a:t>prioritise</a:t>
            </a:r>
            <a:r>
              <a:rPr kumimoji="0" lang="en-US" altLang="en-US" sz="1200" b="0" i="0" u="none" strike="noStrike" cap="none" normalizeH="0" baseline="0" dirty="0">
                <a:ln>
                  <a:noFill/>
                </a:ln>
                <a:solidFill>
                  <a:schemeClr val="tx1"/>
                </a:solidFill>
                <a:effectLst/>
                <a:ea typeface="Times New Roman" panose="02020603050405020304" pitchFamily="18" charset="0"/>
                <a:cs typeface="Times New Roman" panose="02020603050405020304" pitchFamily="18" charset="0"/>
              </a:rPr>
              <a:t> your time effectively”. You need to put the </a:t>
            </a:r>
            <a:r>
              <a:rPr kumimoji="0" lang="en-US" altLang="en-US" sz="1200" b="0" i="0" u="none" strike="noStrike" cap="none" normalizeH="0" baseline="0" dirty="0" err="1">
                <a:ln>
                  <a:noFill/>
                </a:ln>
                <a:solidFill>
                  <a:schemeClr val="tx1"/>
                </a:solidFill>
                <a:effectLst/>
                <a:ea typeface="Times New Roman" panose="02020603050405020304" pitchFamily="18" charset="0"/>
                <a:cs typeface="Times New Roman" panose="02020603050405020304" pitchFamily="18" charset="0"/>
              </a:rPr>
              <a:t>emphasise</a:t>
            </a:r>
            <a:r>
              <a:rPr kumimoji="0" lang="en-US" altLang="en-US" sz="1200" b="0" i="0" u="none" strike="noStrike" cap="none" normalizeH="0" baseline="0" dirty="0">
                <a:ln>
                  <a:noFill/>
                </a:ln>
                <a:solidFill>
                  <a:schemeClr val="tx1"/>
                </a:solidFill>
                <a:effectLst/>
                <a:ea typeface="Times New Roman" panose="02020603050405020304" pitchFamily="18" charset="0"/>
                <a:cs typeface="Times New Roman" panose="02020603050405020304" pitchFamily="18" charset="0"/>
              </a:rPr>
              <a:t> on the quality of how you spend your time and what you spend your time doing that is crucial, focus not on how much time you have spent but what you have done within that time (D.V Fleet, 2021, p.52). </a:t>
            </a:r>
            <a:endParaRPr kumimoji="0" lang="en-US" altLang="en-US" sz="1200" b="0" i="0" u="none" strike="noStrike" cap="none" normalizeH="0" baseline="0" dirty="0">
              <a:ln>
                <a:noFill/>
              </a:ln>
              <a:solidFill>
                <a:schemeClr val="tx1"/>
              </a:solidFill>
              <a:effectLst/>
              <a:ea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ea typeface="Times New Roman" panose="02020603050405020304" pitchFamily="18" charset="0"/>
                <a:cs typeface="Times New Roman" panose="02020603050405020304" pitchFamily="18" charset="0"/>
              </a:rPr>
              <a:t>Whilst undertaking my own academic studies I am applying previous and new skills on time management; I have </a:t>
            </a:r>
            <a:r>
              <a:rPr kumimoji="0" lang="en-US" altLang="en-US" sz="1200" b="0" i="0" u="none" strike="noStrike" cap="none" normalizeH="0" baseline="0" dirty="0" err="1">
                <a:ln>
                  <a:noFill/>
                </a:ln>
                <a:solidFill>
                  <a:schemeClr val="tx1"/>
                </a:solidFill>
                <a:effectLst/>
                <a:ea typeface="Times New Roman" panose="02020603050405020304" pitchFamily="18" charset="0"/>
                <a:cs typeface="Times New Roman" panose="02020603050405020304" pitchFamily="18" charset="0"/>
              </a:rPr>
              <a:t>realised</a:t>
            </a:r>
            <a:r>
              <a:rPr kumimoji="0" lang="en-US" altLang="en-US" sz="1200" b="0" i="0" u="none" strike="noStrike" cap="none" normalizeH="0" baseline="0" dirty="0">
                <a:ln>
                  <a:noFill/>
                </a:ln>
                <a:solidFill>
                  <a:schemeClr val="tx1"/>
                </a:solidFill>
                <a:effectLst/>
                <a:ea typeface="Times New Roman" panose="02020603050405020304" pitchFamily="18" charset="0"/>
                <a:cs typeface="Times New Roman" panose="02020603050405020304" pitchFamily="18" charset="0"/>
              </a:rPr>
              <a:t> that how I manage my time is backed up with research and evidence. </a:t>
            </a:r>
            <a:endParaRPr kumimoji="0" lang="en-US" altLang="en-US" sz="1200" b="0" i="0" u="none" strike="noStrike" cap="none" normalizeH="0" baseline="0" dirty="0">
              <a:ln>
                <a:noFill/>
              </a:ln>
              <a:solidFill>
                <a:schemeClr val="tx1"/>
              </a:solidFill>
              <a:effectLst/>
              <a:ea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ea typeface="Times New Roman" panose="02020603050405020304" pitchFamily="18" charset="0"/>
                <a:cs typeface="Times New Roman" panose="02020603050405020304" pitchFamily="18" charset="0"/>
              </a:rPr>
              <a:t>An example of one of these as suggested by Jory MacKay (2019) “having a daily schedule template in place puts you in control. It will help you stay </a:t>
            </a:r>
            <a:r>
              <a:rPr kumimoji="0" lang="en-US" altLang="en-US" sz="1200" b="0" i="0" u="none" strike="noStrike" cap="none" normalizeH="0" baseline="0" dirty="0" err="1">
                <a:ln>
                  <a:noFill/>
                </a:ln>
                <a:solidFill>
                  <a:schemeClr val="tx1"/>
                </a:solidFill>
                <a:effectLst/>
                <a:ea typeface="Times New Roman" panose="02020603050405020304" pitchFamily="18" charset="0"/>
                <a:cs typeface="Times New Roman" panose="02020603050405020304" pitchFamily="18" charset="0"/>
              </a:rPr>
              <a:t>organised</a:t>
            </a:r>
            <a:r>
              <a:rPr kumimoji="0" lang="en-US" altLang="en-US" sz="1200" b="0" i="0" u="none" strike="noStrike" cap="none" normalizeH="0" baseline="0" dirty="0">
                <a:ln>
                  <a:noFill/>
                </a:ln>
                <a:solidFill>
                  <a:schemeClr val="tx1"/>
                </a:solidFill>
                <a:effectLst/>
                <a:ea typeface="Times New Roman" panose="02020603050405020304" pitchFamily="18" charset="0"/>
                <a:cs typeface="Times New Roman" panose="02020603050405020304" pitchFamily="18" charset="0"/>
              </a:rPr>
              <a:t>, focused on what matters most, and even help you overcome procrastination.” I don’t know about you but for me procrastination out of all of those is an issue!! </a:t>
            </a:r>
            <a:endParaRPr kumimoji="0" lang="en-US" altLang="en-US" sz="1200" b="0" i="0" u="none" strike="noStrike" cap="none" normalizeH="0" baseline="0" dirty="0">
              <a:ln>
                <a:noFill/>
              </a:ln>
              <a:solidFill>
                <a:schemeClr val="tx1"/>
              </a:solidFill>
              <a:effectLst/>
              <a:ea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ea typeface="Times New Roman" panose="02020603050405020304" pitchFamily="18" charset="0"/>
                <a:cs typeface="Times New Roman" panose="02020603050405020304" pitchFamily="18" charset="0"/>
              </a:rPr>
              <a:t>A definition for procrastination by The Britannica Dictionary (1768) is “to be slow or late about doing something that should be done: To delay doing something until a later time because you do not want to do it.” </a:t>
            </a:r>
            <a:endParaRPr kumimoji="0" lang="en-US" altLang="en-US" sz="1200" b="0" i="0" u="none" strike="noStrike" cap="none" normalizeH="0" baseline="0" dirty="0">
              <a:ln>
                <a:noFill/>
              </a:ln>
              <a:solidFill>
                <a:schemeClr val="tx1"/>
              </a:solidFill>
              <a:effectLst/>
              <a:ea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ea typeface="Times New Roman" panose="02020603050405020304" pitchFamily="18" charset="0"/>
                <a:cs typeface="Times New Roman" panose="02020603050405020304" pitchFamily="18" charset="0"/>
              </a:rPr>
              <a:t>Time is the most important thing in all of this. “</a:t>
            </a:r>
            <a:r>
              <a:rPr kumimoji="0" lang="en-US" altLang="en-US" sz="1200" b="0" i="0" u="none" strike="noStrike" cap="none" normalizeH="0" baseline="0" dirty="0">
                <a:ln>
                  <a:noFill/>
                </a:ln>
                <a:solidFill>
                  <a:srgbClr val="000000"/>
                </a:solidFill>
                <a:effectLst/>
                <a:ea typeface="Times New Roman" panose="02020603050405020304" pitchFamily="18" charset="0"/>
                <a:cs typeface="Calibri" panose="020F0502020204030204" pitchFamily="34" charset="0"/>
              </a:rPr>
              <a:t>Time seems to pervade our entire existence, and our experience of it has a particular quality. Every experience we have, our innermost thoughts, our mundane activities, our achievement of lifetime goals, all are located within time</a:t>
            </a:r>
            <a:r>
              <a:rPr kumimoji="0" lang="en-US" altLang="en-US" sz="1200" b="0" i="0" u="none" strike="noStrike" cap="none" normalizeH="0" baseline="0" dirty="0">
                <a:ln>
                  <a:noFill/>
                </a:ln>
                <a:solidFill>
                  <a:schemeClr val="tx1"/>
                </a:solidFill>
                <a:effectLst/>
                <a:ea typeface="Times New Roman" panose="02020603050405020304" pitchFamily="18" charset="0"/>
                <a:cs typeface="Times New Roman" panose="02020603050405020304" pitchFamily="18" charset="0"/>
              </a:rPr>
              <a:t>” (</a:t>
            </a:r>
            <a:r>
              <a:rPr kumimoji="0" lang="en-US" altLang="en-US" sz="1200" b="0" i="0" u="none" strike="noStrike" cap="none" normalizeH="0" baseline="0" dirty="0" err="1">
                <a:ln>
                  <a:noFill/>
                </a:ln>
                <a:solidFill>
                  <a:schemeClr val="tx1"/>
                </a:solidFill>
                <a:effectLst/>
                <a:ea typeface="Times New Roman" panose="02020603050405020304" pitchFamily="18" charset="0"/>
                <a:cs typeface="Times New Roman" panose="02020603050405020304" pitchFamily="18" charset="0"/>
              </a:rPr>
              <a:t>H.Dyke</a:t>
            </a:r>
            <a:r>
              <a:rPr kumimoji="0" lang="en-US" altLang="en-US" sz="1200" b="0" i="0" u="none" strike="noStrike" cap="none" normalizeH="0" baseline="0" dirty="0">
                <a:ln>
                  <a:noFill/>
                </a:ln>
                <a:solidFill>
                  <a:schemeClr val="tx1"/>
                </a:solidFill>
                <a:effectLst/>
                <a:ea typeface="Times New Roman" panose="02020603050405020304" pitchFamily="18" charset="0"/>
                <a:cs typeface="Times New Roman" panose="02020603050405020304" pitchFamily="18" charset="0"/>
              </a:rPr>
              <a:t>, 2021, p.1). This one really got me thinking on what percentage of time we spend on each activity. Have a look at this chart by </a:t>
            </a:r>
            <a:r>
              <a:rPr kumimoji="0" lang="en-US" altLang="en-US" sz="1200" b="0" i="0" u="none" strike="noStrike" cap="none" normalizeH="0" baseline="0" dirty="0">
                <a:ln>
                  <a:noFill/>
                </a:ln>
                <a:solidFill>
                  <a:srgbClr val="2E2E2E"/>
                </a:solidFill>
                <a:effectLst/>
                <a:ea typeface="Times New Roman" panose="02020603050405020304" pitchFamily="18" charset="0"/>
                <a:cs typeface="Times New Roman" panose="02020603050405020304" pitchFamily="18" charset="0"/>
              </a:rPr>
              <a:t>Bureau </a:t>
            </a:r>
            <a:r>
              <a:rPr kumimoji="0" lang="en-US" altLang="en-US" sz="1200" b="0" i="0" u="none" strike="noStrike" cap="none" normalizeH="0" baseline="0" dirty="0">
                <a:ln>
                  <a:noFill/>
                </a:ln>
                <a:solidFill>
                  <a:srgbClr val="000000"/>
                </a:solidFill>
                <a:effectLst/>
                <a:ea typeface="Times New Roman" panose="02020603050405020304" pitchFamily="18" charset="0"/>
                <a:cs typeface="Times New Roman" panose="02020603050405020304" pitchFamily="18" charset="0"/>
              </a:rPr>
              <a:t>of </a:t>
            </a:r>
            <a:r>
              <a:rPr kumimoji="0" lang="en-US" altLang="en-US" sz="1200" b="0" i="0" u="none" strike="noStrike" cap="none" normalizeH="0" baseline="0" dirty="0">
                <a:ln>
                  <a:noFill/>
                </a:ln>
                <a:solidFill>
                  <a:srgbClr val="000000"/>
                </a:solidFill>
                <a:effectLst/>
                <a:ea typeface="Times New Roman" panose="02020603050405020304" pitchFamily="18" charset="0"/>
                <a:cs typeface="Calibri" panose="020F0502020204030204" pitchFamily="34" charset="0"/>
              </a:rPr>
              <a:t>Labor Statistics (2012, quoted in Sorenson et al, 2016, p.1).</a:t>
            </a:r>
            <a:r>
              <a:rPr kumimoji="0" lang="en-US" altLang="en-US" sz="1200" b="0" i="0" u="none" strike="noStrike" cap="none" normalizeH="0" baseline="0" dirty="0">
                <a:ln>
                  <a:noFill/>
                </a:ln>
                <a:solidFill>
                  <a:srgbClr val="000000"/>
                </a:solidFill>
                <a:effectLst/>
                <a:ea typeface="Times New Roman" panose="02020603050405020304" pitchFamily="18" charset="0"/>
                <a:cs typeface="Times New Roman" panose="02020603050405020304" pitchFamily="18" charset="0"/>
              </a:rPr>
              <a:t> </a:t>
            </a:r>
            <a:r>
              <a:rPr kumimoji="0" lang="en-US" altLang="en-US" sz="1200" b="0" i="0" u="none" strike="noStrike" cap="none" normalizeH="0" baseline="0" dirty="0">
                <a:ln>
                  <a:noFill/>
                </a:ln>
                <a:solidFill>
                  <a:srgbClr val="2E2E2E"/>
                </a:solidFill>
                <a:effectLst/>
                <a:ea typeface="Times New Roman" panose="02020603050405020304" pitchFamily="18" charset="0"/>
                <a:cs typeface="Times New Roman" panose="02020603050405020304" pitchFamily="18" charset="0"/>
              </a:rPr>
              <a:t>It s</a:t>
            </a:r>
            <a:r>
              <a:rPr kumimoji="0" lang="en-US" altLang="en-US" sz="1200" b="0" i="0" u="none" strike="noStrike" cap="none" normalizeH="0" baseline="0" dirty="0">
                <a:ln>
                  <a:noFill/>
                </a:ln>
                <a:solidFill>
                  <a:srgbClr val="000000"/>
                </a:solidFill>
                <a:effectLst/>
                <a:ea typeface="Times New Roman" panose="02020603050405020304" pitchFamily="18" charset="0"/>
                <a:cs typeface="Calibri" panose="020F0502020204030204" pitchFamily="34" charset="0"/>
              </a:rPr>
              <a:t>hows the breakdown of day-to-day activities that we spend most of our time on.  How does your day fare against this chart particularly when you have a goal to accomplish? </a:t>
            </a:r>
            <a:endParaRPr kumimoji="0" lang="en-US" altLang="en-US" sz="1200" b="0" i="0" u="none" strike="noStrike" cap="none" normalizeH="0" baseline="0" dirty="0">
              <a:ln>
                <a:noFill/>
              </a:ln>
              <a:solidFill>
                <a:schemeClr val="tx1"/>
              </a:solidFill>
              <a:effectLst/>
              <a:ea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r"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77935510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7BA53AE6-48C9-4278-8C30-063794BC65EA}"/>
              </a:ext>
            </a:extLst>
          </p:cNvPr>
          <p:cNvSpPr txBox="1"/>
          <p:nvPr/>
        </p:nvSpPr>
        <p:spPr>
          <a:xfrm>
            <a:off x="5230024" y="510344"/>
            <a:ext cx="6961976" cy="3293209"/>
          </a:xfrm>
          <a:prstGeom prst="rect">
            <a:avLst/>
          </a:prstGeom>
          <a:noFill/>
        </p:spPr>
        <p:txBody>
          <a:bodyPr wrap="squar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ea typeface="Times New Roman" panose="02020603050405020304" pitchFamily="18" charset="0"/>
                <a:cs typeface="Times New Roman" panose="02020603050405020304" pitchFamily="18" charset="0"/>
              </a:rPr>
              <a:t>Have a look at this chart by </a:t>
            </a:r>
            <a:r>
              <a:rPr kumimoji="0" lang="en-US" altLang="en-US" sz="1200" b="0" i="0" u="none" strike="noStrike" cap="none" normalizeH="0" baseline="0" dirty="0">
                <a:ln>
                  <a:noFill/>
                </a:ln>
                <a:solidFill>
                  <a:srgbClr val="2E2E2E"/>
                </a:solidFill>
                <a:effectLst/>
                <a:ea typeface="Times New Roman" panose="02020603050405020304" pitchFamily="18" charset="0"/>
                <a:cs typeface="Times New Roman" panose="02020603050405020304" pitchFamily="18" charset="0"/>
              </a:rPr>
              <a:t>Bureau </a:t>
            </a:r>
            <a:r>
              <a:rPr kumimoji="0" lang="en-US" altLang="en-US" sz="1200" b="0" i="0" u="none" strike="noStrike" cap="none" normalizeH="0" baseline="0" dirty="0">
                <a:ln>
                  <a:noFill/>
                </a:ln>
                <a:solidFill>
                  <a:srgbClr val="000000"/>
                </a:solidFill>
                <a:effectLst/>
                <a:ea typeface="Times New Roman" panose="02020603050405020304" pitchFamily="18" charset="0"/>
                <a:cs typeface="Times New Roman" panose="02020603050405020304" pitchFamily="18" charset="0"/>
              </a:rPr>
              <a:t>of </a:t>
            </a:r>
            <a:r>
              <a:rPr kumimoji="0" lang="en-US" altLang="en-US" sz="1200" b="0" i="0" u="none" strike="noStrike" cap="none" normalizeH="0" baseline="0" dirty="0">
                <a:ln>
                  <a:noFill/>
                </a:ln>
                <a:solidFill>
                  <a:srgbClr val="000000"/>
                </a:solidFill>
                <a:effectLst/>
                <a:ea typeface="Times New Roman" panose="02020603050405020304" pitchFamily="18" charset="0"/>
                <a:cs typeface="Calibri" panose="020F0502020204030204" pitchFamily="34" charset="0"/>
              </a:rPr>
              <a:t>Labor Statistics (2012, quoted in Sorenson et al, 2016, p.1).</a:t>
            </a:r>
            <a:r>
              <a:rPr kumimoji="0" lang="en-US" altLang="en-US" sz="1200" b="0" i="0" u="none" strike="noStrike" cap="none" normalizeH="0" baseline="0" dirty="0">
                <a:ln>
                  <a:noFill/>
                </a:ln>
                <a:solidFill>
                  <a:srgbClr val="000000"/>
                </a:solidFill>
                <a:effectLst/>
                <a:ea typeface="Times New Roman" panose="02020603050405020304" pitchFamily="18" charset="0"/>
                <a:cs typeface="Times New Roman" panose="02020603050405020304" pitchFamily="18" charset="0"/>
              </a:rPr>
              <a:t> </a:t>
            </a:r>
            <a:r>
              <a:rPr kumimoji="0" lang="en-US" altLang="en-US" sz="1200" b="0" i="0" u="none" strike="noStrike" cap="none" normalizeH="0" baseline="0" dirty="0">
                <a:ln>
                  <a:noFill/>
                </a:ln>
                <a:solidFill>
                  <a:srgbClr val="2E2E2E"/>
                </a:solidFill>
                <a:effectLst/>
                <a:ea typeface="Times New Roman" panose="02020603050405020304" pitchFamily="18" charset="0"/>
                <a:cs typeface="Times New Roman" panose="02020603050405020304" pitchFamily="18" charset="0"/>
              </a:rPr>
              <a:t>It s</a:t>
            </a:r>
            <a:r>
              <a:rPr kumimoji="0" lang="en-US" altLang="en-US" sz="1200" b="0" i="0" u="none" strike="noStrike" cap="none" normalizeH="0" baseline="0" dirty="0">
                <a:ln>
                  <a:noFill/>
                </a:ln>
                <a:solidFill>
                  <a:srgbClr val="000000"/>
                </a:solidFill>
                <a:effectLst/>
                <a:ea typeface="Times New Roman" panose="02020603050405020304" pitchFamily="18" charset="0"/>
                <a:cs typeface="Calibri" panose="020F0502020204030204" pitchFamily="34" charset="0"/>
              </a:rPr>
              <a:t>hows the breakdown of day-to-day activities that we spend most of our time on.  How does your day fare against this chart particularly when you have a goal to accomplish? </a:t>
            </a:r>
            <a:endParaRPr kumimoji="0" lang="en-US" altLang="en-US" sz="1200" b="0" i="0" u="none" strike="noStrike" cap="none" normalizeH="0" baseline="0" dirty="0">
              <a:ln>
                <a:noFill/>
              </a:ln>
              <a:solidFill>
                <a:schemeClr val="tx1"/>
              </a:solidFill>
              <a:effectLst/>
              <a:ea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tab pos="457200" algn="l"/>
              </a:tabLst>
            </a:pPr>
            <a:r>
              <a:rPr kumimoji="0" lang="en-US" altLang="en-US" sz="1200" b="0" i="0" u="none" strike="noStrike" cap="none" normalizeH="0" baseline="0" dirty="0">
                <a:ln>
                  <a:noFill/>
                </a:ln>
                <a:solidFill>
                  <a:schemeClr val="tx1"/>
                </a:solidFill>
                <a:effectLst/>
                <a:ea typeface="Times New Roman" panose="02020603050405020304" pitchFamily="18" charset="0"/>
                <a:cs typeface="Times New Roman" panose="02020603050405020304" pitchFamily="18" charset="0"/>
              </a:rPr>
              <a:t>Time management is about identifying your key tasks and goals, </a:t>
            </a:r>
            <a:r>
              <a:rPr kumimoji="0" lang="en-US" altLang="en-US" sz="1200" b="0" i="0" u="none" strike="noStrike" cap="none" normalizeH="0" baseline="0" dirty="0" err="1">
                <a:ln>
                  <a:noFill/>
                </a:ln>
                <a:solidFill>
                  <a:schemeClr val="tx1"/>
                </a:solidFill>
                <a:effectLst/>
                <a:ea typeface="Times New Roman" panose="02020603050405020304" pitchFamily="18" charset="0"/>
                <a:cs typeface="Times New Roman" panose="02020603050405020304" pitchFamily="18" charset="0"/>
              </a:rPr>
              <a:t>prioritising</a:t>
            </a:r>
            <a:r>
              <a:rPr kumimoji="0" lang="en-US" altLang="en-US" sz="1200" b="0" i="0" u="none" strike="noStrike" cap="none" normalizeH="0" baseline="0" dirty="0">
                <a:ln>
                  <a:noFill/>
                </a:ln>
                <a:solidFill>
                  <a:schemeClr val="tx1"/>
                </a:solidFill>
                <a:effectLst/>
                <a:ea typeface="Times New Roman" panose="02020603050405020304" pitchFamily="18" charset="0"/>
                <a:cs typeface="Times New Roman" panose="02020603050405020304" pitchFamily="18" charset="0"/>
              </a:rPr>
              <a:t> how you manage yourself, giving yourself a timeframe to achieve these but most importantly be reasonable and well defined on how to achieve these goals/tasks (S. Cottrell, 2019, p.169). </a:t>
            </a:r>
          </a:p>
          <a:p>
            <a:pPr marL="0" marR="0" lvl="0" indent="0" algn="l" defTabSz="914400" rtl="0" eaLnBrk="0" fontAlgn="base" latinLnBrk="0" hangingPunct="0">
              <a:lnSpc>
                <a:spcPct val="100000"/>
              </a:lnSpc>
              <a:spcBef>
                <a:spcPct val="0"/>
              </a:spcBef>
              <a:spcAft>
                <a:spcPct val="0"/>
              </a:spcAft>
              <a:buClrTx/>
              <a:buSzTx/>
              <a:buFontTx/>
              <a:buNone/>
              <a:tabLst>
                <a:tab pos="457200" algn="l"/>
              </a:tabLst>
            </a:pPr>
            <a:endParaRPr kumimoji="0" lang="en-US" altLang="en-US" sz="1200" b="0" i="0" u="none" strike="noStrike" cap="none" normalizeH="0" baseline="0" dirty="0">
              <a:ln>
                <a:noFill/>
              </a:ln>
              <a:solidFill>
                <a:schemeClr val="tx1"/>
              </a:solidFill>
              <a:effectLst/>
              <a:ea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tab pos="457200" algn="l"/>
              </a:tabLst>
            </a:pPr>
            <a:r>
              <a:rPr kumimoji="0" lang="en-US" altLang="en-US" sz="1200" b="0" i="0" u="none" strike="noStrike" cap="none" normalizeH="0" baseline="0" dirty="0">
                <a:ln>
                  <a:noFill/>
                </a:ln>
                <a:solidFill>
                  <a:schemeClr val="tx1"/>
                </a:solidFill>
                <a:effectLst/>
                <a:ea typeface="Times New Roman" panose="02020603050405020304" pitchFamily="18" charset="0"/>
                <a:cs typeface="Times New Roman" panose="02020603050405020304" pitchFamily="18" charset="0"/>
              </a:rPr>
              <a:t>Now you have had time to consider all of this, lets have a look at some hints and tips to help with your time management and how to assess yourself and maybe make some improvements. </a:t>
            </a:r>
            <a:r>
              <a:rPr kumimoji="0" lang="en-US" altLang="en-US" sz="1200" b="0" i="0" u="none" strike="noStrike" cap="none" normalizeH="0" baseline="0" dirty="0">
                <a:ln>
                  <a:noFill/>
                </a:ln>
                <a:solidFill>
                  <a:srgbClr val="000000"/>
                </a:solidFill>
                <a:effectLst/>
                <a:ea typeface="Times New Roman" panose="02020603050405020304" pitchFamily="18" charset="0"/>
                <a:cs typeface="Calibri" panose="020F0502020204030204" pitchFamily="34" charset="0"/>
              </a:rPr>
              <a:t>Cook (2011) says that Effective time management involves three key steps: </a:t>
            </a:r>
            <a:endParaRPr kumimoji="0" lang="en-US" altLang="en-US" sz="1200" b="0" i="0" u="none" strike="noStrike" cap="none" normalizeH="0" baseline="0" dirty="0">
              <a:ln>
                <a:noFill/>
              </a:ln>
              <a:solidFill>
                <a:schemeClr val="tx1"/>
              </a:solidFill>
              <a:effectLst/>
              <a:ea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Char char="•"/>
              <a:tabLst>
                <a:tab pos="457200" algn="l"/>
              </a:tabLst>
            </a:pPr>
            <a:r>
              <a:rPr kumimoji="0" lang="en-US" altLang="en-US" sz="1200" b="0" i="0" u="none" strike="noStrike" cap="none" normalizeH="0" baseline="0" dirty="0">
                <a:ln>
                  <a:noFill/>
                </a:ln>
                <a:solidFill>
                  <a:srgbClr val="000000"/>
                </a:solidFill>
                <a:effectLst/>
                <a:ea typeface="Times New Roman" panose="02020603050405020304" pitchFamily="18" charset="0"/>
              </a:rPr>
              <a:t>Establishing responsibilities, priorities and objectives. </a:t>
            </a:r>
            <a:endParaRPr kumimoji="0" lang="en-US" altLang="en-US" sz="1200" b="0" i="0" u="none" strike="noStrike" cap="none" normalizeH="0" baseline="0" dirty="0">
              <a:ln>
                <a:noFill/>
              </a:ln>
              <a:solidFill>
                <a:schemeClr val="tx1"/>
              </a:solidFill>
              <a:effectLst/>
              <a:ea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Char char="•"/>
              <a:tabLst>
                <a:tab pos="457200" algn="l"/>
              </a:tabLst>
            </a:pPr>
            <a:r>
              <a:rPr kumimoji="0" lang="en-US" altLang="en-US" sz="1200" b="0" i="0" u="none" strike="noStrike" cap="none" normalizeH="0" baseline="0" dirty="0">
                <a:ln>
                  <a:noFill/>
                </a:ln>
                <a:solidFill>
                  <a:srgbClr val="000000"/>
                </a:solidFill>
                <a:effectLst/>
                <a:ea typeface="Times New Roman" panose="02020603050405020304" pitchFamily="18" charset="0"/>
              </a:rPr>
              <a:t>Eliminating unnecessary and inappropriate activities. </a:t>
            </a:r>
            <a:endParaRPr kumimoji="0" lang="en-US" altLang="en-US" sz="1200" b="0" i="0" u="none" strike="noStrike" cap="none" normalizeH="0" baseline="0" dirty="0">
              <a:ln>
                <a:noFill/>
              </a:ln>
              <a:solidFill>
                <a:schemeClr val="tx1"/>
              </a:solidFill>
              <a:effectLst/>
              <a:ea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Char char="•"/>
              <a:tabLst>
                <a:tab pos="457200" algn="l"/>
              </a:tabLst>
            </a:pPr>
            <a:r>
              <a:rPr kumimoji="0" lang="en-US" altLang="en-US" sz="1200" b="0" i="0" u="none" strike="noStrike" cap="none" normalizeH="0" baseline="0" dirty="0">
                <a:ln>
                  <a:noFill/>
                </a:ln>
                <a:solidFill>
                  <a:srgbClr val="000000"/>
                </a:solidFill>
                <a:effectLst/>
                <a:ea typeface="Times New Roman" panose="02020603050405020304" pitchFamily="18" charset="0"/>
              </a:rPr>
              <a:t>Planning and scheduling the use of your time on a daily and monthly basis.                      </a:t>
            </a:r>
          </a:p>
          <a:p>
            <a:pPr marL="0" marR="0" lvl="0" indent="0" algn="l" defTabSz="914400" rtl="0" eaLnBrk="0" fontAlgn="base" latinLnBrk="0" hangingPunct="0">
              <a:lnSpc>
                <a:spcPct val="100000"/>
              </a:lnSpc>
              <a:spcBef>
                <a:spcPct val="0"/>
              </a:spcBef>
              <a:spcAft>
                <a:spcPct val="0"/>
              </a:spcAft>
              <a:buClrTx/>
              <a:buSzTx/>
              <a:tabLst>
                <a:tab pos="457200" algn="l"/>
              </a:tabLst>
            </a:pPr>
            <a:r>
              <a:rPr kumimoji="0" lang="en-US" altLang="en-US" sz="1200" b="0" i="0" u="none" strike="noStrike" cap="none" normalizeH="0" baseline="0" dirty="0">
                <a:ln>
                  <a:noFill/>
                </a:ln>
                <a:solidFill>
                  <a:srgbClr val="000000"/>
                </a:solidFill>
                <a:effectLst/>
                <a:ea typeface="Times New Roman" panose="02020603050405020304" pitchFamily="18" charset="0"/>
              </a:rPr>
              <a:t> (S. Cook, 2011, p.14) </a:t>
            </a:r>
            <a:endParaRPr kumimoji="0" lang="en-US" altLang="en-US" sz="1200" b="0" i="0" u="none" strike="noStrike" cap="none" normalizeH="0" baseline="0" dirty="0">
              <a:ln>
                <a:noFill/>
              </a:ln>
              <a:solidFill>
                <a:schemeClr val="tx1"/>
              </a:solidFill>
              <a:effectLst/>
              <a:ea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2800" b="0" i="0" u="none" strike="noStrike" cap="none" normalizeH="0" baseline="0" dirty="0">
              <a:ln>
                <a:noFill/>
              </a:ln>
              <a:solidFill>
                <a:schemeClr val="tx1"/>
              </a:solidFill>
              <a:effectLst/>
              <a:latin typeface="Arial" panose="020B0604020202020204" pitchFamily="34" charset="0"/>
            </a:endParaRPr>
          </a:p>
        </p:txBody>
      </p:sp>
      <p:pic>
        <p:nvPicPr>
          <p:cNvPr id="5" name="Picture 1" descr="                      Figure 1.1 Time Use on &#9;&#9;&#9;&#9;&#9;&#9;&#9;an Average Workday">
            <a:extLst>
              <a:ext uri="{FF2B5EF4-FFF2-40B4-BE49-F238E27FC236}">
                <a16:creationId xmlns:a16="http://schemas.microsoft.com/office/drawing/2014/main" id="{3159C6C5-8AC6-C968-4437-0F60748F8B9C}"/>
              </a:ext>
            </a:extLst>
          </p:cNvPr>
          <p:cNvPicPr>
            <a:picLocks noChangeAspect="1" noChangeArrowheads="1"/>
          </p:cNvPicPr>
          <p:nvPr/>
        </p:nvPicPr>
        <p:blipFill>
          <a:blip r:embed="rId2" r:link="rId3">
            <a:extLst>
              <a:ext uri="{28A0092B-C50C-407E-A947-70E740481C1C}">
                <a14:useLocalDpi xmlns:a14="http://schemas.microsoft.com/office/drawing/2010/main" val="0"/>
              </a:ext>
            </a:extLst>
          </a:blip>
          <a:srcRect/>
          <a:stretch>
            <a:fillRect/>
          </a:stretch>
        </p:blipFill>
        <p:spPr bwMode="auto">
          <a:xfrm>
            <a:off x="231058" y="471946"/>
            <a:ext cx="4998966" cy="4599688"/>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16">
            <a:extLst>
              <a:ext uri="{FF2B5EF4-FFF2-40B4-BE49-F238E27FC236}">
                <a16:creationId xmlns:a16="http://schemas.microsoft.com/office/drawing/2014/main" id="{0B45305D-40EF-A82E-CBF7-F30C7C5D0886}"/>
              </a:ext>
            </a:extLst>
          </p:cNvPr>
          <p:cNvSpPr>
            <a:spLocks noChangeArrowheads="1"/>
          </p:cNvSpPr>
          <p:nvPr/>
        </p:nvSpPr>
        <p:spPr bwMode="auto">
          <a:xfrm>
            <a:off x="5230023" y="3429000"/>
            <a:ext cx="6961976" cy="282203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ea typeface="Times New Roman" panose="02020603050405020304" pitchFamily="18" charset="0"/>
                <a:cs typeface="Times New Roman" panose="02020603050405020304" pitchFamily="18" charset="0"/>
              </a:rPr>
              <a:t>Having had some time to consider all we have talked about what are the key things that really resonate with you? For me it is about planning, not letting procrastination win, being focused, achieving your goals and tasks on time and feeling great afterwards!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ea typeface="Times New Roman" panose="02020603050405020304" pitchFamily="18" charset="0"/>
                <a:cs typeface="Times New Roman" panose="02020603050405020304" pitchFamily="18" charset="0"/>
              </a:rPr>
              <a:t>So, what will you do to manage your time in more effective ways? I will leave you with these two quotes which say it all for me ..</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200" b="0" i="0" u="none" strike="noStrike" cap="none" normalizeH="0" baseline="0" dirty="0">
              <a:ln>
                <a:noFill/>
              </a:ln>
              <a:solidFill>
                <a:schemeClr val="tx1"/>
              </a:solidFill>
              <a:effectLst/>
              <a:ea typeface="Times New Roman" panose="02020603050405020304" pitchFamily="18"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200" b="1" i="0" u="none" strike="noStrike" cap="none" normalizeH="0" baseline="0" dirty="0">
                <a:ln>
                  <a:noFill/>
                </a:ln>
                <a:solidFill>
                  <a:srgbClr val="000000"/>
                </a:solidFill>
                <a:effectLst/>
                <a:ea typeface="Times New Roman" panose="02020603050405020304" pitchFamily="18" charset="0"/>
                <a:cs typeface="Calibri" panose="020F0502020204030204" pitchFamily="34" charset="0"/>
              </a:rPr>
              <a:t>“</a:t>
            </a:r>
            <a:r>
              <a:rPr kumimoji="0" lang="en-US" altLang="en-US" sz="1200" b="1" i="1" u="none" strike="noStrike" cap="none" normalizeH="0" baseline="0" dirty="0">
                <a:ln>
                  <a:noFill/>
                </a:ln>
                <a:solidFill>
                  <a:srgbClr val="000000"/>
                </a:solidFill>
                <a:effectLst/>
                <a:ea typeface="Times New Roman" panose="02020603050405020304" pitchFamily="18" charset="0"/>
                <a:cs typeface="Calibri" panose="020F0502020204030204" pitchFamily="34" charset="0"/>
              </a:rPr>
              <a:t>Until you value yourself, you will not value your time. Until you value your time, you will not do anything with it.”</a:t>
            </a:r>
            <a:endParaRPr kumimoji="0" lang="en-US" altLang="en-US" sz="1200" b="0" i="0" u="none" strike="noStrike" cap="none" normalizeH="0" baseline="0" dirty="0">
              <a:ln>
                <a:noFill/>
              </a:ln>
              <a:solidFill>
                <a:schemeClr val="tx1"/>
              </a:solidFill>
              <a:effectLst/>
              <a:ea typeface="Times New Roman" panose="02020603050405020304" pitchFamily="18"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200" b="1" i="0" u="none" strike="noStrike" cap="none" normalizeH="0" baseline="0" dirty="0">
                <a:ln>
                  <a:noFill/>
                </a:ln>
                <a:solidFill>
                  <a:srgbClr val="000000"/>
                </a:solidFill>
                <a:effectLst/>
                <a:ea typeface="Times New Roman" panose="02020603050405020304" pitchFamily="18" charset="0"/>
                <a:cs typeface="Calibri" panose="020F0502020204030204" pitchFamily="34" charset="0"/>
              </a:rPr>
              <a:t>-M. Scott Peck </a:t>
            </a:r>
            <a:r>
              <a:rPr kumimoji="0" lang="en-US" altLang="en-US" sz="1200" b="0" i="0" u="none" strike="noStrike" cap="none" normalizeH="0" baseline="0" dirty="0">
                <a:ln>
                  <a:noFill/>
                </a:ln>
                <a:solidFill>
                  <a:srgbClr val="000000"/>
                </a:solidFill>
                <a:effectLst/>
                <a:ea typeface="Times New Roman" panose="02020603050405020304" pitchFamily="18" charset="0"/>
                <a:cs typeface="Calibri" panose="020F0502020204030204" pitchFamily="34" charset="0"/>
              </a:rPr>
              <a:t>(B. Kos, 2021)</a:t>
            </a:r>
          </a:p>
          <a:p>
            <a:pPr marL="0" marR="0" lvl="0" indent="0" algn="ctr" defTabSz="914400" rtl="0" eaLnBrk="0" fontAlgn="base" latinLnBrk="0" hangingPunct="0">
              <a:lnSpc>
                <a:spcPct val="100000"/>
              </a:lnSpc>
              <a:spcBef>
                <a:spcPct val="0"/>
              </a:spcBef>
              <a:spcAft>
                <a:spcPct val="0"/>
              </a:spcAft>
              <a:buClrTx/>
              <a:buSzTx/>
              <a:buFontTx/>
              <a:buNone/>
              <a:tabLst/>
            </a:pPr>
            <a:endParaRPr kumimoji="0" lang="en-US" altLang="en-US" sz="1200" b="0" i="0" u="none" strike="noStrike" cap="none" normalizeH="0" baseline="0" dirty="0">
              <a:ln>
                <a:noFill/>
              </a:ln>
              <a:solidFill>
                <a:schemeClr val="tx1"/>
              </a:solidFill>
              <a:effectLst/>
              <a:ea typeface="Times New Roman" panose="02020603050405020304" pitchFamily="18"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200" b="1" i="0" u="none" strike="noStrike" cap="none" normalizeH="0" baseline="0" dirty="0">
                <a:ln>
                  <a:noFill/>
                </a:ln>
                <a:solidFill>
                  <a:srgbClr val="000000"/>
                </a:solidFill>
                <a:effectLst/>
                <a:ea typeface="Times New Roman" panose="02020603050405020304" pitchFamily="18" charset="0"/>
                <a:cs typeface="Calibri" panose="020F0502020204030204" pitchFamily="34" charset="0"/>
              </a:rPr>
              <a:t>"Time is really the only capital that any human being has, and the only thing he can't afford to lose." </a:t>
            </a:r>
            <a:endParaRPr kumimoji="0" lang="en-US" altLang="en-US" sz="1200" b="0" i="0" u="none" strike="noStrike" cap="none" normalizeH="0" baseline="0" dirty="0">
              <a:ln>
                <a:noFill/>
              </a:ln>
              <a:solidFill>
                <a:schemeClr val="tx1"/>
              </a:solidFill>
              <a:effectLst/>
              <a:ea typeface="Times New Roman" panose="02020603050405020304" pitchFamily="18"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200" b="1" i="0" u="none" strike="noStrike" cap="none" normalizeH="0" baseline="0" dirty="0">
                <a:ln>
                  <a:noFill/>
                </a:ln>
                <a:solidFill>
                  <a:srgbClr val="000000"/>
                </a:solidFill>
                <a:effectLst/>
                <a:ea typeface="Times New Roman" panose="02020603050405020304" pitchFamily="18" charset="0"/>
                <a:cs typeface="Calibri" panose="020F0502020204030204" pitchFamily="34" charset="0"/>
              </a:rPr>
              <a:t>- Thomas Edison </a:t>
            </a:r>
            <a:r>
              <a:rPr kumimoji="0" lang="en-US" altLang="en-US" sz="1200" b="0" i="0" u="none" strike="noStrike" cap="none" normalizeH="0" baseline="0" dirty="0">
                <a:ln>
                  <a:noFill/>
                </a:ln>
                <a:solidFill>
                  <a:srgbClr val="000000"/>
                </a:solidFill>
                <a:effectLst/>
                <a:ea typeface="Times New Roman" panose="02020603050405020304" pitchFamily="18" charset="0"/>
                <a:cs typeface="Calibri" panose="020F0502020204030204" pitchFamily="34" charset="0"/>
              </a:rPr>
              <a:t>(</a:t>
            </a:r>
            <a:r>
              <a:rPr kumimoji="0" lang="en-US" altLang="en-US" sz="1200" b="0" i="0" u="none" strike="noStrike" cap="none" normalizeH="0" baseline="0" dirty="0" err="1">
                <a:ln>
                  <a:noFill/>
                </a:ln>
                <a:solidFill>
                  <a:srgbClr val="000000"/>
                </a:solidFill>
                <a:effectLst/>
                <a:ea typeface="Times New Roman" panose="02020603050405020304" pitchFamily="18" charset="0"/>
                <a:cs typeface="Calibri" panose="020F0502020204030204" pitchFamily="34" charset="0"/>
              </a:rPr>
              <a:t>Scalco</a:t>
            </a:r>
            <a:r>
              <a:rPr kumimoji="0" lang="en-US" altLang="en-US" sz="1200" b="0" i="0" u="none" strike="noStrike" cap="none" normalizeH="0" baseline="0" dirty="0">
                <a:ln>
                  <a:noFill/>
                </a:ln>
                <a:solidFill>
                  <a:srgbClr val="000000"/>
                </a:solidFill>
                <a:effectLst/>
                <a:ea typeface="Times New Roman" panose="02020603050405020304" pitchFamily="18" charset="0"/>
                <a:cs typeface="Calibri" panose="020F0502020204030204" pitchFamily="34" charset="0"/>
              </a:rPr>
              <a:t>. D, 2017)</a:t>
            </a:r>
            <a:endParaRPr kumimoji="0" lang="en-US" altLang="en-US" sz="1200" b="0" i="0" u="none" strike="noStrike" cap="none" normalizeH="0" baseline="0" dirty="0">
              <a:ln>
                <a:noFill/>
              </a:ln>
              <a:solidFill>
                <a:schemeClr val="tx1"/>
              </a:solidFill>
              <a:effectLst/>
              <a:ea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7" name="TextBox 6">
            <a:extLst>
              <a:ext uri="{FF2B5EF4-FFF2-40B4-BE49-F238E27FC236}">
                <a16:creationId xmlns:a16="http://schemas.microsoft.com/office/drawing/2014/main" id="{89155D1D-124E-9B2F-D990-3C94C083AB6C}"/>
              </a:ext>
            </a:extLst>
          </p:cNvPr>
          <p:cNvSpPr txBox="1"/>
          <p:nvPr/>
        </p:nvSpPr>
        <p:spPr>
          <a:xfrm>
            <a:off x="1373689" y="5057794"/>
            <a:ext cx="2713703" cy="276999"/>
          </a:xfrm>
          <a:prstGeom prst="rect">
            <a:avLst/>
          </a:prstGeom>
          <a:noFill/>
        </p:spPr>
        <p:txBody>
          <a:bodyPr wrap="square" rtlCol="0">
            <a:spAutoFit/>
          </a:bodyPr>
          <a:lstStyle/>
          <a:p>
            <a:r>
              <a:rPr lang="en-GB" sz="1200" dirty="0">
                <a:solidFill>
                  <a:srgbClr val="2E2E2E"/>
                </a:solidFill>
                <a:effectLst/>
                <a:latin typeface="Open Sans" panose="020B0606030504020204" pitchFamily="34" charset="0"/>
                <a:ea typeface="Calibri" panose="020F0502020204030204" pitchFamily="34" charset="0"/>
              </a:rPr>
              <a:t>(Bureau of </a:t>
            </a:r>
            <a:r>
              <a:rPr lang="en-GB" sz="1200" dirty="0" err="1">
                <a:solidFill>
                  <a:srgbClr val="2E2E2E"/>
                </a:solidFill>
                <a:effectLst/>
                <a:latin typeface="Open Sans" panose="020B0606030504020204" pitchFamily="34" charset="0"/>
                <a:ea typeface="Calibri" panose="020F0502020204030204" pitchFamily="34" charset="0"/>
              </a:rPr>
              <a:t>Labor</a:t>
            </a:r>
            <a:r>
              <a:rPr lang="en-GB" sz="1200" dirty="0">
                <a:solidFill>
                  <a:srgbClr val="2E2E2E"/>
                </a:solidFill>
                <a:effectLst/>
                <a:latin typeface="Open Sans" panose="020B0606030504020204" pitchFamily="34" charset="0"/>
                <a:ea typeface="Calibri" panose="020F0502020204030204" pitchFamily="34" charset="0"/>
              </a:rPr>
              <a:t> Statistics, 2012</a:t>
            </a:r>
            <a:r>
              <a:rPr lang="en-GB" sz="1200" dirty="0">
                <a:solidFill>
                  <a:srgbClr val="2E2E2E"/>
                </a:solidFill>
                <a:latin typeface="Open Sans" panose="020B0606030504020204" pitchFamily="34" charset="0"/>
                <a:ea typeface="Calibri" panose="020F0502020204030204" pitchFamily="34" charset="0"/>
              </a:rPr>
              <a:t>)</a:t>
            </a:r>
            <a:endParaRPr lang="en-GB" sz="1200" dirty="0"/>
          </a:p>
        </p:txBody>
      </p:sp>
    </p:spTree>
    <p:extLst>
      <p:ext uri="{BB962C8B-B14F-4D97-AF65-F5344CB8AC3E}">
        <p14:creationId xmlns:p14="http://schemas.microsoft.com/office/powerpoint/2010/main" val="330014539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6863EE-3EEF-478D-21DF-2C680EFACA49}"/>
              </a:ext>
            </a:extLst>
          </p:cNvPr>
          <p:cNvSpPr>
            <a:spLocks noGrp="1"/>
          </p:cNvSpPr>
          <p:nvPr>
            <p:ph type="title"/>
          </p:nvPr>
        </p:nvSpPr>
        <p:spPr>
          <a:xfrm>
            <a:off x="100780" y="379875"/>
            <a:ext cx="6462252" cy="578772"/>
          </a:xfrm>
        </p:spPr>
        <p:txBody>
          <a:bodyPr>
            <a:noAutofit/>
          </a:bodyPr>
          <a:lstStyle/>
          <a:p>
            <a:r>
              <a:rPr lang="en-GB" dirty="0"/>
              <a:t>References</a:t>
            </a:r>
          </a:p>
        </p:txBody>
      </p:sp>
      <p:sp>
        <p:nvSpPr>
          <p:cNvPr id="4" name="TextBox 3">
            <a:extLst>
              <a:ext uri="{FF2B5EF4-FFF2-40B4-BE49-F238E27FC236}">
                <a16:creationId xmlns:a16="http://schemas.microsoft.com/office/drawing/2014/main" id="{C8DC0452-7E87-6D05-9A58-DC41E6ED4883}"/>
              </a:ext>
            </a:extLst>
          </p:cNvPr>
          <p:cNvSpPr txBox="1"/>
          <p:nvPr/>
        </p:nvSpPr>
        <p:spPr>
          <a:xfrm>
            <a:off x="100780" y="1283111"/>
            <a:ext cx="11990439" cy="6093976"/>
          </a:xfrm>
          <a:prstGeom prst="rect">
            <a:avLst/>
          </a:prstGeom>
          <a:noFill/>
        </p:spPr>
        <p:txBody>
          <a:bodyPr wrap="square" rtlCol="0">
            <a:spAutoFit/>
          </a:bodyPr>
          <a:lstStyle/>
          <a:p>
            <a:r>
              <a:rPr lang="en-GB" sz="1200" kern="100" dirty="0">
                <a:solidFill>
                  <a:srgbClr val="2B2F32"/>
                </a:solidFill>
                <a:effectLst/>
                <a:latin typeface="Calibri" panose="020F0502020204030204" pitchFamily="34" charset="0"/>
                <a:ea typeface="Calibri" panose="020F0502020204030204" pitchFamily="34" charset="0"/>
                <a:cs typeface="Calibri" panose="020F0502020204030204" pitchFamily="34" charset="0"/>
              </a:rPr>
              <a:t>B. Kos (2021). </a:t>
            </a:r>
            <a:r>
              <a:rPr lang="en-GB" sz="1200" i="1" kern="100" dirty="0">
                <a:solidFill>
                  <a:srgbClr val="2B2F32"/>
                </a:solidFill>
                <a:effectLst/>
                <a:latin typeface="Calibri" panose="020F0502020204030204" pitchFamily="34" charset="0"/>
                <a:ea typeface="Calibri" panose="020F0502020204030204" pitchFamily="34" charset="0"/>
                <a:cs typeface="Calibri" panose="020F0502020204030204" pitchFamily="34" charset="0"/>
              </a:rPr>
              <a:t>The best time management quotes of all time.</a:t>
            </a:r>
            <a:r>
              <a:rPr lang="en-GB" sz="1200" kern="100" dirty="0">
                <a:solidFill>
                  <a:srgbClr val="2B2F32"/>
                </a:solidFill>
                <a:effectLst/>
                <a:latin typeface="Calibri" panose="020F0502020204030204" pitchFamily="34" charset="0"/>
                <a:ea typeface="Calibri" panose="020F0502020204030204" pitchFamily="34" charset="0"/>
                <a:cs typeface="Calibri" panose="020F0502020204030204" pitchFamily="34" charset="0"/>
              </a:rPr>
              <a:t> [blog]. Available at: </a:t>
            </a:r>
            <a:r>
              <a:rPr lang="en-GB" sz="1200" u="sng" kern="100" dirty="0">
                <a:solidFill>
                  <a:srgbClr val="2B2F32"/>
                </a:solidFill>
                <a:effectLst/>
                <a:latin typeface="Calibri" panose="020F0502020204030204" pitchFamily="34" charset="0"/>
                <a:ea typeface="Calibri" panose="020F0502020204030204" pitchFamily="34" charset="0"/>
                <a:cs typeface="Calibri" panose="020F0502020204030204" pitchFamily="34" charset="0"/>
                <a:hlinkClick r:id="rId2"/>
              </a:rPr>
              <a:t>https://www.spica.com/blog/the-best-time-management-quotes</a:t>
            </a:r>
            <a:r>
              <a:rPr lang="en-GB" sz="1200" kern="100" dirty="0">
                <a:solidFill>
                  <a:srgbClr val="2B2F32"/>
                </a:solidFill>
                <a:effectLst/>
                <a:latin typeface="Calibri" panose="020F0502020204030204" pitchFamily="34" charset="0"/>
                <a:ea typeface="Calibri" panose="020F0502020204030204" pitchFamily="34" charset="0"/>
                <a:cs typeface="Calibri" panose="020F0502020204030204" pitchFamily="34" charset="0"/>
              </a:rPr>
              <a:t> (accessed 24 October 2023).</a:t>
            </a:r>
            <a:endParaRPr lang="en-GB" sz="1200" kern="100" dirty="0">
              <a:solidFill>
                <a:srgbClr val="000000"/>
              </a:solidFill>
              <a:effectLst/>
              <a:ea typeface="Calibri" panose="020F0502020204030204" pitchFamily="34" charset="0"/>
              <a:cs typeface="Calibri" panose="020F0502020204030204" pitchFamily="34" charset="0"/>
            </a:endParaRPr>
          </a:p>
          <a:p>
            <a:endParaRPr lang="en-GB" sz="1200" kern="100" dirty="0">
              <a:solidFill>
                <a:srgbClr val="000000"/>
              </a:solidFill>
              <a:ea typeface="Calibri" panose="020F0502020204030204" pitchFamily="34" charset="0"/>
              <a:cs typeface="Calibri" panose="020F0502020204030204" pitchFamily="34" charset="0"/>
            </a:endParaRPr>
          </a:p>
          <a:p>
            <a:r>
              <a:rPr lang="en-GB" sz="1200" kern="0" dirty="0">
                <a:solidFill>
                  <a:srgbClr val="000000"/>
                </a:solidFill>
                <a:latin typeface="Calibri" panose="020F0502020204030204" pitchFamily="34" charset="0"/>
                <a:ea typeface="Times New Roman" panose="02020603050405020304" pitchFamily="18" charset="0"/>
                <a:cs typeface="Calibri" panose="020F0502020204030204" pitchFamily="34" charset="0"/>
              </a:rPr>
              <a:t>D. </a:t>
            </a:r>
            <a:r>
              <a:rPr lang="en-GB" sz="1200" kern="0" dirty="0" err="1">
                <a:solidFill>
                  <a:srgbClr val="000000"/>
                </a:solidFill>
                <a:latin typeface="Calibri" panose="020F0502020204030204" pitchFamily="34" charset="0"/>
                <a:ea typeface="Times New Roman" panose="02020603050405020304" pitchFamily="18" charset="0"/>
                <a:cs typeface="Calibri" panose="020F0502020204030204" pitchFamily="34" charset="0"/>
              </a:rPr>
              <a:t>Scaldo</a:t>
            </a:r>
            <a:r>
              <a:rPr lang="en-GB" sz="1200" kern="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(2017). </a:t>
            </a:r>
            <a:r>
              <a:rPr lang="en-GB" sz="1200" i="1" kern="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22 Time management quotes to inspire you to achieve your goals. </a:t>
            </a:r>
            <a:r>
              <a:rPr lang="en-GB" sz="1200" i="1" kern="0" dirty="0" err="1">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Avilable</a:t>
            </a:r>
            <a:r>
              <a:rPr lang="en-GB" sz="1200" i="1" kern="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at: </a:t>
            </a:r>
            <a:r>
              <a:rPr lang="en-GB" sz="1200" i="1" u="sng" kern="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hlinkClick r:id="rId3"/>
              </a:rPr>
              <a:t>https://www.inc.com/dan-scalco/22-time-management-quotes-to-inspire-you-to-achieve-your-goals.html</a:t>
            </a:r>
            <a:r>
              <a:rPr lang="en-GB" sz="1200" i="1" kern="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(accessed 23 October 2023).</a:t>
            </a:r>
            <a:endParaRPr lang="en-GB" sz="12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1200" kern="100" dirty="0">
              <a:solidFill>
                <a:srgbClr val="000000"/>
              </a:solidFill>
              <a:ea typeface="Calibri" panose="020F0502020204030204" pitchFamily="34" charset="0"/>
              <a:cs typeface="Calibri" panose="020F0502020204030204" pitchFamily="34" charset="0"/>
            </a:endParaRPr>
          </a:p>
          <a:p>
            <a:r>
              <a:rPr lang="en-GB" sz="1200" kern="100" dirty="0">
                <a:solidFill>
                  <a:srgbClr val="000000"/>
                </a:solidFill>
                <a:effectLst/>
                <a:ea typeface="Calibri" panose="020F0502020204030204" pitchFamily="34" charset="0"/>
                <a:cs typeface="Calibri" panose="020F0502020204030204" pitchFamily="34" charset="0"/>
              </a:rPr>
              <a:t>D. V. Fleet (2021). </a:t>
            </a:r>
            <a:r>
              <a:rPr lang="en-GB" sz="1200" i="1" kern="100" dirty="0">
                <a:solidFill>
                  <a:srgbClr val="000000"/>
                </a:solidFill>
                <a:effectLst/>
                <a:ea typeface="Calibri" panose="020F0502020204030204" pitchFamily="34" charset="0"/>
                <a:cs typeface="Calibri" panose="020F0502020204030204" pitchFamily="34" charset="0"/>
              </a:rPr>
              <a:t>Quality Time: Productivity Through Time Management</a:t>
            </a:r>
            <a:r>
              <a:rPr lang="en-GB" sz="1200" kern="100" dirty="0">
                <a:solidFill>
                  <a:srgbClr val="000000"/>
                </a:solidFill>
                <a:effectLst/>
                <a:ea typeface="Calibri" panose="020F0502020204030204" pitchFamily="34" charset="0"/>
                <a:cs typeface="Calibri" panose="020F0502020204030204" pitchFamily="34" charset="0"/>
              </a:rPr>
              <a:t>. North Carolina: Information Age Publishing Incorporated. Available at: </a:t>
            </a:r>
            <a:r>
              <a:rPr lang="en-GB" sz="1200" u="sng" kern="100" dirty="0">
                <a:solidFill>
                  <a:srgbClr val="555555"/>
                </a:solidFill>
                <a:effectLst/>
                <a:ea typeface="Calibri" panose="020F0502020204030204" pitchFamily="34" charset="0"/>
                <a:cs typeface="Calibri" panose="020F0502020204030204" pitchFamily="34" charset="0"/>
                <a:hlinkClick r:id="rId4"/>
              </a:rPr>
              <a:t>http://ebookcentral.proquest.com/lib/trinity/detail.action?docID=6401987</a:t>
            </a:r>
            <a:r>
              <a:rPr lang="en-GB" sz="1200" kern="100" dirty="0">
                <a:solidFill>
                  <a:srgbClr val="555555"/>
                </a:solidFill>
                <a:effectLst/>
                <a:ea typeface="Calibri" panose="020F0502020204030204" pitchFamily="34" charset="0"/>
                <a:cs typeface="Calibri" panose="020F0502020204030204" pitchFamily="34" charset="0"/>
              </a:rPr>
              <a:t> (</a:t>
            </a:r>
            <a:r>
              <a:rPr lang="en-GB" sz="1200" kern="100" dirty="0">
                <a:solidFill>
                  <a:srgbClr val="000000"/>
                </a:solidFill>
                <a:effectLst/>
                <a:ea typeface="Calibri" panose="020F0502020204030204" pitchFamily="34" charset="0"/>
                <a:cs typeface="Calibri" panose="020F0502020204030204" pitchFamily="34" charset="0"/>
              </a:rPr>
              <a:t>accessed 20 October 2023). </a:t>
            </a:r>
          </a:p>
          <a:p>
            <a:endParaRPr lang="en-GB" sz="1200" kern="100" dirty="0">
              <a:ea typeface="Calibri" panose="020F0502020204030204" pitchFamily="34" charset="0"/>
              <a:cs typeface="Calibri" panose="020F0502020204030204" pitchFamily="34" charset="0"/>
            </a:endParaRPr>
          </a:p>
          <a:p>
            <a:r>
              <a:rPr lang="en-GB" sz="1200" kern="100" dirty="0">
                <a:effectLst/>
                <a:ea typeface="Calibri" panose="020F0502020204030204" pitchFamily="34" charset="0"/>
                <a:cs typeface="Calibri" panose="020F0502020204030204" pitchFamily="34" charset="0"/>
              </a:rPr>
              <a:t>Future Learn (2022). </a:t>
            </a:r>
            <a:r>
              <a:rPr lang="en-GB" sz="1200" i="1" kern="100" dirty="0">
                <a:effectLst/>
                <a:ea typeface="Calibri" panose="020F0502020204030204" pitchFamily="34" charset="0"/>
                <a:cs typeface="Calibri" panose="020F0502020204030204" pitchFamily="34" charset="0"/>
              </a:rPr>
              <a:t>Time management skills: How to manage your time</a:t>
            </a:r>
            <a:r>
              <a:rPr lang="en-GB" sz="1200" kern="100" dirty="0">
                <a:effectLst/>
                <a:ea typeface="Calibri" panose="020F0502020204030204" pitchFamily="34" charset="0"/>
                <a:cs typeface="Calibri" panose="020F0502020204030204" pitchFamily="34" charset="0"/>
              </a:rPr>
              <a:t>. Available at: </a:t>
            </a:r>
            <a:r>
              <a:rPr lang="en-GB" sz="1200" u="sng" kern="100" dirty="0">
                <a:solidFill>
                  <a:srgbClr val="423B43"/>
                </a:solidFill>
                <a:effectLst/>
                <a:ea typeface="Calibri" panose="020F0502020204030204" pitchFamily="34" charset="0"/>
                <a:cs typeface="Calibri" panose="020F0502020204030204" pitchFamily="34" charset="0"/>
                <a:hlinkClick r:id="rId5"/>
              </a:rPr>
              <a:t>https://www.futurelearn.com/info/blog/time-management-skills</a:t>
            </a:r>
            <a:r>
              <a:rPr lang="en-GB" sz="1200" kern="100" dirty="0">
                <a:solidFill>
                  <a:srgbClr val="423B43"/>
                </a:solidFill>
                <a:effectLst/>
                <a:ea typeface="Calibri" panose="020F0502020204030204" pitchFamily="34" charset="0"/>
                <a:cs typeface="Calibri" panose="020F0502020204030204" pitchFamily="34" charset="0"/>
              </a:rPr>
              <a:t> </a:t>
            </a:r>
            <a:r>
              <a:rPr lang="en-GB" sz="1200" kern="100" dirty="0">
                <a:effectLst/>
                <a:ea typeface="Calibri" panose="020F0502020204030204" pitchFamily="34" charset="0"/>
                <a:cs typeface="Calibri" panose="020F0502020204030204" pitchFamily="34" charset="0"/>
              </a:rPr>
              <a:t>(accessed 21 October 2023). </a:t>
            </a:r>
          </a:p>
          <a:p>
            <a:endParaRPr lang="en-GB" sz="1200" kern="100" dirty="0">
              <a:ea typeface="Calibri" panose="020F0502020204030204" pitchFamily="34" charset="0"/>
              <a:cs typeface="Calibri" panose="020F0502020204030204" pitchFamily="34" charset="0"/>
            </a:endParaRPr>
          </a:p>
          <a:p>
            <a:r>
              <a:rPr lang="en-GB" sz="1200" kern="100" dirty="0">
                <a:solidFill>
                  <a:srgbClr val="000000"/>
                </a:solidFill>
                <a:effectLst/>
                <a:ea typeface="Calibri" panose="020F0502020204030204" pitchFamily="34" charset="0"/>
                <a:cs typeface="Calibri" panose="020F0502020204030204" pitchFamily="34" charset="0"/>
              </a:rPr>
              <a:t>H. Dyke (2021). </a:t>
            </a:r>
            <a:r>
              <a:rPr lang="en-GB" sz="1200" i="1" kern="100" dirty="0">
                <a:solidFill>
                  <a:srgbClr val="000000"/>
                </a:solidFill>
                <a:effectLst/>
                <a:ea typeface="Calibri" panose="020F0502020204030204" pitchFamily="34" charset="0"/>
                <a:cs typeface="Calibri" panose="020F0502020204030204" pitchFamily="34" charset="0"/>
              </a:rPr>
              <a:t>Time</a:t>
            </a:r>
            <a:r>
              <a:rPr lang="en-GB" sz="1200" kern="100" dirty="0">
                <a:solidFill>
                  <a:srgbClr val="000000"/>
                </a:solidFill>
                <a:effectLst/>
                <a:ea typeface="Calibri" panose="020F0502020204030204" pitchFamily="34" charset="0"/>
                <a:cs typeface="Calibri" panose="020F0502020204030204" pitchFamily="34" charset="0"/>
              </a:rPr>
              <a:t>. Cambridge: Cambridge University Press. </a:t>
            </a:r>
            <a:r>
              <a:rPr lang="en-GB" sz="1200" kern="100" dirty="0">
                <a:solidFill>
                  <a:srgbClr val="333333"/>
                </a:solidFill>
                <a:effectLst/>
                <a:ea typeface="Calibri" panose="020F0502020204030204" pitchFamily="34" charset="0"/>
                <a:cs typeface="Calibri" panose="020F0502020204030204" pitchFamily="34" charset="0"/>
              </a:rPr>
              <a:t>DOI: </a:t>
            </a:r>
            <a:r>
              <a:rPr lang="en-GB" sz="1200" u="none" strike="noStrike" kern="100" dirty="0">
                <a:solidFill>
                  <a:srgbClr val="006FCA"/>
                </a:solidFill>
                <a:effectLst/>
                <a:ea typeface="Calibri" panose="020F0502020204030204" pitchFamily="34" charset="0"/>
                <a:cs typeface="Noto Sans" panose="020B0502040504020204" pitchFamily="34" charset="0"/>
                <a:hlinkClick r:id="rId6"/>
              </a:rPr>
              <a:t>https://doi.org/10.1017/9781108935517</a:t>
            </a:r>
            <a:r>
              <a:rPr lang="en-GB" sz="1200" kern="100" dirty="0">
                <a:solidFill>
                  <a:srgbClr val="181817"/>
                </a:solidFill>
                <a:effectLst/>
                <a:ea typeface="Calibri" panose="020F0502020204030204" pitchFamily="34" charset="0"/>
                <a:cs typeface="Calibri" panose="020F0502020204030204" pitchFamily="34" charset="0"/>
              </a:rPr>
              <a:t> (accessed 23 October 2023).</a:t>
            </a:r>
            <a:endParaRPr lang="en-GB" sz="1200" kern="100" dirty="0">
              <a:effectLst/>
              <a:ea typeface="Calibri" panose="020F0502020204030204" pitchFamily="34" charset="0"/>
              <a:cs typeface="Times New Roman" panose="02020603050405020304" pitchFamily="18" charset="0"/>
            </a:endParaRPr>
          </a:p>
          <a:p>
            <a:endParaRPr lang="en-GB" sz="1200" kern="100" dirty="0">
              <a:ea typeface="Calibri" panose="020F0502020204030204" pitchFamily="34" charset="0"/>
              <a:cs typeface="Calibri" panose="020F0502020204030204" pitchFamily="34" charset="0"/>
            </a:endParaRPr>
          </a:p>
          <a:p>
            <a:r>
              <a:rPr lang="en-GB" sz="1200" kern="0" dirty="0">
                <a:solidFill>
                  <a:srgbClr val="000000"/>
                </a:solidFill>
                <a:effectLst/>
                <a:ea typeface="Times New Roman" panose="02020603050405020304" pitchFamily="18" charset="0"/>
                <a:cs typeface="Calibri" panose="020F0502020204030204" pitchFamily="34" charset="0"/>
              </a:rPr>
              <a:t>J. Mackey (2019). ‘Time management for students: 10 strategies and tips to maximise your time and build focus’. Rescue Time: blog [blog]. 26 August. Available at: </a:t>
            </a:r>
            <a:r>
              <a:rPr lang="en-GB" sz="1200" u="sng" kern="0" dirty="0">
                <a:solidFill>
                  <a:srgbClr val="000000"/>
                </a:solidFill>
                <a:effectLst/>
                <a:ea typeface="Times New Roman" panose="02020603050405020304" pitchFamily="18" charset="0"/>
                <a:cs typeface="Calibri" panose="020F0502020204030204" pitchFamily="34" charset="0"/>
                <a:hlinkClick r:id="rId7"/>
              </a:rPr>
              <a:t>https://blog.rescuetime.com/time-management-for-students/</a:t>
            </a:r>
            <a:r>
              <a:rPr lang="en-GB" sz="1200" kern="0" dirty="0">
                <a:solidFill>
                  <a:srgbClr val="000000"/>
                </a:solidFill>
                <a:effectLst/>
                <a:ea typeface="Times New Roman" panose="02020603050405020304" pitchFamily="18" charset="0"/>
                <a:cs typeface="Calibri" panose="020F0502020204030204" pitchFamily="34" charset="0"/>
              </a:rPr>
              <a:t> (accessed 20 October 2023). </a:t>
            </a:r>
            <a:endParaRPr lang="en-GB" sz="1200" kern="100" dirty="0">
              <a:effectLst/>
              <a:ea typeface="Calibri" panose="020F0502020204030204" pitchFamily="34" charset="0"/>
              <a:cs typeface="Times New Roman" panose="02020603050405020304" pitchFamily="18" charset="0"/>
            </a:endParaRPr>
          </a:p>
          <a:p>
            <a:endParaRPr lang="en-GB" sz="1200" kern="100" dirty="0">
              <a:effectLst/>
              <a:ea typeface="Calibri" panose="020F0502020204030204" pitchFamily="34" charset="0"/>
              <a:cs typeface="Calibri" panose="020F0502020204030204" pitchFamily="34" charset="0"/>
            </a:endParaRPr>
          </a:p>
          <a:p>
            <a:r>
              <a:rPr lang="en-GB" sz="1200" kern="100" dirty="0">
                <a:solidFill>
                  <a:srgbClr val="000000"/>
                </a:solidFill>
                <a:effectLst/>
                <a:ea typeface="Calibri" panose="020F0502020204030204" pitchFamily="34" charset="0"/>
                <a:cs typeface="Times New Roman" panose="02020603050405020304" pitchFamily="18" charset="0"/>
              </a:rPr>
              <a:t>The Britannica Dictionary (1768). </a:t>
            </a:r>
            <a:r>
              <a:rPr lang="en-GB" sz="1200" i="1" kern="100" dirty="0">
                <a:solidFill>
                  <a:srgbClr val="000000"/>
                </a:solidFill>
                <a:effectLst/>
                <a:ea typeface="Calibri" panose="020F0502020204030204" pitchFamily="34" charset="0"/>
                <a:cs typeface="Times New Roman" panose="02020603050405020304" pitchFamily="18" charset="0"/>
              </a:rPr>
              <a:t>Procrastinate</a:t>
            </a:r>
            <a:r>
              <a:rPr lang="en-GB" sz="1200" kern="100" dirty="0">
                <a:solidFill>
                  <a:srgbClr val="000000"/>
                </a:solidFill>
                <a:effectLst/>
                <a:ea typeface="Calibri" panose="020F0502020204030204" pitchFamily="34" charset="0"/>
                <a:cs typeface="Times New Roman" panose="02020603050405020304" pitchFamily="18" charset="0"/>
              </a:rPr>
              <a:t>. Available at: </a:t>
            </a:r>
            <a:r>
              <a:rPr lang="en-GB" sz="1200" u="sng" kern="100" dirty="0">
                <a:solidFill>
                  <a:srgbClr val="000000"/>
                </a:solidFill>
                <a:effectLst/>
                <a:ea typeface="Calibri" panose="020F0502020204030204" pitchFamily="34" charset="0"/>
                <a:cs typeface="Times New Roman" panose="02020603050405020304" pitchFamily="18" charset="0"/>
                <a:hlinkClick r:id="rId8"/>
              </a:rPr>
              <a:t>https://www.britannica.com/dictionary/procrastinate#:~:text=%3A%20to%20be%20slow%20or%20late,procrastinating%20and%20get%20to%20work</a:t>
            </a:r>
            <a:r>
              <a:rPr lang="en-GB" sz="1200" kern="100" dirty="0">
                <a:solidFill>
                  <a:srgbClr val="000000"/>
                </a:solidFill>
                <a:effectLst/>
                <a:ea typeface="Calibri" panose="020F0502020204030204" pitchFamily="34" charset="0"/>
                <a:cs typeface="Times New Roman" panose="02020603050405020304" pitchFamily="18" charset="0"/>
              </a:rPr>
              <a:t> (accessed 21 October 2023). </a:t>
            </a:r>
          </a:p>
          <a:p>
            <a:endParaRPr lang="en-GB" sz="1200" kern="100" dirty="0">
              <a:effectLst/>
              <a:ea typeface="Calibri" panose="020F0502020204030204" pitchFamily="34" charset="0"/>
              <a:cs typeface="Times New Roman" panose="02020603050405020304" pitchFamily="18" charset="0"/>
            </a:endParaRPr>
          </a:p>
          <a:p>
            <a:r>
              <a:rPr lang="en-GB" sz="1200" b="0" i="0" u="none" strike="noStrike" dirty="0">
                <a:effectLst/>
              </a:rPr>
              <a:t>R. </a:t>
            </a:r>
            <a:r>
              <a:rPr lang="en-GB" sz="1200" b="0" i="0" u="none" strike="noStrike" dirty="0" err="1">
                <a:effectLst/>
              </a:rPr>
              <a:t>Sorsenson</a:t>
            </a:r>
            <a:r>
              <a:rPr lang="en-GB" sz="1200" b="0" i="0" u="none" strike="noStrike" dirty="0">
                <a:effectLst/>
              </a:rPr>
              <a:t>, L.M.G et al.  (2016).  </a:t>
            </a:r>
            <a:r>
              <a:rPr lang="en-GB" sz="1200" b="0" i="1" u="none" strike="noStrike" dirty="0">
                <a:effectLst/>
              </a:rPr>
              <a:t>Time Management and Your Leadership</a:t>
            </a:r>
            <a:r>
              <a:rPr lang="en-GB" sz="1200" b="0" i="0" u="none" strike="noStrike" dirty="0">
                <a:effectLst/>
              </a:rPr>
              <a:t>. California: Corwin. DOI:  </a:t>
            </a:r>
            <a:r>
              <a:rPr lang="en-GB" sz="1200" b="0" i="0" u="none" strike="noStrike" dirty="0">
                <a:effectLst/>
                <a:hlinkClick r:id="rId9"/>
              </a:rPr>
              <a:t>https://doi.org/10.4135/9781506340791</a:t>
            </a:r>
            <a:r>
              <a:rPr lang="en-GB" sz="1200" b="0" i="0" u="none" strike="noStrike" dirty="0">
                <a:effectLst/>
              </a:rPr>
              <a:t>  (accessed 21 October 2023).</a:t>
            </a:r>
            <a:endParaRPr lang="en-GB" sz="1200" kern="100" dirty="0">
              <a:effectLst/>
              <a:ea typeface="Calibri" panose="020F0502020204030204" pitchFamily="34" charset="0"/>
              <a:cs typeface="Times New Roman" panose="02020603050405020304" pitchFamily="18" charset="0"/>
            </a:endParaRPr>
          </a:p>
          <a:p>
            <a:endParaRPr lang="en-GB" sz="1200" kern="100" dirty="0">
              <a:effectLst/>
              <a:ea typeface="Calibri" panose="020F0502020204030204" pitchFamily="34" charset="0"/>
              <a:cs typeface="Times New Roman" panose="02020603050405020304" pitchFamily="18" charset="0"/>
            </a:endParaRPr>
          </a:p>
          <a:p>
            <a:r>
              <a:rPr lang="en-GB" sz="1200" dirty="0">
                <a:solidFill>
                  <a:srgbClr val="000000"/>
                </a:solidFill>
                <a:effectLst/>
                <a:latin typeface="Calibri" panose="020F0502020204030204" pitchFamily="34" charset="0"/>
                <a:ea typeface="Calibri" panose="020F0502020204030204" pitchFamily="34" charset="0"/>
              </a:rPr>
              <a:t>S. Cook (2011). </a:t>
            </a:r>
            <a:r>
              <a:rPr lang="en-GB" sz="1200" i="1" dirty="0">
                <a:solidFill>
                  <a:srgbClr val="000000"/>
                </a:solidFill>
                <a:effectLst/>
                <a:latin typeface="Calibri" panose="020F0502020204030204" pitchFamily="34" charset="0"/>
                <a:ea typeface="Calibri" panose="020F0502020204030204" pitchFamily="34" charset="0"/>
              </a:rPr>
              <a:t>Essential Time Management and Organisation: A Pocket Guide</a:t>
            </a:r>
            <a:r>
              <a:rPr lang="en-GB" sz="1200" dirty="0">
                <a:solidFill>
                  <a:srgbClr val="000000"/>
                </a:solidFill>
                <a:effectLst/>
                <a:latin typeface="Calibri" panose="020F0502020204030204" pitchFamily="34" charset="0"/>
                <a:ea typeface="Calibri" panose="020F0502020204030204" pitchFamily="34" charset="0"/>
              </a:rPr>
              <a:t>. Ely: IT Governing Publishing. Available at: </a:t>
            </a:r>
            <a:r>
              <a:rPr lang="en-GB" sz="1200" u="sng" dirty="0">
                <a:solidFill>
                  <a:srgbClr val="0000FF"/>
                </a:solidFill>
                <a:effectLst/>
                <a:latin typeface="Calibri" panose="020F0502020204030204" pitchFamily="34" charset="0"/>
                <a:ea typeface="Calibri" panose="020F0502020204030204" pitchFamily="34" charset="0"/>
                <a:hlinkClick r:id="rId10"/>
              </a:rPr>
              <a:t>https://www.jstor.org/stable/j.ctt5hh72n.6</a:t>
            </a:r>
            <a:r>
              <a:rPr lang="en-GB" sz="1200" dirty="0">
                <a:effectLst/>
                <a:latin typeface="Calibri" panose="020F0502020204030204" pitchFamily="34" charset="0"/>
                <a:ea typeface="Calibri" panose="020F0502020204030204" pitchFamily="34" charset="0"/>
              </a:rPr>
              <a:t> (accessed 21 October 2023).</a:t>
            </a:r>
            <a:r>
              <a:rPr lang="en-GB" sz="1200" dirty="0">
                <a:effectLst/>
              </a:rPr>
              <a:t> </a:t>
            </a:r>
            <a:endParaRPr lang="en-GB" sz="1200" kern="100" dirty="0">
              <a:ea typeface="Calibri" panose="020F0502020204030204" pitchFamily="34" charset="0"/>
              <a:cs typeface="Times New Roman" panose="02020603050405020304" pitchFamily="18" charset="0"/>
            </a:endParaRPr>
          </a:p>
          <a:p>
            <a:endParaRPr lang="en-GB" sz="1200" kern="100" dirty="0">
              <a:effectLst/>
              <a:ea typeface="Calibri" panose="020F0502020204030204" pitchFamily="34" charset="0"/>
              <a:cs typeface="Times New Roman" panose="02020603050405020304" pitchFamily="18" charset="0"/>
            </a:endParaRPr>
          </a:p>
          <a:p>
            <a:r>
              <a:rPr lang="en-GB" sz="1200" dirty="0">
                <a:solidFill>
                  <a:srgbClr val="000000"/>
                </a:solidFill>
                <a:effectLst/>
                <a:ea typeface="Calibri" panose="020F0502020204030204" pitchFamily="34" charset="0"/>
                <a:cs typeface="Times New Roman" panose="02020603050405020304" pitchFamily="18" charset="0"/>
              </a:rPr>
              <a:t>S. Cottrell (2019). </a:t>
            </a:r>
            <a:r>
              <a:rPr lang="en-GB" sz="1200" i="1" dirty="0">
                <a:solidFill>
                  <a:srgbClr val="000000"/>
                </a:solidFill>
                <a:effectLst/>
                <a:ea typeface="Calibri" panose="020F0502020204030204" pitchFamily="34" charset="0"/>
                <a:cs typeface="Times New Roman" panose="02020603050405020304" pitchFamily="18" charset="0"/>
              </a:rPr>
              <a:t>The Study Skills Handbook</a:t>
            </a:r>
            <a:r>
              <a:rPr lang="en-GB" sz="1200" dirty="0">
                <a:solidFill>
                  <a:srgbClr val="000000"/>
                </a:solidFill>
                <a:effectLst/>
                <a:ea typeface="Calibri" panose="020F0502020204030204" pitchFamily="34" charset="0"/>
                <a:cs typeface="Times New Roman" panose="02020603050405020304" pitchFamily="18" charset="0"/>
              </a:rPr>
              <a:t>, London: Bloomsbury Publishing Plc.</a:t>
            </a:r>
            <a:r>
              <a:rPr lang="en-GB" sz="1200" i="1" dirty="0">
                <a:solidFill>
                  <a:srgbClr val="000000"/>
                </a:solidFill>
                <a:effectLst/>
                <a:ea typeface="Calibri" panose="020F0502020204030204" pitchFamily="34" charset="0"/>
                <a:cs typeface="Times New Roman" panose="02020603050405020304" pitchFamily="18" charset="0"/>
              </a:rPr>
              <a:t> ProQuest </a:t>
            </a:r>
            <a:r>
              <a:rPr lang="en-GB" sz="1200" i="1" dirty="0" err="1">
                <a:solidFill>
                  <a:srgbClr val="000000"/>
                </a:solidFill>
                <a:effectLst/>
                <a:ea typeface="Calibri" panose="020F0502020204030204" pitchFamily="34" charset="0"/>
                <a:cs typeface="Times New Roman" panose="02020603050405020304" pitchFamily="18" charset="0"/>
              </a:rPr>
              <a:t>Ebook</a:t>
            </a:r>
            <a:r>
              <a:rPr lang="en-GB" sz="1200" i="1" dirty="0">
                <a:solidFill>
                  <a:srgbClr val="000000"/>
                </a:solidFill>
                <a:effectLst/>
                <a:ea typeface="Calibri" panose="020F0502020204030204" pitchFamily="34" charset="0"/>
                <a:cs typeface="Times New Roman" panose="02020603050405020304" pitchFamily="18" charset="0"/>
              </a:rPr>
              <a:t> Central</a:t>
            </a:r>
            <a:r>
              <a:rPr lang="en-GB" sz="1200" dirty="0">
                <a:solidFill>
                  <a:srgbClr val="000000"/>
                </a:solidFill>
                <a:effectLst/>
                <a:ea typeface="Calibri" panose="020F0502020204030204" pitchFamily="34" charset="0"/>
                <a:cs typeface="Times New Roman" panose="02020603050405020304" pitchFamily="18" charset="0"/>
              </a:rPr>
              <a:t>. Available at: </a:t>
            </a:r>
            <a:r>
              <a:rPr lang="en-GB" sz="1200" u="sng" dirty="0">
                <a:solidFill>
                  <a:srgbClr val="555555"/>
                </a:solidFill>
                <a:effectLst/>
                <a:ea typeface="Calibri" panose="020F0502020204030204" pitchFamily="34" charset="0"/>
                <a:cs typeface="Times New Roman" panose="02020603050405020304" pitchFamily="18" charset="0"/>
                <a:hlinkClick r:id="rId11"/>
              </a:rPr>
              <a:t>http://ebookcentral.proquest.com/lib/trinity/detail.action?docID=6234945</a:t>
            </a:r>
            <a:r>
              <a:rPr lang="en-GB" sz="1200" dirty="0">
                <a:solidFill>
                  <a:srgbClr val="555555"/>
                </a:solidFill>
                <a:effectLst/>
                <a:ea typeface="Calibri" panose="020F0502020204030204" pitchFamily="34" charset="0"/>
                <a:cs typeface="Times New Roman" panose="02020603050405020304" pitchFamily="18" charset="0"/>
              </a:rPr>
              <a:t> </a:t>
            </a:r>
            <a:r>
              <a:rPr lang="en-GB" sz="1200" dirty="0">
                <a:solidFill>
                  <a:srgbClr val="000000"/>
                </a:solidFill>
                <a:effectLst/>
                <a:ea typeface="Calibri" panose="020F0502020204030204" pitchFamily="34" charset="0"/>
                <a:cs typeface="Times New Roman" panose="02020603050405020304" pitchFamily="18" charset="0"/>
              </a:rPr>
              <a:t>(accessed 22 October 2023). </a:t>
            </a:r>
            <a:endParaRPr lang="en-GB" sz="1200" kern="100" dirty="0">
              <a:effectLst/>
              <a:ea typeface="Calibri" panose="020F0502020204030204" pitchFamily="34" charset="0"/>
              <a:cs typeface="Times New Roman" panose="02020603050405020304" pitchFamily="18" charset="0"/>
            </a:endParaRPr>
          </a:p>
          <a:p>
            <a:endParaRPr lang="en-GB" sz="1800" kern="100" dirty="0">
              <a:effectLst/>
              <a:latin typeface="Calibri" panose="020F0502020204030204" pitchFamily="34" charset="0"/>
              <a:ea typeface="Calibri" panose="020F0502020204030204" pitchFamily="34" charset="0"/>
              <a:cs typeface="Calibri" panose="020F0502020204030204" pitchFamily="34" charset="0"/>
            </a:endParaRPr>
          </a:p>
          <a:p>
            <a:endParaRPr lang="en-GB" sz="1800" kern="100" dirty="0">
              <a:effectLst/>
              <a:latin typeface="Calibri" panose="020F0502020204030204" pitchFamily="34" charset="0"/>
              <a:ea typeface="Calibri" panose="020F0502020204030204" pitchFamily="34" charset="0"/>
              <a:cs typeface="Calibri" panose="020F0502020204030204" pitchFamily="34" charset="0"/>
            </a:endParaRPr>
          </a:p>
          <a:p>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76871439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37352</TotalTime>
  <Words>2557</Words>
  <Application>Microsoft Macintosh PowerPoint</Application>
  <PresentationFormat>Widescreen</PresentationFormat>
  <Paragraphs>155</Paragraphs>
  <Slides>7</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7</vt:i4>
      </vt:variant>
    </vt:vector>
  </HeadingPairs>
  <TitlesOfParts>
    <vt:vector size="14" baseType="lpstr">
      <vt:lpstr>Arial</vt:lpstr>
      <vt:lpstr>Bradley Hand</vt:lpstr>
      <vt:lpstr>Calibri</vt:lpstr>
      <vt:lpstr>Calibri Light</vt:lpstr>
      <vt:lpstr>Open Sans</vt:lpstr>
      <vt:lpstr>Segoe UI</vt:lpstr>
      <vt:lpstr>Office Theme</vt:lpstr>
      <vt:lpstr>PowerPoint Presentation</vt:lpstr>
      <vt:lpstr>Contents Page</vt:lpstr>
      <vt:lpstr>PowerPoint Presentation</vt:lpstr>
      <vt:lpstr>References</vt:lpstr>
      <vt:lpstr>PowerPoint Presentation</vt:lpstr>
      <vt:lpstr>PowerPoint Presentation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E Combe (Pontarddulais Comprehensive School)</dc:creator>
  <cp:lastModifiedBy>E Combe (Pontarddulais Comprehensive School)</cp:lastModifiedBy>
  <cp:revision>25</cp:revision>
  <dcterms:created xsi:type="dcterms:W3CDTF">2023-09-27T19:15:11Z</dcterms:created>
  <dcterms:modified xsi:type="dcterms:W3CDTF">2023-10-26T21:12:56Z</dcterms:modified>
</cp:coreProperties>
</file>