
<file path=[Content_Types].xml><?xml version="1.0" encoding="utf-8"?>
<Types xmlns="http://schemas.openxmlformats.org/package/2006/content-types">
  <Default Extension="jpe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57" r:id="rId3"/>
    <p:sldId id="258" r:id="rId4"/>
    <p:sldId id="259" r:id="rId5"/>
    <p:sldId id="261" r:id="rId6"/>
    <p:sldId id="262" r:id="rId7"/>
    <p:sldId id="263" r:id="rId8"/>
    <p:sldId id="264" r:id="rId9"/>
    <p:sldId id="265" r:id="rId10"/>
    <p:sldId id="266" r:id="rId11"/>
    <p:sldId id="260"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514E07-3BE4-6846-9CB4-064CA5B3F0DD}" v="142" dt="2026-08-14T10:54:35.24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16"/>
    <p:restoredTop sz="94645"/>
  </p:normalViewPr>
  <p:slideViewPr>
    <p:cSldViewPr snapToGrid="0">
      <p:cViewPr>
        <p:scale>
          <a:sx n="105" d="100"/>
          <a:sy n="105" d="100"/>
        </p:scale>
        <p:origin x="144" y="4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015E1E-B777-3B42-B3A0-B28CE3C2980B}" type="datetimeFigureOut">
              <a:rPr lang="en-US" smtClean="0"/>
              <a:t>8/12/26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681AC6-EDAD-5A4A-BCD4-1F7D714BFE22}" type="slidenum">
              <a:rPr lang="en-US" smtClean="0"/>
              <a:t>‹#›</a:t>
            </a:fld>
            <a:endParaRPr lang="en-US"/>
          </a:p>
        </p:txBody>
      </p:sp>
    </p:spTree>
    <p:extLst>
      <p:ext uri="{BB962C8B-B14F-4D97-AF65-F5344CB8AC3E}">
        <p14:creationId xmlns:p14="http://schemas.microsoft.com/office/powerpoint/2010/main" val="1395760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Speaking Notes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Margaret Johnson is a seventy-two-year-old fictional patient presenting with worsening knee and hip pain. Osteoarthritis stands as a leading musculoskeletal disorder in the UK, affecting over eight million adults and driving massive social care needs. Building on our opening focus on musculoskeletal health, we see that chronic pain directly erodes a person's functional independence. NICE guidelines </a:t>
            </a:r>
            <a:r>
              <a:rPr lang="en-US" dirty="0" err="1"/>
              <a:t>emphasise</a:t>
            </a:r>
            <a:r>
              <a:rPr lang="en-US" dirty="0"/>
              <a:t> that managing this condition requires addressing both physical symptoms and daily living challenges.</a:t>
            </a:r>
          </a:p>
          <a:p>
            <a:endParaRPr lang="en-US" dirty="0"/>
          </a:p>
        </p:txBody>
      </p:sp>
      <p:sp>
        <p:nvSpPr>
          <p:cNvPr id="4" name="Slide Number Placeholder 3"/>
          <p:cNvSpPr>
            <a:spLocks noGrp="1"/>
          </p:cNvSpPr>
          <p:nvPr>
            <p:ph type="sldNum" sz="quarter" idx="5"/>
          </p:nvPr>
        </p:nvSpPr>
        <p:spPr/>
        <p:txBody>
          <a:bodyPr/>
          <a:lstStyle/>
          <a:p>
            <a:fld id="{EC681AC6-EDAD-5A4A-BCD4-1F7D714BFE22}" type="slidenum">
              <a:rPr lang="en-US" smtClean="0"/>
              <a:t>2</a:t>
            </a:fld>
            <a:endParaRPr lang="en-US"/>
          </a:p>
        </p:txBody>
      </p:sp>
    </p:spTree>
    <p:extLst>
      <p:ext uri="{BB962C8B-B14F-4D97-AF65-F5344CB8AC3E}">
        <p14:creationId xmlns:p14="http://schemas.microsoft.com/office/powerpoint/2010/main" val="845569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Speaking Notes </a:t>
            </a:r>
          </a:p>
          <a:p>
            <a:r>
              <a:rPr lang="en-GB" sz="1200" kern="1200" dirty="0">
                <a:solidFill>
                  <a:schemeClr val="tx1"/>
                </a:solidFill>
                <a:effectLst/>
                <a:latin typeface="+mn-lt"/>
                <a:ea typeface="+mn-ea"/>
                <a:cs typeface="+mn-cs"/>
              </a:rPr>
              <a:t>Margaret is a widowed retired teacher living alone in Luton, relying on weekend visits from her children for heavy support. Social context matters immensely when we design care plans that must respect a patient's independence. Her social network of family and community groups provides vital emotional backing, yet she still requires practical assistance with shopping and domestic chores. Recognising these home circumstances ensures our interventions are realistic and genuinely sustainable.</a:t>
            </a:r>
          </a:p>
        </p:txBody>
      </p:sp>
      <p:sp>
        <p:nvSpPr>
          <p:cNvPr id="4" name="Slide Number Placeholder 3"/>
          <p:cNvSpPr>
            <a:spLocks noGrp="1"/>
          </p:cNvSpPr>
          <p:nvPr>
            <p:ph type="sldNum" sz="quarter" idx="5"/>
          </p:nvPr>
        </p:nvSpPr>
        <p:spPr/>
        <p:txBody>
          <a:bodyPr/>
          <a:lstStyle/>
          <a:p>
            <a:fld id="{EC681AC6-EDAD-5A4A-BCD4-1F7D714BFE22}" type="slidenum">
              <a:rPr lang="en-US" smtClean="0"/>
              <a:t>4</a:t>
            </a:fld>
            <a:endParaRPr lang="en-US"/>
          </a:p>
        </p:txBody>
      </p:sp>
    </p:spTree>
    <p:extLst>
      <p:ext uri="{BB962C8B-B14F-4D97-AF65-F5344CB8AC3E}">
        <p14:creationId xmlns:p14="http://schemas.microsoft.com/office/powerpoint/2010/main" val="4001477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chemeClr val="tx1">
                    <a:alpha val="55000"/>
                  </a:schemeClr>
                </a:solidFill>
              </a:rPr>
              <a:t>She has obesity and hypertension in addition to osteoarthritis that affects her right hip and both knees. Her blood pressure is 148 over 92 millimeters of mercury, which is higher than what is advised and necessitates continued care. With a BMI of 31kg/m2, she is considered obese. Being overweight put more strains on the knees and hip joints, exacerbating the symptoms of osteoarthritis. She doesn’t have diabetes because her HbA1c level is within the usual range. both her oxygen saturation and pulse rate are within normal ranges. Her mobility, independent and quality of life are severely restricted, through as she reports an out of the pain score. </a:t>
            </a:r>
            <a:endParaRPr lang="en-US" dirty="0"/>
          </a:p>
        </p:txBody>
      </p:sp>
      <p:sp>
        <p:nvSpPr>
          <p:cNvPr id="4" name="Slide Number Placeholder 3"/>
          <p:cNvSpPr>
            <a:spLocks noGrp="1"/>
          </p:cNvSpPr>
          <p:nvPr>
            <p:ph type="sldNum" sz="quarter" idx="5"/>
          </p:nvPr>
        </p:nvSpPr>
        <p:spPr/>
        <p:txBody>
          <a:bodyPr/>
          <a:lstStyle/>
          <a:p>
            <a:fld id="{EC681AC6-EDAD-5A4A-BCD4-1F7D714BFE22}" type="slidenum">
              <a:rPr lang="en-US" smtClean="0"/>
              <a:t>5</a:t>
            </a:fld>
            <a:endParaRPr lang="en-US"/>
          </a:p>
        </p:txBody>
      </p:sp>
    </p:spTree>
    <p:extLst>
      <p:ext uri="{BB962C8B-B14F-4D97-AF65-F5344CB8AC3E}">
        <p14:creationId xmlns:p14="http://schemas.microsoft.com/office/powerpoint/2010/main" val="34429075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Speaking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knee and hip operate as synovial joints relying on smooth articular cartilage to enable frictionless movement and absorb mechanical shocks. Pathologically, osteoarthritis disrupts this physiology through progressive cartilage thinning, subchondral bone changes, and osteophyte formation. This structural breakdown triggers synovial inflammation that restricts natural movement and causes persistent joint pain. Understanding this musculoskeletal pathophysiology allows us to target our non-pharmacological and clinical interventions effectively.</a:t>
            </a:r>
          </a:p>
          <a:p>
            <a:endParaRPr lang="en-US" dirty="0"/>
          </a:p>
        </p:txBody>
      </p:sp>
      <p:sp>
        <p:nvSpPr>
          <p:cNvPr id="4" name="Slide Number Placeholder 3"/>
          <p:cNvSpPr>
            <a:spLocks noGrp="1"/>
          </p:cNvSpPr>
          <p:nvPr>
            <p:ph type="sldNum" sz="quarter" idx="5"/>
          </p:nvPr>
        </p:nvSpPr>
        <p:spPr/>
        <p:txBody>
          <a:bodyPr/>
          <a:lstStyle/>
          <a:p>
            <a:fld id="{EC681AC6-EDAD-5A4A-BCD4-1F7D714BFE22}" type="slidenum">
              <a:rPr lang="en-US" smtClean="0"/>
              <a:t>6</a:t>
            </a:fld>
            <a:endParaRPr lang="en-US"/>
          </a:p>
        </p:txBody>
      </p:sp>
    </p:spTree>
    <p:extLst>
      <p:ext uri="{BB962C8B-B14F-4D97-AF65-F5344CB8AC3E}">
        <p14:creationId xmlns:p14="http://schemas.microsoft.com/office/powerpoint/2010/main" val="273572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Margaret's structural joint changes become clear when we examine the comparative anatomy of an osteoarthritic knee. Healthy articular cartilage normally provides a smooth, frictionless surface, but in osteoarthritis, we see progressive cartilage loss and erosion. This leads to bone-on-bone friction and the development of osteophytes at the joint margins, as highlighted by OARSI in 2023. These pathological changes explain why Margaret experiences such intense pain and limited mobility during daily tasks. Building on this anatomical understanding, we can now examine our first care plan component focusing on lifestyle and health behavior.</a:t>
            </a:r>
          </a:p>
        </p:txBody>
      </p:sp>
      <p:sp>
        <p:nvSpPr>
          <p:cNvPr id="4" name="Slide Number Placeholder 3"/>
          <p:cNvSpPr>
            <a:spLocks noGrp="1"/>
          </p:cNvSpPr>
          <p:nvPr>
            <p:ph type="sldNum" sz="quarter" idx="5"/>
          </p:nvPr>
        </p:nvSpPr>
        <p:spPr/>
        <p:txBody>
          <a:bodyPr/>
          <a:lstStyle/>
          <a:p>
            <a:fld id="{EC681AC6-EDAD-5A4A-BCD4-1F7D714BFE22}" type="slidenum">
              <a:rPr lang="en-US" smtClean="0"/>
              <a:t>7</a:t>
            </a:fld>
            <a:endParaRPr lang="en-US"/>
          </a:p>
        </p:txBody>
      </p:sp>
    </p:spTree>
    <p:extLst>
      <p:ext uri="{BB962C8B-B14F-4D97-AF65-F5344CB8AC3E}">
        <p14:creationId xmlns:p14="http://schemas.microsoft.com/office/powerpoint/2010/main" val="2596706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Addressing Margaret's lifestyle and health behaviour is essential for altering the disease trajectory of her osteoarthritis. Her sedentary routine and high-calorie intake have led to a BMI of 31.0, which directly accelerates joint degeneration. According to NICE guidelines from 2022, every single kilogram of weight loss reduces the mechanical force across the knee joint by four kilograms during everyday activities. By targeting a modest 5 to 10 percent weight reduction and introducing tailored lifestyle modifications, we can break the destructive cycle of pain and inactivity. Moving forward, we must also examine how these physical challenges translate into her everyday routine and support systems.</a:t>
            </a:r>
          </a:p>
          <a:p>
            <a:endParaRPr lang="en-US" dirty="0"/>
          </a:p>
        </p:txBody>
      </p:sp>
      <p:sp>
        <p:nvSpPr>
          <p:cNvPr id="4" name="Slide Number Placeholder 3"/>
          <p:cNvSpPr>
            <a:spLocks noGrp="1"/>
          </p:cNvSpPr>
          <p:nvPr>
            <p:ph type="sldNum" sz="quarter" idx="5"/>
          </p:nvPr>
        </p:nvSpPr>
        <p:spPr/>
        <p:txBody>
          <a:bodyPr/>
          <a:lstStyle/>
          <a:p>
            <a:fld id="{EC681AC6-EDAD-5A4A-BCD4-1F7D714BFE22}" type="slidenum">
              <a:rPr lang="en-US" smtClean="0"/>
              <a:t>8</a:t>
            </a:fld>
            <a:endParaRPr lang="en-US"/>
          </a:p>
        </p:txBody>
      </p:sp>
    </p:spTree>
    <p:extLst>
      <p:ext uri="{BB962C8B-B14F-4D97-AF65-F5344CB8AC3E}">
        <p14:creationId xmlns:p14="http://schemas.microsoft.com/office/powerpoint/2010/main" val="170401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Margaret's everyday routine reveals significant functional limitations that impact her independence and quality of life. She reports a pain score of six out of ten during weight-bearing activities, morning stiffness lasting twenty minutes, and a heavy reliance on a walking stick for mobility. Informal support from her adult children is vital for managing domestic chores, but formal support is equally crucial. We integrate her care through the GP, practice nurse, MSK exercise referral schemes, and occupational therapy. This network helps bridge the gap between her daily struggles and her long-term mobility goals. Such practical interventions must be delivered through robust communication and strict ethical standards.</a:t>
            </a:r>
          </a:p>
        </p:txBody>
      </p:sp>
      <p:sp>
        <p:nvSpPr>
          <p:cNvPr id="4" name="Slide Number Placeholder 3"/>
          <p:cNvSpPr>
            <a:spLocks noGrp="1"/>
          </p:cNvSpPr>
          <p:nvPr>
            <p:ph type="sldNum" sz="quarter" idx="5"/>
          </p:nvPr>
        </p:nvSpPr>
        <p:spPr/>
        <p:txBody>
          <a:bodyPr/>
          <a:lstStyle/>
          <a:p>
            <a:fld id="{EC681AC6-EDAD-5A4A-BCD4-1F7D714BFE22}" type="slidenum">
              <a:rPr lang="en-US" smtClean="0"/>
              <a:t>9</a:t>
            </a:fld>
            <a:endParaRPr lang="en-US"/>
          </a:p>
        </p:txBody>
      </p:sp>
    </p:spTree>
    <p:extLst>
      <p:ext uri="{BB962C8B-B14F-4D97-AF65-F5344CB8AC3E}">
        <p14:creationId xmlns:p14="http://schemas.microsoft.com/office/powerpoint/2010/main" val="36252727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Effective communication and ethical practice form the bedrock of Margaret's person-</a:t>
            </a:r>
            <a:r>
              <a:rPr lang="en-US" dirty="0" err="1"/>
              <a:t>centred</a:t>
            </a:r>
            <a:r>
              <a:rPr lang="en-US" dirty="0"/>
              <a:t> care plan. We utilize jargon-free dialogue, the teach-back method, and shared goal-setting to ensure Margaret fully understands and engages with her treatment. This approach actively upholds the core ethical principles of patient autonomy, dignity, and confidentiality during every clinical interaction. By aligning our decisions with the NICE 2022 guidelines and NHS Constitution values, we ensure safe and respectful care. This comprehensive ethical framework ultimately guides all subsequent risk assessments and medical interventions for Margaret.</a:t>
            </a:r>
          </a:p>
        </p:txBody>
      </p:sp>
      <p:sp>
        <p:nvSpPr>
          <p:cNvPr id="4" name="Slide Number Placeholder 3"/>
          <p:cNvSpPr>
            <a:spLocks noGrp="1"/>
          </p:cNvSpPr>
          <p:nvPr>
            <p:ph type="sldNum" sz="quarter" idx="5"/>
          </p:nvPr>
        </p:nvSpPr>
        <p:spPr/>
        <p:txBody>
          <a:bodyPr/>
          <a:lstStyle/>
          <a:p>
            <a:fld id="{EC681AC6-EDAD-5A4A-BCD4-1F7D714BFE22}" type="slidenum">
              <a:rPr lang="en-US" smtClean="0"/>
              <a:t>10</a:t>
            </a:fld>
            <a:endParaRPr lang="en-US"/>
          </a:p>
        </p:txBody>
      </p:sp>
    </p:spTree>
    <p:extLst>
      <p:ext uri="{BB962C8B-B14F-4D97-AF65-F5344CB8AC3E}">
        <p14:creationId xmlns:p14="http://schemas.microsoft.com/office/powerpoint/2010/main" val="2599734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Building on our ethical framework, we must evaluate the specific risk factors driving Mrs. Johnson's joint degeneration. We can't change her age, her gender, or her family genetics. But we can aggressively target her modifiable risks like obesity and physical inactivity. By actively reducing her joint loading and strengthening her supporting musculature, we alter the disease trajectory in line with NICE (2022) guidelines. This targeted risk reduction forms the backbone of her long-term management strategy.</a:t>
            </a:r>
          </a:p>
        </p:txBody>
      </p:sp>
      <p:sp>
        <p:nvSpPr>
          <p:cNvPr id="4" name="Slide Number Placeholder 3"/>
          <p:cNvSpPr>
            <a:spLocks noGrp="1"/>
          </p:cNvSpPr>
          <p:nvPr>
            <p:ph type="sldNum" sz="quarter" idx="5"/>
          </p:nvPr>
        </p:nvSpPr>
        <p:spPr/>
        <p:txBody>
          <a:bodyPr/>
          <a:lstStyle/>
          <a:p>
            <a:fld id="{EC681AC6-EDAD-5A4A-BCD4-1F7D714BFE22}" type="slidenum">
              <a:rPr lang="en-US" smtClean="0"/>
              <a:t>11</a:t>
            </a:fld>
            <a:endParaRPr lang="en-US"/>
          </a:p>
        </p:txBody>
      </p:sp>
    </p:spTree>
    <p:extLst>
      <p:ext uri="{BB962C8B-B14F-4D97-AF65-F5344CB8AC3E}">
        <p14:creationId xmlns:p14="http://schemas.microsoft.com/office/powerpoint/2010/main" val="4195838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ensure sustained success, we implement structured evidence-based recommendations and continuous monitoring for Mrs. Johnson. NICE (2022) guidelines emphasize regular functional reviews using WOMAC scores alongside metabolic checks for her comorbidities. By tracking these metrics quarterly, we can catch functional decline early and adjust her care plan. This proactive monitoring bridges the gap between daily self-management and future clinical thresholds like joint replacement.</a:t>
            </a:r>
          </a:p>
        </p:txBody>
      </p:sp>
      <p:sp>
        <p:nvSpPr>
          <p:cNvPr id="4" name="Slide Number Placeholder 3"/>
          <p:cNvSpPr>
            <a:spLocks noGrp="1"/>
          </p:cNvSpPr>
          <p:nvPr>
            <p:ph type="sldNum" sz="quarter" idx="5"/>
          </p:nvPr>
        </p:nvSpPr>
        <p:spPr/>
        <p:txBody>
          <a:bodyPr/>
          <a:lstStyle/>
          <a:p>
            <a:fld id="{EC681AC6-EDAD-5A4A-BCD4-1F7D714BFE22}" type="slidenum">
              <a:rPr lang="en-US" smtClean="0"/>
              <a:t>12</a:t>
            </a:fld>
            <a:endParaRPr lang="en-US"/>
          </a:p>
        </p:txBody>
      </p:sp>
    </p:spTree>
    <p:extLst>
      <p:ext uri="{BB962C8B-B14F-4D97-AF65-F5344CB8AC3E}">
        <p14:creationId xmlns:p14="http://schemas.microsoft.com/office/powerpoint/2010/main" val="40035356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True holistic care looks beyond physical joint pain to address the emotional and social realities of living with a chronic condition. Because Mrs. Johnson is widowed and managing reduced mobility, we must screen for social isolation and anxiety using the GAD-7 tool. And to rebuild her sense of purpose, we can use social prescribing to connect her with local gardening groups adapted for limited mobility. But we must also safeguard her autonomy by assigning a named care coordinator to advocate across the multidisciplinary team. By valuing her voice, we ensure the care plan respects her personal choices. Bringing everything together, Mrs. Johnson's care plan proves that effective musculoskeletal management requires a truly person-</a:t>
            </a:r>
            <a:r>
              <a:rPr lang="en-US" dirty="0" err="1"/>
              <a:t>centred</a:t>
            </a:r>
            <a:r>
              <a:rPr lang="en-US" dirty="0"/>
              <a:t> approach.</a:t>
            </a:r>
          </a:p>
        </p:txBody>
      </p:sp>
      <p:sp>
        <p:nvSpPr>
          <p:cNvPr id="4" name="Slide Number Placeholder 3"/>
          <p:cNvSpPr>
            <a:spLocks noGrp="1"/>
          </p:cNvSpPr>
          <p:nvPr>
            <p:ph type="sldNum" sz="quarter" idx="5"/>
          </p:nvPr>
        </p:nvSpPr>
        <p:spPr/>
        <p:txBody>
          <a:bodyPr/>
          <a:lstStyle/>
          <a:p>
            <a:fld id="{EC681AC6-EDAD-5A4A-BCD4-1F7D714BFE22}" type="slidenum">
              <a:rPr lang="en-US" smtClean="0"/>
              <a:t>13</a:t>
            </a:fld>
            <a:endParaRPr lang="en-US"/>
          </a:p>
        </p:txBody>
      </p:sp>
    </p:spTree>
    <p:extLst>
      <p:ext uri="{BB962C8B-B14F-4D97-AF65-F5344CB8AC3E}">
        <p14:creationId xmlns:p14="http://schemas.microsoft.com/office/powerpoint/2010/main" val="19306236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Managing osteoarthritis demands a whole-system perspective that unites weight management, structured exercise, and meaningful social support. We've seen how understanding biomechanics allows us to target that crucial four-to-one mechanical load reduction on the knee joint. And by acting early, we protect Mrs. Johnson's daily independence, preserving her ability to garden and move without fear. Proactive care planning restores dignity and independence to those living with chronic musculoskeletal conditions. To ensure clinical safety and academic rigor, all aspects of Mrs. Johnson's care plan are grounded in contemporary evidence and national guidelines.</a:t>
            </a:r>
          </a:p>
        </p:txBody>
      </p:sp>
      <p:sp>
        <p:nvSpPr>
          <p:cNvPr id="4" name="Slide Number Placeholder 3"/>
          <p:cNvSpPr>
            <a:spLocks noGrp="1"/>
          </p:cNvSpPr>
          <p:nvPr>
            <p:ph type="sldNum" sz="quarter" idx="5"/>
          </p:nvPr>
        </p:nvSpPr>
        <p:spPr/>
        <p:txBody>
          <a:bodyPr/>
          <a:lstStyle/>
          <a:p>
            <a:fld id="{EC681AC6-EDAD-5A4A-BCD4-1F7D714BFE22}" type="slidenum">
              <a:rPr lang="en-US" smtClean="0"/>
              <a:t>14</a:t>
            </a:fld>
            <a:endParaRPr lang="en-US"/>
          </a:p>
        </p:txBody>
      </p:sp>
    </p:spTree>
    <p:extLst>
      <p:ext uri="{BB962C8B-B14F-4D97-AF65-F5344CB8AC3E}">
        <p14:creationId xmlns:p14="http://schemas.microsoft.com/office/powerpoint/2010/main" val="2874516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92CEA-C19E-F45D-14FC-446EC5A23CE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2F38AB2-B587-44F7-0E77-AFFE469795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0B985B6-C92B-315C-CBC3-BB5C99F3577B}"/>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757D0A57-D206-21A6-1D7B-47F2B50A20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BFD87D-AFB0-5CB1-D4E8-F0743CB95EDE}"/>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456671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D6F15-D8F8-FB44-DF5F-9776F6BB1F2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8409F47-7789-7BB7-64B2-71F3E6EF71C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097C899-3BEE-A556-2C4D-2638A579022F}"/>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F627B58D-A858-245A-085C-2FDB2E21D6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6200C7-53E7-179E-36F6-EEFF73E76B38}"/>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4072367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CC7F5-FFA8-6B07-0C8F-2A5F573C97D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236A4B0-AF4D-3045-310B-50211F46E7A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71B2116-1BA0-8297-CA10-B797C5B4943A}"/>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9B1E76FE-E538-F6AF-9059-DEF5824C39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A467C4-B627-1719-B5F9-B8DA3FEF96C3}"/>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3116989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4B9E6-877E-4E8D-F12E-ADAD6C0F26A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C2E8E97-43F6-1E2E-D3FE-55E46EB01EA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13E3C6E-69A6-9F1C-62A5-62618D4C817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7545A1A-3E08-7D1E-0F04-8ACBF1422407}"/>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6" name="Footer Placeholder 5">
            <a:extLst>
              <a:ext uri="{FF2B5EF4-FFF2-40B4-BE49-F238E27FC236}">
                <a16:creationId xmlns:a16="http://schemas.microsoft.com/office/drawing/2014/main" id="{8FC6C38B-4B11-5E7B-5C13-248468C24F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02CCEA-F9F6-A7D7-0ABC-77A287029FA4}"/>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2104958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30DB1-1D9B-455A-35EB-1C37DE47093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9756938-33FF-6F3C-26FC-717E2187D24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C28984-7C1D-FB3C-4335-0F495099FB2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84404C9-8212-A94B-5734-84052E5073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BC9719B-3339-C815-7192-BD6269DA207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C6A4A32-23D7-8CD2-BAB2-9EB91BE7904E}"/>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8" name="Footer Placeholder 7">
            <a:extLst>
              <a:ext uri="{FF2B5EF4-FFF2-40B4-BE49-F238E27FC236}">
                <a16:creationId xmlns:a16="http://schemas.microsoft.com/office/drawing/2014/main" id="{393EABFE-192A-BD23-77FE-98EE3CB3EE9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689C2BF-FA56-18E8-FA03-67A1C7C97D11}"/>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4176699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A63A-E634-0B9B-ED54-372C2889517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B46BE3D-D7C3-E76B-E9A2-84486E11BA5D}"/>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4" name="Footer Placeholder 3">
            <a:extLst>
              <a:ext uri="{FF2B5EF4-FFF2-40B4-BE49-F238E27FC236}">
                <a16:creationId xmlns:a16="http://schemas.microsoft.com/office/drawing/2014/main" id="{E2E7268B-933F-C129-6939-416472AFA56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DA66D94-0234-28AD-8A5C-D10763452F78}"/>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4109100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A8ED829-BDA4-56A3-E59A-8D60D522D05F}"/>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3" name="Footer Placeholder 2">
            <a:extLst>
              <a:ext uri="{FF2B5EF4-FFF2-40B4-BE49-F238E27FC236}">
                <a16:creationId xmlns:a16="http://schemas.microsoft.com/office/drawing/2014/main" id="{DA18656B-0862-DE59-F6FC-EE21532EB8D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EF09C05-2230-2104-808F-631D7D89B3EE}"/>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1548427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2F55D-77DC-160A-61A3-912DD17B34F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3773177-1B88-EF8E-285F-11B40E164B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6D27EB4-1008-541A-E9C5-2FBD006A8D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AAD5831-7D9F-735A-F310-401FAAD1A611}"/>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6" name="Footer Placeholder 5">
            <a:extLst>
              <a:ext uri="{FF2B5EF4-FFF2-40B4-BE49-F238E27FC236}">
                <a16:creationId xmlns:a16="http://schemas.microsoft.com/office/drawing/2014/main" id="{08BFA5D0-D8C2-ABE1-9E35-10FA92B08C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4D41F53-A28D-C1C6-0049-EA8620D24556}"/>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2366207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1F642-2F2D-4760-60CA-8C734B809BC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B8F1BE6-4772-18B2-3BCA-CBC6FEEC96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EC1B24A-8CE2-432C-77BE-9F819AF1EF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5BF4401-0B57-9301-6831-8091598826ED}"/>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6" name="Footer Placeholder 5">
            <a:extLst>
              <a:ext uri="{FF2B5EF4-FFF2-40B4-BE49-F238E27FC236}">
                <a16:creationId xmlns:a16="http://schemas.microsoft.com/office/drawing/2014/main" id="{E09869B1-9DEF-2B25-3DEB-17D2DEA0C8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A57DF0-F74F-5495-8CE0-D3BB78536782}"/>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305983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71B87-2D27-7F82-961F-4C9B8A81032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102D91-A166-9ECD-2A62-67ED9E8F7B5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1B18A1B-B09E-A5AE-76E4-341A3F01E195}"/>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C78B1FA9-5D36-80A2-4BF8-C9B495E0BD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6722A8-7D0E-E2E5-B89A-6F78206BB404}"/>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937203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6EF3A6-F666-C391-DB98-8BC0236A63E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06B4C76-1BC9-38BA-4554-74B0F29CD7D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9EC5F64-EF08-B70E-E2EE-89183333553D}"/>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EE1C0B6C-FD2F-0CE0-5BBA-52B26CB0F2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50BE48-8C6D-D02B-D3DF-C3B253BFEA2C}"/>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4257937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6946F5-1C43-3B1A-08BE-E0A6CC60A1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BE86337-5716-E1C1-7D3C-BFAF6CF1D2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0D6DE6D-1D03-22F1-1D49-1D2EE4C77C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0DB8EB60-AC17-9889-6054-6D3FC820B8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E98989F-5DD8-48FE-1F4F-63E8D3AB36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C55F4B8-B88E-8044-86D2-D15CF7734AAA}" type="slidenum">
              <a:rPr lang="en-US" smtClean="0"/>
              <a:t>‹#›</a:t>
            </a:fld>
            <a:endParaRPr lang="en-US"/>
          </a:p>
        </p:txBody>
      </p:sp>
    </p:spTree>
    <p:extLst>
      <p:ext uri="{BB962C8B-B14F-4D97-AF65-F5344CB8AC3E}">
        <p14:creationId xmlns:p14="http://schemas.microsoft.com/office/powerpoint/2010/main" val="9825284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media" Target="../media/media2.m4a"/><Relationship Id="rId7" Type="http://schemas.openxmlformats.org/officeDocument/2006/relationships/image" Target="../media/image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png"/><Relationship Id="rId5" Type="http://schemas.openxmlformats.org/officeDocument/2006/relationships/slideLayout" Target="../slideLayouts/slideLayout1.xml"/><Relationship Id="rId4" Type="http://schemas.openxmlformats.org/officeDocument/2006/relationships/audio" Target="../media/media2.m4a"/></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Swirling Pattern">
            <a:extLst>
              <a:ext uri="{FF2B5EF4-FFF2-40B4-BE49-F238E27FC236}">
                <a16:creationId xmlns:a16="http://schemas.microsoft.com/office/drawing/2014/main" id="{78CF29CC-18FB-B573-16C5-9BF4297A65D6}"/>
              </a:ext>
            </a:extLst>
          </p:cNvPr>
          <p:cNvPicPr>
            <a:picLocks noChangeAspect="1"/>
          </p:cNvPicPr>
          <p:nvPr>
            <a:videoFile r:link="rId2"/>
            <p:extLst>
              <p:ext uri="{DAA4B4D4-6D71-4841-9C94-3DE7FCFB9230}">
                <p14:media xmlns:p14="http://schemas.microsoft.com/office/powerpoint/2010/main" r:embed="rId1"/>
              </p:ext>
            </p:extLst>
          </p:nvPr>
        </p:nvPicPr>
        <p:blipFill>
          <a:blip r:embed="rId6"/>
          <a:srcRect t="284" r="1" b="1"/>
          <a:stretch>
            <a:fill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0D3438-EBE7-D3DB-7CA3-2131FB8C81C2}"/>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fontScale="90000"/>
          </a:bodyPr>
          <a:lstStyle/>
          <a:p>
            <a:pPr algn="l"/>
            <a:r>
              <a:rPr lang="en-US" sz="5200" dirty="0">
                <a:solidFill>
                  <a:srgbClr val="FFFFFF"/>
                </a:solidFill>
              </a:rPr>
              <a:t> </a:t>
            </a:r>
            <a:r>
              <a:rPr lang="en-GB" altLang="en-US" sz="5400" b="1" dirty="0">
                <a:solidFill>
                  <a:schemeClr val="bg1"/>
                </a:solidFill>
              </a:rPr>
              <a:t>BMHP5032 Introduction to Physiology</a:t>
            </a:r>
            <a:br>
              <a:rPr lang="en-GB" altLang="en-US" sz="5400" b="1" dirty="0">
                <a:solidFill>
                  <a:schemeClr val="bg1"/>
                </a:solidFill>
              </a:rPr>
            </a:br>
            <a:r>
              <a:rPr lang="en-GB" altLang="en-US" sz="5400" b="1" dirty="0">
                <a:solidFill>
                  <a:schemeClr val="bg1"/>
                </a:solidFill>
              </a:rPr>
              <a:t>Component 2 – Presentation </a:t>
            </a:r>
            <a:br>
              <a:rPr lang="en-GB" altLang="en-US" sz="5400" b="1" dirty="0">
                <a:solidFill>
                  <a:schemeClr val="bg1"/>
                </a:solidFill>
              </a:rPr>
            </a:br>
            <a:r>
              <a:rPr lang="en-GB" altLang="en-US" sz="5400" b="1" dirty="0">
                <a:solidFill>
                  <a:schemeClr val="bg1"/>
                </a:solidFill>
              </a:rPr>
              <a:t>Care Plan</a:t>
            </a:r>
            <a:br>
              <a:rPr lang="en-GB" altLang="en-US" sz="5400" b="1" dirty="0">
                <a:solidFill>
                  <a:schemeClr val="bg1"/>
                </a:solidFill>
              </a:rPr>
            </a:br>
            <a:endParaRPr lang="en-US" sz="5200" dirty="0">
              <a:solidFill>
                <a:srgbClr val="FFFFFF"/>
              </a:solidFill>
            </a:endParaRPr>
          </a:p>
        </p:txBody>
      </p:sp>
      <p:sp>
        <p:nvSpPr>
          <p:cNvPr id="3" name="Subtitle 2">
            <a:extLst>
              <a:ext uri="{FF2B5EF4-FFF2-40B4-BE49-F238E27FC236}">
                <a16:creationId xmlns:a16="http://schemas.microsoft.com/office/drawing/2014/main" id="{CA5D1796-DB30-8083-BC58-F20880C13CC8}"/>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US" sz="1300" dirty="0">
                <a:solidFill>
                  <a:srgbClr val="FFFFFF"/>
                </a:solidFill>
              </a:rPr>
              <a:t>Name: Jodiel Joploh</a:t>
            </a:r>
          </a:p>
          <a:p>
            <a:r>
              <a:rPr lang="en-US" sz="1300" dirty="0">
                <a:solidFill>
                  <a:srgbClr val="FFFFFF"/>
                </a:solidFill>
              </a:rPr>
              <a:t>Student ID: 2348789</a:t>
            </a:r>
          </a:p>
          <a:p>
            <a:r>
              <a:rPr lang="en-US" sz="1300" dirty="0">
                <a:solidFill>
                  <a:srgbClr val="FFFFFF"/>
                </a:solidFill>
              </a:rPr>
              <a:t>Lecture: Shaila</a:t>
            </a:r>
          </a:p>
          <a:p>
            <a:endParaRPr lang="en-US" sz="1300" dirty="0">
              <a:solidFill>
                <a:srgbClr val="FFFFFF"/>
              </a:solidFill>
            </a:endParaRPr>
          </a:p>
        </p:txBody>
      </p:sp>
      <p:pic>
        <p:nvPicPr>
          <p:cNvPr id="7" name="Audio 6">
            <a:extLst>
              <a:ext uri="{FF2B5EF4-FFF2-40B4-BE49-F238E27FC236}">
                <a16:creationId xmlns:a16="http://schemas.microsoft.com/office/drawing/2014/main" id="{2FDAD216-E646-24A5-9947-44F7E161FE51}"/>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981220735"/>
      </p:ext>
    </p:extLst>
  </p:cSld>
  <p:clrMapOvr>
    <a:masterClrMapping/>
  </p:clrMapOvr>
  <mc:AlternateContent xmlns:mc="http://schemas.openxmlformats.org/markup-compatibility/2006">
    <mc:Choice xmlns:p14="http://schemas.microsoft.com/office/powerpoint/2010/main" Requires="p14">
      <p:transition spd="slow" p14:dur="2000" advTm="28403"/>
    </mc:Choice>
    <mc:Fallback>
      <p:transition spd="slow" advTm="284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986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5"/>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5"/>
                                        </p:tgtEl>
                                      </p:cBhvr>
                                    </p:cmd>
                                  </p:childTnLst>
                                </p:cTn>
                              </p:par>
                            </p:childTnLst>
                          </p:cTn>
                        </p:par>
                      </p:childTnLst>
                    </p:cTn>
                  </p:par>
                </p:childTnLst>
              </p:cTn>
              <p:nextCondLst>
                <p:cond evt="onClick" delay="0">
                  <p:tgtEl>
                    <p:spTgt spid="5"/>
                  </p:tgtEl>
                </p:cond>
              </p:nextCondLst>
            </p:seq>
            <p:video>
              <p:cMediaNode mute="1">
                <p:cTn id="15" repeatCount="indefinite" fill="hold" display="0">
                  <p:stCondLst>
                    <p:cond delay="indefinite"/>
                  </p:stCondLst>
                </p:cTn>
                <p:tgtEl>
                  <p:spTgt spid="5"/>
                </p:tgtEl>
              </p:cMediaNode>
            </p:video>
            <p:audio isNarration="1">
              <p:cMediaNode vol="80000" showWhenStopped="0">
                <p:cTn id="16" fill="hold" display="0">
                  <p:stCondLst>
                    <p:cond delay="indefinite"/>
                  </p:stCondLst>
                  <p:endCondLst>
                    <p:cond evt="onStopAudio" delay="0">
                      <p:tgtEl>
                        <p:sldTgt/>
                      </p:tgtEl>
                    </p:cond>
                  </p:endCondLst>
                </p:cTn>
                <p:tgtEl>
                  <p:spTgt spid="7"/>
                </p:tgtEl>
              </p:cMediaNode>
            </p:audio>
          </p:childTnLst>
        </p:cTn>
      </p:par>
    </p:tnLst>
  </p:timing>
  <p:extLst>
    <p:ext uri="{E180D4A7-C9FB-4DFB-919C-405C955672EB}">
      <p14:showEvtLst xmlns:p14="http://schemas.microsoft.com/office/powerpoint/2010/main">
        <p14:playEvt time="47" objId="5"/>
        <p14:stopEvt time="28403" objId="5"/>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DC4ED1-4E94-6731-329E-88DD2E7BA0FD}"/>
              </a:ext>
            </a:extLst>
          </p:cNvPr>
          <p:cNvSpPr>
            <a:spLocks noGrp="1"/>
          </p:cNvSpPr>
          <p:nvPr>
            <p:ph type="title"/>
          </p:nvPr>
        </p:nvSpPr>
        <p:spPr>
          <a:xfrm>
            <a:off x="3022600" y="681037"/>
            <a:ext cx="5257799" cy="1057275"/>
          </a:xfrm>
        </p:spPr>
        <p:txBody>
          <a:bodyPr>
            <a:normAutofit fontScale="90000"/>
          </a:bodyPr>
          <a:lstStyle/>
          <a:p>
            <a:r>
              <a:rPr lang="en-US" dirty="0"/>
              <a:t> Introduction to the Patient &amp; Condition</a:t>
            </a:r>
            <a:br>
              <a:rPr lang="en-US" dirty="0"/>
            </a:br>
            <a:endParaRPr lang="en-US" dirty="0"/>
          </a:p>
        </p:txBody>
      </p:sp>
      <p:sp>
        <p:nvSpPr>
          <p:cNvPr id="9" name="TextBox 8">
            <a:extLst>
              <a:ext uri="{FF2B5EF4-FFF2-40B4-BE49-F238E27FC236}">
                <a16:creationId xmlns:a16="http://schemas.microsoft.com/office/drawing/2014/main" id="{69C4298A-C779-FC91-8793-66C3431A5FA0}"/>
              </a:ext>
            </a:extLst>
          </p:cNvPr>
          <p:cNvSpPr txBox="1"/>
          <p:nvPr/>
        </p:nvSpPr>
        <p:spPr>
          <a:xfrm>
            <a:off x="841308" y="1773008"/>
            <a:ext cx="2273300" cy="646331"/>
          </a:xfrm>
          <a:prstGeom prst="rect">
            <a:avLst/>
          </a:prstGeom>
          <a:noFill/>
          <a:ln>
            <a:noFill/>
          </a:ln>
        </p:spPr>
        <p:txBody>
          <a:bodyPr wrap="square" rtlCol="0">
            <a:spAutoFit/>
          </a:bodyPr>
          <a:lstStyle/>
          <a:p>
            <a:r>
              <a:rPr lang="en-GB" dirty="0"/>
              <a:t>The Patient</a:t>
            </a:r>
          </a:p>
          <a:p>
            <a:endParaRPr lang="en-US" dirty="0"/>
          </a:p>
        </p:txBody>
      </p:sp>
      <p:sp>
        <p:nvSpPr>
          <p:cNvPr id="11" name="TextBox 10">
            <a:extLst>
              <a:ext uri="{FF2B5EF4-FFF2-40B4-BE49-F238E27FC236}">
                <a16:creationId xmlns:a16="http://schemas.microsoft.com/office/drawing/2014/main" id="{2BEF3E52-3938-4CCD-F11D-493DF5A6FE02}"/>
              </a:ext>
            </a:extLst>
          </p:cNvPr>
          <p:cNvSpPr txBox="1"/>
          <p:nvPr/>
        </p:nvSpPr>
        <p:spPr>
          <a:xfrm>
            <a:off x="428557" y="2309845"/>
            <a:ext cx="4619621" cy="923330"/>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a:t>Mrs. Margaret Johnson is a 72-year-old fictional patient who has been diagnosed with worsening knee and hip osteoarthritis.</a:t>
            </a:r>
          </a:p>
        </p:txBody>
      </p:sp>
      <p:sp>
        <p:nvSpPr>
          <p:cNvPr id="19" name="TextBox 18">
            <a:extLst>
              <a:ext uri="{FF2B5EF4-FFF2-40B4-BE49-F238E27FC236}">
                <a16:creationId xmlns:a16="http://schemas.microsoft.com/office/drawing/2014/main" id="{ED89F482-4B4C-DDD2-7A65-46D64C0010C5}"/>
              </a:ext>
            </a:extLst>
          </p:cNvPr>
          <p:cNvSpPr txBox="1"/>
          <p:nvPr/>
        </p:nvSpPr>
        <p:spPr>
          <a:xfrm>
            <a:off x="574608" y="3614499"/>
            <a:ext cx="3959292" cy="369332"/>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marL="0" marR="0">
              <a:buNone/>
            </a:pPr>
            <a:r>
              <a:rPr lang="en-GB" dirty="0">
                <a:effectLst/>
                <a:latin typeface="Helvetica Neue" panose="02000503000000020004" pitchFamily="2" charset="0"/>
              </a:rPr>
              <a:t>Why OA Matters in the UK</a:t>
            </a:r>
          </a:p>
        </p:txBody>
      </p:sp>
      <p:sp>
        <p:nvSpPr>
          <p:cNvPr id="28" name="TextBox 27">
            <a:extLst>
              <a:ext uri="{FF2B5EF4-FFF2-40B4-BE49-F238E27FC236}">
                <a16:creationId xmlns:a16="http://schemas.microsoft.com/office/drawing/2014/main" id="{BE7C20B5-006E-3386-BD09-8DFEF247EEB4}"/>
              </a:ext>
            </a:extLst>
          </p:cNvPr>
          <p:cNvSpPr txBox="1"/>
          <p:nvPr/>
        </p:nvSpPr>
        <p:spPr>
          <a:xfrm>
            <a:off x="428556" y="4254687"/>
            <a:ext cx="4349873" cy="1754326"/>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a:t>Osteoarthritis is a leading musculoskeletal disorder in the UK, affecting over 8.75 million adults. It is a primary driver of chronic pain and social care needs, impacting functional independence.</a:t>
            </a:r>
          </a:p>
        </p:txBody>
      </p:sp>
      <p:sp>
        <p:nvSpPr>
          <p:cNvPr id="30" name="TextBox 29">
            <a:extLst>
              <a:ext uri="{FF2B5EF4-FFF2-40B4-BE49-F238E27FC236}">
                <a16:creationId xmlns:a16="http://schemas.microsoft.com/office/drawing/2014/main" id="{6D8F3F89-C634-737F-6079-4FB1A0E90F34}"/>
              </a:ext>
            </a:extLst>
          </p:cNvPr>
          <p:cNvSpPr txBox="1"/>
          <p:nvPr/>
        </p:nvSpPr>
        <p:spPr>
          <a:xfrm>
            <a:off x="458648" y="6085653"/>
            <a:ext cx="6229350" cy="253916"/>
          </a:xfrm>
          <a:prstGeom prst="rect">
            <a:avLst/>
          </a:prstGeom>
          <a:noFill/>
        </p:spPr>
        <p:txBody>
          <a:bodyPr wrap="square">
            <a:spAutoFit/>
          </a:bodyPr>
          <a:lstStyle/>
          <a:p>
            <a:pPr marL="0" marR="0">
              <a:buNone/>
            </a:pPr>
            <a:r>
              <a:rPr lang="en-GB" sz="1050" dirty="0">
                <a:effectLst/>
                <a:latin typeface="Helvetica Neue" panose="02000503000000020004" pitchFamily="2" charset="0"/>
              </a:rPr>
              <a:t>(NICE, 2022)</a:t>
            </a:r>
          </a:p>
        </p:txBody>
      </p:sp>
      <p:pic>
        <p:nvPicPr>
          <p:cNvPr id="3" name="Picture 2" descr="Cartoon Elderly Woman Icon – Royalty-Free Vector | VectorStock">
            <a:extLst>
              <a:ext uri="{FF2B5EF4-FFF2-40B4-BE49-F238E27FC236}">
                <a16:creationId xmlns:a16="http://schemas.microsoft.com/office/drawing/2014/main" id="{8005B7AD-BE90-9283-3BED-5F1289A615EE}"/>
              </a:ext>
            </a:extLst>
          </p:cNvPr>
          <p:cNvPicPr>
            <a:picLocks noChangeAspect="1"/>
          </p:cNvPicPr>
          <p:nvPr/>
        </p:nvPicPr>
        <p:blipFill>
          <a:blip r:embed="rId5"/>
          <a:stretch>
            <a:fillRect/>
          </a:stretch>
        </p:blipFill>
        <p:spPr>
          <a:xfrm>
            <a:off x="7413571" y="856604"/>
            <a:ext cx="4349872" cy="5885121"/>
          </a:xfrm>
          <a:prstGeom prst="rect">
            <a:avLst/>
          </a:prstGeom>
        </p:spPr>
      </p:pic>
      <p:pic>
        <p:nvPicPr>
          <p:cNvPr id="5" name="Audio 4">
            <a:extLst>
              <a:ext uri="{FF2B5EF4-FFF2-40B4-BE49-F238E27FC236}">
                <a16:creationId xmlns:a16="http://schemas.microsoft.com/office/drawing/2014/main" id="{8732B4B3-D934-EF55-4281-1DCCC46B9B8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392525238"/>
      </p:ext>
    </p:extLst>
  </p:cSld>
  <p:clrMapOvr>
    <a:masterClrMapping/>
  </p:clrMapOvr>
  <mc:AlternateContent xmlns:mc="http://schemas.openxmlformats.org/markup-compatibility/2006">
    <mc:Choice xmlns:p14="http://schemas.microsoft.com/office/powerpoint/2010/main" Requires="p14">
      <p:transition spd="slow" p14:dur="2000" advTm="36064"/>
    </mc:Choice>
    <mc:Fallback>
      <p:transition spd="slow" advTm="360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F17098-40F9-A72A-DADD-4BCAEBFD5E28}"/>
              </a:ext>
            </a:extLst>
          </p:cNvPr>
          <p:cNvSpPr>
            <a:spLocks noGrp="1"/>
          </p:cNvSpPr>
          <p:nvPr>
            <p:ph type="title"/>
          </p:nvPr>
        </p:nvSpPr>
        <p:spPr>
          <a:xfrm>
            <a:off x="466722" y="586855"/>
            <a:ext cx="3201366" cy="3387497"/>
          </a:xfrm>
        </p:spPr>
        <p:txBody>
          <a:bodyPr anchor="b">
            <a:normAutofit/>
          </a:bodyPr>
          <a:lstStyle/>
          <a:p>
            <a:pPr algn="r"/>
            <a:r>
              <a:rPr lang="en-US" sz="4000" dirty="0">
                <a:solidFill>
                  <a:srgbClr val="FFFFFF"/>
                </a:solidFill>
              </a:rPr>
              <a:t>Disease and why its important in health and social care </a:t>
            </a:r>
          </a:p>
        </p:txBody>
      </p:sp>
      <p:sp>
        <p:nvSpPr>
          <p:cNvPr id="3" name="Content Placeholder 2">
            <a:extLst>
              <a:ext uri="{FF2B5EF4-FFF2-40B4-BE49-F238E27FC236}">
                <a16:creationId xmlns:a16="http://schemas.microsoft.com/office/drawing/2014/main" id="{CDF396A1-2ECE-A8E6-2466-C5D825BF52C8}"/>
              </a:ext>
            </a:extLst>
          </p:cNvPr>
          <p:cNvSpPr>
            <a:spLocks noGrp="1"/>
          </p:cNvSpPr>
          <p:nvPr>
            <p:ph idx="1"/>
          </p:nvPr>
        </p:nvSpPr>
        <p:spPr>
          <a:xfrm>
            <a:off x="4367695" y="649480"/>
            <a:ext cx="7111665" cy="2637730"/>
          </a:xfrm>
        </p:spPr>
        <p:txBody>
          <a:bodyPr anchor="ctr">
            <a:normAutofit/>
          </a:bodyPr>
          <a:lstStyle/>
          <a:p>
            <a:pPr marL="0" indent="0">
              <a:buNone/>
            </a:pPr>
            <a:r>
              <a:rPr lang="en-US" sz="2000" b="1" dirty="0"/>
              <a:t>Mian Disease: Osteoarthritis </a:t>
            </a:r>
          </a:p>
          <a:p>
            <a:pPr marL="0" indent="0">
              <a:lnSpc>
                <a:spcPct val="150000"/>
              </a:lnSpc>
              <a:buNone/>
            </a:pPr>
            <a:r>
              <a:rPr lang="en-US" sz="1600" dirty="0"/>
              <a:t>Osteoarthritis (OA) is a long-term musculoskeletal condition that gradually deteriorates the cartilage in joints. Bones rub against one anther when the cartilage deteriorates, causing discomfort, stiffness, oedema and decreased mobility. Osteoarthritis is more common in elderly person and typically affects the knees, hip, hands, and spine.</a:t>
            </a:r>
          </a:p>
          <a:p>
            <a:pPr marL="0" indent="0">
              <a:buNone/>
            </a:pPr>
            <a:endParaRPr lang="en-US" sz="2000" dirty="0"/>
          </a:p>
        </p:txBody>
      </p:sp>
      <p:sp>
        <p:nvSpPr>
          <p:cNvPr id="4" name="TextBox 3">
            <a:extLst>
              <a:ext uri="{FF2B5EF4-FFF2-40B4-BE49-F238E27FC236}">
                <a16:creationId xmlns:a16="http://schemas.microsoft.com/office/drawing/2014/main" id="{296887CD-DC99-C117-0926-49FF000D8A7F}"/>
              </a:ext>
            </a:extLst>
          </p:cNvPr>
          <p:cNvSpPr txBox="1"/>
          <p:nvPr/>
        </p:nvSpPr>
        <p:spPr>
          <a:xfrm>
            <a:off x="4318115" y="3164111"/>
            <a:ext cx="7407163" cy="3704027"/>
          </a:xfrm>
          <a:prstGeom prst="rect">
            <a:avLst/>
          </a:prstGeom>
          <a:noFill/>
        </p:spPr>
        <p:txBody>
          <a:bodyPr wrap="square" rtlCol="0">
            <a:spAutoFit/>
          </a:bodyPr>
          <a:lstStyle/>
          <a:p>
            <a:r>
              <a:rPr lang="en-US" b="1" dirty="0"/>
              <a:t>The importance in Health and Social Care </a:t>
            </a:r>
          </a:p>
          <a:p>
            <a:pPr>
              <a:lnSpc>
                <a:spcPct val="150000"/>
              </a:lnSpc>
            </a:pPr>
            <a:endParaRPr lang="en-US" dirty="0"/>
          </a:p>
          <a:p>
            <a:pPr>
              <a:lnSpc>
                <a:spcPct val="150000"/>
              </a:lnSpc>
            </a:pPr>
            <a:r>
              <a:rPr lang="en-US" sz="1600" dirty="0"/>
              <a:t>One of the most prevalent long-term musculoskeletal disorder in the UK, osteoarthritis is a. major contributor to pian and disability . A person mobility, independence, and quality of life are all greatly impacted by the illness. The number of person with osteoarthritis is predicted to climb as the UK’s population ages and obesity rates rise. As a result, health and social care providers are crucial in helping people keep their independence and enhances their general wellbeing through person-</a:t>
            </a:r>
            <a:r>
              <a:rPr lang="en-US" sz="1600" dirty="0" err="1"/>
              <a:t>centred</a:t>
            </a:r>
            <a:r>
              <a:rPr lang="en-US" sz="1600" dirty="0"/>
              <a:t>  care, pain management, rehabilitation and interdisciplinary treatments.</a:t>
            </a:r>
          </a:p>
        </p:txBody>
      </p:sp>
      <p:pic>
        <p:nvPicPr>
          <p:cNvPr id="5" name="Picture 4" descr="https://images.openai.com/static-rsc-4/WyXZFJnfdLtX2TXrOBtN1MRkr3MZOh_TR7cxSZ1TrD3AQgd9oLvWbgAarLnRgbBhV5kIlaDIT0drM48u6o6lsMbRsbffT8yvGnyNroKMeLT7yDiHgiUfNhSgrSFwif1MHCknmXZrmISMW59_-o57YEWIyhzyXKgDjDHDwbMR86KABikTuQvU1WJ4cgYdyHA9?purpose=fullsize">
            <a:extLst>
              <a:ext uri="{FF2B5EF4-FFF2-40B4-BE49-F238E27FC236}">
                <a16:creationId xmlns:a16="http://schemas.microsoft.com/office/drawing/2014/main" id="{0D4C8747-3C7E-B39F-D2EE-024DD5344E8B}"/>
              </a:ext>
            </a:extLst>
          </p:cNvPr>
          <p:cNvPicPr>
            <a:picLocks noChangeAspect="1"/>
          </p:cNvPicPr>
          <p:nvPr/>
        </p:nvPicPr>
        <p:blipFill>
          <a:blip r:embed="rId4"/>
          <a:stretch>
            <a:fillRect/>
          </a:stretch>
        </p:blipFill>
        <p:spPr>
          <a:xfrm>
            <a:off x="159400" y="4177030"/>
            <a:ext cx="3810000" cy="2527300"/>
          </a:xfrm>
          <a:prstGeom prst="rect">
            <a:avLst/>
          </a:prstGeom>
        </p:spPr>
      </p:pic>
      <p:pic>
        <p:nvPicPr>
          <p:cNvPr id="7" name="Audio 6">
            <a:extLst>
              <a:ext uri="{FF2B5EF4-FFF2-40B4-BE49-F238E27FC236}">
                <a16:creationId xmlns:a16="http://schemas.microsoft.com/office/drawing/2014/main" id="{41020853-D33F-40A7-D1C5-F1BEB36E619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593951356"/>
      </p:ext>
    </p:extLst>
  </p:cSld>
  <p:clrMapOvr>
    <a:masterClrMapping/>
  </p:clrMapOvr>
  <mc:AlternateContent xmlns:mc="http://schemas.openxmlformats.org/markup-compatibility/2006">
    <mc:Choice xmlns:p14="http://schemas.microsoft.com/office/powerpoint/2010/main" Requires="p14">
      <p:transition spd="slow" p14:dur="2000" advTm="82229"/>
    </mc:Choice>
    <mc:Fallback>
      <p:transition spd="slow" advTm="822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5" name="Group 24">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1" name="Rectangle 10">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7" name="Freeform: Shape 13">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8" name="Rectangle 2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7CB7E04B-62D0-B7C7-369E-6D07E08CE13D}"/>
              </a:ext>
            </a:extLst>
          </p:cNvPr>
          <p:cNvSpPr>
            <a:spLocks noGrp="1"/>
          </p:cNvSpPr>
          <p:nvPr>
            <p:ph type="title"/>
          </p:nvPr>
        </p:nvSpPr>
        <p:spPr>
          <a:xfrm>
            <a:off x="1143000" y="1676400"/>
            <a:ext cx="3810000" cy="3505200"/>
          </a:xfrm>
        </p:spPr>
        <p:txBody>
          <a:bodyPr anchor="t">
            <a:normAutofit/>
          </a:bodyPr>
          <a:lstStyle/>
          <a:p>
            <a:r>
              <a:rPr lang="en-GB" dirty="0"/>
              <a:t>Patient Demographic &amp; Social Profile</a:t>
            </a:r>
            <a:br>
              <a:rPr lang="en-GB" dirty="0"/>
            </a:br>
            <a:endParaRPr lang="en-US" sz="4000" dirty="0"/>
          </a:p>
        </p:txBody>
      </p:sp>
      <p:sp>
        <p:nvSpPr>
          <p:cNvPr id="4" name="TextBox 3">
            <a:extLst>
              <a:ext uri="{FF2B5EF4-FFF2-40B4-BE49-F238E27FC236}">
                <a16:creationId xmlns:a16="http://schemas.microsoft.com/office/drawing/2014/main" id="{1E07A8DE-0CCF-180D-6D8E-F8879037D9D0}"/>
              </a:ext>
            </a:extLst>
          </p:cNvPr>
          <p:cNvSpPr txBox="1"/>
          <p:nvPr/>
        </p:nvSpPr>
        <p:spPr>
          <a:xfrm>
            <a:off x="4857750" y="3011775"/>
            <a:ext cx="1638300" cy="369332"/>
          </a:xfrm>
          <a:prstGeom prst="rect">
            <a:avLst/>
          </a:prstGeom>
          <a:noFill/>
        </p:spPr>
        <p:txBody>
          <a:bodyPr wrap="square" rtlCol="0">
            <a:spAutoFit/>
          </a:bodyPr>
          <a:lstStyle/>
          <a:p>
            <a:r>
              <a:rPr lang="en-GB" dirty="0"/>
              <a:t>Core Identity</a:t>
            </a:r>
          </a:p>
        </p:txBody>
      </p:sp>
      <p:sp>
        <p:nvSpPr>
          <p:cNvPr id="5" name="TextBox 4">
            <a:extLst>
              <a:ext uri="{FF2B5EF4-FFF2-40B4-BE49-F238E27FC236}">
                <a16:creationId xmlns:a16="http://schemas.microsoft.com/office/drawing/2014/main" id="{2AA52606-FB92-3201-A3EC-E05F80CFBE66}"/>
              </a:ext>
            </a:extLst>
          </p:cNvPr>
          <p:cNvSpPr txBox="1"/>
          <p:nvPr/>
        </p:nvSpPr>
        <p:spPr>
          <a:xfrm>
            <a:off x="7217300" y="1828800"/>
            <a:ext cx="1854200" cy="369332"/>
          </a:xfrm>
          <a:prstGeom prst="rect">
            <a:avLst/>
          </a:prstGeom>
          <a:noFill/>
        </p:spPr>
        <p:txBody>
          <a:bodyPr wrap="square" rtlCol="0">
            <a:spAutoFit/>
          </a:bodyPr>
          <a:lstStyle/>
          <a:p>
            <a:r>
              <a:rPr lang="en-GB" dirty="0"/>
              <a:t>Socio-Economic</a:t>
            </a:r>
          </a:p>
        </p:txBody>
      </p:sp>
      <p:sp>
        <p:nvSpPr>
          <p:cNvPr id="6" name="TextBox 5">
            <a:extLst>
              <a:ext uri="{FF2B5EF4-FFF2-40B4-BE49-F238E27FC236}">
                <a16:creationId xmlns:a16="http://schemas.microsoft.com/office/drawing/2014/main" id="{FD97EBA6-BB83-42BF-7DD0-AD3166322753}"/>
              </a:ext>
            </a:extLst>
          </p:cNvPr>
          <p:cNvSpPr txBox="1"/>
          <p:nvPr/>
        </p:nvSpPr>
        <p:spPr>
          <a:xfrm>
            <a:off x="9223900" y="1866900"/>
            <a:ext cx="1770600" cy="369332"/>
          </a:xfrm>
          <a:prstGeom prst="rect">
            <a:avLst/>
          </a:prstGeom>
          <a:noFill/>
        </p:spPr>
        <p:txBody>
          <a:bodyPr wrap="square" rtlCol="0">
            <a:spAutoFit/>
          </a:bodyPr>
          <a:lstStyle/>
          <a:p>
            <a:r>
              <a:rPr lang="en-GB" dirty="0"/>
              <a:t>Social Context</a:t>
            </a:r>
          </a:p>
        </p:txBody>
      </p:sp>
      <p:sp>
        <p:nvSpPr>
          <p:cNvPr id="7" name="TextBox 6">
            <a:extLst>
              <a:ext uri="{FF2B5EF4-FFF2-40B4-BE49-F238E27FC236}">
                <a16:creationId xmlns:a16="http://schemas.microsoft.com/office/drawing/2014/main" id="{5EA02B75-DB23-A997-6595-E4BD6B5C0BAF}"/>
              </a:ext>
            </a:extLst>
          </p:cNvPr>
          <p:cNvSpPr txBox="1"/>
          <p:nvPr/>
        </p:nvSpPr>
        <p:spPr>
          <a:xfrm>
            <a:off x="4475950" y="3724007"/>
            <a:ext cx="2345000" cy="1200329"/>
          </a:xfrm>
          <a:prstGeom prst="rect">
            <a:avLst/>
          </a:prstGeom>
          <a:noFill/>
        </p:spPr>
        <p:txBody>
          <a:bodyPr wrap="square" rtlCol="0">
            <a:spAutoFit/>
          </a:bodyPr>
          <a:lstStyle/>
          <a:p>
            <a:r>
              <a:rPr lang="en-GB" b="1" dirty="0"/>
              <a:t>Name:</a:t>
            </a:r>
            <a:r>
              <a:rPr lang="en-GB" dirty="0"/>
              <a:t> Mrs. Margaret Johnson</a:t>
            </a:r>
          </a:p>
          <a:p>
            <a:r>
              <a:rPr lang="en-GB" b="1" dirty="0"/>
              <a:t>Age:</a:t>
            </a:r>
            <a:r>
              <a:rPr lang="en-GB" dirty="0"/>
              <a:t> 72 Years</a:t>
            </a:r>
          </a:p>
          <a:p>
            <a:r>
              <a:rPr lang="en-GB" b="1" dirty="0"/>
              <a:t>Gender:</a:t>
            </a:r>
            <a:r>
              <a:rPr lang="en-GB" dirty="0"/>
              <a:t> Female</a:t>
            </a:r>
          </a:p>
        </p:txBody>
      </p:sp>
      <p:sp>
        <p:nvSpPr>
          <p:cNvPr id="9" name="TextBox 8">
            <a:extLst>
              <a:ext uri="{FF2B5EF4-FFF2-40B4-BE49-F238E27FC236}">
                <a16:creationId xmlns:a16="http://schemas.microsoft.com/office/drawing/2014/main" id="{CEE75F7B-735E-2B4E-4BFA-3CDBBF3773F0}"/>
              </a:ext>
            </a:extLst>
          </p:cNvPr>
          <p:cNvSpPr txBox="1"/>
          <p:nvPr/>
        </p:nvSpPr>
        <p:spPr>
          <a:xfrm>
            <a:off x="7179200" y="2186464"/>
            <a:ext cx="1854200" cy="3139321"/>
          </a:xfrm>
          <a:prstGeom prst="rect">
            <a:avLst/>
          </a:prstGeom>
          <a:noFill/>
        </p:spPr>
        <p:txBody>
          <a:bodyPr wrap="square" rtlCol="0">
            <a:spAutoFit/>
          </a:bodyPr>
          <a:lstStyle/>
          <a:p>
            <a:r>
              <a:rPr lang="en-GB" b="1" dirty="0"/>
              <a:t>Occupation:</a:t>
            </a:r>
            <a:r>
              <a:rPr lang="en-GB" dirty="0"/>
              <a:t> Retired Elementary School Teacher</a:t>
            </a:r>
          </a:p>
          <a:p>
            <a:r>
              <a:rPr lang="en-GB" b="1" dirty="0"/>
              <a:t>Resides:</a:t>
            </a:r>
            <a:r>
              <a:rPr lang="en-GB" dirty="0"/>
              <a:t> Luton, Bedfordshire (Lives alone).</a:t>
            </a:r>
          </a:p>
          <a:p>
            <a:r>
              <a:rPr lang="en-GB" b="1" dirty="0"/>
              <a:t>Interests:</a:t>
            </a:r>
            <a:r>
              <a:rPr lang="en-GB" dirty="0"/>
              <a:t> Gardening and local community groups.</a:t>
            </a:r>
          </a:p>
        </p:txBody>
      </p:sp>
      <p:sp>
        <p:nvSpPr>
          <p:cNvPr id="13" name="TextBox 12">
            <a:extLst>
              <a:ext uri="{FF2B5EF4-FFF2-40B4-BE49-F238E27FC236}">
                <a16:creationId xmlns:a16="http://schemas.microsoft.com/office/drawing/2014/main" id="{FFBE36B9-5871-8545-307E-E25D72791822}"/>
              </a:ext>
            </a:extLst>
          </p:cNvPr>
          <p:cNvSpPr txBox="1"/>
          <p:nvPr/>
        </p:nvSpPr>
        <p:spPr>
          <a:xfrm>
            <a:off x="9335550" y="2236232"/>
            <a:ext cx="1854200" cy="3416320"/>
          </a:xfrm>
          <a:prstGeom prst="rect">
            <a:avLst/>
          </a:prstGeom>
          <a:noFill/>
        </p:spPr>
        <p:txBody>
          <a:bodyPr wrap="square" rtlCol="0">
            <a:spAutoFit/>
          </a:bodyPr>
          <a:lstStyle/>
          <a:p>
            <a:r>
              <a:rPr lang="en-GB" b="1" dirty="0"/>
              <a:t>Status:</a:t>
            </a:r>
            <a:r>
              <a:rPr lang="en-GB" dirty="0"/>
              <a:t> Widowed (5 years ago).</a:t>
            </a:r>
          </a:p>
          <a:p>
            <a:r>
              <a:rPr lang="en-GB" b="1" dirty="0"/>
              <a:t>Family:</a:t>
            </a:r>
            <a:r>
              <a:rPr lang="en-GB" dirty="0"/>
              <a:t> Two adult children who visit on weekends.</a:t>
            </a:r>
          </a:p>
          <a:p>
            <a:r>
              <a:rPr lang="en-GB" b="1" dirty="0"/>
              <a:t>Needs:</a:t>
            </a:r>
            <a:r>
              <a:rPr lang="en-GB" dirty="0"/>
              <a:t> Requires help with shopping and domestic chores.</a:t>
            </a:r>
          </a:p>
        </p:txBody>
      </p:sp>
      <p:pic>
        <p:nvPicPr>
          <p:cNvPr id="8" name="Audio 7">
            <a:extLst>
              <a:ext uri="{FF2B5EF4-FFF2-40B4-BE49-F238E27FC236}">
                <a16:creationId xmlns:a16="http://schemas.microsoft.com/office/drawing/2014/main" id="{B174E16E-5540-8588-15BD-E20885B948A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611607302"/>
      </p:ext>
    </p:extLst>
  </p:cSld>
  <p:clrMapOvr>
    <a:masterClrMapping/>
  </p:clrMapOvr>
  <mc:AlternateContent xmlns:mc="http://schemas.openxmlformats.org/markup-compatibility/2006">
    <mc:Choice xmlns:p14="http://schemas.microsoft.com/office/powerpoint/2010/main" Requires="p14">
      <p:transition spd="slow" p14:dur="2000" advTm="51786"/>
    </mc:Choice>
    <mc:Fallback>
      <p:transition spd="slow" advTm="517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9" name="Rectangle 8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94">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1A2FC2-D45A-5D1A-4C10-489C2BFF47EA}"/>
              </a:ext>
            </a:extLst>
          </p:cNvPr>
          <p:cNvSpPr>
            <a:spLocks noGrp="1"/>
          </p:cNvSpPr>
          <p:nvPr>
            <p:ph type="title"/>
          </p:nvPr>
        </p:nvSpPr>
        <p:spPr>
          <a:xfrm>
            <a:off x="699713" y="248038"/>
            <a:ext cx="8710987" cy="1159200"/>
          </a:xfrm>
        </p:spPr>
        <p:txBody>
          <a:bodyPr vert="horz" lIns="91440" tIns="45720" rIns="91440" bIns="45720" rtlCol="0" anchor="ctr">
            <a:normAutofit fontScale="90000"/>
          </a:bodyPr>
          <a:lstStyle/>
          <a:p>
            <a:r>
              <a:rPr lang="en-GB" dirty="0">
                <a:solidFill>
                  <a:schemeClr val="bg1"/>
                </a:solidFill>
              </a:rPr>
              <a:t>Health Measurements &amp; Clinical Benchmarks</a:t>
            </a:r>
            <a:endParaRPr lang="en-US" sz="4000" kern="1200" dirty="0">
              <a:solidFill>
                <a:schemeClr val="bg1"/>
              </a:solidFill>
              <a:latin typeface="+mj-lt"/>
              <a:ea typeface="+mj-ea"/>
              <a:cs typeface="+mj-cs"/>
            </a:endParaRPr>
          </a:p>
        </p:txBody>
      </p:sp>
      <p:sp>
        <p:nvSpPr>
          <p:cNvPr id="8" name="TextBox 7">
            <a:extLst>
              <a:ext uri="{FF2B5EF4-FFF2-40B4-BE49-F238E27FC236}">
                <a16:creationId xmlns:a16="http://schemas.microsoft.com/office/drawing/2014/main" id="{21BD57AB-9948-ECCD-2456-10643A2EAE6A}"/>
              </a:ext>
            </a:extLst>
          </p:cNvPr>
          <p:cNvSpPr txBox="1"/>
          <p:nvPr/>
        </p:nvSpPr>
        <p:spPr>
          <a:xfrm>
            <a:off x="447229" y="1703385"/>
            <a:ext cx="11416995" cy="2779715"/>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endParaRPr lang="en-US" dirty="0"/>
          </a:p>
        </p:txBody>
      </p:sp>
      <p:sp>
        <p:nvSpPr>
          <p:cNvPr id="9" name="TextBox 8">
            <a:extLst>
              <a:ext uri="{FF2B5EF4-FFF2-40B4-BE49-F238E27FC236}">
                <a16:creationId xmlns:a16="http://schemas.microsoft.com/office/drawing/2014/main" id="{D9C4366B-2490-8241-9588-3836D3669933}"/>
              </a:ext>
            </a:extLst>
          </p:cNvPr>
          <p:cNvSpPr txBox="1"/>
          <p:nvPr/>
        </p:nvSpPr>
        <p:spPr>
          <a:xfrm>
            <a:off x="1631950" y="2226714"/>
            <a:ext cx="1625600" cy="369332"/>
          </a:xfrm>
          <a:prstGeom prst="rect">
            <a:avLst/>
          </a:prstGeom>
          <a:solidFill>
            <a:schemeClr val="accent2"/>
          </a:solidFill>
        </p:spPr>
        <p:txBody>
          <a:bodyPr wrap="square" rtlCol="0">
            <a:spAutoFit/>
          </a:bodyPr>
          <a:lstStyle/>
          <a:p>
            <a:r>
              <a:rPr lang="en-GB" dirty="0"/>
              <a:t>Measurement</a:t>
            </a:r>
          </a:p>
        </p:txBody>
      </p:sp>
      <p:sp>
        <p:nvSpPr>
          <p:cNvPr id="15" name="TextBox 14">
            <a:extLst>
              <a:ext uri="{FF2B5EF4-FFF2-40B4-BE49-F238E27FC236}">
                <a16:creationId xmlns:a16="http://schemas.microsoft.com/office/drawing/2014/main" id="{614A2E78-D75E-90FF-8ED6-C917C0C0D580}"/>
              </a:ext>
            </a:extLst>
          </p:cNvPr>
          <p:cNvSpPr txBox="1"/>
          <p:nvPr/>
        </p:nvSpPr>
        <p:spPr>
          <a:xfrm>
            <a:off x="4457700" y="2221174"/>
            <a:ext cx="2438400" cy="369332"/>
          </a:xfrm>
          <a:prstGeom prst="rect">
            <a:avLst/>
          </a:prstGeom>
          <a:solidFill>
            <a:schemeClr val="accent2"/>
          </a:solidFill>
        </p:spPr>
        <p:txBody>
          <a:bodyPr wrap="square" rtlCol="0">
            <a:spAutoFit/>
          </a:bodyPr>
          <a:lstStyle/>
          <a:p>
            <a:r>
              <a:rPr lang="en-GB" dirty="0"/>
              <a:t>Mrs. Johnson's Value</a:t>
            </a:r>
          </a:p>
        </p:txBody>
      </p:sp>
      <p:sp>
        <p:nvSpPr>
          <p:cNvPr id="16" name="TextBox 15">
            <a:extLst>
              <a:ext uri="{FF2B5EF4-FFF2-40B4-BE49-F238E27FC236}">
                <a16:creationId xmlns:a16="http://schemas.microsoft.com/office/drawing/2014/main" id="{7C420AA4-3473-F771-F76A-7AA96CB1C707}"/>
              </a:ext>
            </a:extLst>
          </p:cNvPr>
          <p:cNvSpPr txBox="1"/>
          <p:nvPr/>
        </p:nvSpPr>
        <p:spPr>
          <a:xfrm>
            <a:off x="7429500" y="2221174"/>
            <a:ext cx="1803400" cy="369332"/>
          </a:xfrm>
          <a:prstGeom prst="rect">
            <a:avLst/>
          </a:prstGeom>
          <a:solidFill>
            <a:schemeClr val="accent2"/>
          </a:solidFill>
        </p:spPr>
        <p:txBody>
          <a:bodyPr wrap="square" rtlCol="0">
            <a:spAutoFit/>
          </a:bodyPr>
          <a:lstStyle/>
          <a:p>
            <a:r>
              <a:rPr lang="en-GB" dirty="0"/>
              <a:t>Healthy Range</a:t>
            </a:r>
          </a:p>
        </p:txBody>
      </p:sp>
      <p:sp>
        <p:nvSpPr>
          <p:cNvPr id="17" name="TextBox 16">
            <a:extLst>
              <a:ext uri="{FF2B5EF4-FFF2-40B4-BE49-F238E27FC236}">
                <a16:creationId xmlns:a16="http://schemas.microsoft.com/office/drawing/2014/main" id="{7E521213-FCB0-2720-87E4-A9369372A8BB}"/>
              </a:ext>
            </a:extLst>
          </p:cNvPr>
          <p:cNvSpPr txBox="1"/>
          <p:nvPr/>
        </p:nvSpPr>
        <p:spPr>
          <a:xfrm>
            <a:off x="9601200" y="2221174"/>
            <a:ext cx="1320800" cy="369332"/>
          </a:xfrm>
          <a:prstGeom prst="rect">
            <a:avLst/>
          </a:prstGeom>
          <a:solidFill>
            <a:schemeClr val="accent2"/>
          </a:solidFill>
        </p:spPr>
        <p:txBody>
          <a:bodyPr wrap="square" rtlCol="0">
            <a:spAutoFit/>
          </a:bodyPr>
          <a:lstStyle/>
          <a:p>
            <a:r>
              <a:rPr lang="en-GB" dirty="0"/>
              <a:t>Status</a:t>
            </a:r>
          </a:p>
        </p:txBody>
      </p:sp>
      <p:sp>
        <p:nvSpPr>
          <p:cNvPr id="18" name="TextBox 17">
            <a:extLst>
              <a:ext uri="{FF2B5EF4-FFF2-40B4-BE49-F238E27FC236}">
                <a16:creationId xmlns:a16="http://schemas.microsoft.com/office/drawing/2014/main" id="{ABDB878A-361B-F82B-B1AC-7363C33294B5}"/>
              </a:ext>
            </a:extLst>
          </p:cNvPr>
          <p:cNvSpPr txBox="1"/>
          <p:nvPr/>
        </p:nvSpPr>
        <p:spPr>
          <a:xfrm>
            <a:off x="1152525" y="2771321"/>
            <a:ext cx="2724150" cy="369332"/>
          </a:xfrm>
          <a:prstGeom prst="rect">
            <a:avLst/>
          </a:prstGeom>
          <a:noFill/>
        </p:spPr>
        <p:txBody>
          <a:bodyPr wrap="square" rtlCol="0">
            <a:spAutoFit/>
          </a:bodyPr>
          <a:lstStyle/>
          <a:p>
            <a:r>
              <a:rPr lang="en-GB" dirty="0"/>
              <a:t>Body Mass Index (BMI)</a:t>
            </a:r>
          </a:p>
        </p:txBody>
      </p:sp>
      <p:sp>
        <p:nvSpPr>
          <p:cNvPr id="20" name="TextBox 19">
            <a:extLst>
              <a:ext uri="{FF2B5EF4-FFF2-40B4-BE49-F238E27FC236}">
                <a16:creationId xmlns:a16="http://schemas.microsoft.com/office/drawing/2014/main" id="{CDDB465C-FFCB-D93E-233D-81299BF1A12F}"/>
              </a:ext>
            </a:extLst>
          </p:cNvPr>
          <p:cNvSpPr txBox="1"/>
          <p:nvPr/>
        </p:nvSpPr>
        <p:spPr>
          <a:xfrm>
            <a:off x="1152525" y="3315928"/>
            <a:ext cx="2584450" cy="369332"/>
          </a:xfrm>
          <a:prstGeom prst="rect">
            <a:avLst/>
          </a:prstGeom>
          <a:noFill/>
        </p:spPr>
        <p:txBody>
          <a:bodyPr wrap="square" rtlCol="0">
            <a:spAutoFit/>
          </a:bodyPr>
          <a:lstStyle/>
          <a:p>
            <a:r>
              <a:rPr lang="en-GB" dirty="0"/>
              <a:t>Blood Pressure (BP)</a:t>
            </a:r>
          </a:p>
        </p:txBody>
      </p:sp>
      <p:sp>
        <p:nvSpPr>
          <p:cNvPr id="24" name="TextBox 23">
            <a:extLst>
              <a:ext uri="{FF2B5EF4-FFF2-40B4-BE49-F238E27FC236}">
                <a16:creationId xmlns:a16="http://schemas.microsoft.com/office/drawing/2014/main" id="{AEAFCB06-06B7-C92B-DC4E-D060C3E9EDCD}"/>
              </a:ext>
            </a:extLst>
          </p:cNvPr>
          <p:cNvSpPr txBox="1"/>
          <p:nvPr/>
        </p:nvSpPr>
        <p:spPr>
          <a:xfrm>
            <a:off x="1152525" y="3797362"/>
            <a:ext cx="2584450" cy="369332"/>
          </a:xfrm>
          <a:prstGeom prst="rect">
            <a:avLst/>
          </a:prstGeom>
          <a:noFill/>
        </p:spPr>
        <p:txBody>
          <a:bodyPr wrap="square" rtlCol="0">
            <a:spAutoFit/>
          </a:bodyPr>
          <a:lstStyle/>
          <a:p>
            <a:r>
              <a:rPr lang="en-GB" dirty="0"/>
              <a:t>Blood Glucose (Fasting)</a:t>
            </a:r>
          </a:p>
        </p:txBody>
      </p:sp>
      <p:sp>
        <p:nvSpPr>
          <p:cNvPr id="26" name="TextBox 25">
            <a:extLst>
              <a:ext uri="{FF2B5EF4-FFF2-40B4-BE49-F238E27FC236}">
                <a16:creationId xmlns:a16="http://schemas.microsoft.com/office/drawing/2014/main" id="{89464612-B473-95FF-C193-2AD68A2C643B}"/>
              </a:ext>
            </a:extLst>
          </p:cNvPr>
          <p:cNvSpPr txBox="1"/>
          <p:nvPr/>
        </p:nvSpPr>
        <p:spPr>
          <a:xfrm>
            <a:off x="4457698" y="2784047"/>
            <a:ext cx="2070100" cy="369332"/>
          </a:xfrm>
          <a:prstGeom prst="rect">
            <a:avLst/>
          </a:prstGeom>
          <a:noFill/>
        </p:spPr>
        <p:txBody>
          <a:bodyPr wrap="square" rtlCol="0">
            <a:spAutoFit/>
          </a:bodyPr>
          <a:lstStyle/>
          <a:p>
            <a:r>
              <a:rPr lang="en-GB" dirty="0"/>
              <a:t>31.0 kg/m²</a:t>
            </a:r>
          </a:p>
        </p:txBody>
      </p:sp>
      <p:sp>
        <p:nvSpPr>
          <p:cNvPr id="28" name="TextBox 27">
            <a:extLst>
              <a:ext uri="{FF2B5EF4-FFF2-40B4-BE49-F238E27FC236}">
                <a16:creationId xmlns:a16="http://schemas.microsoft.com/office/drawing/2014/main" id="{6A35C661-35EB-3CC1-1733-C9D69C016F30}"/>
              </a:ext>
            </a:extLst>
          </p:cNvPr>
          <p:cNvSpPr txBox="1"/>
          <p:nvPr/>
        </p:nvSpPr>
        <p:spPr>
          <a:xfrm>
            <a:off x="4457698" y="3338045"/>
            <a:ext cx="1812925" cy="369332"/>
          </a:xfrm>
          <a:prstGeom prst="rect">
            <a:avLst/>
          </a:prstGeom>
          <a:noFill/>
        </p:spPr>
        <p:txBody>
          <a:bodyPr wrap="square" rtlCol="0">
            <a:spAutoFit/>
          </a:bodyPr>
          <a:lstStyle/>
          <a:p>
            <a:r>
              <a:rPr lang="en-GB" dirty="0"/>
              <a:t>145 / 92 mmHg</a:t>
            </a:r>
          </a:p>
        </p:txBody>
      </p:sp>
      <p:sp>
        <p:nvSpPr>
          <p:cNvPr id="30" name="TextBox 29">
            <a:extLst>
              <a:ext uri="{FF2B5EF4-FFF2-40B4-BE49-F238E27FC236}">
                <a16:creationId xmlns:a16="http://schemas.microsoft.com/office/drawing/2014/main" id="{C065DFF4-4F4D-90B4-7A09-65D1CBF6359A}"/>
              </a:ext>
            </a:extLst>
          </p:cNvPr>
          <p:cNvSpPr txBox="1"/>
          <p:nvPr/>
        </p:nvSpPr>
        <p:spPr>
          <a:xfrm>
            <a:off x="4457698" y="3790287"/>
            <a:ext cx="1638300" cy="369332"/>
          </a:xfrm>
          <a:prstGeom prst="rect">
            <a:avLst/>
          </a:prstGeom>
          <a:noFill/>
        </p:spPr>
        <p:txBody>
          <a:bodyPr wrap="square" rtlCol="0">
            <a:spAutoFit/>
          </a:bodyPr>
          <a:lstStyle/>
          <a:p>
            <a:r>
              <a:rPr lang="en-GB" dirty="0"/>
              <a:t>6.2 mmol/L</a:t>
            </a:r>
          </a:p>
        </p:txBody>
      </p:sp>
      <p:sp>
        <p:nvSpPr>
          <p:cNvPr id="32" name="TextBox 31">
            <a:extLst>
              <a:ext uri="{FF2B5EF4-FFF2-40B4-BE49-F238E27FC236}">
                <a16:creationId xmlns:a16="http://schemas.microsoft.com/office/drawing/2014/main" id="{2369FBEB-A0AF-E7DC-6DC7-C925F6B6F334}"/>
              </a:ext>
            </a:extLst>
          </p:cNvPr>
          <p:cNvSpPr txBox="1"/>
          <p:nvPr/>
        </p:nvSpPr>
        <p:spPr>
          <a:xfrm>
            <a:off x="6991346" y="2794685"/>
            <a:ext cx="1882779" cy="369332"/>
          </a:xfrm>
          <a:prstGeom prst="rect">
            <a:avLst/>
          </a:prstGeom>
          <a:noFill/>
        </p:spPr>
        <p:txBody>
          <a:bodyPr wrap="square" rtlCol="0">
            <a:spAutoFit/>
          </a:bodyPr>
          <a:lstStyle/>
          <a:p>
            <a:r>
              <a:rPr lang="en-GB" dirty="0"/>
              <a:t>18.5 – 24.9 kg/m²</a:t>
            </a:r>
          </a:p>
        </p:txBody>
      </p:sp>
      <p:sp>
        <p:nvSpPr>
          <p:cNvPr id="34" name="TextBox 33">
            <a:extLst>
              <a:ext uri="{FF2B5EF4-FFF2-40B4-BE49-F238E27FC236}">
                <a16:creationId xmlns:a16="http://schemas.microsoft.com/office/drawing/2014/main" id="{E8D15E3F-1536-AC93-BE4F-71BC450A4B3B}"/>
              </a:ext>
            </a:extLst>
          </p:cNvPr>
          <p:cNvSpPr txBox="1"/>
          <p:nvPr/>
        </p:nvSpPr>
        <p:spPr>
          <a:xfrm>
            <a:off x="6991346" y="3284420"/>
            <a:ext cx="1917700" cy="369332"/>
          </a:xfrm>
          <a:prstGeom prst="rect">
            <a:avLst/>
          </a:prstGeom>
          <a:noFill/>
        </p:spPr>
        <p:txBody>
          <a:bodyPr wrap="square" rtlCol="0">
            <a:spAutoFit/>
          </a:bodyPr>
          <a:lstStyle/>
          <a:p>
            <a:r>
              <a:rPr lang="en-GB" dirty="0"/>
              <a:t>&lt; 120 / 80 mmHg</a:t>
            </a:r>
          </a:p>
        </p:txBody>
      </p:sp>
      <p:sp>
        <p:nvSpPr>
          <p:cNvPr id="36" name="TextBox 35">
            <a:extLst>
              <a:ext uri="{FF2B5EF4-FFF2-40B4-BE49-F238E27FC236}">
                <a16:creationId xmlns:a16="http://schemas.microsoft.com/office/drawing/2014/main" id="{799D335F-71FD-DFE3-90E4-344BAD0A49FE}"/>
              </a:ext>
            </a:extLst>
          </p:cNvPr>
          <p:cNvSpPr txBox="1"/>
          <p:nvPr/>
        </p:nvSpPr>
        <p:spPr>
          <a:xfrm>
            <a:off x="6991346" y="3809915"/>
            <a:ext cx="1917700" cy="369332"/>
          </a:xfrm>
          <a:prstGeom prst="rect">
            <a:avLst/>
          </a:prstGeom>
          <a:noFill/>
        </p:spPr>
        <p:txBody>
          <a:bodyPr wrap="square" rtlCol="0">
            <a:spAutoFit/>
          </a:bodyPr>
          <a:lstStyle/>
          <a:p>
            <a:r>
              <a:rPr lang="en-GB" dirty="0"/>
              <a:t>3.9 – 5.5 mmol/L</a:t>
            </a:r>
          </a:p>
        </p:txBody>
      </p:sp>
      <p:sp>
        <p:nvSpPr>
          <p:cNvPr id="38" name="TextBox 37">
            <a:extLst>
              <a:ext uri="{FF2B5EF4-FFF2-40B4-BE49-F238E27FC236}">
                <a16:creationId xmlns:a16="http://schemas.microsoft.com/office/drawing/2014/main" id="{1CC16B4D-5280-327B-1F76-617DE57FACE6}"/>
              </a:ext>
            </a:extLst>
          </p:cNvPr>
          <p:cNvSpPr txBox="1"/>
          <p:nvPr/>
        </p:nvSpPr>
        <p:spPr>
          <a:xfrm>
            <a:off x="9286052" y="2824638"/>
            <a:ext cx="1917699" cy="369332"/>
          </a:xfrm>
          <a:prstGeom prst="rect">
            <a:avLst/>
          </a:prstGeom>
          <a:noFill/>
        </p:spPr>
        <p:txBody>
          <a:bodyPr wrap="square" rtlCol="0">
            <a:spAutoFit/>
          </a:bodyPr>
          <a:lstStyle/>
          <a:p>
            <a:r>
              <a:rPr lang="en-GB" dirty="0"/>
              <a:t>3.9 – 5.5 mmol/L</a:t>
            </a:r>
          </a:p>
        </p:txBody>
      </p:sp>
      <p:sp>
        <p:nvSpPr>
          <p:cNvPr id="40" name="TextBox 39">
            <a:extLst>
              <a:ext uri="{FF2B5EF4-FFF2-40B4-BE49-F238E27FC236}">
                <a16:creationId xmlns:a16="http://schemas.microsoft.com/office/drawing/2014/main" id="{2B67688D-F622-5462-59A4-A86B07628FB9}"/>
              </a:ext>
            </a:extLst>
          </p:cNvPr>
          <p:cNvSpPr txBox="1"/>
          <p:nvPr/>
        </p:nvSpPr>
        <p:spPr>
          <a:xfrm>
            <a:off x="9288693" y="3303144"/>
            <a:ext cx="2575532" cy="369332"/>
          </a:xfrm>
          <a:prstGeom prst="rect">
            <a:avLst/>
          </a:prstGeom>
          <a:noFill/>
        </p:spPr>
        <p:txBody>
          <a:bodyPr wrap="square" rtlCol="0">
            <a:spAutoFit/>
          </a:bodyPr>
          <a:lstStyle/>
          <a:p>
            <a:r>
              <a:rPr lang="en-GB" dirty="0"/>
              <a:t>Stage 1 Hypertension</a:t>
            </a:r>
          </a:p>
        </p:txBody>
      </p:sp>
      <p:sp>
        <p:nvSpPr>
          <p:cNvPr id="47" name="TextBox 46">
            <a:extLst>
              <a:ext uri="{FF2B5EF4-FFF2-40B4-BE49-F238E27FC236}">
                <a16:creationId xmlns:a16="http://schemas.microsoft.com/office/drawing/2014/main" id="{F0CDED04-6432-D5F0-906E-73E4B764CB86}"/>
              </a:ext>
            </a:extLst>
          </p:cNvPr>
          <p:cNvSpPr txBox="1"/>
          <p:nvPr/>
        </p:nvSpPr>
        <p:spPr>
          <a:xfrm>
            <a:off x="9288693" y="3781650"/>
            <a:ext cx="1978030" cy="369332"/>
          </a:xfrm>
          <a:prstGeom prst="rect">
            <a:avLst/>
          </a:prstGeom>
          <a:noFill/>
        </p:spPr>
        <p:txBody>
          <a:bodyPr wrap="square" rtlCol="0">
            <a:spAutoFit/>
          </a:bodyPr>
          <a:lstStyle/>
          <a:p>
            <a:r>
              <a:rPr lang="en-GB" dirty="0"/>
              <a:t>Prediabetic Range</a:t>
            </a:r>
          </a:p>
        </p:txBody>
      </p:sp>
      <p:sp>
        <p:nvSpPr>
          <p:cNvPr id="49" name="TextBox 48">
            <a:extLst>
              <a:ext uri="{FF2B5EF4-FFF2-40B4-BE49-F238E27FC236}">
                <a16:creationId xmlns:a16="http://schemas.microsoft.com/office/drawing/2014/main" id="{B7498396-C8EE-2157-E21C-A925CF11E77E}"/>
              </a:ext>
            </a:extLst>
          </p:cNvPr>
          <p:cNvSpPr txBox="1"/>
          <p:nvPr/>
        </p:nvSpPr>
        <p:spPr>
          <a:xfrm>
            <a:off x="509213" y="5057754"/>
            <a:ext cx="8901487" cy="120032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Mrs. Johnson's measurements reveal significant metabolic risks. Her BMI of 31.0 directly increases the mechanical load on her weight-bearing joints, while her hypertension and prediabetic glucose levels necessitate an integrated care approach to prevent further cardiovascular complications.</a:t>
            </a:r>
          </a:p>
        </p:txBody>
      </p:sp>
      <p:sp>
        <p:nvSpPr>
          <p:cNvPr id="50" name="TextBox 49">
            <a:extLst>
              <a:ext uri="{FF2B5EF4-FFF2-40B4-BE49-F238E27FC236}">
                <a16:creationId xmlns:a16="http://schemas.microsoft.com/office/drawing/2014/main" id="{E1426AA4-1F41-BF3B-A92C-2CCA3FD2E1E3}"/>
              </a:ext>
            </a:extLst>
          </p:cNvPr>
          <p:cNvSpPr txBox="1"/>
          <p:nvPr/>
        </p:nvSpPr>
        <p:spPr>
          <a:xfrm>
            <a:off x="923925" y="4585761"/>
            <a:ext cx="2212975" cy="369332"/>
          </a:xfrm>
          <a:prstGeom prst="rect">
            <a:avLst/>
          </a:prstGeom>
          <a:solidFill>
            <a:schemeClr val="accent2"/>
          </a:solidFill>
        </p:spPr>
        <p:txBody>
          <a:bodyPr wrap="square" rtlCol="0">
            <a:spAutoFit/>
          </a:bodyPr>
          <a:lstStyle/>
          <a:p>
            <a:r>
              <a:rPr lang="en-GB" dirty="0"/>
              <a:t>Clinical Analysis</a:t>
            </a:r>
          </a:p>
        </p:txBody>
      </p:sp>
      <p:sp>
        <p:nvSpPr>
          <p:cNvPr id="52" name="TextBox 51">
            <a:extLst>
              <a:ext uri="{FF2B5EF4-FFF2-40B4-BE49-F238E27FC236}">
                <a16:creationId xmlns:a16="http://schemas.microsoft.com/office/drawing/2014/main" id="{915A8502-39EC-2D7A-01D0-AE9966F94EC6}"/>
              </a:ext>
            </a:extLst>
          </p:cNvPr>
          <p:cNvSpPr txBox="1"/>
          <p:nvPr/>
        </p:nvSpPr>
        <p:spPr>
          <a:xfrm>
            <a:off x="447229" y="6258083"/>
            <a:ext cx="5346698" cy="307777"/>
          </a:xfrm>
          <a:prstGeom prst="rect">
            <a:avLst/>
          </a:prstGeom>
          <a:noFill/>
        </p:spPr>
        <p:txBody>
          <a:bodyPr wrap="square" rtlCol="0">
            <a:spAutoFit/>
          </a:bodyPr>
          <a:lstStyle/>
          <a:p>
            <a:r>
              <a:rPr lang="en-GB" sz="1400" dirty="0"/>
              <a:t>Sources: NICE (2022); NHS (2024)</a:t>
            </a:r>
          </a:p>
        </p:txBody>
      </p:sp>
      <p:pic>
        <p:nvPicPr>
          <p:cNvPr id="4" name="Audio 3">
            <a:extLst>
              <a:ext uri="{FF2B5EF4-FFF2-40B4-BE49-F238E27FC236}">
                <a16:creationId xmlns:a16="http://schemas.microsoft.com/office/drawing/2014/main" id="{538A9B0A-7F60-79DB-772B-182E676C12B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116233384"/>
      </p:ext>
    </p:extLst>
  </p:cSld>
  <p:clrMapOvr>
    <a:masterClrMapping/>
  </p:clrMapOvr>
  <mc:AlternateContent xmlns:mc="http://schemas.openxmlformats.org/markup-compatibility/2006">
    <mc:Choice xmlns:p14="http://schemas.microsoft.com/office/powerpoint/2010/main" Requires="p14">
      <p:transition spd="slow" p14:dur="2000" advTm="68746"/>
    </mc:Choice>
    <mc:Fallback>
      <p:transition spd="slow" advTm="687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7D77C3A-3633-06CC-ED21-F15D7C480DFF}"/>
              </a:ext>
            </a:extLst>
          </p:cNvPr>
          <p:cNvSpPr>
            <a:spLocks noGrp="1"/>
          </p:cNvSpPr>
          <p:nvPr>
            <p:ph type="title"/>
          </p:nvPr>
        </p:nvSpPr>
        <p:spPr>
          <a:xfrm>
            <a:off x="1383564" y="348865"/>
            <a:ext cx="9718111" cy="1576446"/>
          </a:xfrm>
        </p:spPr>
        <p:txBody>
          <a:bodyPr anchor="ctr">
            <a:normAutofit fontScale="90000"/>
          </a:bodyPr>
          <a:lstStyle/>
          <a:p>
            <a:r>
              <a:rPr lang="en-GB" dirty="0">
                <a:solidFill>
                  <a:schemeClr val="bg1"/>
                </a:solidFill>
              </a:rPr>
              <a:t>Anatomy &amp; Physiology of the Musculoskeletal System</a:t>
            </a:r>
            <a:br>
              <a:rPr lang="en-GB" dirty="0"/>
            </a:br>
            <a:r>
              <a:rPr lang="en-US" sz="4000" dirty="0">
                <a:solidFill>
                  <a:srgbClr val="FFFFFF"/>
                </a:solidFill>
              </a:rPr>
              <a:t> </a:t>
            </a:r>
          </a:p>
        </p:txBody>
      </p:sp>
      <p:sp>
        <p:nvSpPr>
          <p:cNvPr id="7" name="TextBox 6">
            <a:extLst>
              <a:ext uri="{FF2B5EF4-FFF2-40B4-BE49-F238E27FC236}">
                <a16:creationId xmlns:a16="http://schemas.microsoft.com/office/drawing/2014/main" id="{A60BD76B-030D-2B94-B472-D6AE02773B3C}"/>
              </a:ext>
            </a:extLst>
          </p:cNvPr>
          <p:cNvSpPr txBox="1"/>
          <p:nvPr/>
        </p:nvSpPr>
        <p:spPr>
          <a:xfrm>
            <a:off x="583464" y="2518294"/>
            <a:ext cx="1600200" cy="369332"/>
          </a:xfrm>
          <a:prstGeom prst="rect">
            <a:avLst/>
          </a:prstGeom>
          <a:noFill/>
        </p:spPr>
        <p:txBody>
          <a:bodyPr wrap="square" rtlCol="0">
            <a:spAutoFit/>
          </a:bodyPr>
          <a:lstStyle/>
          <a:p>
            <a:r>
              <a:rPr lang="en-GB" b="1" dirty="0"/>
              <a:t>The System</a:t>
            </a:r>
          </a:p>
        </p:txBody>
      </p:sp>
      <p:sp>
        <p:nvSpPr>
          <p:cNvPr id="8" name="TextBox 7">
            <a:extLst>
              <a:ext uri="{FF2B5EF4-FFF2-40B4-BE49-F238E27FC236}">
                <a16:creationId xmlns:a16="http://schemas.microsoft.com/office/drawing/2014/main" id="{2E42A29B-11D3-557B-FD3C-62AD4FD72E62}"/>
              </a:ext>
            </a:extLst>
          </p:cNvPr>
          <p:cNvSpPr txBox="1"/>
          <p:nvPr/>
        </p:nvSpPr>
        <p:spPr>
          <a:xfrm>
            <a:off x="412014" y="2861339"/>
            <a:ext cx="1943100" cy="369332"/>
          </a:xfrm>
          <a:prstGeom prst="rect">
            <a:avLst/>
          </a:prstGeom>
          <a:noFill/>
        </p:spPr>
        <p:txBody>
          <a:bodyPr wrap="square" rtlCol="0">
            <a:spAutoFit/>
          </a:bodyPr>
          <a:lstStyle/>
          <a:p>
            <a:r>
              <a:rPr lang="en-GB" b="1" dirty="0"/>
              <a:t>Joint Anatomy</a:t>
            </a:r>
          </a:p>
        </p:txBody>
      </p:sp>
      <p:sp>
        <p:nvSpPr>
          <p:cNvPr id="10" name="TextBox 9">
            <a:extLst>
              <a:ext uri="{FF2B5EF4-FFF2-40B4-BE49-F238E27FC236}">
                <a16:creationId xmlns:a16="http://schemas.microsoft.com/office/drawing/2014/main" id="{843C0018-8876-F969-209A-D01B05DBA0C5}"/>
              </a:ext>
            </a:extLst>
          </p:cNvPr>
          <p:cNvSpPr txBox="1"/>
          <p:nvPr/>
        </p:nvSpPr>
        <p:spPr>
          <a:xfrm>
            <a:off x="203200" y="3333813"/>
            <a:ext cx="3454400" cy="2308324"/>
          </a:xfrm>
          <a:prstGeom prst="rect">
            <a:avLst/>
          </a:prstGeom>
          <a:noFill/>
          <a:ln>
            <a:solidFill>
              <a:schemeClr val="accent1"/>
            </a:solidFill>
          </a:ln>
        </p:spPr>
        <p:txBody>
          <a:bodyPr wrap="square" rtlCol="0">
            <a:spAutoFit/>
          </a:bodyPr>
          <a:lstStyle/>
          <a:p>
            <a:r>
              <a:rPr lang="en-GB" sz="1600" dirty="0"/>
              <a:t>The knee and hip are </a:t>
            </a:r>
            <a:r>
              <a:rPr lang="en-GB" sz="1600" b="1" dirty="0"/>
              <a:t>synovial joints</a:t>
            </a:r>
            <a:r>
              <a:rPr lang="en-GB" sz="1600" dirty="0"/>
              <a:t>. Key anatomical parts include:</a:t>
            </a:r>
          </a:p>
          <a:p>
            <a:endParaRPr lang="en-GB" sz="1600" dirty="0"/>
          </a:p>
          <a:p>
            <a:pPr marL="285750" indent="-285750">
              <a:buFont typeface="Arial" panose="020B0604020202020204" pitchFamily="34" charset="0"/>
              <a:buChar char="•"/>
            </a:pPr>
            <a:r>
              <a:rPr lang="en-GB" sz="1600" b="1" dirty="0"/>
              <a:t>Articular Cartilage:</a:t>
            </a:r>
            <a:r>
              <a:rPr lang="en-GB" sz="1600" dirty="0"/>
              <a:t> Smooth tissue covering bone ends.</a:t>
            </a:r>
          </a:p>
          <a:p>
            <a:pPr marL="285750" indent="-285750">
              <a:buFont typeface="Arial" panose="020B0604020202020204" pitchFamily="34" charset="0"/>
              <a:buChar char="•"/>
            </a:pPr>
            <a:r>
              <a:rPr lang="en-GB" sz="1600" b="1" dirty="0"/>
              <a:t>Synovial Membrane:</a:t>
            </a:r>
            <a:r>
              <a:rPr lang="en-GB" sz="1600" dirty="0"/>
              <a:t> Lines the joint and produces fluid.</a:t>
            </a:r>
          </a:p>
          <a:p>
            <a:pPr marL="285750" indent="-285750">
              <a:buFont typeface="Arial" panose="020B0604020202020204" pitchFamily="34" charset="0"/>
              <a:buChar char="•"/>
            </a:pPr>
            <a:r>
              <a:rPr lang="en-GB" sz="1600" b="1" dirty="0"/>
              <a:t>Subchondral Bone:</a:t>
            </a:r>
            <a:r>
              <a:rPr lang="en-GB" sz="1600" dirty="0"/>
              <a:t> The bone layer just below the cartilage.</a:t>
            </a:r>
          </a:p>
        </p:txBody>
      </p:sp>
      <p:sp>
        <p:nvSpPr>
          <p:cNvPr id="28" name="TextBox 27">
            <a:extLst>
              <a:ext uri="{FF2B5EF4-FFF2-40B4-BE49-F238E27FC236}">
                <a16:creationId xmlns:a16="http://schemas.microsoft.com/office/drawing/2014/main" id="{0099A33F-0DEF-4485-C5BA-5FF617A6493F}"/>
              </a:ext>
            </a:extLst>
          </p:cNvPr>
          <p:cNvSpPr txBox="1"/>
          <p:nvPr/>
        </p:nvSpPr>
        <p:spPr>
          <a:xfrm>
            <a:off x="4709260" y="2532520"/>
            <a:ext cx="1943100" cy="369332"/>
          </a:xfrm>
          <a:prstGeom prst="rect">
            <a:avLst/>
          </a:prstGeom>
          <a:noFill/>
        </p:spPr>
        <p:txBody>
          <a:bodyPr wrap="square" rtlCol="0">
            <a:spAutoFit/>
          </a:bodyPr>
          <a:lstStyle/>
          <a:p>
            <a:r>
              <a:rPr lang="en-GB" b="1" dirty="0"/>
              <a:t>Normal Function</a:t>
            </a:r>
          </a:p>
        </p:txBody>
      </p:sp>
      <p:sp>
        <p:nvSpPr>
          <p:cNvPr id="34" name="TextBox 33">
            <a:extLst>
              <a:ext uri="{FF2B5EF4-FFF2-40B4-BE49-F238E27FC236}">
                <a16:creationId xmlns:a16="http://schemas.microsoft.com/office/drawing/2014/main" id="{BF805841-C621-323C-D5C5-CB1702C3B7AF}"/>
              </a:ext>
            </a:extLst>
          </p:cNvPr>
          <p:cNvSpPr txBox="1"/>
          <p:nvPr/>
        </p:nvSpPr>
        <p:spPr>
          <a:xfrm>
            <a:off x="4652110" y="2918391"/>
            <a:ext cx="2057400" cy="369332"/>
          </a:xfrm>
          <a:prstGeom prst="rect">
            <a:avLst/>
          </a:prstGeom>
          <a:noFill/>
        </p:spPr>
        <p:txBody>
          <a:bodyPr wrap="square" rtlCol="0">
            <a:spAutoFit/>
          </a:bodyPr>
          <a:lstStyle/>
          <a:p>
            <a:r>
              <a:rPr lang="en-GB" b="1" dirty="0"/>
              <a:t>Joint Physiology</a:t>
            </a:r>
          </a:p>
        </p:txBody>
      </p:sp>
      <p:sp>
        <p:nvSpPr>
          <p:cNvPr id="39" name="TextBox 38">
            <a:extLst>
              <a:ext uri="{FF2B5EF4-FFF2-40B4-BE49-F238E27FC236}">
                <a16:creationId xmlns:a16="http://schemas.microsoft.com/office/drawing/2014/main" id="{06270C10-E34B-E4BC-38C3-3239BBF29DF2}"/>
              </a:ext>
            </a:extLst>
          </p:cNvPr>
          <p:cNvSpPr txBox="1"/>
          <p:nvPr/>
        </p:nvSpPr>
        <p:spPr>
          <a:xfrm>
            <a:off x="4573771" y="3348098"/>
            <a:ext cx="3203946" cy="2554545"/>
          </a:xfrm>
          <a:prstGeom prst="rect">
            <a:avLst/>
          </a:prstGeom>
          <a:noFill/>
          <a:ln>
            <a:solidFill>
              <a:schemeClr val="accent1"/>
            </a:solidFill>
          </a:ln>
        </p:spPr>
        <p:txBody>
          <a:bodyPr wrap="square" rtlCol="0">
            <a:spAutoFit/>
          </a:bodyPr>
          <a:lstStyle/>
          <a:p>
            <a:r>
              <a:rPr lang="en-GB" sz="1600" dirty="0"/>
              <a:t>In a healthy musculoskeletal system, these parts work together to:</a:t>
            </a:r>
          </a:p>
          <a:p>
            <a:pPr marL="285750" indent="-285750">
              <a:buFont typeface="Arial" panose="020B0604020202020204" pitchFamily="34" charset="0"/>
              <a:buChar char="•"/>
            </a:pPr>
            <a:r>
              <a:rPr lang="en-GB" sz="1600" b="1" dirty="0"/>
              <a:t>Allow Movement:</a:t>
            </a:r>
            <a:r>
              <a:rPr lang="en-GB" sz="1600" dirty="0"/>
              <a:t> Provide a low-friction surface for gliding.</a:t>
            </a:r>
          </a:p>
          <a:p>
            <a:pPr marL="285750" indent="-285750">
              <a:buFont typeface="Arial" panose="020B0604020202020204" pitchFamily="34" charset="0"/>
              <a:buChar char="•"/>
            </a:pPr>
            <a:r>
              <a:rPr lang="en-GB" sz="1600" b="1" dirty="0"/>
              <a:t>Distribute Load:</a:t>
            </a:r>
            <a:r>
              <a:rPr lang="en-GB" sz="1600" dirty="0"/>
              <a:t> Absorb mechanical shock during activity.</a:t>
            </a:r>
          </a:p>
          <a:p>
            <a:pPr marL="285750" indent="-285750">
              <a:buFont typeface="Arial" panose="020B0604020202020204" pitchFamily="34" charset="0"/>
              <a:buChar char="•"/>
            </a:pPr>
            <a:r>
              <a:rPr lang="en-GB" sz="1600" b="1" dirty="0"/>
              <a:t>Maintain Stability:</a:t>
            </a:r>
            <a:r>
              <a:rPr lang="en-GB" sz="1600" dirty="0"/>
              <a:t> Support the body's weight and posture.</a:t>
            </a:r>
          </a:p>
        </p:txBody>
      </p:sp>
      <p:sp>
        <p:nvSpPr>
          <p:cNvPr id="40" name="TextBox 39">
            <a:extLst>
              <a:ext uri="{FF2B5EF4-FFF2-40B4-BE49-F238E27FC236}">
                <a16:creationId xmlns:a16="http://schemas.microsoft.com/office/drawing/2014/main" id="{060413EC-5612-A29B-C03B-1AAF5FF8055F}"/>
              </a:ext>
            </a:extLst>
          </p:cNvPr>
          <p:cNvSpPr txBox="1"/>
          <p:nvPr/>
        </p:nvSpPr>
        <p:spPr>
          <a:xfrm>
            <a:off x="9108843" y="2549059"/>
            <a:ext cx="1937486" cy="369332"/>
          </a:xfrm>
          <a:prstGeom prst="rect">
            <a:avLst/>
          </a:prstGeom>
          <a:noFill/>
        </p:spPr>
        <p:txBody>
          <a:bodyPr wrap="square" rtlCol="0">
            <a:spAutoFit/>
          </a:bodyPr>
          <a:lstStyle/>
          <a:p>
            <a:r>
              <a:rPr lang="en-GB" b="1" dirty="0"/>
              <a:t>Disease Impact</a:t>
            </a:r>
          </a:p>
        </p:txBody>
      </p:sp>
      <p:sp>
        <p:nvSpPr>
          <p:cNvPr id="41" name="TextBox 40">
            <a:extLst>
              <a:ext uri="{FF2B5EF4-FFF2-40B4-BE49-F238E27FC236}">
                <a16:creationId xmlns:a16="http://schemas.microsoft.com/office/drawing/2014/main" id="{16290162-6A3E-2E2D-2EE3-375DA99A6373}"/>
              </a:ext>
            </a:extLst>
          </p:cNvPr>
          <p:cNvSpPr txBox="1"/>
          <p:nvPr/>
        </p:nvSpPr>
        <p:spPr>
          <a:xfrm>
            <a:off x="8750666" y="2887627"/>
            <a:ext cx="3029319" cy="646331"/>
          </a:xfrm>
          <a:prstGeom prst="rect">
            <a:avLst/>
          </a:prstGeom>
          <a:noFill/>
        </p:spPr>
        <p:txBody>
          <a:bodyPr wrap="square" rtlCol="0">
            <a:spAutoFit/>
          </a:bodyPr>
          <a:lstStyle/>
          <a:p>
            <a:r>
              <a:rPr lang="en-GB" b="1" dirty="0"/>
              <a:t>Pathophysiology of OA</a:t>
            </a:r>
            <a:br>
              <a:rPr lang="en-GB" b="1" dirty="0"/>
            </a:br>
            <a:endParaRPr lang="en-GB" b="1" dirty="0"/>
          </a:p>
        </p:txBody>
      </p:sp>
      <p:sp>
        <p:nvSpPr>
          <p:cNvPr id="42" name="TextBox 41">
            <a:extLst>
              <a:ext uri="{FF2B5EF4-FFF2-40B4-BE49-F238E27FC236}">
                <a16:creationId xmlns:a16="http://schemas.microsoft.com/office/drawing/2014/main" id="{235BDB8D-897B-B22C-E107-773BB649DE08}"/>
              </a:ext>
            </a:extLst>
          </p:cNvPr>
          <p:cNvSpPr txBox="1"/>
          <p:nvPr/>
        </p:nvSpPr>
        <p:spPr>
          <a:xfrm>
            <a:off x="8443436" y="3394027"/>
            <a:ext cx="3454398" cy="2308324"/>
          </a:xfrm>
          <a:prstGeom prst="rect">
            <a:avLst/>
          </a:prstGeom>
          <a:noFill/>
          <a:ln>
            <a:solidFill>
              <a:schemeClr val="accent1"/>
            </a:solidFill>
          </a:ln>
        </p:spPr>
        <p:txBody>
          <a:bodyPr wrap="square" rtlCol="0">
            <a:spAutoFit/>
          </a:bodyPr>
          <a:lstStyle/>
          <a:p>
            <a:r>
              <a:rPr lang="en-GB" sz="1600" dirty="0"/>
              <a:t>Osteoarthritis changes the system through:</a:t>
            </a:r>
          </a:p>
          <a:p>
            <a:endParaRPr lang="en-GB" sz="1600" dirty="0"/>
          </a:p>
          <a:p>
            <a:pPr marL="285750" indent="-285750">
              <a:buFont typeface="Arial" panose="020B0604020202020204" pitchFamily="34" charset="0"/>
              <a:buChar char="•"/>
            </a:pPr>
            <a:r>
              <a:rPr lang="en-GB" sz="1600" b="1" dirty="0"/>
              <a:t>Cartilage Thinning:</a:t>
            </a:r>
            <a:r>
              <a:rPr lang="en-GB" sz="1600" dirty="0"/>
              <a:t> Progressive loss of the protective layer.</a:t>
            </a:r>
          </a:p>
          <a:p>
            <a:pPr marL="285750" indent="-285750">
              <a:buFont typeface="Arial" panose="020B0604020202020204" pitchFamily="34" charset="0"/>
              <a:buChar char="•"/>
            </a:pPr>
            <a:r>
              <a:rPr lang="en-GB" sz="1600" b="1" dirty="0"/>
              <a:t>Osteophyte Formation:</a:t>
            </a:r>
            <a:r>
              <a:rPr lang="en-GB" sz="1600" dirty="0"/>
              <a:t> Bony spurs developing at joint margins.</a:t>
            </a:r>
          </a:p>
          <a:p>
            <a:pPr marL="285750" indent="-285750">
              <a:buFont typeface="Arial" panose="020B0604020202020204" pitchFamily="34" charset="0"/>
              <a:buChar char="•"/>
            </a:pPr>
            <a:r>
              <a:rPr lang="en-GB" sz="1600" b="1" dirty="0"/>
              <a:t>Synovial Inflammation:</a:t>
            </a:r>
            <a:r>
              <a:rPr lang="en-GB" sz="1600" dirty="0"/>
              <a:t> Leading to pain and restricted movement.</a:t>
            </a:r>
          </a:p>
        </p:txBody>
      </p:sp>
      <p:sp>
        <p:nvSpPr>
          <p:cNvPr id="46" name="TextBox 45">
            <a:extLst>
              <a:ext uri="{FF2B5EF4-FFF2-40B4-BE49-F238E27FC236}">
                <a16:creationId xmlns:a16="http://schemas.microsoft.com/office/drawing/2014/main" id="{BB1D85F2-2E5C-F87D-C144-55FC5FD58CBC}"/>
              </a:ext>
            </a:extLst>
          </p:cNvPr>
          <p:cNvSpPr txBox="1"/>
          <p:nvPr/>
        </p:nvSpPr>
        <p:spPr>
          <a:xfrm>
            <a:off x="9116535" y="6024085"/>
            <a:ext cx="2108200" cy="369332"/>
          </a:xfrm>
          <a:prstGeom prst="rect">
            <a:avLst/>
          </a:prstGeom>
          <a:noFill/>
        </p:spPr>
        <p:txBody>
          <a:bodyPr wrap="square" rtlCol="0">
            <a:spAutoFit/>
          </a:bodyPr>
          <a:lstStyle/>
          <a:p>
            <a:r>
              <a:rPr lang="en-GB" dirty="0"/>
              <a:t>(</a:t>
            </a:r>
            <a:r>
              <a:rPr lang="en-GB" dirty="0" err="1"/>
              <a:t>StatPearls</a:t>
            </a:r>
            <a:r>
              <a:rPr lang="en-GB" dirty="0"/>
              <a:t>, 2026)</a:t>
            </a:r>
          </a:p>
        </p:txBody>
      </p:sp>
      <p:pic>
        <p:nvPicPr>
          <p:cNvPr id="4" name="Audio 3">
            <a:extLst>
              <a:ext uri="{FF2B5EF4-FFF2-40B4-BE49-F238E27FC236}">
                <a16:creationId xmlns:a16="http://schemas.microsoft.com/office/drawing/2014/main" id="{756B9A73-29E9-B613-3AC6-A0153D88566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399331814"/>
      </p:ext>
    </p:extLst>
  </p:cSld>
  <p:clrMapOvr>
    <a:masterClrMapping/>
  </p:clrMapOvr>
  <mc:AlternateContent xmlns:mc="http://schemas.openxmlformats.org/markup-compatibility/2006">
    <mc:Choice xmlns:p14="http://schemas.microsoft.com/office/powerpoint/2010/main" Requires="p14">
      <p:transition spd="slow" p14:dur="2000" advTm="70549"/>
    </mc:Choice>
    <mc:Fallback>
      <p:transition spd="slow" advTm="705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1" name="Rectangle 10">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6" name="Rectangle 15">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F2AA4E6C-29C5-D2CA-F71E-9DFF6997F175}"/>
              </a:ext>
            </a:extLst>
          </p:cNvPr>
          <p:cNvSpPr>
            <a:spLocks noGrp="1"/>
          </p:cNvSpPr>
          <p:nvPr>
            <p:ph type="title"/>
          </p:nvPr>
        </p:nvSpPr>
        <p:spPr>
          <a:xfrm>
            <a:off x="1536700" y="1320800"/>
            <a:ext cx="9563100" cy="838200"/>
          </a:xfrm>
        </p:spPr>
        <p:txBody>
          <a:bodyPr anchor="t">
            <a:normAutofit fontScale="90000"/>
          </a:bodyPr>
          <a:lstStyle/>
          <a:p>
            <a:r>
              <a:rPr lang="en-GB" dirty="0"/>
              <a:t>Anatomical Diagram: Healthy vs. OA Knee</a:t>
            </a:r>
            <a:br>
              <a:rPr lang="en-GB" dirty="0"/>
            </a:br>
            <a:endParaRPr lang="en-US" sz="4000" dirty="0"/>
          </a:p>
        </p:txBody>
      </p:sp>
      <p:pic>
        <p:nvPicPr>
          <p:cNvPr id="6" name="Picture 5" descr="Knee Osteoarthritis Treatment with Regenerative Medicine">
            <a:extLst>
              <a:ext uri="{FF2B5EF4-FFF2-40B4-BE49-F238E27FC236}">
                <a16:creationId xmlns:a16="http://schemas.microsoft.com/office/drawing/2014/main" id="{385F3289-04DF-796A-C282-8F98F2F3ECEC}"/>
              </a:ext>
            </a:extLst>
          </p:cNvPr>
          <p:cNvPicPr>
            <a:picLocks noChangeAspect="1"/>
          </p:cNvPicPr>
          <p:nvPr/>
        </p:nvPicPr>
        <p:blipFill>
          <a:blip r:embed="rId5"/>
          <a:stretch>
            <a:fillRect/>
          </a:stretch>
        </p:blipFill>
        <p:spPr>
          <a:xfrm>
            <a:off x="3583512" y="2276475"/>
            <a:ext cx="4243388" cy="2828925"/>
          </a:xfrm>
          <a:prstGeom prst="rect">
            <a:avLst/>
          </a:prstGeom>
        </p:spPr>
      </p:pic>
      <p:sp>
        <p:nvSpPr>
          <p:cNvPr id="9" name="TextBox 8">
            <a:extLst>
              <a:ext uri="{FF2B5EF4-FFF2-40B4-BE49-F238E27FC236}">
                <a16:creationId xmlns:a16="http://schemas.microsoft.com/office/drawing/2014/main" id="{071D6668-3BA0-7E7E-A202-79B1618F9E65}"/>
              </a:ext>
            </a:extLst>
          </p:cNvPr>
          <p:cNvSpPr txBox="1"/>
          <p:nvPr/>
        </p:nvSpPr>
        <p:spPr>
          <a:xfrm>
            <a:off x="1497012" y="2240002"/>
            <a:ext cx="1727200" cy="369332"/>
          </a:xfrm>
          <a:prstGeom prst="rect">
            <a:avLst/>
          </a:prstGeom>
          <a:noFill/>
        </p:spPr>
        <p:txBody>
          <a:bodyPr wrap="square" rtlCol="0">
            <a:spAutoFit/>
          </a:bodyPr>
          <a:lstStyle/>
          <a:p>
            <a:r>
              <a:rPr lang="en-GB" b="1" dirty="0"/>
              <a:t>Healthy Joint</a:t>
            </a:r>
          </a:p>
        </p:txBody>
      </p:sp>
      <p:sp>
        <p:nvSpPr>
          <p:cNvPr id="15" name="TextBox 14">
            <a:extLst>
              <a:ext uri="{FF2B5EF4-FFF2-40B4-BE49-F238E27FC236}">
                <a16:creationId xmlns:a16="http://schemas.microsoft.com/office/drawing/2014/main" id="{6E8A8EAD-2561-C2B8-916A-F07C18C72347}"/>
              </a:ext>
            </a:extLst>
          </p:cNvPr>
          <p:cNvSpPr txBox="1"/>
          <p:nvPr/>
        </p:nvSpPr>
        <p:spPr>
          <a:xfrm>
            <a:off x="673100" y="2734701"/>
            <a:ext cx="2812512" cy="1200329"/>
          </a:xfrm>
          <a:prstGeom prst="rect">
            <a:avLst/>
          </a:prstGeom>
          <a:noFill/>
          <a:ln>
            <a:solidFill>
              <a:schemeClr val="accent1"/>
            </a:solidFill>
          </a:ln>
        </p:spPr>
        <p:txBody>
          <a:bodyPr wrap="square" rtlCol="0">
            <a:spAutoFit/>
          </a:bodyPr>
          <a:lstStyle/>
          <a:p>
            <a:r>
              <a:rPr lang="en-GB" b="1" dirty="0"/>
              <a:t>Articular Cartilage:</a:t>
            </a:r>
            <a:r>
              <a:rPr lang="en-GB" dirty="0"/>
              <a:t> Smooth, resilient tissue allowing frictionless movement.</a:t>
            </a:r>
          </a:p>
        </p:txBody>
      </p:sp>
      <p:sp>
        <p:nvSpPr>
          <p:cNvPr id="17" name="TextBox 16">
            <a:extLst>
              <a:ext uri="{FF2B5EF4-FFF2-40B4-BE49-F238E27FC236}">
                <a16:creationId xmlns:a16="http://schemas.microsoft.com/office/drawing/2014/main" id="{F9F64279-DE48-668F-5124-40560F2CDD59}"/>
              </a:ext>
            </a:extLst>
          </p:cNvPr>
          <p:cNvSpPr txBox="1"/>
          <p:nvPr/>
        </p:nvSpPr>
        <p:spPr>
          <a:xfrm>
            <a:off x="1232956" y="4141400"/>
            <a:ext cx="1574800" cy="369332"/>
          </a:xfrm>
          <a:prstGeom prst="rect">
            <a:avLst/>
          </a:prstGeom>
          <a:noFill/>
        </p:spPr>
        <p:txBody>
          <a:bodyPr wrap="square" rtlCol="0">
            <a:spAutoFit/>
          </a:bodyPr>
          <a:lstStyle/>
          <a:p>
            <a:r>
              <a:rPr lang="en-GB" b="1" dirty="0"/>
              <a:t>Synovium</a:t>
            </a:r>
          </a:p>
        </p:txBody>
      </p:sp>
      <p:sp>
        <p:nvSpPr>
          <p:cNvPr id="18" name="TextBox 17">
            <a:extLst>
              <a:ext uri="{FF2B5EF4-FFF2-40B4-BE49-F238E27FC236}">
                <a16:creationId xmlns:a16="http://schemas.microsoft.com/office/drawing/2014/main" id="{F06A7D96-5EDA-B4E1-8910-7D9D069733BB}"/>
              </a:ext>
            </a:extLst>
          </p:cNvPr>
          <p:cNvSpPr txBox="1"/>
          <p:nvPr/>
        </p:nvSpPr>
        <p:spPr>
          <a:xfrm>
            <a:off x="1004357" y="4510732"/>
            <a:ext cx="2350555" cy="923330"/>
          </a:xfrm>
          <a:prstGeom prst="rect">
            <a:avLst/>
          </a:prstGeom>
          <a:noFill/>
          <a:ln>
            <a:solidFill>
              <a:schemeClr val="accent1"/>
            </a:solidFill>
          </a:ln>
        </p:spPr>
        <p:txBody>
          <a:bodyPr wrap="square" rtlCol="0">
            <a:spAutoFit/>
          </a:bodyPr>
          <a:lstStyle/>
          <a:p>
            <a:r>
              <a:rPr lang="en-GB" dirty="0"/>
              <a:t>Produces synovial fluid for lubrication and nutrition.</a:t>
            </a:r>
          </a:p>
        </p:txBody>
      </p:sp>
      <p:sp>
        <p:nvSpPr>
          <p:cNvPr id="19" name="TextBox 18">
            <a:extLst>
              <a:ext uri="{FF2B5EF4-FFF2-40B4-BE49-F238E27FC236}">
                <a16:creationId xmlns:a16="http://schemas.microsoft.com/office/drawing/2014/main" id="{634AFF34-FBF6-0221-1E00-0368C8F7F89C}"/>
              </a:ext>
            </a:extLst>
          </p:cNvPr>
          <p:cNvSpPr txBox="1"/>
          <p:nvPr/>
        </p:nvSpPr>
        <p:spPr>
          <a:xfrm>
            <a:off x="8382000" y="2424668"/>
            <a:ext cx="1898112" cy="369332"/>
          </a:xfrm>
          <a:prstGeom prst="rect">
            <a:avLst/>
          </a:prstGeom>
          <a:noFill/>
        </p:spPr>
        <p:txBody>
          <a:bodyPr wrap="square" rtlCol="0">
            <a:spAutoFit/>
          </a:bodyPr>
          <a:lstStyle/>
          <a:p>
            <a:r>
              <a:rPr lang="en-GB" b="1" dirty="0"/>
              <a:t>Osteoarthritis</a:t>
            </a:r>
          </a:p>
        </p:txBody>
      </p:sp>
      <p:sp>
        <p:nvSpPr>
          <p:cNvPr id="20" name="TextBox 19">
            <a:extLst>
              <a:ext uri="{FF2B5EF4-FFF2-40B4-BE49-F238E27FC236}">
                <a16:creationId xmlns:a16="http://schemas.microsoft.com/office/drawing/2014/main" id="{C528B411-4F06-90B4-C6A7-B3C71B3004BA}"/>
              </a:ext>
            </a:extLst>
          </p:cNvPr>
          <p:cNvSpPr txBox="1"/>
          <p:nvPr/>
        </p:nvSpPr>
        <p:spPr>
          <a:xfrm>
            <a:off x="8483600" y="2959100"/>
            <a:ext cx="2781300" cy="1200329"/>
          </a:xfrm>
          <a:prstGeom prst="rect">
            <a:avLst/>
          </a:prstGeom>
          <a:noFill/>
          <a:ln>
            <a:solidFill>
              <a:schemeClr val="accent1"/>
            </a:solidFill>
          </a:ln>
        </p:spPr>
        <p:txBody>
          <a:bodyPr wrap="square" rtlCol="0">
            <a:spAutoFit/>
          </a:bodyPr>
          <a:lstStyle/>
          <a:p>
            <a:r>
              <a:rPr lang="en-GB" b="1" dirty="0"/>
              <a:t>Cartilage Loss:</a:t>
            </a:r>
            <a:r>
              <a:rPr lang="en-GB" dirty="0"/>
              <a:t> Fibrillation and erosion leading to bone-on-bone friction.</a:t>
            </a:r>
          </a:p>
        </p:txBody>
      </p:sp>
      <p:sp>
        <p:nvSpPr>
          <p:cNvPr id="21" name="TextBox 20">
            <a:extLst>
              <a:ext uri="{FF2B5EF4-FFF2-40B4-BE49-F238E27FC236}">
                <a16:creationId xmlns:a16="http://schemas.microsoft.com/office/drawing/2014/main" id="{DA34D960-23E7-EF58-6E50-64877858C174}"/>
              </a:ext>
            </a:extLst>
          </p:cNvPr>
          <p:cNvSpPr txBox="1"/>
          <p:nvPr/>
        </p:nvSpPr>
        <p:spPr>
          <a:xfrm>
            <a:off x="8393644" y="4324529"/>
            <a:ext cx="1780112" cy="369332"/>
          </a:xfrm>
          <a:prstGeom prst="rect">
            <a:avLst/>
          </a:prstGeom>
          <a:noFill/>
        </p:spPr>
        <p:txBody>
          <a:bodyPr wrap="square" rtlCol="0">
            <a:spAutoFit/>
          </a:bodyPr>
          <a:lstStyle/>
          <a:p>
            <a:r>
              <a:rPr lang="en-GB" b="1" dirty="0"/>
              <a:t>Osteophytes</a:t>
            </a:r>
          </a:p>
        </p:txBody>
      </p:sp>
      <p:sp>
        <p:nvSpPr>
          <p:cNvPr id="22" name="TextBox 21">
            <a:extLst>
              <a:ext uri="{FF2B5EF4-FFF2-40B4-BE49-F238E27FC236}">
                <a16:creationId xmlns:a16="http://schemas.microsoft.com/office/drawing/2014/main" id="{B8BF91EC-DCB4-E361-70CA-76C8C1C69CA8}"/>
              </a:ext>
            </a:extLst>
          </p:cNvPr>
          <p:cNvSpPr txBox="1"/>
          <p:nvPr/>
        </p:nvSpPr>
        <p:spPr>
          <a:xfrm>
            <a:off x="8311612" y="4760773"/>
            <a:ext cx="2781300" cy="923330"/>
          </a:xfrm>
          <a:prstGeom prst="rect">
            <a:avLst/>
          </a:prstGeom>
          <a:noFill/>
          <a:ln>
            <a:solidFill>
              <a:schemeClr val="accent1"/>
            </a:solidFill>
          </a:ln>
        </p:spPr>
        <p:txBody>
          <a:bodyPr wrap="square" rtlCol="0">
            <a:spAutoFit/>
          </a:bodyPr>
          <a:lstStyle/>
          <a:p>
            <a:r>
              <a:rPr lang="en-GB" dirty="0"/>
              <a:t>Bone spurs forming at joint margins due to remodelling.</a:t>
            </a:r>
          </a:p>
        </p:txBody>
      </p:sp>
      <p:pic>
        <p:nvPicPr>
          <p:cNvPr id="4" name="Audio 3">
            <a:extLst>
              <a:ext uri="{FF2B5EF4-FFF2-40B4-BE49-F238E27FC236}">
                <a16:creationId xmlns:a16="http://schemas.microsoft.com/office/drawing/2014/main" id="{1171DF75-B76B-C335-30C1-F7843A883FA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601271496"/>
      </p:ext>
    </p:extLst>
  </p:cSld>
  <p:clrMapOvr>
    <a:masterClrMapping/>
  </p:clrMapOvr>
  <mc:AlternateContent xmlns:mc="http://schemas.openxmlformats.org/markup-compatibility/2006">
    <mc:Choice xmlns:p14="http://schemas.microsoft.com/office/powerpoint/2010/main" Requires="p14">
      <p:transition spd="slow" p14:dur="2000" advTm="69002"/>
    </mc:Choice>
    <mc:Fallback>
      <p:transition spd="slow" advTm="690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44B8787-33BC-198B-045C-D445B8BF2912}"/>
              </a:ext>
            </a:extLst>
          </p:cNvPr>
          <p:cNvSpPr txBox="1">
            <a:spLocks/>
          </p:cNvSpPr>
          <p:nvPr/>
        </p:nvSpPr>
        <p:spPr>
          <a:xfrm>
            <a:off x="2963272" y="685784"/>
            <a:ext cx="7886700" cy="434976"/>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dirty="0"/>
              <a:t>Care Plan 1: Lifestyle &amp; Health Behaviour</a:t>
            </a:r>
          </a:p>
          <a:p>
            <a:endParaRPr lang="en-US" dirty="0"/>
          </a:p>
        </p:txBody>
      </p:sp>
      <p:sp>
        <p:nvSpPr>
          <p:cNvPr id="9" name="TextBox 8">
            <a:extLst>
              <a:ext uri="{FF2B5EF4-FFF2-40B4-BE49-F238E27FC236}">
                <a16:creationId xmlns:a16="http://schemas.microsoft.com/office/drawing/2014/main" id="{99F91243-56AD-AD2B-48F8-560C080DB365}"/>
              </a:ext>
            </a:extLst>
          </p:cNvPr>
          <p:cNvSpPr txBox="1"/>
          <p:nvPr/>
        </p:nvSpPr>
        <p:spPr>
          <a:xfrm>
            <a:off x="622300" y="1566053"/>
            <a:ext cx="2171700" cy="400110"/>
          </a:xfrm>
          <a:prstGeom prst="rect">
            <a:avLst/>
          </a:prstGeom>
          <a:noFill/>
        </p:spPr>
        <p:txBody>
          <a:bodyPr wrap="square" rtlCol="0">
            <a:spAutoFit/>
          </a:bodyPr>
          <a:lstStyle/>
          <a:p>
            <a:r>
              <a:rPr lang="en-GB" sz="2000" b="1" dirty="0"/>
              <a:t>Lifestyle Habits</a:t>
            </a:r>
          </a:p>
        </p:txBody>
      </p:sp>
      <p:sp>
        <p:nvSpPr>
          <p:cNvPr id="13" name="TextBox 12">
            <a:extLst>
              <a:ext uri="{FF2B5EF4-FFF2-40B4-BE49-F238E27FC236}">
                <a16:creationId xmlns:a16="http://schemas.microsoft.com/office/drawing/2014/main" id="{21C5BA47-222C-450D-E0FE-E95F0138D793}"/>
              </a:ext>
            </a:extLst>
          </p:cNvPr>
          <p:cNvSpPr txBox="1"/>
          <p:nvPr/>
        </p:nvSpPr>
        <p:spPr>
          <a:xfrm>
            <a:off x="431800" y="2451100"/>
            <a:ext cx="2933700" cy="2308324"/>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GB" b="1" dirty="0"/>
              <a:t>Diet:</a:t>
            </a:r>
            <a:r>
              <a:rPr lang="en-GB" dirty="0"/>
              <a:t> High-calorie intake contributing to obesity.</a:t>
            </a:r>
          </a:p>
          <a:p>
            <a:pPr marL="285750" indent="-285750">
              <a:buFont typeface="Arial" panose="020B0604020202020204" pitchFamily="34" charset="0"/>
              <a:buChar char="•"/>
            </a:pPr>
            <a:r>
              <a:rPr lang="en-GB" b="1" dirty="0"/>
              <a:t>Sleep:</a:t>
            </a:r>
            <a:r>
              <a:rPr lang="en-GB" dirty="0"/>
              <a:t> Disrupted by nocturnal joint pain.</a:t>
            </a:r>
            <a:br>
              <a:rPr lang="en-GB" dirty="0"/>
            </a:br>
            <a:endParaRPr lang="en-GB" dirty="0"/>
          </a:p>
          <a:p>
            <a:pPr marL="285750" indent="-285750">
              <a:buFont typeface="Arial" panose="020B0604020202020204" pitchFamily="34" charset="0"/>
              <a:buChar char="•"/>
            </a:pPr>
            <a:r>
              <a:rPr lang="en-GB" b="1" dirty="0"/>
              <a:t>Activity:</a:t>
            </a:r>
            <a:r>
              <a:rPr lang="en-GB" dirty="0"/>
              <a:t> Sedentary routine due to mobility fears.</a:t>
            </a:r>
          </a:p>
        </p:txBody>
      </p:sp>
      <p:sp>
        <p:nvSpPr>
          <p:cNvPr id="14" name="TextBox 13">
            <a:extLst>
              <a:ext uri="{FF2B5EF4-FFF2-40B4-BE49-F238E27FC236}">
                <a16:creationId xmlns:a16="http://schemas.microsoft.com/office/drawing/2014/main" id="{8E9B615C-92C2-187A-1D72-C92E64B17F10}"/>
              </a:ext>
            </a:extLst>
          </p:cNvPr>
          <p:cNvSpPr txBox="1"/>
          <p:nvPr/>
        </p:nvSpPr>
        <p:spPr>
          <a:xfrm>
            <a:off x="5105400" y="1566053"/>
            <a:ext cx="2349500" cy="400110"/>
          </a:xfrm>
          <a:prstGeom prst="rect">
            <a:avLst/>
          </a:prstGeom>
          <a:noFill/>
        </p:spPr>
        <p:txBody>
          <a:bodyPr wrap="square" rtlCol="0">
            <a:spAutoFit/>
          </a:bodyPr>
          <a:lstStyle/>
          <a:p>
            <a:r>
              <a:rPr lang="en-GB" sz="2000" b="1" dirty="0"/>
              <a:t>Impact on Health</a:t>
            </a:r>
          </a:p>
        </p:txBody>
      </p:sp>
      <p:sp>
        <p:nvSpPr>
          <p:cNvPr id="15" name="TextBox 14">
            <a:extLst>
              <a:ext uri="{FF2B5EF4-FFF2-40B4-BE49-F238E27FC236}">
                <a16:creationId xmlns:a16="http://schemas.microsoft.com/office/drawing/2014/main" id="{743FD43D-CC33-4B92-46B6-AD07A2242052}"/>
              </a:ext>
            </a:extLst>
          </p:cNvPr>
          <p:cNvSpPr txBox="1"/>
          <p:nvPr/>
        </p:nvSpPr>
        <p:spPr>
          <a:xfrm>
            <a:off x="5029200" y="2120900"/>
            <a:ext cx="2438400" cy="3139321"/>
          </a:xfrm>
          <a:prstGeom prst="rect">
            <a:avLst/>
          </a:prstGeom>
          <a:noFill/>
          <a:ln>
            <a:solidFill>
              <a:schemeClr val="accent1"/>
            </a:solidFill>
          </a:ln>
        </p:spPr>
        <p:txBody>
          <a:bodyPr wrap="square" rtlCol="0">
            <a:spAutoFit/>
          </a:bodyPr>
          <a:lstStyle/>
          <a:p>
            <a:r>
              <a:rPr lang="en-GB" dirty="0"/>
              <a:t>Margaret's BMI of 31.0 significantly increases mechanical loading on her knee joints.</a:t>
            </a:r>
          </a:p>
          <a:p>
            <a:endParaRPr lang="en-GB" dirty="0"/>
          </a:p>
          <a:p>
            <a:pPr marL="285750" indent="-285750">
              <a:buFont typeface="Arial" panose="020B0604020202020204" pitchFamily="34" charset="0"/>
              <a:buChar char="•"/>
            </a:pPr>
            <a:r>
              <a:rPr lang="en-GB" b="1" dirty="0"/>
              <a:t>Evidence:</a:t>
            </a:r>
            <a:r>
              <a:rPr lang="en-GB" dirty="0"/>
              <a:t> Every 1kg of weight loss reduces the force across the knee joint by 4kg during daily activities.</a:t>
            </a:r>
          </a:p>
        </p:txBody>
      </p:sp>
      <p:sp>
        <p:nvSpPr>
          <p:cNvPr id="16" name="TextBox 15">
            <a:extLst>
              <a:ext uri="{FF2B5EF4-FFF2-40B4-BE49-F238E27FC236}">
                <a16:creationId xmlns:a16="http://schemas.microsoft.com/office/drawing/2014/main" id="{B9D930D4-4413-721A-3F1B-1D3E0C93CA77}"/>
              </a:ext>
            </a:extLst>
          </p:cNvPr>
          <p:cNvSpPr txBox="1"/>
          <p:nvPr/>
        </p:nvSpPr>
        <p:spPr>
          <a:xfrm>
            <a:off x="9131300" y="1566053"/>
            <a:ext cx="2628900" cy="400110"/>
          </a:xfrm>
          <a:prstGeom prst="rect">
            <a:avLst/>
          </a:prstGeom>
          <a:noFill/>
        </p:spPr>
        <p:txBody>
          <a:bodyPr wrap="square" rtlCol="0">
            <a:spAutoFit/>
          </a:bodyPr>
          <a:lstStyle/>
          <a:p>
            <a:r>
              <a:rPr lang="en-GB" sz="2000" b="1" dirty="0"/>
              <a:t>Care Plan Integration</a:t>
            </a:r>
          </a:p>
        </p:txBody>
      </p:sp>
      <p:sp>
        <p:nvSpPr>
          <p:cNvPr id="17" name="TextBox 16">
            <a:extLst>
              <a:ext uri="{FF2B5EF4-FFF2-40B4-BE49-F238E27FC236}">
                <a16:creationId xmlns:a16="http://schemas.microsoft.com/office/drawing/2014/main" id="{1C2D31B3-367B-06C1-A256-285CFABFF521}"/>
              </a:ext>
            </a:extLst>
          </p:cNvPr>
          <p:cNvSpPr txBox="1"/>
          <p:nvPr/>
        </p:nvSpPr>
        <p:spPr>
          <a:xfrm>
            <a:off x="9131300" y="2184400"/>
            <a:ext cx="2628900" cy="3139321"/>
          </a:xfrm>
          <a:prstGeom prst="rect">
            <a:avLst/>
          </a:prstGeom>
          <a:noFill/>
          <a:ln>
            <a:solidFill>
              <a:schemeClr val="accent1"/>
            </a:solidFill>
          </a:ln>
        </p:spPr>
        <p:txBody>
          <a:bodyPr wrap="square" rtlCol="0">
            <a:spAutoFit/>
          </a:bodyPr>
          <a:lstStyle/>
          <a:p>
            <a:r>
              <a:rPr lang="en-GB" dirty="0"/>
              <a:t>Addressing these lifestyle behaviours is the foundational step in Margaret's care plan.</a:t>
            </a:r>
          </a:p>
          <a:p>
            <a:endParaRPr lang="en-GB" dirty="0"/>
          </a:p>
          <a:p>
            <a:r>
              <a:rPr lang="en-GB" dirty="0"/>
              <a:t>By targeting a 5-10% weight reduction and introducing low-impact exercise, we can break the cycle of pain and inactivity.</a:t>
            </a:r>
          </a:p>
        </p:txBody>
      </p:sp>
      <p:pic>
        <p:nvPicPr>
          <p:cNvPr id="3" name="Audio 2">
            <a:extLst>
              <a:ext uri="{FF2B5EF4-FFF2-40B4-BE49-F238E27FC236}">
                <a16:creationId xmlns:a16="http://schemas.microsoft.com/office/drawing/2014/main" id="{75F3B814-FC72-4650-D8A4-751EB6F410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570333892"/>
      </p:ext>
    </p:extLst>
  </p:cSld>
  <p:clrMapOvr>
    <a:masterClrMapping/>
  </p:clrMapOvr>
  <mc:AlternateContent xmlns:mc="http://schemas.openxmlformats.org/markup-compatibility/2006">
    <mc:Choice xmlns:p14="http://schemas.microsoft.com/office/powerpoint/2010/main" Requires="p14">
      <p:transition spd="slow" p14:dur="2000" advTm="75402"/>
    </mc:Choice>
    <mc:Fallback>
      <p:transition spd="slow" advTm="754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1" name="Rectangle 10">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6" name="Rectangle 15">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299A6669-9432-E062-93D7-C156744C916D}"/>
              </a:ext>
            </a:extLst>
          </p:cNvPr>
          <p:cNvSpPr>
            <a:spLocks noGrp="1"/>
          </p:cNvSpPr>
          <p:nvPr>
            <p:ph type="title"/>
          </p:nvPr>
        </p:nvSpPr>
        <p:spPr>
          <a:xfrm>
            <a:off x="2032000" y="1536700"/>
            <a:ext cx="9702800" cy="889000"/>
          </a:xfrm>
        </p:spPr>
        <p:txBody>
          <a:bodyPr anchor="t">
            <a:normAutofit/>
          </a:bodyPr>
          <a:lstStyle/>
          <a:p>
            <a:r>
              <a:rPr lang="en-GB" sz="3200" dirty="0"/>
              <a:t>Care Plan 2: Everyday Routine &amp; Support</a:t>
            </a:r>
          </a:p>
        </p:txBody>
      </p:sp>
      <p:sp>
        <p:nvSpPr>
          <p:cNvPr id="3" name="TextBox 2">
            <a:extLst>
              <a:ext uri="{FF2B5EF4-FFF2-40B4-BE49-F238E27FC236}">
                <a16:creationId xmlns:a16="http://schemas.microsoft.com/office/drawing/2014/main" id="{9A7AAA8D-0536-BE21-ADBC-79C7135C372F}"/>
              </a:ext>
            </a:extLst>
          </p:cNvPr>
          <p:cNvSpPr txBox="1"/>
          <p:nvPr/>
        </p:nvSpPr>
        <p:spPr>
          <a:xfrm>
            <a:off x="1515758" y="2421351"/>
            <a:ext cx="1603332" cy="369332"/>
          </a:xfrm>
          <a:prstGeom prst="rect">
            <a:avLst/>
          </a:prstGeom>
          <a:noFill/>
        </p:spPr>
        <p:txBody>
          <a:bodyPr wrap="square" rtlCol="0">
            <a:spAutoFit/>
          </a:bodyPr>
          <a:lstStyle/>
          <a:p>
            <a:r>
              <a:rPr lang="en-GB" dirty="0"/>
              <a:t>Typical Day</a:t>
            </a:r>
          </a:p>
        </p:txBody>
      </p:sp>
      <p:sp>
        <p:nvSpPr>
          <p:cNvPr id="4" name="TextBox 3">
            <a:extLst>
              <a:ext uri="{FF2B5EF4-FFF2-40B4-BE49-F238E27FC236}">
                <a16:creationId xmlns:a16="http://schemas.microsoft.com/office/drawing/2014/main" id="{6BA2DC59-4696-F7BD-77FF-3294A23ED2A1}"/>
              </a:ext>
            </a:extLst>
          </p:cNvPr>
          <p:cNvSpPr txBox="1"/>
          <p:nvPr/>
        </p:nvSpPr>
        <p:spPr>
          <a:xfrm>
            <a:off x="4514589" y="2383356"/>
            <a:ext cx="2576186" cy="369332"/>
          </a:xfrm>
          <a:prstGeom prst="rect">
            <a:avLst/>
          </a:prstGeom>
          <a:noFill/>
        </p:spPr>
        <p:txBody>
          <a:bodyPr wrap="square" rtlCol="0">
            <a:spAutoFit/>
          </a:bodyPr>
          <a:lstStyle/>
          <a:p>
            <a:r>
              <a:rPr lang="en-GB" dirty="0"/>
              <a:t>Functional Impact</a:t>
            </a:r>
          </a:p>
        </p:txBody>
      </p:sp>
      <p:sp>
        <p:nvSpPr>
          <p:cNvPr id="5" name="TextBox 4">
            <a:extLst>
              <a:ext uri="{FF2B5EF4-FFF2-40B4-BE49-F238E27FC236}">
                <a16:creationId xmlns:a16="http://schemas.microsoft.com/office/drawing/2014/main" id="{1A2750B0-4103-8C6C-DC92-C23DFD9B2BE1}"/>
              </a:ext>
            </a:extLst>
          </p:cNvPr>
          <p:cNvSpPr txBox="1"/>
          <p:nvPr/>
        </p:nvSpPr>
        <p:spPr>
          <a:xfrm>
            <a:off x="7878175" y="2421351"/>
            <a:ext cx="2281825" cy="369332"/>
          </a:xfrm>
          <a:prstGeom prst="rect">
            <a:avLst/>
          </a:prstGeom>
          <a:noFill/>
        </p:spPr>
        <p:txBody>
          <a:bodyPr wrap="square" rtlCol="0">
            <a:spAutoFit/>
          </a:bodyPr>
          <a:lstStyle/>
          <a:p>
            <a:r>
              <a:rPr lang="en-GB" dirty="0"/>
              <a:t>Support Systems</a:t>
            </a:r>
          </a:p>
        </p:txBody>
      </p:sp>
      <p:sp>
        <p:nvSpPr>
          <p:cNvPr id="6" name="TextBox 5">
            <a:extLst>
              <a:ext uri="{FF2B5EF4-FFF2-40B4-BE49-F238E27FC236}">
                <a16:creationId xmlns:a16="http://schemas.microsoft.com/office/drawing/2014/main" id="{A54C4195-23BE-B1DD-9AC8-7C7E20BFF8B8}"/>
              </a:ext>
            </a:extLst>
          </p:cNvPr>
          <p:cNvSpPr txBox="1"/>
          <p:nvPr/>
        </p:nvSpPr>
        <p:spPr>
          <a:xfrm>
            <a:off x="1059602" y="2821050"/>
            <a:ext cx="2674198" cy="2800767"/>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GB" sz="1600" b="1" dirty="0"/>
              <a:t>Morning:</a:t>
            </a:r>
            <a:r>
              <a:rPr lang="en-GB" sz="1600" dirty="0"/>
              <a:t> 20 mins stiffness; difficulty with stairs and gardening tasks.</a:t>
            </a:r>
          </a:p>
          <a:p>
            <a:pPr marL="285750" indent="-285750">
              <a:buFont typeface="Arial" panose="020B0604020202020204" pitchFamily="34" charset="0"/>
              <a:buChar char="•"/>
            </a:pPr>
            <a:r>
              <a:rPr lang="en-GB" sz="1600" b="1" dirty="0"/>
              <a:t>Social:</a:t>
            </a:r>
            <a:r>
              <a:rPr lang="en-GB" sz="1600" dirty="0"/>
              <a:t> Attends local community group; requires rest periods.</a:t>
            </a:r>
          </a:p>
          <a:p>
            <a:pPr marL="285750" indent="-285750">
              <a:buFont typeface="Arial" panose="020B0604020202020204" pitchFamily="34" charset="0"/>
              <a:buChar char="•"/>
            </a:pPr>
            <a:r>
              <a:rPr lang="en-GB" sz="1600" b="1" dirty="0"/>
              <a:t>Medication:</a:t>
            </a:r>
            <a:r>
              <a:rPr lang="en-GB" sz="1600" dirty="0"/>
              <a:t> Paracetamol and topical NSAIDs for pain management.</a:t>
            </a:r>
          </a:p>
        </p:txBody>
      </p:sp>
      <p:sp>
        <p:nvSpPr>
          <p:cNvPr id="7" name="TextBox 6">
            <a:extLst>
              <a:ext uri="{FF2B5EF4-FFF2-40B4-BE49-F238E27FC236}">
                <a16:creationId xmlns:a16="http://schemas.microsoft.com/office/drawing/2014/main" id="{C3BF5F57-E01B-FA0D-3792-B49A5AC06B4C}"/>
              </a:ext>
            </a:extLst>
          </p:cNvPr>
          <p:cNvSpPr txBox="1"/>
          <p:nvPr/>
        </p:nvSpPr>
        <p:spPr>
          <a:xfrm>
            <a:off x="4449459" y="2790683"/>
            <a:ext cx="2204581" cy="2800767"/>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GB" sz="1600" b="1" dirty="0"/>
              <a:t>Pain Score:</a:t>
            </a:r>
            <a:r>
              <a:rPr lang="en-GB" sz="1600" dirty="0"/>
              <a:t> 6/10 during weight-bearing activities.</a:t>
            </a:r>
          </a:p>
          <a:p>
            <a:pPr marL="285750" indent="-285750">
              <a:buFont typeface="Arial" panose="020B0604020202020204" pitchFamily="34" charset="0"/>
              <a:buChar char="•"/>
            </a:pPr>
            <a:r>
              <a:rPr lang="en-GB" sz="1600" b="1" dirty="0"/>
              <a:t>Mobility:</a:t>
            </a:r>
            <a:r>
              <a:rPr lang="en-GB" sz="1600" dirty="0"/>
              <a:t> Uses a walking stick; limited walking tolerance.</a:t>
            </a:r>
          </a:p>
          <a:p>
            <a:pPr marL="285750" indent="-285750">
              <a:buFont typeface="Arial" panose="020B0604020202020204" pitchFamily="34" charset="0"/>
              <a:buChar char="•"/>
            </a:pPr>
            <a:r>
              <a:rPr lang="en-GB" sz="1600" b="1" dirty="0"/>
              <a:t>ADLs:</a:t>
            </a:r>
            <a:r>
              <a:rPr lang="en-GB" sz="1600" dirty="0"/>
              <a:t> Needs help with domestic chores and shopping.</a:t>
            </a:r>
          </a:p>
        </p:txBody>
      </p:sp>
      <p:sp>
        <p:nvSpPr>
          <p:cNvPr id="9" name="TextBox 8">
            <a:extLst>
              <a:ext uri="{FF2B5EF4-FFF2-40B4-BE49-F238E27FC236}">
                <a16:creationId xmlns:a16="http://schemas.microsoft.com/office/drawing/2014/main" id="{6099CB2C-ED8A-FE19-5EA2-7CDF693CE09C}"/>
              </a:ext>
            </a:extLst>
          </p:cNvPr>
          <p:cNvSpPr txBox="1"/>
          <p:nvPr/>
        </p:nvSpPr>
        <p:spPr>
          <a:xfrm>
            <a:off x="7878175" y="2821050"/>
            <a:ext cx="2281825" cy="2554545"/>
          </a:xfrm>
          <a:prstGeom prst="rect">
            <a:avLst/>
          </a:prstGeom>
          <a:noFill/>
          <a:ln>
            <a:solidFill>
              <a:schemeClr val="accent1"/>
            </a:solidFill>
          </a:ln>
        </p:spPr>
        <p:txBody>
          <a:bodyPr wrap="square" rtlCol="0">
            <a:spAutoFit/>
          </a:bodyPr>
          <a:lstStyle/>
          <a:p>
            <a:r>
              <a:rPr lang="en-GB" sz="1600" b="1" dirty="0"/>
              <a:t>Informal Support:</a:t>
            </a:r>
            <a:r>
              <a:rPr lang="en-GB" sz="1600" dirty="0"/>
              <a:t> Two adult children visit on weekends to assist with chores.</a:t>
            </a:r>
          </a:p>
          <a:p>
            <a:r>
              <a:rPr lang="en-GB" sz="1600" b="1" dirty="0"/>
              <a:t>Formal Support:</a:t>
            </a:r>
            <a:endParaRPr lang="en-GB" sz="1600" dirty="0"/>
          </a:p>
          <a:p>
            <a:pPr marL="285750" indent="-285750">
              <a:buFont typeface="Arial" panose="020B0604020202020204" pitchFamily="34" charset="0"/>
              <a:buChar char="•"/>
            </a:pPr>
            <a:r>
              <a:rPr lang="en-GB" sz="1600" dirty="0"/>
              <a:t>GP &amp; Practice Nurse</a:t>
            </a:r>
          </a:p>
          <a:p>
            <a:pPr marL="285750" indent="-285750">
              <a:buFont typeface="Arial" panose="020B0604020202020204" pitchFamily="34" charset="0"/>
              <a:buChar char="•"/>
            </a:pPr>
            <a:r>
              <a:rPr lang="en-GB" sz="1600" dirty="0"/>
              <a:t>MSK 'Exercise on Referral’</a:t>
            </a:r>
          </a:p>
          <a:p>
            <a:pPr marL="285750" indent="-285750">
              <a:buFont typeface="Arial" panose="020B0604020202020204" pitchFamily="34" charset="0"/>
              <a:buChar char="•"/>
            </a:pPr>
            <a:r>
              <a:rPr lang="en-GB" sz="1600" dirty="0"/>
              <a:t>Occupational Therapy</a:t>
            </a:r>
          </a:p>
        </p:txBody>
      </p:sp>
      <p:pic>
        <p:nvPicPr>
          <p:cNvPr id="15" name="Audio 14">
            <a:extLst>
              <a:ext uri="{FF2B5EF4-FFF2-40B4-BE49-F238E27FC236}">
                <a16:creationId xmlns:a16="http://schemas.microsoft.com/office/drawing/2014/main" id="{B25D978F-0549-F89F-D66D-712DB35EBD7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105932467"/>
      </p:ext>
    </p:extLst>
  </p:cSld>
  <p:clrMapOvr>
    <a:masterClrMapping/>
  </p:clrMapOvr>
  <mc:AlternateContent xmlns:mc="http://schemas.openxmlformats.org/markup-compatibility/2006">
    <mc:Choice xmlns:p14="http://schemas.microsoft.com/office/powerpoint/2010/main" Requires="p14">
      <p:transition spd="slow" p14:dur="2000" advTm="65674"/>
    </mc:Choice>
    <mc:Fallback>
      <p:transition spd="slow" advTm="656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B2090-07E7-FCE7-28B7-783FF14DCCF4}"/>
              </a:ext>
            </a:extLst>
          </p:cNvPr>
          <p:cNvSpPr>
            <a:spLocks noGrp="1"/>
          </p:cNvSpPr>
          <p:nvPr>
            <p:ph type="title"/>
          </p:nvPr>
        </p:nvSpPr>
        <p:spPr>
          <a:xfrm>
            <a:off x="2032000" y="504825"/>
            <a:ext cx="9144000" cy="866775"/>
          </a:xfrm>
        </p:spPr>
        <p:txBody>
          <a:bodyPr>
            <a:normAutofit/>
          </a:bodyPr>
          <a:lstStyle/>
          <a:p>
            <a:r>
              <a:rPr lang="en-GB" sz="3200" dirty="0"/>
              <a:t>Care Plan 3: Communication &amp; Ethics</a:t>
            </a:r>
          </a:p>
        </p:txBody>
      </p:sp>
      <p:sp>
        <p:nvSpPr>
          <p:cNvPr id="3" name="TextBox 2">
            <a:extLst>
              <a:ext uri="{FF2B5EF4-FFF2-40B4-BE49-F238E27FC236}">
                <a16:creationId xmlns:a16="http://schemas.microsoft.com/office/drawing/2014/main" id="{9AB0CEFA-6411-B45B-6A3D-483DC171CCD0}"/>
              </a:ext>
            </a:extLst>
          </p:cNvPr>
          <p:cNvSpPr txBox="1"/>
          <p:nvPr/>
        </p:nvSpPr>
        <p:spPr>
          <a:xfrm>
            <a:off x="1415440" y="1941534"/>
            <a:ext cx="2229633" cy="369332"/>
          </a:xfrm>
          <a:prstGeom prst="rect">
            <a:avLst/>
          </a:prstGeom>
          <a:noFill/>
        </p:spPr>
        <p:txBody>
          <a:bodyPr wrap="square" rtlCol="0">
            <a:spAutoFit/>
          </a:bodyPr>
          <a:lstStyle/>
          <a:p>
            <a:r>
              <a:rPr lang="en-GB" b="1" dirty="0"/>
              <a:t>Communication</a:t>
            </a:r>
          </a:p>
        </p:txBody>
      </p:sp>
      <p:sp>
        <p:nvSpPr>
          <p:cNvPr id="4" name="TextBox 3">
            <a:extLst>
              <a:ext uri="{FF2B5EF4-FFF2-40B4-BE49-F238E27FC236}">
                <a16:creationId xmlns:a16="http://schemas.microsoft.com/office/drawing/2014/main" id="{5883616D-4ED5-E7F3-C13C-4BD6BB91D8A0}"/>
              </a:ext>
            </a:extLst>
          </p:cNvPr>
          <p:cNvSpPr txBox="1"/>
          <p:nvPr/>
        </p:nvSpPr>
        <p:spPr>
          <a:xfrm>
            <a:off x="4960307" y="1941534"/>
            <a:ext cx="1741118" cy="369332"/>
          </a:xfrm>
          <a:prstGeom prst="rect">
            <a:avLst/>
          </a:prstGeom>
          <a:noFill/>
        </p:spPr>
        <p:txBody>
          <a:bodyPr wrap="square" rtlCol="0">
            <a:spAutoFit/>
          </a:bodyPr>
          <a:lstStyle/>
          <a:p>
            <a:r>
              <a:rPr lang="en-GB" b="1" dirty="0"/>
              <a:t>Ethical Pillars</a:t>
            </a:r>
          </a:p>
        </p:txBody>
      </p:sp>
      <p:sp>
        <p:nvSpPr>
          <p:cNvPr id="5" name="TextBox 4">
            <a:extLst>
              <a:ext uri="{FF2B5EF4-FFF2-40B4-BE49-F238E27FC236}">
                <a16:creationId xmlns:a16="http://schemas.microsoft.com/office/drawing/2014/main" id="{BD4E9268-97B6-6E4E-D742-E211BC4EDDFA}"/>
              </a:ext>
            </a:extLst>
          </p:cNvPr>
          <p:cNvSpPr txBox="1"/>
          <p:nvPr/>
        </p:nvSpPr>
        <p:spPr>
          <a:xfrm>
            <a:off x="8680537" y="1941534"/>
            <a:ext cx="2029216" cy="369332"/>
          </a:xfrm>
          <a:prstGeom prst="rect">
            <a:avLst/>
          </a:prstGeom>
          <a:noFill/>
        </p:spPr>
        <p:txBody>
          <a:bodyPr wrap="square" rtlCol="0">
            <a:spAutoFit/>
          </a:bodyPr>
          <a:lstStyle/>
          <a:p>
            <a:r>
              <a:rPr lang="en-GB" b="1" dirty="0"/>
              <a:t>NHS Alignment</a:t>
            </a:r>
          </a:p>
        </p:txBody>
      </p:sp>
      <p:sp>
        <p:nvSpPr>
          <p:cNvPr id="6" name="TextBox 5">
            <a:extLst>
              <a:ext uri="{FF2B5EF4-FFF2-40B4-BE49-F238E27FC236}">
                <a16:creationId xmlns:a16="http://schemas.microsoft.com/office/drawing/2014/main" id="{FC940CDB-381B-AF58-63E4-13A871CD2C15}"/>
              </a:ext>
            </a:extLst>
          </p:cNvPr>
          <p:cNvSpPr txBox="1"/>
          <p:nvPr/>
        </p:nvSpPr>
        <p:spPr>
          <a:xfrm>
            <a:off x="1227549" y="2530258"/>
            <a:ext cx="2893513" cy="2554545"/>
          </a:xfrm>
          <a:prstGeom prst="rect">
            <a:avLst/>
          </a:prstGeom>
          <a:noFill/>
          <a:ln>
            <a:solidFill>
              <a:schemeClr val="accent1"/>
            </a:solidFill>
          </a:ln>
        </p:spPr>
        <p:txBody>
          <a:bodyPr wrap="square" rtlCol="0">
            <a:spAutoFit/>
          </a:bodyPr>
          <a:lstStyle/>
          <a:p>
            <a:r>
              <a:rPr lang="en-GB" sz="1600" b="1" dirty="0"/>
              <a:t>Strategy:</a:t>
            </a:r>
            <a:r>
              <a:rPr lang="en-GB" sz="1600" dirty="0"/>
              <a:t> Empathetic, jargon-free dialogue involving Margaret and her children.</a:t>
            </a:r>
            <a:br>
              <a:rPr lang="en-GB" sz="1600" dirty="0"/>
            </a:br>
            <a:endParaRPr lang="en-GB" sz="1600" dirty="0"/>
          </a:p>
          <a:p>
            <a:pPr marL="285750" indent="-285750">
              <a:buFont typeface="Arial" panose="020B0604020202020204" pitchFamily="34" charset="0"/>
              <a:buChar char="•"/>
            </a:pPr>
            <a:r>
              <a:rPr lang="en-GB" sz="1600" dirty="0"/>
              <a:t>"Teach-Back" method for understanding.</a:t>
            </a:r>
          </a:p>
          <a:p>
            <a:pPr marL="285750" indent="-285750">
              <a:buFont typeface="Arial" panose="020B0604020202020204" pitchFamily="34" charset="0"/>
              <a:buChar char="•"/>
            </a:pPr>
            <a:r>
              <a:rPr lang="en-GB" sz="1600" dirty="0"/>
              <a:t>Active listening to address social isolation.</a:t>
            </a:r>
          </a:p>
          <a:p>
            <a:pPr marL="285750" indent="-285750">
              <a:buFont typeface="Arial" panose="020B0604020202020204" pitchFamily="34" charset="0"/>
              <a:buChar char="•"/>
            </a:pPr>
            <a:r>
              <a:rPr lang="en-GB" sz="1600" dirty="0"/>
              <a:t>Shared goal-setting for gardening.</a:t>
            </a:r>
          </a:p>
        </p:txBody>
      </p:sp>
      <p:sp>
        <p:nvSpPr>
          <p:cNvPr id="7" name="TextBox 6">
            <a:extLst>
              <a:ext uri="{FF2B5EF4-FFF2-40B4-BE49-F238E27FC236}">
                <a16:creationId xmlns:a16="http://schemas.microsoft.com/office/drawing/2014/main" id="{56A1005F-43A9-13AE-70D3-403328983803}"/>
              </a:ext>
            </a:extLst>
          </p:cNvPr>
          <p:cNvSpPr txBox="1"/>
          <p:nvPr/>
        </p:nvSpPr>
        <p:spPr>
          <a:xfrm>
            <a:off x="4910202" y="2530258"/>
            <a:ext cx="2680570" cy="2308324"/>
          </a:xfrm>
          <a:prstGeom prst="rect">
            <a:avLst/>
          </a:prstGeom>
          <a:noFill/>
          <a:ln>
            <a:solidFill>
              <a:schemeClr val="accent1"/>
            </a:solidFill>
          </a:ln>
        </p:spPr>
        <p:txBody>
          <a:bodyPr wrap="square" rtlCol="0">
            <a:spAutoFit/>
          </a:bodyPr>
          <a:lstStyle/>
          <a:p>
            <a:r>
              <a:rPr lang="en-GB" sz="1600" b="1" dirty="0"/>
              <a:t>Principles:</a:t>
            </a:r>
            <a:r>
              <a:rPr lang="en-GB" sz="1600" dirty="0"/>
              <a:t> Upholding fundamental rights in every clinical interaction.</a:t>
            </a:r>
          </a:p>
          <a:p>
            <a:pPr marL="285750" indent="-285750">
              <a:buFont typeface="Arial" panose="020B0604020202020204" pitchFamily="34" charset="0"/>
              <a:buChar char="•"/>
            </a:pPr>
            <a:r>
              <a:rPr lang="en-GB" sz="1600" b="1" dirty="0"/>
              <a:t>Autonomy:</a:t>
            </a:r>
            <a:r>
              <a:rPr lang="en-GB" sz="1600" dirty="0"/>
              <a:t> Informed consent for exercise.</a:t>
            </a:r>
          </a:p>
          <a:p>
            <a:pPr marL="285750" indent="-285750">
              <a:buFont typeface="Arial" panose="020B0604020202020204" pitchFamily="34" charset="0"/>
              <a:buChar char="•"/>
            </a:pPr>
            <a:r>
              <a:rPr lang="en-GB" sz="1600" b="1" dirty="0"/>
              <a:t>Dignity:</a:t>
            </a:r>
            <a:r>
              <a:rPr lang="en-GB" sz="1600" dirty="0"/>
              <a:t> Respectful physical assessments.</a:t>
            </a:r>
          </a:p>
          <a:p>
            <a:pPr marL="285750" indent="-285750">
              <a:buFont typeface="Arial" panose="020B0604020202020204" pitchFamily="34" charset="0"/>
              <a:buChar char="•"/>
            </a:pPr>
            <a:r>
              <a:rPr lang="en-GB" sz="1600" b="1" dirty="0"/>
              <a:t>Confidentiality:</a:t>
            </a:r>
            <a:r>
              <a:rPr lang="en-GB" sz="1600" dirty="0"/>
              <a:t> GDPR compliance.</a:t>
            </a:r>
          </a:p>
        </p:txBody>
      </p:sp>
      <p:sp>
        <p:nvSpPr>
          <p:cNvPr id="8" name="TextBox 7">
            <a:extLst>
              <a:ext uri="{FF2B5EF4-FFF2-40B4-BE49-F238E27FC236}">
                <a16:creationId xmlns:a16="http://schemas.microsoft.com/office/drawing/2014/main" id="{A2A0E566-0A48-CFF6-ED6B-67C2BBEA584F}"/>
              </a:ext>
            </a:extLst>
          </p:cNvPr>
          <p:cNvSpPr txBox="1"/>
          <p:nvPr/>
        </p:nvSpPr>
        <p:spPr>
          <a:xfrm>
            <a:off x="8680536" y="2530258"/>
            <a:ext cx="3511464" cy="2308324"/>
          </a:xfrm>
          <a:prstGeom prst="rect">
            <a:avLst/>
          </a:prstGeom>
          <a:noFill/>
          <a:ln>
            <a:solidFill>
              <a:schemeClr val="accent1"/>
            </a:solidFill>
          </a:ln>
        </p:spPr>
        <p:txBody>
          <a:bodyPr wrap="square" rtlCol="0">
            <a:spAutoFit/>
          </a:bodyPr>
          <a:lstStyle/>
          <a:p>
            <a:r>
              <a:rPr lang="en-GB" b="1" dirty="0"/>
              <a:t>Framework:</a:t>
            </a:r>
            <a:r>
              <a:rPr lang="en-GB" dirty="0"/>
              <a:t> Decisions supported by national standards and core values.</a:t>
            </a:r>
          </a:p>
          <a:p>
            <a:pPr marL="285750" indent="-285750">
              <a:buFont typeface="Arial" panose="020B0604020202020204" pitchFamily="34" charset="0"/>
              <a:buChar char="•"/>
            </a:pPr>
            <a:r>
              <a:rPr lang="en-GB" dirty="0"/>
              <a:t>NICE (2022) Shared Decision Making.</a:t>
            </a:r>
          </a:p>
          <a:p>
            <a:pPr marL="285750" indent="-285750">
              <a:buFont typeface="Arial" panose="020B0604020202020204" pitchFamily="34" charset="0"/>
              <a:buChar char="•"/>
            </a:pPr>
            <a:r>
              <a:rPr lang="en-GB" dirty="0"/>
              <a:t>NHS Constitution Core Values.</a:t>
            </a:r>
          </a:p>
          <a:p>
            <a:pPr marL="285750" indent="-285750">
              <a:buFont typeface="Arial" panose="020B0604020202020204" pitchFamily="34" charset="0"/>
              <a:buChar char="•"/>
            </a:pPr>
            <a:r>
              <a:rPr lang="en-GB" dirty="0"/>
              <a:t>Professional Codes of Conduct.</a:t>
            </a:r>
          </a:p>
        </p:txBody>
      </p:sp>
      <p:pic>
        <p:nvPicPr>
          <p:cNvPr id="10" name="Audio 9">
            <a:extLst>
              <a:ext uri="{FF2B5EF4-FFF2-40B4-BE49-F238E27FC236}">
                <a16:creationId xmlns:a16="http://schemas.microsoft.com/office/drawing/2014/main" id="{BE9F48A1-2364-922C-CECD-92063767D03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180555691"/>
      </p:ext>
    </p:extLst>
  </p:cSld>
  <p:clrMapOvr>
    <a:masterClrMapping/>
  </p:clrMapOvr>
  <mc:AlternateContent xmlns:mc="http://schemas.openxmlformats.org/markup-compatibility/2006">
    <mc:Choice xmlns:p14="http://schemas.microsoft.com/office/powerpoint/2010/main" Requires="p14">
      <p:transition spd="slow" p14:dur="2000" advTm="65408"/>
    </mc:Choice>
    <mc:Fallback>
      <p:transition spd="slow" advTm="654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D83764-D7B1-7F82-A41A-4CE71C282447}"/>
              </a:ext>
            </a:extLst>
          </p:cNvPr>
          <p:cNvSpPr>
            <a:spLocks noGrp="1"/>
          </p:cNvSpPr>
          <p:nvPr>
            <p:ph type="title"/>
          </p:nvPr>
        </p:nvSpPr>
        <p:spPr>
          <a:xfrm>
            <a:off x="3900973" y="355600"/>
            <a:ext cx="6669507" cy="1142252"/>
          </a:xfrm>
        </p:spPr>
        <p:txBody>
          <a:bodyPr anchor="b">
            <a:normAutofit/>
          </a:bodyPr>
          <a:lstStyle/>
          <a:p>
            <a:pPr algn="r"/>
            <a:r>
              <a:rPr lang="en-GB" sz="3600" dirty="0"/>
              <a:t>Risk Factor Analysis</a:t>
            </a:r>
            <a:br>
              <a:rPr lang="en-GB" sz="3600" dirty="0"/>
            </a:br>
            <a:r>
              <a:rPr lang="en-US" sz="3200" dirty="0">
                <a:solidFill>
                  <a:srgbClr val="FFFFFF"/>
                </a:solidFill>
              </a:rPr>
              <a:t> </a:t>
            </a:r>
          </a:p>
        </p:txBody>
      </p:sp>
      <p:sp>
        <p:nvSpPr>
          <p:cNvPr id="3" name="TextBox 2">
            <a:extLst>
              <a:ext uri="{FF2B5EF4-FFF2-40B4-BE49-F238E27FC236}">
                <a16:creationId xmlns:a16="http://schemas.microsoft.com/office/drawing/2014/main" id="{D1954BB5-FC05-AF8E-14B6-378C1DF68935}"/>
              </a:ext>
            </a:extLst>
          </p:cNvPr>
          <p:cNvSpPr txBox="1"/>
          <p:nvPr/>
        </p:nvSpPr>
        <p:spPr>
          <a:xfrm>
            <a:off x="4757384" y="1813890"/>
            <a:ext cx="2367419" cy="369332"/>
          </a:xfrm>
          <a:prstGeom prst="rect">
            <a:avLst/>
          </a:prstGeom>
          <a:noFill/>
        </p:spPr>
        <p:txBody>
          <a:bodyPr wrap="square" rtlCol="0">
            <a:spAutoFit/>
          </a:bodyPr>
          <a:lstStyle/>
          <a:p>
            <a:r>
              <a:rPr lang="en-GB" b="1" dirty="0"/>
              <a:t>Modifiable Factors</a:t>
            </a:r>
          </a:p>
        </p:txBody>
      </p:sp>
      <p:sp>
        <p:nvSpPr>
          <p:cNvPr id="4" name="TextBox 3">
            <a:extLst>
              <a:ext uri="{FF2B5EF4-FFF2-40B4-BE49-F238E27FC236}">
                <a16:creationId xmlns:a16="http://schemas.microsoft.com/office/drawing/2014/main" id="{A0E3B081-E0DF-CCEE-968E-9E5EEB8BDB27}"/>
              </a:ext>
            </a:extLst>
          </p:cNvPr>
          <p:cNvSpPr txBox="1"/>
          <p:nvPr/>
        </p:nvSpPr>
        <p:spPr>
          <a:xfrm>
            <a:off x="8154168" y="1803748"/>
            <a:ext cx="2805830" cy="369332"/>
          </a:xfrm>
          <a:prstGeom prst="rect">
            <a:avLst/>
          </a:prstGeom>
          <a:noFill/>
        </p:spPr>
        <p:txBody>
          <a:bodyPr wrap="square" rtlCol="0">
            <a:spAutoFit/>
          </a:bodyPr>
          <a:lstStyle/>
          <a:p>
            <a:r>
              <a:rPr lang="en-GB" b="1" dirty="0"/>
              <a:t>Non-Modifiable Factors</a:t>
            </a:r>
          </a:p>
        </p:txBody>
      </p:sp>
      <p:sp>
        <p:nvSpPr>
          <p:cNvPr id="5" name="TextBox 4">
            <a:extLst>
              <a:ext uri="{FF2B5EF4-FFF2-40B4-BE49-F238E27FC236}">
                <a16:creationId xmlns:a16="http://schemas.microsoft.com/office/drawing/2014/main" id="{9395658C-A482-A7C8-F447-9AAD2B082F6D}"/>
              </a:ext>
            </a:extLst>
          </p:cNvPr>
          <p:cNvSpPr txBox="1"/>
          <p:nvPr/>
        </p:nvSpPr>
        <p:spPr>
          <a:xfrm>
            <a:off x="4617186" y="2090889"/>
            <a:ext cx="2680571" cy="1815882"/>
          </a:xfrm>
          <a:prstGeom prst="rect">
            <a:avLst/>
          </a:prstGeom>
          <a:noFill/>
          <a:ln>
            <a:solidFill>
              <a:schemeClr val="accent1"/>
            </a:solidFill>
          </a:ln>
        </p:spPr>
        <p:txBody>
          <a:bodyPr wrap="square" rtlCol="0">
            <a:spAutoFit/>
          </a:bodyPr>
          <a:lstStyle/>
          <a:p>
            <a:endParaRPr lang="en-GB" sz="1600" b="1" dirty="0"/>
          </a:p>
          <a:p>
            <a:pPr marL="285750" indent="-285750">
              <a:buFont typeface="Arial" panose="020B0604020202020204" pitchFamily="34" charset="0"/>
              <a:buChar char="•"/>
            </a:pPr>
            <a:r>
              <a:rPr lang="en-GB" sz="1600" b="1" dirty="0"/>
              <a:t>Obesity:</a:t>
            </a:r>
            <a:r>
              <a:rPr lang="en-GB" sz="1600" dirty="0"/>
              <a:t> BMI 31.0 increases joint stress.</a:t>
            </a:r>
          </a:p>
          <a:p>
            <a:pPr marL="285750" indent="-285750">
              <a:buFont typeface="Arial" panose="020B0604020202020204" pitchFamily="34" charset="0"/>
              <a:buChar char="•"/>
            </a:pPr>
            <a:r>
              <a:rPr lang="en-GB" sz="1600" b="1" dirty="0"/>
              <a:t>Inactivity:</a:t>
            </a:r>
            <a:r>
              <a:rPr lang="en-GB" sz="1600" dirty="0"/>
              <a:t> Weakens supporting muscles.</a:t>
            </a:r>
          </a:p>
          <a:p>
            <a:pPr marL="285750" indent="-285750">
              <a:buFont typeface="Arial" panose="020B0604020202020204" pitchFamily="34" charset="0"/>
              <a:buChar char="•"/>
            </a:pPr>
            <a:r>
              <a:rPr lang="en-GB" sz="1600" b="1" dirty="0"/>
              <a:t>Diet:</a:t>
            </a:r>
            <a:r>
              <a:rPr lang="en-GB" sz="1600" dirty="0"/>
              <a:t> High calorie intake fuels weight gain.</a:t>
            </a:r>
          </a:p>
        </p:txBody>
      </p:sp>
      <p:sp>
        <p:nvSpPr>
          <p:cNvPr id="6" name="TextBox 5">
            <a:extLst>
              <a:ext uri="{FF2B5EF4-FFF2-40B4-BE49-F238E27FC236}">
                <a16:creationId xmlns:a16="http://schemas.microsoft.com/office/drawing/2014/main" id="{9DEA0A07-6C13-4CF2-73B4-FCA00F5B7CA2}"/>
              </a:ext>
            </a:extLst>
          </p:cNvPr>
          <p:cNvSpPr txBox="1"/>
          <p:nvPr/>
        </p:nvSpPr>
        <p:spPr>
          <a:xfrm>
            <a:off x="8150832" y="2183222"/>
            <a:ext cx="2693096" cy="1631216"/>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GB" sz="1600" b="1" dirty="0"/>
              <a:t>Age:</a:t>
            </a:r>
            <a:r>
              <a:rPr lang="en-GB" sz="1600" dirty="0"/>
              <a:t> 72 years (Natural joint aging).</a:t>
            </a:r>
          </a:p>
          <a:p>
            <a:pPr marL="285750" indent="-285750">
              <a:buFont typeface="Arial" panose="020B0604020202020204" pitchFamily="34" charset="0"/>
              <a:buChar char="•"/>
            </a:pPr>
            <a:r>
              <a:rPr lang="en-GB" sz="1600" b="1" dirty="0"/>
              <a:t>Gender:</a:t>
            </a:r>
            <a:r>
              <a:rPr lang="en-GB" sz="1600" dirty="0"/>
              <a:t> Female (Higher OA prevalence).</a:t>
            </a:r>
          </a:p>
          <a:p>
            <a:pPr marL="285750" indent="-285750">
              <a:buFont typeface="Arial" panose="020B0604020202020204" pitchFamily="34" charset="0"/>
              <a:buChar char="•"/>
            </a:pPr>
            <a:r>
              <a:rPr lang="en-GB" sz="1600" b="1" dirty="0"/>
              <a:t>Genetics:</a:t>
            </a:r>
            <a:r>
              <a:rPr lang="en-GB" sz="1600" dirty="0"/>
              <a:t> Family history of joint issues.</a:t>
            </a:r>
          </a:p>
        </p:txBody>
      </p:sp>
      <p:sp>
        <p:nvSpPr>
          <p:cNvPr id="7" name="TextBox 6">
            <a:extLst>
              <a:ext uri="{FF2B5EF4-FFF2-40B4-BE49-F238E27FC236}">
                <a16:creationId xmlns:a16="http://schemas.microsoft.com/office/drawing/2014/main" id="{EF0C1A7D-41B2-05CA-F845-5DA7FA4D411E}"/>
              </a:ext>
            </a:extLst>
          </p:cNvPr>
          <p:cNvSpPr txBox="1"/>
          <p:nvPr/>
        </p:nvSpPr>
        <p:spPr>
          <a:xfrm>
            <a:off x="4617186" y="4356016"/>
            <a:ext cx="2507617" cy="369332"/>
          </a:xfrm>
          <a:prstGeom prst="rect">
            <a:avLst/>
          </a:prstGeom>
          <a:noFill/>
        </p:spPr>
        <p:txBody>
          <a:bodyPr wrap="square" rtlCol="0">
            <a:spAutoFit/>
          </a:bodyPr>
          <a:lstStyle/>
          <a:p>
            <a:r>
              <a:rPr lang="en-GB" b="1" dirty="0"/>
              <a:t>Management Strategy</a:t>
            </a:r>
          </a:p>
        </p:txBody>
      </p:sp>
      <p:sp>
        <p:nvSpPr>
          <p:cNvPr id="9" name="TextBox 8">
            <a:extLst>
              <a:ext uri="{FF2B5EF4-FFF2-40B4-BE49-F238E27FC236}">
                <a16:creationId xmlns:a16="http://schemas.microsoft.com/office/drawing/2014/main" id="{0CC636E0-4BB1-9C33-E4C8-8766223F0B71}"/>
              </a:ext>
            </a:extLst>
          </p:cNvPr>
          <p:cNvSpPr txBox="1"/>
          <p:nvPr/>
        </p:nvSpPr>
        <p:spPr>
          <a:xfrm>
            <a:off x="4757384" y="4897677"/>
            <a:ext cx="7067186" cy="1477328"/>
          </a:xfrm>
          <a:prstGeom prst="rect">
            <a:avLst/>
          </a:prstGeom>
          <a:noFill/>
          <a:ln>
            <a:solidFill>
              <a:schemeClr val="accent1"/>
            </a:solidFill>
          </a:ln>
        </p:spPr>
        <p:txBody>
          <a:bodyPr wrap="square" rtlCol="0">
            <a:spAutoFit/>
          </a:bodyPr>
          <a:lstStyle/>
          <a:p>
            <a:r>
              <a:rPr lang="en-GB" dirty="0"/>
              <a:t> While Mrs. Johnson cannot change her age or gender, her care plan focuses on </a:t>
            </a:r>
            <a:r>
              <a:rPr lang="en-GB" b="1" dirty="0"/>
              <a:t>realistically reducing modifiable risks</a:t>
            </a:r>
            <a:r>
              <a:rPr lang="en-GB" dirty="0"/>
              <a:t>. By targeting a 5-10% weight loss and increasing low-impact activity, we can significantly alter the trajectory of her disease and improve her functional outcomes.</a:t>
            </a:r>
          </a:p>
        </p:txBody>
      </p:sp>
      <p:pic>
        <p:nvPicPr>
          <p:cNvPr id="13" name="Audio 12">
            <a:extLst>
              <a:ext uri="{FF2B5EF4-FFF2-40B4-BE49-F238E27FC236}">
                <a16:creationId xmlns:a16="http://schemas.microsoft.com/office/drawing/2014/main" id="{2A24A552-F61D-6CD1-0186-16454A0B1C6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566492604"/>
      </p:ext>
    </p:extLst>
  </p:cSld>
  <p:clrMapOvr>
    <a:masterClrMapping/>
  </p:clrMapOvr>
  <mc:AlternateContent xmlns:mc="http://schemas.openxmlformats.org/markup-compatibility/2006">
    <mc:Choice xmlns:p14="http://schemas.microsoft.com/office/powerpoint/2010/main" Requires="p14">
      <p:transition spd="slow" p14:dur="2000" advTm="88821"/>
    </mc:Choice>
    <mc:Fallback>
      <p:transition spd="slow" advTm="888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253D0-4766-6CAF-556A-37438F109539}"/>
              </a:ext>
            </a:extLst>
          </p:cNvPr>
          <p:cNvSpPr>
            <a:spLocks noGrp="1"/>
          </p:cNvSpPr>
          <p:nvPr>
            <p:ph type="title"/>
          </p:nvPr>
        </p:nvSpPr>
        <p:spPr/>
        <p:txBody>
          <a:bodyPr/>
          <a:lstStyle/>
          <a:p>
            <a:r>
              <a:rPr lang="en-GB" dirty="0"/>
              <a:t>Recommendations for Care &amp; Monitoring</a:t>
            </a:r>
            <a:br>
              <a:rPr lang="en-GB" dirty="0"/>
            </a:br>
            <a:endParaRPr lang="en-US" dirty="0"/>
          </a:p>
        </p:txBody>
      </p:sp>
      <p:sp>
        <p:nvSpPr>
          <p:cNvPr id="4" name="TextBox 3">
            <a:extLst>
              <a:ext uri="{FF2B5EF4-FFF2-40B4-BE49-F238E27FC236}">
                <a16:creationId xmlns:a16="http://schemas.microsoft.com/office/drawing/2014/main" id="{24A3671C-4927-9CAB-FFE3-AF38E5582D71}"/>
              </a:ext>
            </a:extLst>
          </p:cNvPr>
          <p:cNvSpPr txBox="1"/>
          <p:nvPr/>
        </p:nvSpPr>
        <p:spPr>
          <a:xfrm>
            <a:off x="838200" y="1690688"/>
            <a:ext cx="2280781" cy="369332"/>
          </a:xfrm>
          <a:prstGeom prst="rect">
            <a:avLst/>
          </a:prstGeom>
          <a:noFill/>
        </p:spPr>
        <p:txBody>
          <a:bodyPr wrap="square" rtlCol="0">
            <a:spAutoFit/>
          </a:bodyPr>
          <a:lstStyle/>
          <a:p>
            <a:r>
              <a:rPr lang="en-GB" dirty="0"/>
              <a:t>Care Routine</a:t>
            </a:r>
          </a:p>
        </p:txBody>
      </p:sp>
      <p:sp>
        <p:nvSpPr>
          <p:cNvPr id="5" name="TextBox 4">
            <a:extLst>
              <a:ext uri="{FF2B5EF4-FFF2-40B4-BE49-F238E27FC236}">
                <a16:creationId xmlns:a16="http://schemas.microsoft.com/office/drawing/2014/main" id="{55E7939F-3313-5376-80B1-F16AA4277669}"/>
              </a:ext>
            </a:extLst>
          </p:cNvPr>
          <p:cNvSpPr txBox="1"/>
          <p:nvPr/>
        </p:nvSpPr>
        <p:spPr>
          <a:xfrm>
            <a:off x="526094" y="2110821"/>
            <a:ext cx="3244241" cy="2062103"/>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GB" sz="1600" b="1" dirty="0"/>
              <a:t>Joint Protection:</a:t>
            </a:r>
            <a:r>
              <a:rPr lang="en-GB" sz="1600" dirty="0"/>
              <a:t> Implementation of a structured program to minimize joint strain during daily tasks.</a:t>
            </a:r>
          </a:p>
          <a:p>
            <a:pPr marL="285750" indent="-285750">
              <a:buFont typeface="Arial" panose="020B0604020202020204" pitchFamily="34" charset="0"/>
              <a:buChar char="•"/>
            </a:pPr>
            <a:r>
              <a:rPr lang="en-GB" sz="1600" b="1" dirty="0"/>
              <a:t>Dietary Support:</a:t>
            </a:r>
            <a:r>
              <a:rPr lang="en-GB" sz="1600" dirty="0"/>
              <a:t> Referral to a dietitian for a weight management plan targeting a 5-10% reduction.</a:t>
            </a:r>
          </a:p>
        </p:txBody>
      </p:sp>
      <p:sp>
        <p:nvSpPr>
          <p:cNvPr id="6" name="TextBox 5">
            <a:extLst>
              <a:ext uri="{FF2B5EF4-FFF2-40B4-BE49-F238E27FC236}">
                <a16:creationId xmlns:a16="http://schemas.microsoft.com/office/drawing/2014/main" id="{6C2A5E89-5035-22FF-A183-9A064D634330}"/>
              </a:ext>
            </a:extLst>
          </p:cNvPr>
          <p:cNvSpPr txBox="1"/>
          <p:nvPr/>
        </p:nvSpPr>
        <p:spPr>
          <a:xfrm>
            <a:off x="5285984" y="1578279"/>
            <a:ext cx="2066794" cy="369332"/>
          </a:xfrm>
          <a:prstGeom prst="rect">
            <a:avLst/>
          </a:prstGeom>
          <a:noFill/>
        </p:spPr>
        <p:txBody>
          <a:bodyPr wrap="square" rtlCol="0">
            <a:spAutoFit/>
          </a:bodyPr>
          <a:lstStyle/>
          <a:p>
            <a:r>
              <a:rPr lang="en-GB" dirty="0"/>
              <a:t>Monitoring</a:t>
            </a:r>
          </a:p>
        </p:txBody>
      </p:sp>
      <p:sp>
        <p:nvSpPr>
          <p:cNvPr id="7" name="TextBox 6">
            <a:extLst>
              <a:ext uri="{FF2B5EF4-FFF2-40B4-BE49-F238E27FC236}">
                <a16:creationId xmlns:a16="http://schemas.microsoft.com/office/drawing/2014/main" id="{3E6F0C10-B948-FB93-9863-D4482F9C50C1}"/>
              </a:ext>
            </a:extLst>
          </p:cNvPr>
          <p:cNvSpPr txBox="1"/>
          <p:nvPr/>
        </p:nvSpPr>
        <p:spPr>
          <a:xfrm>
            <a:off x="4947781" y="2060020"/>
            <a:ext cx="2931090" cy="2308324"/>
          </a:xfrm>
          <a:prstGeom prst="rect">
            <a:avLst/>
          </a:prstGeom>
          <a:noFill/>
          <a:ln>
            <a:solidFill>
              <a:schemeClr val="accent1"/>
            </a:solidFill>
          </a:ln>
        </p:spPr>
        <p:txBody>
          <a:bodyPr wrap="square" rtlCol="0">
            <a:spAutoFit/>
          </a:bodyPr>
          <a:lstStyle/>
          <a:p>
            <a:r>
              <a:rPr lang="en-US" b="1" dirty="0"/>
              <a:t>Functional Review: </a:t>
            </a:r>
            <a:r>
              <a:rPr lang="en-US" dirty="0"/>
              <a:t>Quarterly assessment of WOMAC scores and pain scales to track progression.</a:t>
            </a:r>
          </a:p>
          <a:p>
            <a:r>
              <a:rPr lang="en-US" b="1" dirty="0"/>
              <a:t>Metabolic Checks: </a:t>
            </a:r>
          </a:p>
          <a:p>
            <a:r>
              <a:rPr lang="en-US" dirty="0"/>
              <a:t>Bi-annual monitoring of blood pressure and HbA1c to manage comorbidities.</a:t>
            </a:r>
          </a:p>
        </p:txBody>
      </p:sp>
      <p:sp>
        <p:nvSpPr>
          <p:cNvPr id="8" name="TextBox 7">
            <a:extLst>
              <a:ext uri="{FF2B5EF4-FFF2-40B4-BE49-F238E27FC236}">
                <a16:creationId xmlns:a16="http://schemas.microsoft.com/office/drawing/2014/main" id="{413ED6E6-776C-B921-D8B9-18A6E0468365}"/>
              </a:ext>
            </a:extLst>
          </p:cNvPr>
          <p:cNvSpPr txBox="1"/>
          <p:nvPr/>
        </p:nvSpPr>
        <p:spPr>
          <a:xfrm>
            <a:off x="9073021" y="1578279"/>
            <a:ext cx="1941534" cy="369332"/>
          </a:xfrm>
          <a:prstGeom prst="rect">
            <a:avLst/>
          </a:prstGeom>
          <a:noFill/>
        </p:spPr>
        <p:txBody>
          <a:bodyPr wrap="square" rtlCol="0">
            <a:spAutoFit/>
          </a:bodyPr>
          <a:lstStyle/>
          <a:p>
            <a:r>
              <a:rPr lang="en-GB" dirty="0"/>
              <a:t>Future Planning</a:t>
            </a:r>
          </a:p>
        </p:txBody>
      </p:sp>
      <p:sp>
        <p:nvSpPr>
          <p:cNvPr id="9" name="TextBox 8">
            <a:extLst>
              <a:ext uri="{FF2B5EF4-FFF2-40B4-BE49-F238E27FC236}">
                <a16:creationId xmlns:a16="http://schemas.microsoft.com/office/drawing/2014/main" id="{55D0A8E8-011B-A5AF-6C0D-53FADF026676}"/>
              </a:ext>
            </a:extLst>
          </p:cNvPr>
          <p:cNvSpPr txBox="1"/>
          <p:nvPr/>
        </p:nvSpPr>
        <p:spPr>
          <a:xfrm>
            <a:off x="9073021" y="2060020"/>
            <a:ext cx="2592888" cy="2862322"/>
          </a:xfrm>
          <a:prstGeom prst="rect">
            <a:avLst/>
          </a:prstGeom>
          <a:noFill/>
          <a:ln>
            <a:solidFill>
              <a:schemeClr val="accent1"/>
            </a:solidFill>
          </a:ln>
        </p:spPr>
        <p:txBody>
          <a:bodyPr wrap="square" rtlCol="0">
            <a:spAutoFit/>
          </a:bodyPr>
          <a:lstStyle/>
          <a:p>
            <a:r>
              <a:rPr lang="en-GB" b="1" dirty="0"/>
              <a:t>Home Safety:</a:t>
            </a:r>
            <a:r>
              <a:rPr lang="en-GB" dirty="0"/>
              <a:t> OT assessment for stairlift installation to maintain autonomy in her two-storey home.</a:t>
            </a:r>
          </a:p>
          <a:p>
            <a:r>
              <a:rPr lang="en-GB" b="1" dirty="0"/>
              <a:t>Surgical Threshold:</a:t>
            </a:r>
            <a:r>
              <a:rPr lang="en-GB" dirty="0"/>
              <a:t> Regular discussion regarding the criteria for total knee replacement (TKR).</a:t>
            </a:r>
          </a:p>
        </p:txBody>
      </p:sp>
      <p:sp>
        <p:nvSpPr>
          <p:cNvPr id="11" name="TextBox 10">
            <a:extLst>
              <a:ext uri="{FF2B5EF4-FFF2-40B4-BE49-F238E27FC236}">
                <a16:creationId xmlns:a16="http://schemas.microsoft.com/office/drawing/2014/main" id="{5555FE24-4AD4-8319-7DF3-67D01AF0A02F}"/>
              </a:ext>
            </a:extLst>
          </p:cNvPr>
          <p:cNvSpPr txBox="1"/>
          <p:nvPr/>
        </p:nvSpPr>
        <p:spPr>
          <a:xfrm>
            <a:off x="407096" y="6371688"/>
            <a:ext cx="6100174" cy="307777"/>
          </a:xfrm>
          <a:prstGeom prst="rect">
            <a:avLst/>
          </a:prstGeom>
          <a:noFill/>
        </p:spPr>
        <p:txBody>
          <a:bodyPr wrap="square">
            <a:spAutoFit/>
          </a:bodyPr>
          <a:lstStyle/>
          <a:p>
            <a:pPr marL="0" marR="0">
              <a:buNone/>
            </a:pPr>
            <a:r>
              <a:rPr lang="en-GB" sz="1400" dirty="0">
                <a:effectLst/>
                <a:latin typeface="Helvetica Neue" panose="02000503000000020004" pitchFamily="2" charset="0"/>
              </a:rPr>
              <a:t>(NICE, 2022)</a:t>
            </a:r>
          </a:p>
        </p:txBody>
      </p:sp>
      <p:pic>
        <p:nvPicPr>
          <p:cNvPr id="13" name="Audio 12">
            <a:extLst>
              <a:ext uri="{FF2B5EF4-FFF2-40B4-BE49-F238E27FC236}">
                <a16:creationId xmlns:a16="http://schemas.microsoft.com/office/drawing/2014/main" id="{CE77CE4E-6F03-D01E-9B00-79BA1708F82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346069630"/>
      </p:ext>
    </p:extLst>
  </p:cSld>
  <p:clrMapOvr>
    <a:masterClrMapping/>
  </p:clrMapOvr>
  <mc:AlternateContent xmlns:mc="http://schemas.openxmlformats.org/markup-compatibility/2006">
    <mc:Choice xmlns:p14="http://schemas.microsoft.com/office/powerpoint/2010/main" Requires="p14">
      <p:transition spd="slow" p14:dur="2000" advTm="99701"/>
    </mc:Choice>
    <mc:Fallback>
      <p:transition spd="slow" advTm="997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2CB89-D3CB-7CFC-002C-0F37BA517D08}"/>
              </a:ext>
            </a:extLst>
          </p:cNvPr>
          <p:cNvSpPr>
            <a:spLocks noGrp="1"/>
          </p:cNvSpPr>
          <p:nvPr>
            <p:ph type="title"/>
          </p:nvPr>
        </p:nvSpPr>
        <p:spPr/>
        <p:txBody>
          <a:bodyPr/>
          <a:lstStyle/>
          <a:p>
            <a:r>
              <a:rPr lang="en-GB" dirty="0"/>
              <a:t>Holistic Care &amp; Social Integration</a:t>
            </a:r>
            <a:br>
              <a:rPr lang="en-GB" dirty="0"/>
            </a:br>
            <a:endParaRPr lang="en-US" dirty="0"/>
          </a:p>
        </p:txBody>
      </p:sp>
      <p:sp>
        <p:nvSpPr>
          <p:cNvPr id="4" name="TextBox 3">
            <a:extLst>
              <a:ext uri="{FF2B5EF4-FFF2-40B4-BE49-F238E27FC236}">
                <a16:creationId xmlns:a16="http://schemas.microsoft.com/office/drawing/2014/main" id="{F1BE20EF-230B-DF42-7BD3-453856004996}"/>
              </a:ext>
            </a:extLst>
          </p:cNvPr>
          <p:cNvSpPr txBox="1"/>
          <p:nvPr/>
        </p:nvSpPr>
        <p:spPr>
          <a:xfrm>
            <a:off x="601248" y="1690688"/>
            <a:ext cx="2367419" cy="369332"/>
          </a:xfrm>
          <a:prstGeom prst="rect">
            <a:avLst/>
          </a:prstGeom>
          <a:noFill/>
        </p:spPr>
        <p:txBody>
          <a:bodyPr wrap="square" rtlCol="0">
            <a:spAutoFit/>
          </a:bodyPr>
          <a:lstStyle/>
          <a:p>
            <a:r>
              <a:rPr lang="en-GB" dirty="0"/>
              <a:t>Mental Well-being</a:t>
            </a:r>
          </a:p>
        </p:txBody>
      </p:sp>
      <p:sp>
        <p:nvSpPr>
          <p:cNvPr id="5" name="TextBox 4">
            <a:extLst>
              <a:ext uri="{FF2B5EF4-FFF2-40B4-BE49-F238E27FC236}">
                <a16:creationId xmlns:a16="http://schemas.microsoft.com/office/drawing/2014/main" id="{F9EC34F5-088D-140C-8B85-DB957D8D7253}"/>
              </a:ext>
            </a:extLst>
          </p:cNvPr>
          <p:cNvSpPr txBox="1"/>
          <p:nvPr/>
        </p:nvSpPr>
        <p:spPr>
          <a:xfrm>
            <a:off x="363252" y="2250438"/>
            <a:ext cx="2605415" cy="369332"/>
          </a:xfrm>
          <a:prstGeom prst="rect">
            <a:avLst/>
          </a:prstGeom>
          <a:noFill/>
        </p:spPr>
        <p:txBody>
          <a:bodyPr wrap="square" rtlCol="0">
            <a:spAutoFit/>
          </a:bodyPr>
          <a:lstStyle/>
          <a:p>
            <a:r>
              <a:rPr lang="en-GB" b="1" dirty="0"/>
              <a:t>Psychological Health</a:t>
            </a:r>
          </a:p>
        </p:txBody>
      </p:sp>
      <p:sp>
        <p:nvSpPr>
          <p:cNvPr id="6" name="TextBox 5">
            <a:extLst>
              <a:ext uri="{FF2B5EF4-FFF2-40B4-BE49-F238E27FC236}">
                <a16:creationId xmlns:a16="http://schemas.microsoft.com/office/drawing/2014/main" id="{D3446C92-C2A7-358D-53E8-3EDD1C642873}"/>
              </a:ext>
            </a:extLst>
          </p:cNvPr>
          <p:cNvSpPr txBox="1"/>
          <p:nvPr/>
        </p:nvSpPr>
        <p:spPr>
          <a:xfrm>
            <a:off x="363252" y="2674323"/>
            <a:ext cx="2843410" cy="1754326"/>
          </a:xfrm>
          <a:prstGeom prst="rect">
            <a:avLst/>
          </a:prstGeom>
          <a:noFill/>
          <a:ln>
            <a:solidFill>
              <a:schemeClr val="accent1"/>
            </a:solidFill>
          </a:ln>
        </p:spPr>
        <p:txBody>
          <a:bodyPr wrap="square" rtlCol="0">
            <a:spAutoFit/>
          </a:bodyPr>
          <a:lstStyle/>
          <a:p>
            <a:r>
              <a:rPr lang="en-GB" dirty="0"/>
              <a:t>Screening for social isolation and anxiety using the GAD-7 tool, given Margaret's widowed status and reduced community engagement.</a:t>
            </a:r>
          </a:p>
        </p:txBody>
      </p:sp>
      <p:sp>
        <p:nvSpPr>
          <p:cNvPr id="7" name="TextBox 6">
            <a:extLst>
              <a:ext uri="{FF2B5EF4-FFF2-40B4-BE49-F238E27FC236}">
                <a16:creationId xmlns:a16="http://schemas.microsoft.com/office/drawing/2014/main" id="{05E4EF4C-F3E9-D8C2-F4B0-039D60622872}"/>
              </a:ext>
            </a:extLst>
          </p:cNvPr>
          <p:cNvSpPr txBox="1"/>
          <p:nvPr/>
        </p:nvSpPr>
        <p:spPr>
          <a:xfrm>
            <a:off x="4446740" y="1690688"/>
            <a:ext cx="2079320" cy="369332"/>
          </a:xfrm>
          <a:prstGeom prst="rect">
            <a:avLst/>
          </a:prstGeom>
          <a:noFill/>
        </p:spPr>
        <p:txBody>
          <a:bodyPr wrap="square" rtlCol="0">
            <a:spAutoFit/>
          </a:bodyPr>
          <a:lstStyle/>
          <a:p>
            <a:r>
              <a:rPr lang="en-GB" dirty="0"/>
              <a:t>Social Integration</a:t>
            </a:r>
          </a:p>
        </p:txBody>
      </p:sp>
      <p:sp>
        <p:nvSpPr>
          <p:cNvPr id="8" name="TextBox 7">
            <a:extLst>
              <a:ext uri="{FF2B5EF4-FFF2-40B4-BE49-F238E27FC236}">
                <a16:creationId xmlns:a16="http://schemas.microsoft.com/office/drawing/2014/main" id="{F315C45A-2C16-880B-1469-EFE3D4A4A1BC}"/>
              </a:ext>
            </a:extLst>
          </p:cNvPr>
          <p:cNvSpPr txBox="1"/>
          <p:nvPr/>
        </p:nvSpPr>
        <p:spPr>
          <a:xfrm>
            <a:off x="4290164" y="2160926"/>
            <a:ext cx="2392471" cy="369332"/>
          </a:xfrm>
          <a:prstGeom prst="rect">
            <a:avLst/>
          </a:prstGeom>
          <a:noFill/>
        </p:spPr>
        <p:txBody>
          <a:bodyPr wrap="square" rtlCol="0">
            <a:spAutoFit/>
          </a:bodyPr>
          <a:lstStyle/>
          <a:p>
            <a:r>
              <a:rPr lang="en-GB" b="1" dirty="0"/>
              <a:t>Community Assets</a:t>
            </a:r>
          </a:p>
        </p:txBody>
      </p:sp>
      <p:sp>
        <p:nvSpPr>
          <p:cNvPr id="9" name="TextBox 8">
            <a:extLst>
              <a:ext uri="{FF2B5EF4-FFF2-40B4-BE49-F238E27FC236}">
                <a16:creationId xmlns:a16="http://schemas.microsoft.com/office/drawing/2014/main" id="{B8FF2E27-C7E7-BBD0-A03A-2CB5A3699AA6}"/>
              </a:ext>
            </a:extLst>
          </p:cNvPr>
          <p:cNvSpPr txBox="1"/>
          <p:nvPr/>
        </p:nvSpPr>
        <p:spPr>
          <a:xfrm>
            <a:off x="4446740" y="2674323"/>
            <a:ext cx="2467627" cy="2031325"/>
          </a:xfrm>
          <a:prstGeom prst="rect">
            <a:avLst/>
          </a:prstGeom>
          <a:noFill/>
          <a:ln>
            <a:solidFill>
              <a:schemeClr val="accent1"/>
            </a:solidFill>
          </a:ln>
        </p:spPr>
        <p:txBody>
          <a:bodyPr wrap="square" rtlCol="0">
            <a:spAutoFit/>
          </a:bodyPr>
          <a:lstStyle/>
          <a:p>
            <a:r>
              <a:rPr lang="en-GB" dirty="0"/>
              <a:t>Referral to "Social Prescribing" schemes for local gardening groups that accommodate limited mobility, restoring her sense of purpose.</a:t>
            </a:r>
          </a:p>
        </p:txBody>
      </p:sp>
      <p:sp>
        <p:nvSpPr>
          <p:cNvPr id="10" name="TextBox 9">
            <a:extLst>
              <a:ext uri="{FF2B5EF4-FFF2-40B4-BE49-F238E27FC236}">
                <a16:creationId xmlns:a16="http://schemas.microsoft.com/office/drawing/2014/main" id="{CAAEFBA8-F62B-BD7D-350C-8FB6E3DEB855}"/>
              </a:ext>
            </a:extLst>
          </p:cNvPr>
          <p:cNvSpPr txBox="1"/>
          <p:nvPr/>
        </p:nvSpPr>
        <p:spPr>
          <a:xfrm>
            <a:off x="7850165" y="1690688"/>
            <a:ext cx="2179529" cy="369332"/>
          </a:xfrm>
          <a:prstGeom prst="rect">
            <a:avLst/>
          </a:prstGeom>
          <a:noFill/>
        </p:spPr>
        <p:txBody>
          <a:bodyPr wrap="square" rtlCol="0">
            <a:spAutoFit/>
          </a:bodyPr>
          <a:lstStyle/>
          <a:p>
            <a:r>
              <a:rPr lang="en-GB" dirty="0"/>
              <a:t>Ethics &amp; Advocacy</a:t>
            </a:r>
          </a:p>
        </p:txBody>
      </p:sp>
      <p:sp>
        <p:nvSpPr>
          <p:cNvPr id="11" name="TextBox 10">
            <a:extLst>
              <a:ext uri="{FF2B5EF4-FFF2-40B4-BE49-F238E27FC236}">
                <a16:creationId xmlns:a16="http://schemas.microsoft.com/office/drawing/2014/main" id="{B27AC14B-F6D8-1ACF-01B8-A5E04C29B26E}"/>
              </a:ext>
            </a:extLst>
          </p:cNvPr>
          <p:cNvSpPr txBox="1"/>
          <p:nvPr/>
        </p:nvSpPr>
        <p:spPr>
          <a:xfrm>
            <a:off x="8060497" y="2160926"/>
            <a:ext cx="1841324" cy="369332"/>
          </a:xfrm>
          <a:prstGeom prst="rect">
            <a:avLst/>
          </a:prstGeom>
          <a:noFill/>
        </p:spPr>
        <p:txBody>
          <a:bodyPr wrap="square" rtlCol="0">
            <a:spAutoFit/>
          </a:bodyPr>
          <a:lstStyle/>
          <a:p>
            <a:r>
              <a:rPr lang="en-GB" b="1" dirty="0"/>
              <a:t>Patient Rights</a:t>
            </a:r>
          </a:p>
        </p:txBody>
      </p:sp>
      <p:sp>
        <p:nvSpPr>
          <p:cNvPr id="12" name="TextBox 11">
            <a:extLst>
              <a:ext uri="{FF2B5EF4-FFF2-40B4-BE49-F238E27FC236}">
                <a16:creationId xmlns:a16="http://schemas.microsoft.com/office/drawing/2014/main" id="{026D22FE-D1DE-A25E-16DF-9F9AABAB3854}"/>
              </a:ext>
            </a:extLst>
          </p:cNvPr>
          <p:cNvSpPr txBox="1"/>
          <p:nvPr/>
        </p:nvSpPr>
        <p:spPr>
          <a:xfrm>
            <a:off x="8060497" y="2674323"/>
            <a:ext cx="2423787" cy="2308324"/>
          </a:xfrm>
          <a:prstGeom prst="rect">
            <a:avLst/>
          </a:prstGeom>
          <a:noFill/>
          <a:ln>
            <a:solidFill>
              <a:schemeClr val="accent1"/>
            </a:solidFill>
          </a:ln>
        </p:spPr>
        <p:txBody>
          <a:bodyPr wrap="square" rtlCol="0">
            <a:spAutoFit/>
          </a:bodyPr>
          <a:lstStyle/>
          <a:p>
            <a:r>
              <a:rPr lang="en-GB" dirty="0"/>
              <a:t>Ensuring Mrs. Johnson has a named care coordinator to advocate for her needs across the MDT and ensure her autonomy is respected.</a:t>
            </a:r>
          </a:p>
        </p:txBody>
      </p:sp>
      <p:pic>
        <p:nvPicPr>
          <p:cNvPr id="14" name="Audio 13">
            <a:extLst>
              <a:ext uri="{FF2B5EF4-FFF2-40B4-BE49-F238E27FC236}">
                <a16:creationId xmlns:a16="http://schemas.microsoft.com/office/drawing/2014/main" id="{ABC14826-094D-709F-BDB3-F1DE76BFFD2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678186762"/>
      </p:ext>
    </p:extLst>
  </p:cSld>
  <p:clrMapOvr>
    <a:masterClrMapping/>
  </p:clrMapOvr>
  <mc:AlternateContent xmlns:mc="http://schemas.openxmlformats.org/markup-compatibility/2006">
    <mc:Choice xmlns:p14="http://schemas.microsoft.com/office/powerpoint/2010/main" Requires="p14">
      <p:transition spd="slow" p14:dur="2000" advTm="91146"/>
    </mc:Choice>
    <mc:Fallback>
      <p:transition spd="slow" advTm="91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64101-A093-3F81-21FB-F88703189206}"/>
              </a:ext>
            </a:extLst>
          </p:cNvPr>
          <p:cNvSpPr>
            <a:spLocks noGrp="1"/>
          </p:cNvSpPr>
          <p:nvPr>
            <p:ph type="title"/>
          </p:nvPr>
        </p:nvSpPr>
        <p:spPr/>
        <p:txBody>
          <a:bodyPr/>
          <a:lstStyle/>
          <a:p>
            <a:r>
              <a:rPr lang="en-GB" dirty="0"/>
              <a:t>Summary &amp; Reflection</a:t>
            </a:r>
            <a:br>
              <a:rPr lang="en-GB" dirty="0"/>
            </a:br>
            <a:endParaRPr lang="en-US" dirty="0"/>
          </a:p>
        </p:txBody>
      </p:sp>
      <p:sp>
        <p:nvSpPr>
          <p:cNvPr id="4" name="TextBox 3">
            <a:extLst>
              <a:ext uri="{FF2B5EF4-FFF2-40B4-BE49-F238E27FC236}">
                <a16:creationId xmlns:a16="http://schemas.microsoft.com/office/drawing/2014/main" id="{14725302-EB48-133B-6858-4C17261A04DD}"/>
              </a:ext>
            </a:extLst>
          </p:cNvPr>
          <p:cNvSpPr txBox="1"/>
          <p:nvPr/>
        </p:nvSpPr>
        <p:spPr>
          <a:xfrm>
            <a:off x="563671" y="1427967"/>
            <a:ext cx="2229633" cy="369332"/>
          </a:xfrm>
          <a:prstGeom prst="rect">
            <a:avLst/>
          </a:prstGeom>
          <a:noFill/>
        </p:spPr>
        <p:txBody>
          <a:bodyPr wrap="square" rtlCol="0">
            <a:spAutoFit/>
          </a:bodyPr>
          <a:lstStyle/>
          <a:p>
            <a:r>
              <a:rPr lang="en-GB" dirty="0"/>
              <a:t>Main Points</a:t>
            </a:r>
          </a:p>
        </p:txBody>
      </p:sp>
      <p:sp>
        <p:nvSpPr>
          <p:cNvPr id="5" name="TextBox 4">
            <a:extLst>
              <a:ext uri="{FF2B5EF4-FFF2-40B4-BE49-F238E27FC236}">
                <a16:creationId xmlns:a16="http://schemas.microsoft.com/office/drawing/2014/main" id="{9B71EE53-1525-C5F0-967B-C441C68B4294}"/>
              </a:ext>
            </a:extLst>
          </p:cNvPr>
          <p:cNvSpPr txBox="1"/>
          <p:nvPr/>
        </p:nvSpPr>
        <p:spPr>
          <a:xfrm>
            <a:off x="463463" y="2004164"/>
            <a:ext cx="2868460" cy="2031325"/>
          </a:xfrm>
          <a:prstGeom prst="rect">
            <a:avLst/>
          </a:prstGeom>
          <a:noFill/>
        </p:spPr>
        <p:txBody>
          <a:bodyPr wrap="square" rtlCol="0">
            <a:spAutoFit/>
          </a:bodyPr>
          <a:lstStyle/>
          <a:p>
            <a:r>
              <a:rPr lang="en-GB" b="1" dirty="0"/>
              <a:t>Multidisciplinary Care:</a:t>
            </a:r>
            <a:r>
              <a:rPr lang="en-GB" dirty="0"/>
              <a:t> Osteoarthritis is a whole-system disorder requiring integrated weight management, structured exercise, and social support.</a:t>
            </a:r>
          </a:p>
        </p:txBody>
      </p:sp>
      <p:sp>
        <p:nvSpPr>
          <p:cNvPr id="6" name="TextBox 5">
            <a:extLst>
              <a:ext uri="{FF2B5EF4-FFF2-40B4-BE49-F238E27FC236}">
                <a16:creationId xmlns:a16="http://schemas.microsoft.com/office/drawing/2014/main" id="{64C548FE-1A5A-E8D5-8626-D84BFE02EE61}"/>
              </a:ext>
            </a:extLst>
          </p:cNvPr>
          <p:cNvSpPr txBox="1"/>
          <p:nvPr/>
        </p:nvSpPr>
        <p:spPr>
          <a:xfrm>
            <a:off x="4885151" y="1427967"/>
            <a:ext cx="1841326" cy="369332"/>
          </a:xfrm>
          <a:prstGeom prst="rect">
            <a:avLst/>
          </a:prstGeom>
          <a:noFill/>
        </p:spPr>
        <p:txBody>
          <a:bodyPr wrap="square" rtlCol="0">
            <a:spAutoFit/>
          </a:bodyPr>
          <a:lstStyle/>
          <a:p>
            <a:r>
              <a:rPr lang="en-GB" dirty="0"/>
              <a:t>System Insight</a:t>
            </a:r>
          </a:p>
        </p:txBody>
      </p:sp>
      <p:sp>
        <p:nvSpPr>
          <p:cNvPr id="7" name="TextBox 6">
            <a:extLst>
              <a:ext uri="{FF2B5EF4-FFF2-40B4-BE49-F238E27FC236}">
                <a16:creationId xmlns:a16="http://schemas.microsoft.com/office/drawing/2014/main" id="{996C6613-ECB4-7BBD-C3FE-9CB54F61E151}"/>
              </a:ext>
            </a:extLst>
          </p:cNvPr>
          <p:cNvSpPr txBox="1"/>
          <p:nvPr/>
        </p:nvSpPr>
        <p:spPr>
          <a:xfrm>
            <a:off x="4885150" y="2004164"/>
            <a:ext cx="2455101" cy="2308324"/>
          </a:xfrm>
          <a:prstGeom prst="rect">
            <a:avLst/>
          </a:prstGeom>
          <a:noFill/>
        </p:spPr>
        <p:txBody>
          <a:bodyPr wrap="square" rtlCol="0">
            <a:spAutoFit/>
          </a:bodyPr>
          <a:lstStyle/>
          <a:p>
            <a:r>
              <a:rPr lang="en-GB" b="1" dirty="0"/>
              <a:t>Biomechanical Focus:</a:t>
            </a:r>
            <a:r>
              <a:rPr lang="en-GB" dirty="0"/>
              <a:t> Understanding the musculoskeletal system allows for targeted interventions, such as reducing the 4:1 mechanical load on the joint.</a:t>
            </a:r>
          </a:p>
        </p:txBody>
      </p:sp>
      <p:sp>
        <p:nvSpPr>
          <p:cNvPr id="8" name="TextBox 7">
            <a:extLst>
              <a:ext uri="{FF2B5EF4-FFF2-40B4-BE49-F238E27FC236}">
                <a16:creationId xmlns:a16="http://schemas.microsoft.com/office/drawing/2014/main" id="{B80C8E8E-8295-19DD-B4B1-2CD9C20C6739}"/>
              </a:ext>
            </a:extLst>
          </p:cNvPr>
          <p:cNvSpPr txBox="1"/>
          <p:nvPr/>
        </p:nvSpPr>
        <p:spPr>
          <a:xfrm>
            <a:off x="8404964" y="1427967"/>
            <a:ext cx="1716066" cy="369332"/>
          </a:xfrm>
          <a:prstGeom prst="rect">
            <a:avLst/>
          </a:prstGeom>
          <a:noFill/>
        </p:spPr>
        <p:txBody>
          <a:bodyPr wrap="square" rtlCol="0">
            <a:spAutoFit/>
          </a:bodyPr>
          <a:lstStyle/>
          <a:p>
            <a:r>
              <a:rPr lang="en-GB" dirty="0"/>
              <a:t>Daily Impact</a:t>
            </a:r>
          </a:p>
        </p:txBody>
      </p:sp>
      <p:sp>
        <p:nvSpPr>
          <p:cNvPr id="9" name="TextBox 8">
            <a:extLst>
              <a:ext uri="{FF2B5EF4-FFF2-40B4-BE49-F238E27FC236}">
                <a16:creationId xmlns:a16="http://schemas.microsoft.com/office/drawing/2014/main" id="{97C12F8B-C8DD-B551-FF58-6CAB2F82BDAD}"/>
              </a:ext>
            </a:extLst>
          </p:cNvPr>
          <p:cNvSpPr txBox="1"/>
          <p:nvPr/>
        </p:nvSpPr>
        <p:spPr>
          <a:xfrm>
            <a:off x="8404964" y="2004164"/>
            <a:ext cx="2304789" cy="2585323"/>
          </a:xfrm>
          <a:prstGeom prst="rect">
            <a:avLst/>
          </a:prstGeom>
          <a:noFill/>
        </p:spPr>
        <p:txBody>
          <a:bodyPr wrap="square" rtlCol="0">
            <a:spAutoFit/>
          </a:bodyPr>
          <a:lstStyle/>
          <a:p>
            <a:r>
              <a:rPr lang="en-GB" b="1" dirty="0"/>
              <a:t>Independence &amp; Quality:</a:t>
            </a:r>
            <a:r>
              <a:rPr lang="en-GB" dirty="0"/>
              <a:t> OA profoundly restricts daily life and gardening. Proactive care planning is essential to preserve Margaret's functional independence.</a:t>
            </a:r>
          </a:p>
        </p:txBody>
      </p:sp>
      <p:sp>
        <p:nvSpPr>
          <p:cNvPr id="10" name="TextBox 9">
            <a:extLst>
              <a:ext uri="{FF2B5EF4-FFF2-40B4-BE49-F238E27FC236}">
                <a16:creationId xmlns:a16="http://schemas.microsoft.com/office/drawing/2014/main" id="{8B01C751-72EB-3FFE-5ACC-DD92E6116B49}"/>
              </a:ext>
            </a:extLst>
          </p:cNvPr>
          <p:cNvSpPr txBox="1"/>
          <p:nvPr/>
        </p:nvSpPr>
        <p:spPr>
          <a:xfrm>
            <a:off x="463463" y="5430033"/>
            <a:ext cx="7828768" cy="646331"/>
          </a:xfrm>
          <a:prstGeom prst="rect">
            <a:avLst/>
          </a:prstGeom>
          <a:noFill/>
        </p:spPr>
        <p:txBody>
          <a:bodyPr wrap="square" rtlCol="0">
            <a:spAutoFit/>
          </a:bodyPr>
          <a:lstStyle/>
          <a:p>
            <a:r>
              <a:rPr lang="en-GB" dirty="0"/>
              <a:t>"Proactive care planning restores dignity and independence to those living with chronic musculoskeletal conditions."</a:t>
            </a:r>
          </a:p>
        </p:txBody>
      </p:sp>
      <p:pic>
        <p:nvPicPr>
          <p:cNvPr id="12" name="Audio 11">
            <a:extLst>
              <a:ext uri="{FF2B5EF4-FFF2-40B4-BE49-F238E27FC236}">
                <a16:creationId xmlns:a16="http://schemas.microsoft.com/office/drawing/2014/main" id="{585BB09A-1B78-DF6D-95A4-2A7C1263750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118956017"/>
      </p:ext>
    </p:extLst>
  </p:cSld>
  <p:clrMapOvr>
    <a:masterClrMapping/>
  </p:clrMapOvr>
  <mc:AlternateContent xmlns:mc="http://schemas.openxmlformats.org/markup-compatibility/2006">
    <mc:Choice xmlns:p14="http://schemas.microsoft.com/office/powerpoint/2010/main" Requires="p14">
      <p:transition spd="slow" p14:dur="2000" advTm="76132"/>
    </mc:Choice>
    <mc:Fallback>
      <p:transition spd="slow" advTm="76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E42E9-E4C4-0902-97B4-AB3F4E41AC45}"/>
              </a:ext>
            </a:extLst>
          </p:cNvPr>
          <p:cNvSpPr>
            <a:spLocks noGrp="1"/>
          </p:cNvSpPr>
          <p:nvPr>
            <p:ph type="title"/>
          </p:nvPr>
        </p:nvSpPr>
        <p:spPr/>
        <p:txBody>
          <a:bodyPr/>
          <a:lstStyle/>
          <a:p>
            <a:r>
              <a:rPr lang="en-GB" dirty="0"/>
              <a:t>References (Harvard Style)</a:t>
            </a:r>
            <a:br>
              <a:rPr lang="en-GB" dirty="0"/>
            </a:br>
            <a:endParaRPr lang="en-US" dirty="0"/>
          </a:p>
        </p:txBody>
      </p:sp>
      <p:sp>
        <p:nvSpPr>
          <p:cNvPr id="3" name="Content Placeholder 2">
            <a:extLst>
              <a:ext uri="{FF2B5EF4-FFF2-40B4-BE49-F238E27FC236}">
                <a16:creationId xmlns:a16="http://schemas.microsoft.com/office/drawing/2014/main" id="{184AE053-7DDE-8EF0-71EA-5F2E882DE763}"/>
              </a:ext>
            </a:extLst>
          </p:cNvPr>
          <p:cNvSpPr>
            <a:spLocks noGrp="1"/>
          </p:cNvSpPr>
          <p:nvPr>
            <p:ph idx="1"/>
          </p:nvPr>
        </p:nvSpPr>
        <p:spPr/>
        <p:txBody>
          <a:bodyPr>
            <a:normAutofit fontScale="62500" lnSpcReduction="20000"/>
          </a:bodyPr>
          <a:lstStyle/>
          <a:p>
            <a:r>
              <a:rPr lang="en-GB" b="1" dirty="0"/>
              <a:t>Bolt Pharmacy (2026)</a:t>
            </a:r>
            <a:r>
              <a:rPr lang="en-GB" dirty="0"/>
              <a:t> </a:t>
            </a:r>
            <a:r>
              <a:rPr lang="en-GB" i="1" dirty="0"/>
              <a:t>HbA1c Results Normal Range: NHS Thresholds and What They Mean</a:t>
            </a:r>
            <a:r>
              <a:rPr lang="en-GB" dirty="0"/>
              <a:t>. Available at: https://</a:t>
            </a:r>
            <a:r>
              <a:rPr lang="en-GB" dirty="0" err="1"/>
              <a:t>www.boltpharmacy.co.uk</a:t>
            </a:r>
            <a:r>
              <a:rPr lang="en-GB" dirty="0"/>
              <a:t>/guide/hba1c-results-normal-range (Accessed: 10 August 2026).</a:t>
            </a:r>
          </a:p>
          <a:p>
            <a:r>
              <a:rPr lang="en-GB" b="1" dirty="0"/>
              <a:t>GOV.UK (2025)</a:t>
            </a:r>
            <a:r>
              <a:rPr lang="en-GB" dirty="0"/>
              <a:t> </a:t>
            </a:r>
            <a:r>
              <a:rPr lang="en-GB" i="1" dirty="0"/>
              <a:t>Musculoskeletal health profile: statistical commentary</a:t>
            </a:r>
            <a:r>
              <a:rPr lang="en-GB" dirty="0"/>
              <a:t>. Available at: https://</a:t>
            </a:r>
            <a:r>
              <a:rPr lang="en-GB" dirty="0" err="1"/>
              <a:t>www.gov.uk</a:t>
            </a:r>
            <a:r>
              <a:rPr lang="en-GB" dirty="0"/>
              <a:t>/government/statistics/musculoskeletal-health-profile-april-2025-update (Accessed: 10 August 2026).</a:t>
            </a:r>
          </a:p>
          <a:p>
            <a:r>
              <a:rPr lang="en-GB" b="1" dirty="0"/>
              <a:t>NHS (2024)</a:t>
            </a:r>
            <a:r>
              <a:rPr lang="en-GB" dirty="0"/>
              <a:t> </a:t>
            </a:r>
            <a:r>
              <a:rPr lang="en-GB" i="1" dirty="0"/>
              <a:t>Osteoarthritis - Treatment and support</a:t>
            </a:r>
            <a:r>
              <a:rPr lang="en-GB" dirty="0"/>
              <a:t>. Available at: https://</a:t>
            </a:r>
            <a:r>
              <a:rPr lang="en-GB" dirty="0" err="1"/>
              <a:t>www.nhs.uk</a:t>
            </a:r>
            <a:r>
              <a:rPr lang="en-GB" dirty="0"/>
              <a:t>/conditions/osteoarthritis/treatment/ (Accessed: 10 August 2026).</a:t>
            </a:r>
          </a:p>
          <a:p>
            <a:r>
              <a:rPr lang="en-GB" b="1" dirty="0"/>
              <a:t>NICE (2012)</a:t>
            </a:r>
            <a:r>
              <a:rPr lang="en-GB" dirty="0"/>
              <a:t> </a:t>
            </a:r>
            <a:r>
              <a:rPr lang="en-GB" i="1" dirty="0"/>
              <a:t>Type 2 diabetes: prevention in people at high risk (PH38)</a:t>
            </a:r>
            <a:r>
              <a:rPr lang="en-GB" dirty="0"/>
              <a:t>. London: National Institute for Health and Care Excellence.</a:t>
            </a:r>
          </a:p>
          <a:p>
            <a:r>
              <a:rPr lang="en-GB" b="1" dirty="0"/>
              <a:t>NICE (2022)</a:t>
            </a:r>
            <a:r>
              <a:rPr lang="en-GB" dirty="0"/>
              <a:t> </a:t>
            </a:r>
            <a:r>
              <a:rPr lang="en-GB" i="1" dirty="0"/>
              <a:t>Osteoarthritis in over 16s: diagnosis and management (NG226)</a:t>
            </a:r>
            <a:r>
              <a:rPr lang="en-GB" dirty="0"/>
              <a:t>. London: National Institute for Health and Care Excellence.</a:t>
            </a:r>
          </a:p>
          <a:p>
            <a:r>
              <a:rPr lang="en-GB" b="1" dirty="0"/>
              <a:t>OARSI (2023)</a:t>
            </a:r>
            <a:r>
              <a:rPr lang="en-GB" dirty="0"/>
              <a:t> </a:t>
            </a:r>
            <a:r>
              <a:rPr lang="en-GB" i="1" dirty="0"/>
              <a:t>OARSI guidelines for the non-surgical management of knee, hip, and polyarticular osteoarthritis</a:t>
            </a:r>
            <a:r>
              <a:rPr lang="en-GB" dirty="0"/>
              <a:t>. Osteoarthritis and Cartilage.</a:t>
            </a:r>
          </a:p>
          <a:p>
            <a:r>
              <a:rPr lang="en-GB" b="1" dirty="0" err="1"/>
              <a:t>Pidd</a:t>
            </a:r>
            <a:r>
              <a:rPr lang="en-GB" b="1" dirty="0"/>
              <a:t>, K. et al. (2025)</a:t>
            </a:r>
            <a:r>
              <a:rPr lang="en-GB" dirty="0"/>
              <a:t> </a:t>
            </a:r>
            <a:r>
              <a:rPr lang="en-GB" i="1" dirty="0"/>
              <a:t>Weight management in OA</a:t>
            </a:r>
            <a:r>
              <a:rPr lang="en-GB" dirty="0"/>
              <a:t>. BMJ Open, 15(4).</a:t>
            </a:r>
          </a:p>
          <a:p>
            <a:r>
              <a:rPr lang="en-GB" b="1" dirty="0" err="1"/>
              <a:t>StatPearls</a:t>
            </a:r>
            <a:r>
              <a:rPr lang="en-GB" b="1" dirty="0"/>
              <a:t> (2026)</a:t>
            </a:r>
            <a:r>
              <a:rPr lang="en-GB" dirty="0"/>
              <a:t> </a:t>
            </a:r>
            <a:r>
              <a:rPr lang="en-GB" i="1" dirty="0"/>
              <a:t>Knee Osteoarthritis</a:t>
            </a:r>
            <a:r>
              <a:rPr lang="en-GB" dirty="0"/>
              <a:t>. NCBI Bookshelf. Available at: https://</a:t>
            </a:r>
            <a:r>
              <a:rPr lang="en-GB" dirty="0" err="1"/>
              <a:t>www.ncbi.nlm.nih.gov</a:t>
            </a:r>
            <a:r>
              <a:rPr lang="en-GB" dirty="0"/>
              <a:t>/books/NBK507884/ (Accessed: 10 August 2026).</a:t>
            </a:r>
          </a:p>
          <a:p>
            <a:endParaRPr lang="en-US" dirty="0"/>
          </a:p>
        </p:txBody>
      </p:sp>
    </p:spTree>
    <p:extLst>
      <p:ext uri="{BB962C8B-B14F-4D97-AF65-F5344CB8AC3E}">
        <p14:creationId xmlns:p14="http://schemas.microsoft.com/office/powerpoint/2010/main" val="31954835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21647</TotalTime>
  <Words>2804</Words>
  <Application>Microsoft Macintosh PowerPoint</Application>
  <PresentationFormat>Widescreen</PresentationFormat>
  <Paragraphs>202</Paragraphs>
  <Slides>15</Slides>
  <Notes>12</Notes>
  <HiddenSlides>0</HiddenSlides>
  <MMClips>15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Aptos Display</vt:lpstr>
      <vt:lpstr>Arial</vt:lpstr>
      <vt:lpstr>Calibri</vt:lpstr>
      <vt:lpstr>Helvetica Neue</vt:lpstr>
      <vt:lpstr>Office Theme</vt:lpstr>
      <vt:lpstr> BMHP5032 Introduction to Physiology Component 2 – Presentation  Care Plan </vt:lpstr>
      <vt:lpstr> Introduction to the Patient &amp; Condition </vt:lpstr>
      <vt:lpstr>Disease and why its important in health and social care </vt:lpstr>
      <vt:lpstr>Patient Demographic &amp; Social Profile </vt:lpstr>
      <vt:lpstr>Health Measurements &amp; Clinical Benchmarks</vt:lpstr>
      <vt:lpstr>Anatomy &amp; Physiology of the Musculoskeletal System  </vt:lpstr>
      <vt:lpstr>Anatomical Diagram: Healthy vs. OA Knee </vt:lpstr>
      <vt:lpstr>PowerPoint Presentation</vt:lpstr>
      <vt:lpstr>Care Plan 2: Everyday Routine &amp; Support</vt:lpstr>
      <vt:lpstr>Care Plan 3: Communication &amp; Ethics</vt:lpstr>
      <vt:lpstr>Risk Factor Analysis  </vt:lpstr>
      <vt:lpstr>Recommendations for Care &amp; Monitoring </vt:lpstr>
      <vt:lpstr>Holistic Care &amp; Social Integration </vt:lpstr>
      <vt:lpstr>Summary &amp; Reflection </vt:lpstr>
      <vt:lpstr>References (Harvard Style)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Jodiel N Joploh (2438789)</dc:creator>
  <cp:lastModifiedBy>Jodiel N Joploh (2438789)</cp:lastModifiedBy>
  <cp:revision>5</cp:revision>
  <dcterms:created xsi:type="dcterms:W3CDTF">2026-07-28T16:45:09Z</dcterms:created>
  <dcterms:modified xsi:type="dcterms:W3CDTF">2026-08-14T10:59:43Z</dcterms:modified>
</cp:coreProperties>
</file>