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400" r:id="rId11"/>
    <p:sldId id="257" r:id="rId12"/>
    <p:sldId id="291" r:id="rId13"/>
    <p:sldId id="263" r:id="rId14"/>
    <p:sldId id="296" r:id="rId15"/>
    <p:sldId id="300" r:id="rId16"/>
    <p:sldId id="1097" r:id="rId17"/>
    <p:sldId id="295" r:id="rId18"/>
    <p:sldId id="297" r:id="rId19"/>
    <p:sldId id="310" r:id="rId20"/>
    <p:sldId id="311" r:id="rId21"/>
    <p:sldId id="312" r:id="rId22"/>
    <p:sldId id="313" r:id="rId23"/>
    <p:sldId id="305" r:id="rId24"/>
    <p:sldId id="306" r:id="rId25"/>
    <p:sldId id="307" r:id="rId26"/>
    <p:sldId id="302" r:id="rId27"/>
    <p:sldId id="1098" r:id="rId28"/>
    <p:sldId id="289" r:id="rId29"/>
    <p:sldId id="1094" r:id="rId30"/>
    <p:sldId id="1095" r:id="rId31"/>
    <p:sldId id="109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B7F9E8-F5AE-451A-8885-3C527DC483CE}" v="1" dt="2026-03-17T08:21:40.505"/>
    <p1510:client id="{E3938BFB-A0D7-4704-91F9-5AF966BA68AA}" v="35" dt="2026-03-17T10:27:05.6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52" autoAdjust="0"/>
    <p:restoredTop sz="86741" autoAdjust="0"/>
  </p:normalViewPr>
  <p:slideViewPr>
    <p:cSldViewPr snapToGrid="0">
      <p:cViewPr varScale="1">
        <p:scale>
          <a:sx n="69" d="100"/>
          <a:sy n="69" d="100"/>
        </p:scale>
        <p:origin x="67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03-17T10:27:37.700" v="131" actId="20577"/>
      <pc:docMkLst>
        <pc:docMk/>
      </pc:docMkLst>
      <pc:sldChg chg="delSp modSp mod modAnim">
        <pc:chgData name="Munyaradzi Nicholas Murira" userId="6ab3fae5-94bd-47ef-9f25-6c1f645127cf" providerId="ADAL" clId="{BBAD60DF-75FC-47FB-864F-62F5392E6509}" dt="2026-03-17T08:44:02.050" v="42"/>
        <pc:sldMkLst>
          <pc:docMk/>
          <pc:sldMk cId="0" sldId="257"/>
        </pc:sldMkLst>
        <pc:spChg chg="mod">
          <ac:chgData name="Munyaradzi Nicholas Murira" userId="6ab3fae5-94bd-47ef-9f25-6c1f645127cf" providerId="ADAL" clId="{BBAD60DF-75FC-47FB-864F-62F5392E6509}" dt="2026-03-17T08:41:46.212" v="32" actId="20577"/>
          <ac:spMkLst>
            <pc:docMk/>
            <pc:sldMk cId="0" sldId="257"/>
            <ac:spMk id="6" creationId="{12A7614A-A9C4-4467-A1EA-8036196BF90A}"/>
          </ac:spMkLst>
        </pc:spChg>
        <pc:spChg chg="mod">
          <ac:chgData name="Munyaradzi Nicholas Murira" userId="6ab3fae5-94bd-47ef-9f25-6c1f645127cf" providerId="ADAL" clId="{BBAD60DF-75FC-47FB-864F-62F5392E6509}" dt="2026-03-17T08:44:02.050" v="42"/>
          <ac:spMkLst>
            <pc:docMk/>
            <pc:sldMk cId="0" sldId="257"/>
            <ac:spMk id="7" creationId="{6D75C5EE-84AC-B283-4766-4496DF3D6391}"/>
          </ac:spMkLst>
        </pc:spChg>
        <pc:picChg chg="del">
          <ac:chgData name="Munyaradzi Nicholas Murira" userId="6ab3fae5-94bd-47ef-9f25-6c1f645127cf" providerId="ADAL" clId="{BBAD60DF-75FC-47FB-864F-62F5392E6509}" dt="2026-03-17T08:28:49.166" v="0" actId="478"/>
          <ac:picMkLst>
            <pc:docMk/>
            <pc:sldMk cId="0" sldId="257"/>
            <ac:picMk id="16390" creationId="{53964B19-9F10-1E61-2405-F38BF5D9383E}"/>
          </ac:picMkLst>
        </pc:picChg>
      </pc:sldChg>
      <pc:sldChg chg="del">
        <pc:chgData name="Munyaradzi Nicholas Murira" userId="6ab3fae5-94bd-47ef-9f25-6c1f645127cf" providerId="ADAL" clId="{BBAD60DF-75FC-47FB-864F-62F5392E6509}" dt="2026-03-17T08:53:51.193" v="44" actId="47"/>
        <pc:sldMkLst>
          <pc:docMk/>
          <pc:sldMk cId="0" sldId="259"/>
        </pc:sldMkLst>
      </pc:sldChg>
      <pc:sldChg chg="del">
        <pc:chgData name="Munyaradzi Nicholas Murira" userId="6ab3fae5-94bd-47ef-9f25-6c1f645127cf" providerId="ADAL" clId="{BBAD60DF-75FC-47FB-864F-62F5392E6509}" dt="2026-03-17T08:45:27.814" v="43" actId="47"/>
        <pc:sldMkLst>
          <pc:docMk/>
          <pc:sldMk cId="0" sldId="260"/>
        </pc:sldMkLst>
      </pc:sldChg>
      <pc:sldChg chg="del">
        <pc:chgData name="Munyaradzi Nicholas Murira" userId="6ab3fae5-94bd-47ef-9f25-6c1f645127cf" providerId="ADAL" clId="{BBAD60DF-75FC-47FB-864F-62F5392E6509}" dt="2026-03-17T10:20:47.693" v="120" actId="47"/>
        <pc:sldMkLst>
          <pc:docMk/>
          <pc:sldMk cId="0" sldId="276"/>
        </pc:sldMkLst>
      </pc:sldChg>
      <pc:sldChg chg="del">
        <pc:chgData name="Munyaradzi Nicholas Murira" userId="6ab3fae5-94bd-47ef-9f25-6c1f645127cf" providerId="ADAL" clId="{BBAD60DF-75FC-47FB-864F-62F5392E6509}" dt="2026-03-17T10:20:47.693" v="120" actId="47"/>
        <pc:sldMkLst>
          <pc:docMk/>
          <pc:sldMk cId="0" sldId="277"/>
        </pc:sldMkLst>
      </pc:sldChg>
      <pc:sldChg chg="del">
        <pc:chgData name="Munyaradzi Nicholas Murira" userId="6ab3fae5-94bd-47ef-9f25-6c1f645127cf" providerId="ADAL" clId="{BBAD60DF-75FC-47FB-864F-62F5392E6509}" dt="2026-03-17T10:21:05.861" v="121" actId="47"/>
        <pc:sldMkLst>
          <pc:docMk/>
          <pc:sldMk cId="0" sldId="278"/>
        </pc:sldMkLst>
      </pc:sldChg>
      <pc:sldChg chg="del">
        <pc:chgData name="Munyaradzi Nicholas Murira" userId="6ab3fae5-94bd-47ef-9f25-6c1f645127cf" providerId="ADAL" clId="{BBAD60DF-75FC-47FB-864F-62F5392E6509}" dt="2026-03-17T10:21:05.861" v="121" actId="47"/>
        <pc:sldMkLst>
          <pc:docMk/>
          <pc:sldMk cId="0" sldId="279"/>
        </pc:sldMkLst>
      </pc:sldChg>
      <pc:sldChg chg="del">
        <pc:chgData name="Munyaradzi Nicholas Murira" userId="6ab3fae5-94bd-47ef-9f25-6c1f645127cf" providerId="ADAL" clId="{BBAD60DF-75FC-47FB-864F-62F5392E6509}" dt="2026-03-17T10:21:05.861" v="121" actId="47"/>
        <pc:sldMkLst>
          <pc:docMk/>
          <pc:sldMk cId="0" sldId="281"/>
        </pc:sldMkLst>
      </pc:sldChg>
      <pc:sldChg chg="modNotes">
        <pc:chgData name="Munyaradzi Nicholas Murira" userId="6ab3fae5-94bd-47ef-9f25-6c1f645127cf" providerId="ADAL" clId="{BBAD60DF-75FC-47FB-864F-62F5392E6509}" dt="2026-03-17T09:02:29.503" v="47" actId="27636"/>
        <pc:sldMkLst>
          <pc:docMk/>
          <pc:sldMk cId="0" sldId="295"/>
        </pc:sldMkLst>
      </pc:sldChg>
      <pc:sldChg chg="modSp mod">
        <pc:chgData name="Munyaradzi Nicholas Murira" userId="6ab3fae5-94bd-47ef-9f25-6c1f645127cf" providerId="ADAL" clId="{BBAD60DF-75FC-47FB-864F-62F5392E6509}" dt="2026-03-17T10:13:53.057" v="115" actId="20577"/>
        <pc:sldMkLst>
          <pc:docMk/>
          <pc:sldMk cId="0" sldId="297"/>
        </pc:sldMkLst>
        <pc:spChg chg="mod">
          <ac:chgData name="Munyaradzi Nicholas Murira" userId="6ab3fae5-94bd-47ef-9f25-6c1f645127cf" providerId="ADAL" clId="{BBAD60DF-75FC-47FB-864F-62F5392E6509}" dt="2026-03-17T10:13:53.057" v="115" actId="20577"/>
          <ac:spMkLst>
            <pc:docMk/>
            <pc:sldMk cId="0" sldId="297"/>
            <ac:spMk id="36866" creationId="{C805AA24-10F8-792B-D3DB-21FD5EA5B1CE}"/>
          </ac:spMkLst>
        </pc:spChg>
      </pc:sldChg>
      <pc:sldChg chg="del">
        <pc:chgData name="Munyaradzi Nicholas Murira" userId="6ab3fae5-94bd-47ef-9f25-6c1f645127cf" providerId="ADAL" clId="{BBAD60DF-75FC-47FB-864F-62F5392E6509}" dt="2026-03-17T10:20:22.530" v="119" actId="47"/>
        <pc:sldMkLst>
          <pc:docMk/>
          <pc:sldMk cId="0" sldId="298"/>
        </pc:sldMkLst>
      </pc:sldChg>
      <pc:sldChg chg="del">
        <pc:chgData name="Munyaradzi Nicholas Murira" userId="6ab3fae5-94bd-47ef-9f25-6c1f645127cf" providerId="ADAL" clId="{BBAD60DF-75FC-47FB-864F-62F5392E6509}" dt="2026-03-17T10:20:22.530" v="119" actId="47"/>
        <pc:sldMkLst>
          <pc:docMk/>
          <pc:sldMk cId="0" sldId="299"/>
        </pc:sldMkLst>
      </pc:sldChg>
      <pc:sldChg chg="del">
        <pc:chgData name="Munyaradzi Nicholas Murira" userId="6ab3fae5-94bd-47ef-9f25-6c1f645127cf" providerId="ADAL" clId="{BBAD60DF-75FC-47FB-864F-62F5392E6509}" dt="2026-03-17T10:20:22.530" v="119" actId="47"/>
        <pc:sldMkLst>
          <pc:docMk/>
          <pc:sldMk cId="0" sldId="301"/>
        </pc:sldMkLst>
      </pc:sldChg>
      <pc:sldChg chg="del">
        <pc:chgData name="Munyaradzi Nicholas Murira" userId="6ab3fae5-94bd-47ef-9f25-6c1f645127cf" providerId="ADAL" clId="{BBAD60DF-75FC-47FB-864F-62F5392E6509}" dt="2026-03-17T10:18:35.573" v="117" actId="47"/>
        <pc:sldMkLst>
          <pc:docMk/>
          <pc:sldMk cId="0" sldId="308"/>
        </pc:sldMkLst>
      </pc:sldChg>
      <pc:sldChg chg="del">
        <pc:chgData name="Munyaradzi Nicholas Murira" userId="6ab3fae5-94bd-47ef-9f25-6c1f645127cf" providerId="ADAL" clId="{BBAD60DF-75FC-47FB-864F-62F5392E6509}" dt="2026-03-17T10:19:04.038" v="118" actId="47"/>
        <pc:sldMkLst>
          <pc:docMk/>
          <pc:sldMk cId="0" sldId="309"/>
        </pc:sldMkLst>
      </pc:sldChg>
      <pc:sldChg chg="modSp modAnim">
        <pc:chgData name="Munyaradzi Nicholas Murira" userId="6ab3fae5-94bd-47ef-9f25-6c1f645127cf" providerId="ADAL" clId="{BBAD60DF-75FC-47FB-864F-62F5392E6509}" dt="2026-03-17T10:17:26.519" v="116" actId="6549"/>
        <pc:sldMkLst>
          <pc:docMk/>
          <pc:sldMk cId="0" sldId="312"/>
        </pc:sldMkLst>
        <pc:spChg chg="mod">
          <ac:chgData name="Munyaradzi Nicholas Murira" userId="6ab3fae5-94bd-47ef-9f25-6c1f645127cf" providerId="ADAL" clId="{BBAD60DF-75FC-47FB-864F-62F5392E6509}" dt="2026-03-17T10:17:26.519" v="116" actId="6549"/>
          <ac:spMkLst>
            <pc:docMk/>
            <pc:sldMk cId="0" sldId="312"/>
            <ac:spMk id="2" creationId="{1147FA97-DD62-4824-BEB9-DB08A8EC4556}"/>
          </ac:spMkLst>
        </pc:spChg>
      </pc:sldChg>
      <pc:sldChg chg="delSp add del ord">
        <pc:chgData name="Munyaradzi Nicholas Murira" userId="6ab3fae5-94bd-47ef-9f25-6c1f645127cf" providerId="ADAL" clId="{BBAD60DF-75FC-47FB-864F-62F5392E6509}" dt="2026-03-17T09:03:22.211" v="52" actId="478"/>
        <pc:sldMkLst>
          <pc:docMk/>
          <pc:sldMk cId="2035034296" sldId="400"/>
        </pc:sldMkLst>
        <pc:picChg chg="del">
          <ac:chgData name="Munyaradzi Nicholas Murira" userId="6ab3fae5-94bd-47ef-9f25-6c1f645127cf" providerId="ADAL" clId="{BBAD60DF-75FC-47FB-864F-62F5392E6509}" dt="2026-03-17T09:03:22.211" v="52" actId="478"/>
          <ac:picMkLst>
            <pc:docMk/>
            <pc:sldMk cId="2035034296" sldId="400"/>
            <ac:picMk id="10" creationId="{138E89CB-A717-B173-850D-8C884F8F588C}"/>
          </ac:picMkLst>
        </pc:picChg>
      </pc:sldChg>
      <pc:sldChg chg="modSp mod">
        <pc:chgData name="Munyaradzi Nicholas Murira" userId="6ab3fae5-94bd-47ef-9f25-6c1f645127cf" providerId="ADAL" clId="{BBAD60DF-75FC-47FB-864F-62F5392E6509}" dt="2026-03-17T10:08:35.071" v="104" actId="20577"/>
        <pc:sldMkLst>
          <pc:docMk/>
          <pc:sldMk cId="0" sldId="1097"/>
        </pc:sldMkLst>
        <pc:spChg chg="mod">
          <ac:chgData name="Munyaradzi Nicholas Murira" userId="6ab3fae5-94bd-47ef-9f25-6c1f645127cf" providerId="ADAL" clId="{BBAD60DF-75FC-47FB-864F-62F5392E6509}" dt="2026-03-17T10:08:35.071" v="104" actId="20577"/>
          <ac:spMkLst>
            <pc:docMk/>
            <pc:sldMk cId="0" sldId="1097"/>
            <ac:spMk id="32770" creationId="{75C5C482-92F9-2E61-72F6-18391E412569}"/>
          </ac:spMkLst>
        </pc:spChg>
        <pc:spChg chg="mod">
          <ac:chgData name="Munyaradzi Nicholas Murira" userId="6ab3fae5-94bd-47ef-9f25-6c1f645127cf" providerId="ADAL" clId="{BBAD60DF-75FC-47FB-864F-62F5392E6509}" dt="2026-03-17T10:07:45.345" v="61" actId="1076"/>
          <ac:spMkLst>
            <pc:docMk/>
            <pc:sldMk cId="0" sldId="1097"/>
            <ac:spMk id="32771" creationId="{38A3EC43-9EEF-6CD9-DE92-35D87414CBEB}"/>
          </ac:spMkLst>
        </pc:spChg>
      </pc:sldChg>
      <pc:sldChg chg="modSp mod modNotesTx">
        <pc:chgData name="Munyaradzi Nicholas Murira" userId="6ab3fae5-94bd-47ef-9f25-6c1f645127cf" providerId="ADAL" clId="{BBAD60DF-75FC-47FB-864F-62F5392E6509}" dt="2026-03-17T10:27:37.700" v="131" actId="20577"/>
        <pc:sldMkLst>
          <pc:docMk/>
          <pc:sldMk cId="0" sldId="1098"/>
        </pc:sldMkLst>
        <pc:spChg chg="mod">
          <ac:chgData name="Munyaradzi Nicholas Murira" userId="6ab3fae5-94bd-47ef-9f25-6c1f645127cf" providerId="ADAL" clId="{BBAD60DF-75FC-47FB-864F-62F5392E6509}" dt="2026-03-17T10:26:01.404" v="127" actId="113"/>
          <ac:spMkLst>
            <pc:docMk/>
            <pc:sldMk cId="0" sldId="1098"/>
            <ac:spMk id="57346" creationId="{12C521F3-C645-9BA1-4186-38DAFA9614BB}"/>
          </ac:spMkLst>
        </pc:spChg>
      </pc:sldChg>
      <pc:sldChg chg="del">
        <pc:chgData name="Munyaradzi Nicholas Murira" userId="6ab3fae5-94bd-47ef-9f25-6c1f645127cf" providerId="ADAL" clId="{BBAD60DF-75FC-47FB-864F-62F5392E6509}" dt="2026-03-17T10:21:05.861" v="121" actId="47"/>
        <pc:sldMkLst>
          <pc:docMk/>
          <pc:sldMk cId="0" sldId="10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B2AB53D-686F-9DF2-F62B-6ED894F0E5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7883011A-2716-4238-8B98-025D37E35DEB}"/>
              </a:ext>
            </a:extLst>
          </p:cNvPr>
          <p:cNvSpPr>
            <a:spLocks noGrp="1"/>
          </p:cNvSpPr>
          <p:nvPr>
            <p:ph type="body" idx="1"/>
          </p:nvPr>
        </p:nvSpPr>
        <p:spPr/>
        <p:txBody>
          <a:bodyPr>
            <a:normAutofit lnSpcReduction="10000"/>
          </a:bodyPr>
          <a:lstStyle/>
          <a:p>
            <a:pPr>
              <a:defRPr/>
            </a:pPr>
            <a:r>
              <a:rPr lang="en-US" dirty="0"/>
              <a:t>Three of the more well-established network security organizations are:</a:t>
            </a:r>
          </a:p>
          <a:p>
            <a:pPr>
              <a:defRPr/>
            </a:pPr>
            <a:endParaRPr lang="en-US" dirty="0"/>
          </a:p>
          <a:p>
            <a:pPr>
              <a:defRPr/>
            </a:pPr>
            <a:r>
              <a:rPr lang="en-US" dirty="0" err="1"/>
              <a:t>SysAdmin</a:t>
            </a:r>
            <a:r>
              <a:rPr lang="en-US" dirty="0"/>
              <a:t>, Audit, Network, Security (SANS) Institute</a:t>
            </a:r>
          </a:p>
          <a:p>
            <a:pPr>
              <a:defRPr/>
            </a:pPr>
            <a:r>
              <a:rPr lang="en-US" dirty="0"/>
              <a:t>Computer Emergency Response Team (CERT)</a:t>
            </a:r>
          </a:p>
          <a:p>
            <a:pPr>
              <a:defRPr/>
            </a:pPr>
            <a:r>
              <a:rPr lang="en-US" dirty="0"/>
              <a:t>International Information Systems Security Certification Consortium (pronounce (ISC)2 as "I-S-C-squared")</a:t>
            </a:r>
          </a:p>
          <a:p>
            <a:pPr>
              <a:defRPr/>
            </a:pPr>
            <a:endParaRPr lang="en-US" dirty="0"/>
          </a:p>
          <a:p>
            <a:pPr>
              <a:defRPr/>
            </a:pPr>
            <a:r>
              <a:rPr lang="en-US" dirty="0"/>
              <a:t>SANS: SANS was established in 1989 as a cooperative research and education organization. The focus of SANS is information security training and certification. SANS develops research documents about various aspects of information security.</a:t>
            </a:r>
          </a:p>
          <a:p>
            <a:pPr>
              <a:defRPr/>
            </a:pPr>
            <a:endParaRPr lang="en-US" dirty="0"/>
          </a:p>
          <a:p>
            <a:pPr>
              <a:defRPr/>
            </a:pPr>
            <a:r>
              <a:rPr lang="en-US" dirty="0"/>
              <a:t>CERT: CERT is part of the U.S. federally funded Software Engineering Institute (SEI) at Carnegie Mellon University. CERT is chartered to work with the Internet community in detecting and resolving computer security incidents. The Morris Worm motivated the formation of CERT at the directive of the Defense Advanced Research Projects Agency (DARPA)</a:t>
            </a:r>
          </a:p>
          <a:p>
            <a:pPr>
              <a:defRPr/>
            </a:pPr>
            <a:endParaRPr lang="en-US" dirty="0"/>
          </a:p>
          <a:p>
            <a:pPr>
              <a:defRPr/>
            </a:pPr>
            <a:r>
              <a:rPr lang="en-US" dirty="0"/>
              <a:t>ISC)2 : provides vendor-neutral education products and career services in more than 135 countries. Its membership includes 60,000 certified industry professionals worldwide.</a:t>
            </a:r>
          </a:p>
          <a:p>
            <a:pPr>
              <a:defRPr/>
            </a:pPr>
            <a:endParaRPr lang="en-US" dirty="0"/>
          </a:p>
          <a:p>
            <a:pPr>
              <a:defRPr/>
            </a:pPr>
            <a:endParaRPr lang="en-US" dirty="0"/>
          </a:p>
        </p:txBody>
      </p:sp>
      <p:sp>
        <p:nvSpPr>
          <p:cNvPr id="17412" name="Slide Number Placeholder 3">
            <a:extLst>
              <a:ext uri="{FF2B5EF4-FFF2-40B4-BE49-F238E27FC236}">
                <a16:creationId xmlns:a16="http://schemas.microsoft.com/office/drawing/2014/main" id="{2F903AED-4B70-D461-8ABA-AE10B03EE7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0570FA1-157E-481C-8BBC-CE45283A265D}" type="slidenum">
              <a:rPr lang="en-GB" altLang="en-US"/>
              <a:pPr>
                <a:lnSpc>
                  <a:spcPct val="100000"/>
                </a:lnSpc>
                <a:spcBef>
                  <a:spcPct val="0"/>
                </a:spcBef>
                <a:buSzTx/>
                <a:buFontTx/>
                <a:buNone/>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CC5E882-4B71-1556-9059-FF0BE5605F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1A53088-8F80-54B9-AB9F-CB03F5417D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latin typeface="Arial" panose="020B0604020202020204" pitchFamily="34" charset="0"/>
            </a:endParaRPr>
          </a:p>
        </p:txBody>
      </p:sp>
      <p:sp>
        <p:nvSpPr>
          <p:cNvPr id="28676" name="Date Placeholder 3">
            <a:extLst>
              <a:ext uri="{FF2B5EF4-FFF2-40B4-BE49-F238E27FC236}">
                <a16:creationId xmlns:a16="http://schemas.microsoft.com/office/drawing/2014/main" id="{812EC89A-C372-A5B5-4212-CBACDB4C48DC}"/>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AEC3FF-3708-4C35-8838-E7983231ED12}" type="datetime1">
              <a:rPr lang="en-US" altLang="en-US"/>
              <a:pPr/>
              <a:t>3/17/2026</a:t>
            </a:fld>
            <a:endParaRPr lang="en-US" altLang="en-US"/>
          </a:p>
        </p:txBody>
      </p:sp>
      <p:sp>
        <p:nvSpPr>
          <p:cNvPr id="28677" name="Footer Placeholder 4">
            <a:extLst>
              <a:ext uri="{FF2B5EF4-FFF2-40B4-BE49-F238E27FC236}">
                <a16:creationId xmlns:a16="http://schemas.microsoft.com/office/drawing/2014/main" id="{7A3F8B69-73CC-6D76-9692-E75463B98E06}"/>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C820C43-8147-F421-C1EE-5C7FD3E9CC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1D6176E4-216A-B8F1-A9EF-F923D54DB1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Arial" panose="020B0604020202020204" pitchFamily="34" charset="0"/>
              </a:rPr>
              <a:t>Classroom discussion could center around the mitigation for these risks:</a:t>
            </a:r>
          </a:p>
          <a:p>
            <a:endParaRPr lang="en-US" altLang="en-US">
              <a:latin typeface="Arial" panose="020B0604020202020204" pitchFamily="34" charset="0"/>
            </a:endParaRPr>
          </a:p>
          <a:p>
            <a:r>
              <a:rPr lang="en-US" altLang="en-US">
                <a:latin typeface="Arial" panose="020B0604020202020204" pitchFamily="34" charset="0"/>
              </a:rPr>
              <a:t>Lack of user awareness: Conduct security awareness training, display security awareness posters, insert reminders in banner greetings, and send e-mail reminders to employees.</a:t>
            </a:r>
          </a:p>
          <a:p>
            <a:endParaRPr lang="en-US" altLang="en-US">
              <a:latin typeface="Arial" panose="020B0604020202020204" pitchFamily="34" charset="0"/>
            </a:endParaRPr>
          </a:p>
          <a:p>
            <a:r>
              <a:rPr lang="en-US" altLang="en-US">
                <a:latin typeface="Arial" panose="020B0604020202020204" pitchFamily="34" charset="0"/>
              </a:rPr>
              <a:t>User apathy toward policies: Conduct annual security awareness training, implement AUP, update staff manual and handbook, and discuss status during performance reviews.</a:t>
            </a:r>
          </a:p>
          <a:p>
            <a:endParaRPr lang="en-US" altLang="en-US">
              <a:latin typeface="Arial" panose="020B0604020202020204" pitchFamily="34" charset="0"/>
            </a:endParaRPr>
          </a:p>
          <a:p>
            <a:r>
              <a:rPr lang="en-US" altLang="en-US">
                <a:latin typeface="Arial" panose="020B0604020202020204" pitchFamily="34" charset="0"/>
              </a:rPr>
              <a:t>User violating security policy: Place employee on probation, review AUP and employee manual, and discuss status during performance reviews.</a:t>
            </a:r>
          </a:p>
          <a:p>
            <a:endParaRPr lang="en-US" altLang="en-US">
              <a:latin typeface="Arial" panose="020B0604020202020204" pitchFamily="34" charset="0"/>
            </a:endParaRPr>
          </a:p>
          <a:p>
            <a:r>
              <a:rPr lang="en-US" altLang="en-US">
                <a:latin typeface="Arial" panose="020B0604020202020204" pitchFamily="34" charset="0"/>
              </a:rPr>
              <a:t>User inserting CD/DVD/USB with personal files: Enable automatic antivirus scans for inserted media drives, files, and e-mail attachments. An antivirus scanning system examines all new files on your computer’s hard drive for viruses. Enable e-mail antivirus scanning for e-mails with attachments.</a:t>
            </a:r>
          </a:p>
        </p:txBody>
      </p:sp>
      <p:sp>
        <p:nvSpPr>
          <p:cNvPr id="33796" name="Date Placeholder 3">
            <a:extLst>
              <a:ext uri="{FF2B5EF4-FFF2-40B4-BE49-F238E27FC236}">
                <a16:creationId xmlns:a16="http://schemas.microsoft.com/office/drawing/2014/main" id="{AC10EBCB-2935-FAEA-E643-EE5059BA7559}"/>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DCA9735-D9A8-475E-AB8C-DC98A77BA2FC}" type="datetime1">
              <a:rPr lang="en-US" altLang="en-US"/>
              <a:pPr/>
              <a:t>3/17/2026</a:t>
            </a:fld>
            <a:endParaRPr lang="en-US" altLang="en-US"/>
          </a:p>
        </p:txBody>
      </p:sp>
      <p:sp>
        <p:nvSpPr>
          <p:cNvPr id="33797" name="Footer Placeholder 4">
            <a:extLst>
              <a:ext uri="{FF2B5EF4-FFF2-40B4-BE49-F238E27FC236}">
                <a16:creationId xmlns:a16="http://schemas.microsoft.com/office/drawing/2014/main" id="{7863FFD3-7F4C-FF5F-4394-6622EDE9F8FF}"/>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69BA944-F6D1-AFD3-CE83-89345EE54F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A521C816-1652-4A58-AD40-FF329FD3141A}"/>
              </a:ext>
            </a:extLst>
          </p:cNvPr>
          <p:cNvSpPr>
            <a:spLocks noGrp="1"/>
          </p:cNvSpPr>
          <p:nvPr>
            <p:ph type="body" idx="1"/>
          </p:nvPr>
        </p:nvSpPr>
        <p:spPr/>
        <p:txBody>
          <a:bodyPr>
            <a:normAutofit lnSpcReduction="10000"/>
          </a:bodyPr>
          <a:lstStyle/>
          <a:p>
            <a:pPr>
              <a:defRPr/>
            </a:pPr>
            <a:r>
              <a:rPr lang="en-US" dirty="0"/>
              <a:t>Classroom discussion could center around the mitigation for these risks:</a:t>
            </a:r>
          </a:p>
          <a:p>
            <a:pPr>
              <a:defRPr/>
            </a:pPr>
            <a:endParaRPr lang="en-US" dirty="0"/>
          </a:p>
          <a:p>
            <a:pPr>
              <a:defRPr/>
            </a:pPr>
            <a:r>
              <a:rPr lang="en-US" dirty="0"/>
              <a:t>User downloading photos, music, or videos: Enable content filtering and antivirus scanning on e-mail attachments. Content filtering security appliances configured to permit or deny specific domain names in accordance with AUP definition.</a:t>
            </a:r>
          </a:p>
          <a:p>
            <a:pPr>
              <a:defRPr/>
            </a:pPr>
            <a:endParaRPr lang="en-US" dirty="0"/>
          </a:p>
          <a:p>
            <a:pPr>
              <a:defRPr/>
            </a:pPr>
            <a:r>
              <a:rPr lang="en-US" dirty="0"/>
              <a:t>User destructing systems, applications, and data: Restrict access for users to only those systems, applications, and data needed to perform their job. Minimize write or delete permissions to the data owner only.</a:t>
            </a:r>
          </a:p>
          <a:p>
            <a:pPr>
              <a:defRPr/>
            </a:pPr>
            <a:endParaRPr lang="en-US" dirty="0"/>
          </a:p>
          <a:p>
            <a:pPr>
              <a:defRPr/>
            </a:pPr>
            <a:r>
              <a:rPr lang="en-US" dirty="0"/>
              <a:t>Disgruntled employee attacking organization or committing sabotage: Track and monitor abnormal employee behavior, erratic job performance, and use of IT infrastructure during off-hours. Begin IT access control lockout procedures based on AUP monitoring and compliance.</a:t>
            </a:r>
          </a:p>
          <a:p>
            <a:pPr>
              <a:defRPr/>
            </a:pPr>
            <a:endParaRPr lang="en-US" dirty="0"/>
          </a:p>
          <a:p>
            <a:pPr>
              <a:defRPr/>
            </a:pPr>
            <a:r>
              <a:rPr lang="en-US" dirty="0"/>
              <a:t>Employee blackmail or extortion: Track and monitor abnormal employee behavior and use of IT infrastructure during off-hours. Enable intrusion detection system/intrusion prevention system (IDS/IPS) monitoring for sensitive employee positions and access. IDS/IPS security appliances examine the Internet Protocol (IP) data streams for inbound and outbound traffic. Alarms and alerts programmed within an IDS/IPS help identify abnormal traffic and can block IP traffic per policy definition.</a:t>
            </a:r>
          </a:p>
        </p:txBody>
      </p:sp>
      <p:sp>
        <p:nvSpPr>
          <p:cNvPr id="35844" name="Date Placeholder 3">
            <a:extLst>
              <a:ext uri="{FF2B5EF4-FFF2-40B4-BE49-F238E27FC236}">
                <a16:creationId xmlns:a16="http://schemas.microsoft.com/office/drawing/2014/main" id="{2D2E1C29-A8D2-4E6F-0D6F-72457AFBC89D}"/>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76ED32-7D69-40AB-BBDA-54189B65B336}" type="datetime1">
              <a:rPr lang="en-US" altLang="en-US"/>
              <a:pPr/>
              <a:t>3/17/2026</a:t>
            </a:fld>
            <a:endParaRPr lang="en-US" altLang="en-US"/>
          </a:p>
        </p:txBody>
      </p:sp>
      <p:sp>
        <p:nvSpPr>
          <p:cNvPr id="35845" name="Footer Placeholder 4">
            <a:extLst>
              <a:ext uri="{FF2B5EF4-FFF2-40B4-BE49-F238E27FC236}">
                <a16:creationId xmlns:a16="http://schemas.microsoft.com/office/drawing/2014/main" id="{4A930527-22DD-6F5E-7249-AA59755D671F}"/>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B0D673F-1207-94D7-9E63-4753459FBF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5A744B1A-2237-F64A-CFBA-9A21669C2C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7892" name="Date Placeholder 3">
            <a:extLst>
              <a:ext uri="{FF2B5EF4-FFF2-40B4-BE49-F238E27FC236}">
                <a16:creationId xmlns:a16="http://schemas.microsoft.com/office/drawing/2014/main" id="{8D1D1EDB-14F9-788D-8DEC-AE27B2619789}"/>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8AF3C0-4AC4-41C4-8916-97D44747F3CC}" type="datetime1">
              <a:rPr lang="en-US" altLang="en-US"/>
              <a:pPr/>
              <a:t>3/17/2026</a:t>
            </a:fld>
            <a:endParaRPr lang="en-US" altLang="en-US"/>
          </a:p>
        </p:txBody>
      </p:sp>
      <p:sp>
        <p:nvSpPr>
          <p:cNvPr id="37893" name="Footer Placeholder 4">
            <a:extLst>
              <a:ext uri="{FF2B5EF4-FFF2-40B4-BE49-F238E27FC236}">
                <a16:creationId xmlns:a16="http://schemas.microsoft.com/office/drawing/2014/main" id="{FFF56AE4-C59C-7681-EA89-CE3EBD026E7A}"/>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a:extLst>
              <a:ext uri="{FF2B5EF4-FFF2-40B4-BE49-F238E27FC236}">
                <a16:creationId xmlns:a16="http://schemas.microsoft.com/office/drawing/2014/main" id="{FE4B0FC7-05C8-0F74-F324-80843B0A2D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06D66D-D080-4453-ACB0-AF1604211611}" type="slidenum">
              <a:rPr lang="en-US" altLang="en-US" sz="800">
                <a:ea typeface="MS PGothic" panose="020B0600070205080204" pitchFamily="34" charset="-128"/>
              </a:rPr>
              <a:pPr/>
              <a:t>12</a:t>
            </a:fld>
            <a:endParaRPr lang="en-US" altLang="en-US" sz="800">
              <a:ea typeface="MS PGothic" panose="020B0600070205080204" pitchFamily="34" charset="-128"/>
            </a:endParaRPr>
          </a:p>
        </p:txBody>
      </p:sp>
      <p:sp>
        <p:nvSpPr>
          <p:cNvPr id="39939" name="Rectangle 2">
            <a:extLst>
              <a:ext uri="{FF2B5EF4-FFF2-40B4-BE49-F238E27FC236}">
                <a16:creationId xmlns:a16="http://schemas.microsoft.com/office/drawing/2014/main" id="{F7863D42-4230-0B37-0207-F2754B46A8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5248D1F-90CA-1D9C-8D05-347941E0BDF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1.3 - Threats to the People of the Kingdom</a:t>
            </a:r>
          </a:p>
          <a:p>
            <a:pPr>
              <a:lnSpc>
                <a:spcPct val="80000"/>
              </a:lnSpc>
              <a:buFontTx/>
              <a:buNone/>
            </a:pPr>
            <a:r>
              <a:rPr lang="en-US" altLang="en-US">
                <a:latin typeface="Arial" panose="020B0604020202020204" pitchFamily="34" charset="0"/>
              </a:rPr>
              <a:t>1.3.1 - </a:t>
            </a:r>
            <a:r>
              <a:rPr lang="en-US" altLang="en-US">
                <a:latin typeface="Arial" panose="020B0604020202020204" pitchFamily="34" charset="0"/>
                <a:ea typeface="MS PGothic" panose="020B0600070205080204" pitchFamily="34" charset="-128"/>
              </a:rPr>
              <a:t>Threats Arenas</a:t>
            </a:r>
          </a:p>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1">
            <a:extLst>
              <a:ext uri="{FF2B5EF4-FFF2-40B4-BE49-F238E27FC236}">
                <a16:creationId xmlns:a16="http://schemas.microsoft.com/office/drawing/2014/main" id="{51EA2F84-1AEA-027A-2AA9-5E005C79EEE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6E9B60-9AE7-45A2-A27F-1DD4859FFA27}" type="slidenum">
              <a:rPr lang="en-US" altLang="en-US" sz="800">
                <a:ea typeface="MS PGothic" panose="020B0600070205080204" pitchFamily="34" charset="-128"/>
              </a:rPr>
              <a:pPr/>
              <a:t>13</a:t>
            </a:fld>
            <a:endParaRPr lang="en-US" altLang="en-US" sz="800">
              <a:ea typeface="MS PGothic" panose="020B0600070205080204" pitchFamily="34" charset="-128"/>
            </a:endParaRPr>
          </a:p>
        </p:txBody>
      </p:sp>
      <p:sp>
        <p:nvSpPr>
          <p:cNvPr id="41987" name="Rectangle 2">
            <a:extLst>
              <a:ext uri="{FF2B5EF4-FFF2-40B4-BE49-F238E27FC236}">
                <a16:creationId xmlns:a16="http://schemas.microsoft.com/office/drawing/2014/main" id="{037C6918-4490-D398-1F07-2354D3FD283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2159521A-A363-DE1B-3A91-60BB9BC310B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1">
            <a:extLst>
              <a:ext uri="{FF2B5EF4-FFF2-40B4-BE49-F238E27FC236}">
                <a16:creationId xmlns:a16="http://schemas.microsoft.com/office/drawing/2014/main" id="{0D563A2D-66DA-6558-8EB2-2676820DB18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7FDB12-FC97-4E0B-BC1D-1376B5178CD8}" type="slidenum">
              <a:rPr lang="en-US" altLang="en-US" sz="800">
                <a:ea typeface="MS PGothic" panose="020B0600070205080204" pitchFamily="34" charset="-128"/>
              </a:rPr>
              <a:pPr/>
              <a:t>14</a:t>
            </a:fld>
            <a:endParaRPr lang="en-US" altLang="en-US" sz="800">
              <a:ea typeface="MS PGothic" panose="020B0600070205080204" pitchFamily="34" charset="-128"/>
            </a:endParaRPr>
          </a:p>
        </p:txBody>
      </p:sp>
      <p:sp>
        <p:nvSpPr>
          <p:cNvPr id="44035" name="Rectangle 2">
            <a:extLst>
              <a:ext uri="{FF2B5EF4-FFF2-40B4-BE49-F238E27FC236}">
                <a16:creationId xmlns:a16="http://schemas.microsoft.com/office/drawing/2014/main" id="{94DC10B4-F623-9AE2-0826-BA739E2C54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75A3A3AC-CCDD-31C9-E376-E1B4A697D9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1.3 - Threats to the People of the Kingdom</a:t>
            </a:r>
          </a:p>
          <a:p>
            <a:pPr>
              <a:lnSpc>
                <a:spcPct val="80000"/>
              </a:lnSpc>
              <a:buFontTx/>
              <a:buNone/>
            </a:pPr>
            <a:r>
              <a:rPr lang="en-US" altLang="en-US">
                <a:latin typeface="Arial" panose="020B0604020202020204" pitchFamily="34" charset="0"/>
              </a:rPr>
              <a:t>1.3.1 - </a:t>
            </a:r>
            <a:r>
              <a:rPr lang="en-US" altLang="en-US">
                <a:latin typeface="Arial" panose="020B0604020202020204" pitchFamily="34" charset="0"/>
                <a:ea typeface="MS PGothic" panose="020B0600070205080204" pitchFamily="34" charset="-128"/>
              </a:rPr>
              <a:t>Threats Arenas</a:t>
            </a:r>
          </a:p>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1">
            <a:extLst>
              <a:ext uri="{FF2B5EF4-FFF2-40B4-BE49-F238E27FC236}">
                <a16:creationId xmlns:a16="http://schemas.microsoft.com/office/drawing/2014/main" id="{931A971B-DAAB-AD3A-5395-CA25908344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EDD453F-00F8-49F7-9A48-719154E60587}" type="slidenum">
              <a:rPr lang="en-US" altLang="en-US" sz="800">
                <a:ea typeface="MS PGothic" panose="020B0600070205080204" pitchFamily="34" charset="-128"/>
              </a:rPr>
              <a:pPr/>
              <a:t>16</a:t>
            </a:fld>
            <a:endParaRPr lang="en-US" altLang="en-US" sz="800">
              <a:ea typeface="MS PGothic" panose="020B0600070205080204" pitchFamily="34" charset="-128"/>
            </a:endParaRPr>
          </a:p>
        </p:txBody>
      </p:sp>
      <p:sp>
        <p:nvSpPr>
          <p:cNvPr id="49155" name="Rectangle 2">
            <a:extLst>
              <a:ext uri="{FF2B5EF4-FFF2-40B4-BE49-F238E27FC236}">
                <a16:creationId xmlns:a16="http://schemas.microsoft.com/office/drawing/2014/main" id="{0AFF3180-953A-A2DA-2FCB-2BDB6943D04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A257A7B4-CA29-D4EA-CC69-E8354CFAB6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1">
            <a:extLst>
              <a:ext uri="{FF2B5EF4-FFF2-40B4-BE49-F238E27FC236}">
                <a16:creationId xmlns:a16="http://schemas.microsoft.com/office/drawing/2014/main" id="{855638F4-E1BE-0AF8-9C6F-3BB247543A0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8C44957-D6B3-4B44-ADD2-071F3FEBEC9F}" type="slidenum">
              <a:rPr lang="en-US" altLang="en-US" sz="800">
                <a:ea typeface="MS PGothic" panose="020B0600070205080204" pitchFamily="34" charset="-128"/>
              </a:rPr>
              <a:pPr/>
              <a:t>17</a:t>
            </a:fld>
            <a:endParaRPr lang="en-US" altLang="en-US" sz="800">
              <a:ea typeface="MS PGothic" panose="020B0600070205080204" pitchFamily="34" charset="-128"/>
            </a:endParaRPr>
          </a:p>
        </p:txBody>
      </p:sp>
      <p:sp>
        <p:nvSpPr>
          <p:cNvPr id="51203" name="Rectangle 2">
            <a:extLst>
              <a:ext uri="{FF2B5EF4-FFF2-40B4-BE49-F238E27FC236}">
                <a16:creationId xmlns:a16="http://schemas.microsoft.com/office/drawing/2014/main" id="{7E884232-A322-63E5-A12C-35E3544CD87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AC4735F8-96BB-E5C0-F659-372BB1392B0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1.2 – </a:t>
            </a:r>
            <a:r>
              <a:rPr lang="en-US" altLang="en-US">
                <a:latin typeface="Arial" panose="020B0604020202020204" pitchFamily="34" charset="0"/>
              </a:rPr>
              <a:t>Cybercriminal versus Cyber Heroes</a:t>
            </a:r>
            <a:endParaRPr lang="en-US" altLang="en-US">
              <a:latin typeface="Arial" panose="020B0604020202020204" pitchFamily="34" charset="0"/>
              <a:ea typeface="MS PGothic" panose="020B0600070205080204" pitchFamily="34" charset="-128"/>
            </a:endParaRPr>
          </a:p>
          <a:p>
            <a:pPr>
              <a:lnSpc>
                <a:spcPct val="80000"/>
              </a:lnSpc>
              <a:buFontTx/>
              <a:buNone/>
            </a:pPr>
            <a:r>
              <a:rPr lang="en-US" altLang="en-US">
                <a:latin typeface="Arial" panose="020B0604020202020204" pitchFamily="34" charset="0"/>
                <a:ea typeface="MS PGothic" panose="020B0600070205080204" pitchFamily="34" charset="-128"/>
              </a:rPr>
              <a:t>1.2.2 – </a:t>
            </a:r>
            <a:r>
              <a:rPr lang="en-US" altLang="en-US">
                <a:latin typeface="Arial" panose="020B0604020202020204" pitchFamily="34" charset="0"/>
              </a:rPr>
              <a:t>Cyber Criminals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1">
            <a:extLst>
              <a:ext uri="{FF2B5EF4-FFF2-40B4-BE49-F238E27FC236}">
                <a16:creationId xmlns:a16="http://schemas.microsoft.com/office/drawing/2014/main" id="{85F2124C-18E8-AD79-2D49-45294C3030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A1C5877-7154-4F5E-930D-A59AA5AD7D39}" type="slidenum">
              <a:rPr lang="en-US" altLang="en-US" sz="800">
                <a:ea typeface="MS PGothic" panose="020B0600070205080204" pitchFamily="34" charset="-128"/>
              </a:rPr>
              <a:pPr/>
              <a:t>18</a:t>
            </a:fld>
            <a:endParaRPr lang="en-US" altLang="en-US" sz="800">
              <a:ea typeface="MS PGothic" panose="020B0600070205080204" pitchFamily="34" charset="-128"/>
            </a:endParaRPr>
          </a:p>
        </p:txBody>
      </p:sp>
      <p:sp>
        <p:nvSpPr>
          <p:cNvPr id="53251" name="Rectangle 2">
            <a:extLst>
              <a:ext uri="{FF2B5EF4-FFF2-40B4-BE49-F238E27FC236}">
                <a16:creationId xmlns:a16="http://schemas.microsoft.com/office/drawing/2014/main" id="{5E7393D9-08DB-DBD5-3138-7F1B0A55FE1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B529B097-92AD-3513-44DE-B386045866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1.2 – </a:t>
            </a:r>
            <a:r>
              <a:rPr lang="en-US" altLang="en-US">
                <a:latin typeface="Arial" panose="020B0604020202020204" pitchFamily="34" charset="0"/>
              </a:rPr>
              <a:t>Cybercriminal versus Cyber Heroes</a:t>
            </a:r>
            <a:endParaRPr lang="en-US" altLang="en-US">
              <a:latin typeface="Arial" panose="020B0604020202020204" pitchFamily="34" charset="0"/>
              <a:ea typeface="MS PGothic" panose="020B0600070205080204" pitchFamily="34" charset="-128"/>
            </a:endParaRPr>
          </a:p>
          <a:p>
            <a:pPr>
              <a:lnSpc>
                <a:spcPct val="80000"/>
              </a:lnSpc>
              <a:buFontTx/>
              <a:buNone/>
            </a:pPr>
            <a:r>
              <a:rPr lang="en-US" altLang="en-US">
                <a:latin typeface="Arial" panose="020B0604020202020204" pitchFamily="34" charset="0"/>
                <a:ea typeface="MS PGothic" panose="020B0600070205080204" pitchFamily="34" charset="-128"/>
              </a:rPr>
              <a:t>1.2.2 – </a:t>
            </a:r>
            <a:r>
              <a:rPr lang="en-US" altLang="en-US">
                <a:latin typeface="Arial" panose="020B0604020202020204" pitchFamily="34" charset="0"/>
              </a:rPr>
              <a:t>Cyber Criminal Motives</a:t>
            </a:r>
            <a:endParaRPr lang="en-US" altLang="en-US">
              <a:latin typeface="Arial" panose="020B0604020202020204" pitchFamily="34" charset="0"/>
              <a:ea typeface="MS PGothic" panose="020B0600070205080204" pitchFamily="34" charset="-128"/>
            </a:endParaRPr>
          </a:p>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AE9EE2C1-FF9F-6475-A0D9-7BA9CB33C6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350611D-69DC-F959-42AF-D544EC8F6E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latin typeface="Arial" panose="020B0604020202020204" pitchFamily="34" charset="0"/>
              </a:rPr>
              <a:t>Policy = What to do</a:t>
            </a:r>
          </a:p>
          <a:p>
            <a:r>
              <a:rPr lang="en-US" altLang="en-US" dirty="0">
                <a:latin typeface="Arial" panose="020B0604020202020204" pitchFamily="34" charset="0"/>
              </a:rPr>
              <a:t>Standard = Rules to follow</a:t>
            </a:r>
          </a:p>
          <a:p>
            <a:r>
              <a:rPr lang="en-US" altLang="en-US" dirty="0">
                <a:latin typeface="Arial" panose="020B0604020202020204" pitchFamily="34" charset="0"/>
              </a:rPr>
              <a:t>Procedure = How to </a:t>
            </a:r>
            <a:r>
              <a:rPr lang="en-US" altLang="en-US">
                <a:latin typeface="Arial" panose="020B0604020202020204" pitchFamily="34" charset="0"/>
              </a:rPr>
              <a:t>do it</a:t>
            </a:r>
          </a:p>
          <a:p>
            <a:r>
              <a:rPr lang="en-US" altLang="en-US">
                <a:latin typeface="Arial" panose="020B0604020202020204" pitchFamily="34" charset="0"/>
              </a:rPr>
              <a:t>Guideline </a:t>
            </a:r>
            <a:r>
              <a:rPr lang="en-US" altLang="en-US" dirty="0">
                <a:latin typeface="Arial" panose="020B0604020202020204" pitchFamily="34" charset="0"/>
              </a:rPr>
              <a:t>= Advice</a:t>
            </a:r>
          </a:p>
        </p:txBody>
      </p:sp>
      <p:sp>
        <p:nvSpPr>
          <p:cNvPr id="58372" name="Date Placeholder 3">
            <a:extLst>
              <a:ext uri="{FF2B5EF4-FFF2-40B4-BE49-F238E27FC236}">
                <a16:creationId xmlns:a16="http://schemas.microsoft.com/office/drawing/2014/main" id="{CE6C4FDA-134C-F190-C0A9-506B135AAC93}"/>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CA67A-1685-483C-9C20-1E57C20724D5}" type="datetime1">
              <a:rPr lang="en-US" altLang="en-US"/>
              <a:pPr/>
              <a:t>3/17/2026</a:t>
            </a:fld>
            <a:endParaRPr lang="en-US" altLang="en-US"/>
          </a:p>
        </p:txBody>
      </p:sp>
      <p:sp>
        <p:nvSpPr>
          <p:cNvPr id="58373" name="Footer Placeholder 4">
            <a:extLst>
              <a:ext uri="{FF2B5EF4-FFF2-40B4-BE49-F238E27FC236}">
                <a16:creationId xmlns:a16="http://schemas.microsoft.com/office/drawing/2014/main" id="{622234E5-7967-28BA-4E8A-7E885447C8B0}"/>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032964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450867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a:prstGeom prst="rect">
            <a:avLst/>
          </a:prstGeom>
        </p:spPr>
        <p:txBody>
          <a:bodyPr/>
          <a:lstStyle/>
          <a:p>
            <a:r>
              <a:rPr lang="en-US"/>
              <a:t>Click to edit Master title style</a:t>
            </a:r>
          </a:p>
        </p:txBody>
      </p:sp>
      <p:sp>
        <p:nvSpPr>
          <p:cNvPr id="3" name="Text Placeholder 2"/>
          <p:cNvSpPr>
            <a:spLocks noGrp="1"/>
          </p:cNvSpPr>
          <p:nvPr>
            <p:ph type="body" sz="half" idx="1"/>
          </p:nvPr>
        </p:nvSpPr>
        <p:spPr>
          <a:xfrm>
            <a:off x="609600" y="1981200"/>
            <a:ext cx="538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38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a:extLst>
              <a:ext uri="{FF2B5EF4-FFF2-40B4-BE49-F238E27FC236}">
                <a16:creationId xmlns:a16="http://schemas.microsoft.com/office/drawing/2014/main" id="{F3798A25-0197-8499-5E27-E4B700E94D82}"/>
              </a:ext>
            </a:extLst>
          </p:cNvPr>
          <p:cNvSpPr>
            <a:spLocks noGrp="1" noChangeArrowheads="1"/>
          </p:cNvSpPr>
          <p:nvPr>
            <p:ph type="sldNum" sz="quarter" idx="10"/>
          </p:nvPr>
        </p:nvSpPr>
        <p:spPr/>
        <p:txBody>
          <a:bodyPr/>
          <a:lstStyle>
            <a:lvl1pPr>
              <a:defRPr/>
            </a:lvl1pPr>
          </a:lstStyle>
          <a:p>
            <a:r>
              <a:rPr lang="en-US" altLang="en-US"/>
              <a:t>1-</a:t>
            </a:r>
            <a:fld id="{68F6A837-7ECB-41DC-ADBD-E3313C1222E2}" type="slidenum">
              <a:rPr lang="en-US" altLang="en-US"/>
              <a:pPr/>
              <a:t>‹#›</a:t>
            </a:fld>
            <a:endParaRPr lang="en-US" altLang="en-US"/>
          </a:p>
        </p:txBody>
      </p:sp>
      <p:sp>
        <p:nvSpPr>
          <p:cNvPr id="6" name="Date Placeholder 6">
            <a:extLst>
              <a:ext uri="{FF2B5EF4-FFF2-40B4-BE49-F238E27FC236}">
                <a16:creationId xmlns:a16="http://schemas.microsoft.com/office/drawing/2014/main" id="{979708E3-886E-C0E8-8587-7EF6388069E1}"/>
              </a:ext>
            </a:extLst>
          </p:cNvPr>
          <p:cNvSpPr>
            <a:spLocks noGrp="1"/>
          </p:cNvSpPr>
          <p:nvPr>
            <p:ph type="dt" sz="half" idx="11"/>
          </p:nvPr>
        </p:nvSpPr>
        <p:spPr>
          <a:xfrm>
            <a:off x="609600" y="6356351"/>
            <a:ext cx="2844800" cy="365125"/>
          </a:xfrm>
          <a:prstGeom prst="rect">
            <a:avLst/>
          </a:prstGeom>
        </p:spPr>
        <p:txBody>
          <a:bodyPr/>
          <a:lstStyle>
            <a:lvl1pPr>
              <a:defRPr/>
            </a:lvl1pPr>
          </a:lstStyle>
          <a:p>
            <a:pPr>
              <a:defRPr/>
            </a:pPr>
            <a:r>
              <a:rPr lang="en-US"/>
              <a:t>Chapter 1</a:t>
            </a:r>
            <a:endParaRPr lang="en-US" dirty="0"/>
          </a:p>
        </p:txBody>
      </p:sp>
    </p:spTree>
    <p:extLst>
      <p:ext uri="{BB962C8B-B14F-4D97-AF65-F5344CB8AC3E}">
        <p14:creationId xmlns:p14="http://schemas.microsoft.com/office/powerpoint/2010/main" val="1303091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825166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7" r:id="rId3"/>
    <p:sldLayoutId id="2147483688" r:id="rId4"/>
    <p:sldLayoutId id="214748368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gif"/><Relationship Id="rId18" Type="http://schemas.openxmlformats.org/officeDocument/2006/relationships/image" Target="../media/image21.pn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slideLayout" Target="../slideLayouts/slideLayout7.xml"/><Relationship Id="rId16" Type="http://schemas.openxmlformats.org/officeDocument/2006/relationships/image" Target="../media/image19.png"/><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jpeg"/><Relationship Id="rId15" Type="http://schemas.openxmlformats.org/officeDocument/2006/relationships/image" Target="../media/image1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youtube.com/watch?v=yFRc-wpQc9c"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file:///C:\Users\carbe\AppData\Local\Packages\Microsoft.ScreenSketch_8wekyb3d8bbwe\TempState\Recordings\20250127-2324-46.1474979.mp4" TargetMode="External"/><Relationship Id="rId1" Type="http://schemas.microsoft.com/office/2007/relationships/media" Target="file:///C:\Users\carbe\AppData\Local\Packages\Microsoft.ScreenSketch_8wekyb3d8bbwe\TempState\Recordings\20250127-2324-46.1474979.mp4" TargetMode="External"/><Relationship Id="rId5" Type="http://schemas.openxmlformats.org/officeDocument/2006/relationships/image" Target="../media/image28.png"/><Relationship Id="rId4" Type="http://schemas.openxmlformats.org/officeDocument/2006/relationships/hyperlink" Target="https://www.youtube.com/watch?v=PSJ5AXAfAi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Cyber  Introduction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12A7614A-A9C4-4467-A1EA-8036196BF90A}"/>
              </a:ext>
            </a:extLst>
          </p:cNvPr>
          <p:cNvSpPr txBox="1">
            <a:spLocks noChangeArrowheads="1"/>
          </p:cNvSpPr>
          <p:nvPr/>
        </p:nvSpPr>
        <p:spPr>
          <a:xfrm>
            <a:off x="1986585" y="237159"/>
            <a:ext cx="6342063" cy="105251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marL="457200" indent="-457200">
              <a:defRPr/>
            </a:pPr>
            <a:r>
              <a:rPr lang="en-US" kern="0" dirty="0">
                <a:latin typeface="Tahoma" charset="0"/>
              </a:rPr>
              <a:t>What is Cybersecurity?</a:t>
            </a:r>
          </a:p>
        </p:txBody>
      </p:sp>
      <p:sp>
        <p:nvSpPr>
          <p:cNvPr id="7" name="TextBox 2">
            <a:extLst>
              <a:ext uri="{FF2B5EF4-FFF2-40B4-BE49-F238E27FC236}">
                <a16:creationId xmlns:a16="http://schemas.microsoft.com/office/drawing/2014/main" id="{6D75C5EE-84AC-B283-4766-4496DF3D6391}"/>
              </a:ext>
            </a:extLst>
          </p:cNvPr>
          <p:cNvSpPr txBox="1">
            <a:spLocks noChangeArrowheads="1"/>
          </p:cNvSpPr>
          <p:nvPr/>
        </p:nvSpPr>
        <p:spPr bwMode="auto">
          <a:xfrm>
            <a:off x="407503" y="1120676"/>
            <a:ext cx="11002617"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US" altLang="en-US" dirty="0">
              <a:latin typeface="Arial" panose="020B0604020202020204" pitchFamily="34" charset="0"/>
              <a:ea typeface="MS PGothic" panose="020B0600070205080204" pitchFamily="34" charset="-128"/>
            </a:endParaRPr>
          </a:p>
          <a:p>
            <a:pPr>
              <a:spcBef>
                <a:spcPct val="0"/>
              </a:spcBef>
              <a:buNone/>
            </a:pPr>
            <a:r>
              <a:rPr lang="en-US" altLang="en-US" dirty="0">
                <a:latin typeface="Arial" panose="020B0604020202020204" pitchFamily="34" charset="0"/>
                <a:ea typeface="MS PGothic" panose="020B0600070205080204" pitchFamily="34" charset="-128"/>
              </a:rPr>
              <a:t>Cybersecurity is the protection of computers, networks, systems, and data from digital attacks.</a:t>
            </a:r>
          </a:p>
          <a:p>
            <a:pPr>
              <a:spcBef>
                <a:spcPct val="0"/>
              </a:spcBef>
              <a:buNone/>
            </a:pPr>
            <a:endParaRPr lang="en-US" altLang="en-US" dirty="0">
              <a:latin typeface="Arial" panose="020B0604020202020204" pitchFamily="34" charset="0"/>
              <a:ea typeface="MS PGothic" panose="020B0600070205080204" pitchFamily="34" charset="-128"/>
            </a:endParaRPr>
          </a:p>
          <a:p>
            <a:pPr>
              <a:spcBef>
                <a:spcPct val="0"/>
              </a:spcBef>
              <a:buNone/>
            </a:pPr>
            <a:r>
              <a:rPr lang="en-US" altLang="en-US" dirty="0">
                <a:latin typeface="Arial" panose="020B0604020202020204" pitchFamily="34" charset="0"/>
                <a:ea typeface="MS PGothic" panose="020B0600070205080204" pitchFamily="34" charset="-128"/>
              </a:rPr>
              <a:t>Cybersecurity involves protecting information, systems, networks, and devices from </a:t>
            </a:r>
            <a:r>
              <a:rPr lang="en-US" altLang="en-US" dirty="0" err="1">
                <a:latin typeface="Arial" panose="020B0604020202020204" pitchFamily="34" charset="0"/>
                <a:ea typeface="MS PGothic" panose="020B0600070205080204" pitchFamily="34" charset="-128"/>
              </a:rPr>
              <a:t>unauthorised</a:t>
            </a:r>
            <a:r>
              <a:rPr lang="en-US" altLang="en-US" dirty="0">
                <a:latin typeface="Arial" panose="020B0604020202020204" pitchFamily="34" charset="0"/>
                <a:ea typeface="MS PGothic" panose="020B0600070205080204" pitchFamily="34" charset="-128"/>
              </a:rPr>
              <a:t> access, damage, or theft.</a:t>
            </a:r>
          </a:p>
          <a:p>
            <a:pPr>
              <a:spcBef>
                <a:spcPct val="0"/>
              </a:spcBef>
              <a:buNone/>
            </a:pPr>
            <a:endParaRPr lang="en-US" altLang="en-US" dirty="0">
              <a:latin typeface="Arial" panose="020B0604020202020204" pitchFamily="34" charset="0"/>
              <a:ea typeface="MS PGothic" panose="020B0600070205080204" pitchFamily="34" charset="-128"/>
            </a:endParaRPr>
          </a:p>
          <a:p>
            <a:pPr>
              <a:spcBef>
                <a:spcPct val="0"/>
              </a:spcBef>
              <a:buNone/>
            </a:pPr>
            <a:r>
              <a:rPr lang="en-US" altLang="en-US" dirty="0">
                <a:latin typeface="Arial" panose="020B0604020202020204" pitchFamily="34" charset="0"/>
                <a:ea typeface="MS PGothic" panose="020B0600070205080204" pitchFamily="34" charset="-128"/>
              </a:rPr>
              <a:t>Cybersecurity</a:t>
            </a:r>
          </a:p>
          <a:p>
            <a:pPr>
              <a:spcBef>
                <a:spcPct val="0"/>
              </a:spcBef>
              <a:buNone/>
            </a:pPr>
            <a:r>
              <a:rPr lang="en-US" altLang="en-US" dirty="0">
                <a:latin typeface="Arial" panose="020B0604020202020204" pitchFamily="34" charset="0"/>
                <a:ea typeface="MS PGothic" panose="020B0600070205080204" pitchFamily="34" charset="-128"/>
              </a:rPr>
              <a:t>   ├── Network Security</a:t>
            </a:r>
          </a:p>
          <a:p>
            <a:pPr>
              <a:spcBef>
                <a:spcPct val="0"/>
              </a:spcBef>
              <a:buNone/>
            </a:pPr>
            <a:r>
              <a:rPr lang="en-US" altLang="en-US" dirty="0">
                <a:latin typeface="Arial" panose="020B0604020202020204" pitchFamily="34" charset="0"/>
                <a:ea typeface="MS PGothic" panose="020B0600070205080204" pitchFamily="34" charset="-128"/>
              </a:rPr>
              <a:t>   ├── Application Security</a:t>
            </a:r>
          </a:p>
          <a:p>
            <a:pPr>
              <a:spcBef>
                <a:spcPct val="0"/>
              </a:spcBef>
              <a:buNone/>
            </a:pPr>
            <a:r>
              <a:rPr lang="en-US" altLang="en-US" dirty="0">
                <a:latin typeface="Arial" panose="020B0604020202020204" pitchFamily="34" charset="0"/>
                <a:ea typeface="MS PGothic" panose="020B0600070205080204" pitchFamily="34" charset="-128"/>
              </a:rPr>
              <a:t>   ├── Data Security</a:t>
            </a:r>
          </a:p>
          <a:p>
            <a:pPr>
              <a:spcBef>
                <a:spcPct val="0"/>
              </a:spcBef>
              <a:buNone/>
            </a:pPr>
            <a:r>
              <a:rPr lang="en-US" altLang="en-US" dirty="0">
                <a:latin typeface="Arial" panose="020B0604020202020204" pitchFamily="34" charset="0"/>
                <a:ea typeface="MS PGothic" panose="020B0600070205080204" pitchFamily="34" charset="-128"/>
              </a:rPr>
              <a:t>   └── Endpoint Security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3">
            <a:extLst>
              <a:ext uri="{FF2B5EF4-FFF2-40B4-BE49-F238E27FC236}">
                <a16:creationId xmlns:a16="http://schemas.microsoft.com/office/drawing/2014/main" id="{C8D55449-7CAB-128C-CA93-54718D1EDDD2}"/>
              </a:ext>
            </a:extLst>
          </p:cNvPr>
          <p:cNvSpPr>
            <a:spLocks noGrp="1" noChangeArrowheads="1"/>
          </p:cNvSpPr>
          <p:nvPr>
            <p:ph idx="1"/>
          </p:nvPr>
        </p:nvSpPr>
        <p:spPr>
          <a:xfrm>
            <a:off x="2017714" y="990601"/>
            <a:ext cx="8650287" cy="4379913"/>
          </a:xfrm>
        </p:spPr>
        <p:txBody>
          <a:bodyPr/>
          <a:lstStyle/>
          <a:p>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Security </a:t>
            </a:r>
            <a:r>
              <a:rPr lang="en-US" altLang="en-US" dirty="0">
                <a:latin typeface="Calibri" panose="020F0502020204030204" pitchFamily="34" charset="0"/>
                <a:ea typeface="Calibri" panose="020F0502020204030204" pitchFamily="34" charset="0"/>
                <a:cs typeface="Calibri" panose="020F0502020204030204" pitchFamily="34" charset="0"/>
              </a:rPr>
              <a:t>is not about achieving freedom from risk.</a:t>
            </a:r>
          </a:p>
          <a:p>
            <a:r>
              <a:rPr lang="en-US" altLang="en-US" dirty="0">
                <a:latin typeface="Calibri" panose="020F0502020204030204" pitchFamily="34" charset="0"/>
                <a:ea typeface="Calibri" panose="020F0502020204030204" pitchFamily="34" charset="0"/>
                <a:cs typeface="Calibri" panose="020F0502020204030204" pitchFamily="34" charset="0"/>
              </a:rPr>
              <a:t>It is about the </a:t>
            </a:r>
            <a:r>
              <a:rPr lang="en-US" altLang="en-US" u="sng" dirty="0">
                <a:latin typeface="Calibri" panose="020F0502020204030204" pitchFamily="34" charset="0"/>
                <a:ea typeface="Calibri" panose="020F0502020204030204" pitchFamily="34" charset="0"/>
                <a:cs typeface="Calibri" panose="020F0502020204030204" pitchFamily="34" charset="0"/>
              </a:rPr>
              <a:t>management</a:t>
            </a:r>
            <a:r>
              <a:rPr lang="en-US" altLang="en-US" dirty="0">
                <a:latin typeface="Calibri" panose="020F0502020204030204" pitchFamily="34" charset="0"/>
                <a:ea typeface="Calibri" panose="020F0502020204030204" pitchFamily="34" charset="0"/>
                <a:cs typeface="Calibri" panose="020F0502020204030204" pitchFamily="34" charset="0"/>
              </a:rPr>
              <a:t> of risk.</a:t>
            </a:r>
          </a:p>
          <a:p>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Risk </a:t>
            </a:r>
            <a:r>
              <a:rPr lang="en-US" altLang="en-US" dirty="0">
                <a:latin typeface="Calibri" panose="020F0502020204030204" pitchFamily="34" charset="0"/>
                <a:ea typeface="Calibri" panose="020F0502020204030204" pitchFamily="34" charset="0"/>
                <a:cs typeface="Calibri" panose="020F0502020204030204" pitchFamily="34" charset="0"/>
              </a:rPr>
              <a:t>itself is basically the potential loss resulting from the </a:t>
            </a:r>
            <a:r>
              <a:rPr lang="en-US" altLang="en-US" u="sng" dirty="0">
                <a:latin typeface="Calibri" panose="020F0502020204030204" pitchFamily="34" charset="0"/>
                <a:ea typeface="Calibri" panose="020F0502020204030204" pitchFamily="34" charset="0"/>
                <a:cs typeface="Calibri" panose="020F0502020204030204" pitchFamily="34" charset="0"/>
              </a:rPr>
              <a:t>balance</a:t>
            </a:r>
            <a:r>
              <a:rPr lang="en-US" altLang="en-US" dirty="0">
                <a:latin typeface="Calibri" panose="020F0502020204030204" pitchFamily="34" charset="0"/>
                <a:ea typeface="Calibri" panose="020F0502020204030204" pitchFamily="34" charset="0"/>
                <a:cs typeface="Calibri" panose="020F0502020204030204" pitchFamily="34" charset="0"/>
              </a:rPr>
              <a:t> of threat, vulnerabilities, countermeasures, and value.</a:t>
            </a:r>
            <a:endParaRPr lang="en-US" altLang="en-US" sz="4000" dirty="0">
              <a:latin typeface="Calibri" panose="020F0502020204030204" pitchFamily="34" charset="0"/>
              <a:ea typeface="Calibri" panose="020F0502020204030204" pitchFamily="34" charset="0"/>
              <a:cs typeface="Calibri" panose="020F0502020204030204" pitchFamily="34" charset="0"/>
            </a:endParaRPr>
          </a:p>
          <a:p>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Threats</a:t>
            </a:r>
            <a:r>
              <a:rPr lang="en-US" altLang="en-US" dirty="0">
                <a:solidFill>
                  <a:schemeClr val="folHlink"/>
                </a:solidFill>
                <a:latin typeface="Calibri" panose="020F0502020204030204" pitchFamily="34" charset="0"/>
                <a:ea typeface="Calibri" panose="020F0502020204030204" pitchFamily="34" charset="0"/>
                <a:cs typeface="Calibri" panose="020F0502020204030204" pitchFamily="34" charset="0"/>
              </a:rPr>
              <a:t> </a:t>
            </a:r>
            <a:r>
              <a:rPr lang="en-US" altLang="en-US" dirty="0">
                <a:latin typeface="Calibri" panose="020F0502020204030204" pitchFamily="34" charset="0"/>
                <a:ea typeface="Calibri" panose="020F0502020204030204" pitchFamily="34" charset="0"/>
                <a:cs typeface="Calibri" panose="020F0502020204030204" pitchFamily="34" charset="0"/>
              </a:rPr>
              <a:t>are the people or entities who can do you harm.</a:t>
            </a:r>
          </a:p>
          <a:p>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Vulnerabilities</a:t>
            </a:r>
            <a:r>
              <a:rPr lang="en-US" altLang="en-US" dirty="0">
                <a:latin typeface="Calibri" panose="020F0502020204030204" pitchFamily="34" charset="0"/>
                <a:ea typeface="Calibri" panose="020F0502020204030204" pitchFamily="34" charset="0"/>
                <a:cs typeface="Calibri" panose="020F0502020204030204" pitchFamily="34" charset="0"/>
              </a:rPr>
              <a:t> are the weaknesses that allow threats to exploit you.</a:t>
            </a:r>
          </a:p>
        </p:txBody>
      </p:sp>
      <p:sp>
        <p:nvSpPr>
          <p:cNvPr id="74754" name="Rectangle 2">
            <a:extLst>
              <a:ext uri="{FF2B5EF4-FFF2-40B4-BE49-F238E27FC236}">
                <a16:creationId xmlns:a16="http://schemas.microsoft.com/office/drawing/2014/main" id="{7B4DA599-BCDF-EEF2-7F87-CBFBC8BB1F25}"/>
              </a:ext>
            </a:extLst>
          </p:cNvPr>
          <p:cNvSpPr>
            <a:spLocks noGrp="1" noChangeArrowheads="1"/>
          </p:cNvSpPr>
          <p:nvPr>
            <p:ph type="title"/>
          </p:nvPr>
        </p:nvSpPr>
        <p:spPr bwMode="auto">
          <a:xfrm>
            <a:off x="1981200" y="274638"/>
            <a:ext cx="8497888"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b="1" dirty="0"/>
              <a:t>Threats, Vulnerabilities &amp; Security</a:t>
            </a:r>
            <a:endParaRPr lang="en-US" altLang="en-US" sz="28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wipe(left)">
                                      <p:cBhvr>
                                        <p:cTn id="12" dur="500"/>
                                        <p:tgtEl>
                                          <p:spTgt spid="7475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wipe(left)">
                                      <p:cBhvr>
                                        <p:cTn id="17" dur="500"/>
                                        <p:tgtEl>
                                          <p:spTgt spid="7475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4755">
                                            <p:txEl>
                                              <p:pRg st="2" end="2"/>
                                            </p:txEl>
                                          </p:spTgt>
                                        </p:tgtEl>
                                        <p:attrNameLst>
                                          <p:attrName>style.visibility</p:attrName>
                                        </p:attrNameLst>
                                      </p:cBhvr>
                                      <p:to>
                                        <p:strVal val="visible"/>
                                      </p:to>
                                    </p:set>
                                    <p:animEffect transition="in" filter="wipe(left)">
                                      <p:cBhvr>
                                        <p:cTn id="22" dur="500"/>
                                        <p:tgtEl>
                                          <p:spTgt spid="7475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4755">
                                            <p:txEl>
                                              <p:pRg st="3" end="3"/>
                                            </p:txEl>
                                          </p:spTgt>
                                        </p:tgtEl>
                                        <p:attrNameLst>
                                          <p:attrName>style.visibility</p:attrName>
                                        </p:attrNameLst>
                                      </p:cBhvr>
                                      <p:to>
                                        <p:strVal val="visible"/>
                                      </p:to>
                                    </p:set>
                                    <p:animEffect transition="in" filter="wipe(left)">
                                      <p:cBhvr>
                                        <p:cTn id="27" dur="500"/>
                                        <p:tgtEl>
                                          <p:spTgt spid="7475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4755">
                                            <p:txEl>
                                              <p:pRg st="4" end="4"/>
                                            </p:txEl>
                                          </p:spTgt>
                                        </p:tgtEl>
                                        <p:attrNameLst>
                                          <p:attrName>style.visibility</p:attrName>
                                        </p:attrNameLst>
                                      </p:cBhvr>
                                      <p:to>
                                        <p:strVal val="visible"/>
                                      </p:to>
                                    </p:set>
                                    <p:animEffect transition="in" filter="wipe(left)">
                                      <p:cBhvr>
                                        <p:cTn id="32" dur="5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p:bldP spid="7475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B9C66B88-2EA2-4B0A-91FD-BDA135D9BAB6}"/>
              </a:ext>
            </a:extLst>
          </p:cNvPr>
          <p:cNvSpPr>
            <a:spLocks noGrp="1" noChangeArrowheads="1"/>
          </p:cNvSpPr>
          <p:nvPr>
            <p:ph type="title"/>
          </p:nvPr>
        </p:nvSpPr>
        <p:spPr>
          <a:xfrm>
            <a:off x="1600200" y="107951"/>
            <a:ext cx="8839200" cy="1146175"/>
          </a:xfrm>
        </p:spPr>
        <p:txBody>
          <a:bodyPr>
            <a:normAutofit fontScale="90000"/>
          </a:bodyPr>
          <a:lstStyle/>
          <a:p>
            <a:pPr>
              <a:defRPr/>
            </a:pPr>
            <a:r>
              <a:rPr lang="en-US" dirty="0">
                <a:latin typeface="Tahoma" charset="0"/>
              </a:rPr>
              <a:t>Goals of an Information </a:t>
            </a:r>
            <a:br>
              <a:rPr lang="en-US" dirty="0">
                <a:latin typeface="Tahoma" charset="0"/>
              </a:rPr>
            </a:br>
            <a:r>
              <a:rPr lang="en-US" dirty="0">
                <a:latin typeface="Tahoma" charset="0"/>
              </a:rPr>
              <a:t>Security Program - CIA Triad</a:t>
            </a:r>
          </a:p>
        </p:txBody>
      </p:sp>
      <p:sp>
        <p:nvSpPr>
          <p:cNvPr id="19461" name="Rectangle 3">
            <a:extLst>
              <a:ext uri="{FF2B5EF4-FFF2-40B4-BE49-F238E27FC236}">
                <a16:creationId xmlns:a16="http://schemas.microsoft.com/office/drawing/2014/main" id="{4F555CD9-C4A0-976F-B750-B1F78F2DB3BA}"/>
              </a:ext>
            </a:extLst>
          </p:cNvPr>
          <p:cNvSpPr>
            <a:spLocks noGrp="1" noChangeArrowheads="1"/>
          </p:cNvSpPr>
          <p:nvPr>
            <p:ph idx="1"/>
          </p:nvPr>
        </p:nvSpPr>
        <p:spPr>
          <a:xfrm>
            <a:off x="1979614" y="1371601"/>
            <a:ext cx="8224837" cy="4252913"/>
          </a:xfrm>
        </p:spPr>
        <p:txBody>
          <a:bodyPr/>
          <a:lstStyle/>
          <a:p>
            <a:r>
              <a:rPr lang="en-US" altLang="en-US">
                <a:solidFill>
                  <a:srgbClr val="009999"/>
                </a:solidFill>
                <a:latin typeface="Arial" panose="020B0604020202020204" pitchFamily="34" charset="0"/>
                <a:hlinkClick r:id="rId2"/>
              </a:rPr>
              <a:t>Confidentiality</a:t>
            </a:r>
            <a:endParaRPr lang="en-US" altLang="en-US">
              <a:solidFill>
                <a:srgbClr val="009999"/>
              </a:solidFill>
              <a:latin typeface="Arial" panose="020B0604020202020204" pitchFamily="34" charset="0"/>
            </a:endParaRPr>
          </a:p>
          <a:p>
            <a:pPr lvl="1"/>
            <a:r>
              <a:rPr lang="en-US" altLang="en-US">
                <a:latin typeface="Arial" panose="020B0604020202020204" pitchFamily="34" charset="0"/>
              </a:rPr>
              <a:t>Prevent the disclosure of sensitive information from unauthorized people, resources, and processes</a:t>
            </a:r>
          </a:p>
          <a:p>
            <a:r>
              <a:rPr lang="en-US" altLang="en-US" u="sng">
                <a:solidFill>
                  <a:srgbClr val="009999"/>
                </a:solidFill>
                <a:latin typeface="Arial" panose="020B0604020202020204" pitchFamily="34" charset="0"/>
              </a:rPr>
              <a:t>Integrity</a:t>
            </a:r>
          </a:p>
          <a:p>
            <a:pPr lvl="1"/>
            <a:r>
              <a:rPr lang="en-US" altLang="en-US">
                <a:latin typeface="Arial" panose="020B0604020202020204" pitchFamily="34" charset="0"/>
              </a:rPr>
              <a:t>The protection of system information or processes from intentional or accidental modification</a:t>
            </a:r>
          </a:p>
          <a:p>
            <a:r>
              <a:rPr lang="en-US" altLang="en-US" u="sng">
                <a:solidFill>
                  <a:srgbClr val="009999"/>
                </a:solidFill>
                <a:latin typeface="Arial" panose="020B0604020202020204" pitchFamily="34" charset="0"/>
              </a:rPr>
              <a:t>Availability</a:t>
            </a:r>
          </a:p>
          <a:p>
            <a:pPr lvl="1"/>
            <a:r>
              <a:rPr lang="en-US" altLang="en-US">
                <a:latin typeface="Arial" panose="020B0604020202020204" pitchFamily="34" charset="0"/>
              </a:rPr>
              <a:t>The assurance that systems and data are </a:t>
            </a:r>
            <a:br>
              <a:rPr lang="en-US" altLang="en-US">
                <a:latin typeface="Arial" panose="020B0604020202020204" pitchFamily="34" charset="0"/>
              </a:rPr>
            </a:br>
            <a:r>
              <a:rPr lang="en-US" altLang="en-US">
                <a:latin typeface="Arial" panose="020B0604020202020204" pitchFamily="34" charset="0"/>
              </a:rPr>
              <a:t>accessible by authorized users when needed</a:t>
            </a:r>
          </a:p>
          <a:p>
            <a:endParaRPr lang="en-US" altLang="en-US">
              <a:latin typeface="Arial" panose="020B0604020202020204" pitchFamily="34" charset="0"/>
            </a:endParaRPr>
          </a:p>
        </p:txBody>
      </p:sp>
      <p:pic>
        <p:nvPicPr>
          <p:cNvPr id="19462" name="Picture 2">
            <a:extLst>
              <a:ext uri="{FF2B5EF4-FFF2-40B4-BE49-F238E27FC236}">
                <a16:creationId xmlns:a16="http://schemas.microsoft.com/office/drawing/2014/main" id="{06E076E4-C9BF-7F0F-5705-53F8E2FC63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4800" y="3352801"/>
            <a:ext cx="27432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6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6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46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946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46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946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9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037C08F-D519-902A-B335-437DD1E4C490}"/>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4000" dirty="0"/>
              <a:t>Who Implements the C-I-A Triad?</a:t>
            </a:r>
          </a:p>
        </p:txBody>
      </p:sp>
      <p:sp>
        <p:nvSpPr>
          <p:cNvPr id="27651" name="Content Placeholder 2">
            <a:extLst>
              <a:ext uri="{FF2B5EF4-FFF2-40B4-BE49-F238E27FC236}">
                <a16:creationId xmlns:a16="http://schemas.microsoft.com/office/drawing/2014/main" id="{6252512A-36AF-F074-EE8A-9F42AEC3D809}"/>
              </a:ext>
            </a:extLst>
          </p:cNvPr>
          <p:cNvSpPr>
            <a:spLocks noGrp="1" noChangeArrowheads="1"/>
          </p:cNvSpPr>
          <p:nvPr>
            <p:ph idx="1"/>
          </p:nvPr>
        </p:nvSpPr>
        <p:spPr>
          <a:xfrm>
            <a:off x="2063750" y="1069975"/>
            <a:ext cx="8299450" cy="4648200"/>
          </a:xfrm>
        </p:spPr>
        <p:txBody>
          <a:bodyPr/>
          <a:lstStyle/>
          <a:p>
            <a:pPr>
              <a:buFont typeface="Wingdings" panose="05000000000000000000" pitchFamily="2" charset="2"/>
              <a:buNone/>
            </a:pPr>
            <a:endParaRPr lang="en-US" altLang="en-US"/>
          </a:p>
          <a:p>
            <a:pPr>
              <a:buFont typeface="Wingdings" panose="05000000000000000000" pitchFamily="2" charset="2"/>
              <a:buNone/>
            </a:pPr>
            <a:endParaRPr lang="en-US" altLang="en-US"/>
          </a:p>
        </p:txBody>
      </p:sp>
      <p:sp>
        <p:nvSpPr>
          <p:cNvPr id="27652" name="TextBox 3">
            <a:extLst>
              <a:ext uri="{FF2B5EF4-FFF2-40B4-BE49-F238E27FC236}">
                <a16:creationId xmlns:a16="http://schemas.microsoft.com/office/drawing/2014/main" id="{C0AC22BB-9129-EA1F-77FA-0388C8AB4211}"/>
              </a:ext>
            </a:extLst>
          </p:cNvPr>
          <p:cNvSpPr txBox="1">
            <a:spLocks noChangeArrowheads="1"/>
          </p:cNvSpPr>
          <p:nvPr/>
        </p:nvSpPr>
        <p:spPr bwMode="auto">
          <a:xfrm>
            <a:off x="1733550" y="1812925"/>
            <a:ext cx="30289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3200" b="1" dirty="0">
                <a:latin typeface="Arial" panose="020B0604020202020204" pitchFamily="34" charset="0"/>
              </a:rPr>
              <a:t>Confidentiality</a:t>
            </a:r>
          </a:p>
        </p:txBody>
      </p:sp>
      <p:sp>
        <p:nvSpPr>
          <p:cNvPr id="27653" name="TextBox 4">
            <a:extLst>
              <a:ext uri="{FF2B5EF4-FFF2-40B4-BE49-F238E27FC236}">
                <a16:creationId xmlns:a16="http://schemas.microsoft.com/office/drawing/2014/main" id="{84FB1562-E265-9216-B920-BE91BC179E1A}"/>
              </a:ext>
            </a:extLst>
          </p:cNvPr>
          <p:cNvSpPr txBox="1">
            <a:spLocks noChangeArrowheads="1"/>
          </p:cNvSpPr>
          <p:nvPr/>
        </p:nvSpPr>
        <p:spPr bwMode="auto">
          <a:xfrm>
            <a:off x="4994276" y="1800225"/>
            <a:ext cx="18002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3200" b="1" dirty="0">
                <a:latin typeface="Arial" panose="020B0604020202020204" pitchFamily="34" charset="0"/>
              </a:rPr>
              <a:t>Integrity</a:t>
            </a:r>
          </a:p>
        </p:txBody>
      </p:sp>
      <p:sp>
        <p:nvSpPr>
          <p:cNvPr id="27654" name="TextBox 7">
            <a:extLst>
              <a:ext uri="{FF2B5EF4-FFF2-40B4-BE49-F238E27FC236}">
                <a16:creationId xmlns:a16="http://schemas.microsoft.com/office/drawing/2014/main" id="{1E962EF5-93B0-D56F-4351-127C7C4331E8}"/>
              </a:ext>
            </a:extLst>
          </p:cNvPr>
          <p:cNvSpPr txBox="1">
            <a:spLocks noChangeArrowheads="1"/>
          </p:cNvSpPr>
          <p:nvPr/>
        </p:nvSpPr>
        <p:spPr bwMode="auto">
          <a:xfrm>
            <a:off x="7751764" y="1800225"/>
            <a:ext cx="23320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3200" b="1" dirty="0">
                <a:latin typeface="Arial" panose="020B0604020202020204" pitchFamily="34" charset="0"/>
              </a:rPr>
              <a:t>Availability</a:t>
            </a:r>
          </a:p>
        </p:txBody>
      </p:sp>
      <p:sp>
        <p:nvSpPr>
          <p:cNvPr id="29703" name="TextBox 8">
            <a:extLst>
              <a:ext uri="{FF2B5EF4-FFF2-40B4-BE49-F238E27FC236}">
                <a16:creationId xmlns:a16="http://schemas.microsoft.com/office/drawing/2014/main" id="{BD9CA12F-24EA-4D80-9C76-87F324641CA5}"/>
              </a:ext>
            </a:extLst>
          </p:cNvPr>
          <p:cNvSpPr txBox="1">
            <a:spLocks noChangeArrowheads="1"/>
          </p:cNvSpPr>
          <p:nvPr/>
        </p:nvSpPr>
        <p:spPr bwMode="auto">
          <a:xfrm>
            <a:off x="2063751" y="2365375"/>
            <a:ext cx="2682875" cy="2677656"/>
          </a:xfrm>
          <a:prstGeom prst="rect">
            <a:avLst/>
          </a:prstGeom>
          <a:noFill/>
          <a:ln w="9525">
            <a:noFill/>
            <a:miter lim="800000"/>
            <a:headEnd/>
            <a:tailEnd/>
          </a:ln>
        </p:spPr>
        <p:txBody>
          <a:bodyPr>
            <a:spAutoFit/>
          </a:bodyPr>
          <a:lstStyle/>
          <a:p>
            <a:pPr marL="177800" indent="-177800">
              <a:buClr>
                <a:schemeClr val="accent6"/>
              </a:buClr>
              <a:buFont typeface="Wingdings" pitchFamily="2" charset="2"/>
              <a:buChar char="§"/>
              <a:defRPr/>
            </a:pPr>
            <a:r>
              <a:rPr lang="en-US" sz="2400" dirty="0"/>
              <a:t>User</a:t>
            </a:r>
          </a:p>
          <a:p>
            <a:pPr marL="177800" indent="-177800">
              <a:buClr>
                <a:schemeClr val="accent6"/>
              </a:buClr>
              <a:buFont typeface="Wingdings" pitchFamily="2" charset="2"/>
              <a:buChar char="§"/>
              <a:defRPr/>
            </a:pPr>
            <a:r>
              <a:rPr lang="en-US" sz="2400" dirty="0"/>
              <a:t>IT administrator</a:t>
            </a:r>
          </a:p>
          <a:p>
            <a:pPr marL="177800" indent="-177800">
              <a:buClr>
                <a:schemeClr val="accent6"/>
              </a:buClr>
              <a:buFont typeface="Wingdings" pitchFamily="2" charset="2"/>
              <a:buChar char="§"/>
              <a:defRPr/>
            </a:pPr>
            <a:r>
              <a:rPr lang="en-US" sz="2400" dirty="0"/>
              <a:t>Network administrator</a:t>
            </a:r>
          </a:p>
          <a:p>
            <a:pPr marL="177800" indent="-177800">
              <a:buClr>
                <a:schemeClr val="accent6"/>
              </a:buClr>
              <a:buFont typeface="Wingdings" pitchFamily="2" charset="2"/>
              <a:buChar char="§"/>
              <a:defRPr/>
            </a:pPr>
            <a:r>
              <a:rPr lang="en-US" sz="2400" dirty="0"/>
              <a:t>Human resources</a:t>
            </a:r>
          </a:p>
          <a:p>
            <a:pPr marL="177800" indent="-177800">
              <a:buClr>
                <a:schemeClr val="accent6"/>
              </a:buClr>
              <a:buFont typeface="Wingdings" pitchFamily="2" charset="2"/>
              <a:buChar char="§"/>
              <a:defRPr/>
            </a:pPr>
            <a:r>
              <a:rPr lang="en-US" sz="2400" dirty="0"/>
              <a:t>Senior management</a:t>
            </a:r>
          </a:p>
        </p:txBody>
      </p:sp>
      <p:sp>
        <p:nvSpPr>
          <p:cNvPr id="29704" name="TextBox 10">
            <a:extLst>
              <a:ext uri="{FF2B5EF4-FFF2-40B4-BE49-F238E27FC236}">
                <a16:creationId xmlns:a16="http://schemas.microsoft.com/office/drawing/2014/main" id="{39C53EE6-2F69-4B99-9224-B55E44A5C2E2}"/>
              </a:ext>
            </a:extLst>
          </p:cNvPr>
          <p:cNvSpPr txBox="1">
            <a:spLocks noChangeArrowheads="1"/>
          </p:cNvSpPr>
          <p:nvPr/>
        </p:nvSpPr>
        <p:spPr bwMode="auto">
          <a:xfrm>
            <a:off x="4994275" y="2365375"/>
            <a:ext cx="2681288" cy="2677656"/>
          </a:xfrm>
          <a:prstGeom prst="rect">
            <a:avLst/>
          </a:prstGeom>
          <a:noFill/>
          <a:ln w="9525">
            <a:noFill/>
            <a:miter lim="800000"/>
            <a:headEnd/>
            <a:tailEnd/>
          </a:ln>
        </p:spPr>
        <p:txBody>
          <a:bodyPr>
            <a:spAutoFit/>
          </a:bodyPr>
          <a:lstStyle/>
          <a:p>
            <a:pPr marL="177800" indent="-177800">
              <a:buClr>
                <a:schemeClr val="accent6"/>
              </a:buClr>
              <a:buFont typeface="Wingdings" pitchFamily="2" charset="2"/>
              <a:buChar char="§"/>
              <a:defRPr/>
            </a:pPr>
            <a:r>
              <a:rPr lang="en-US" sz="2400" dirty="0"/>
              <a:t>User</a:t>
            </a:r>
          </a:p>
          <a:p>
            <a:pPr marL="177800" indent="-177800">
              <a:buClr>
                <a:schemeClr val="accent6"/>
              </a:buClr>
              <a:buFont typeface="Wingdings" pitchFamily="2" charset="2"/>
              <a:buChar char="§"/>
              <a:defRPr/>
            </a:pPr>
            <a:r>
              <a:rPr lang="en-US" sz="2400" dirty="0"/>
              <a:t>IT administrator</a:t>
            </a:r>
          </a:p>
          <a:p>
            <a:pPr marL="177800" indent="-177800">
              <a:buClr>
                <a:schemeClr val="accent6"/>
              </a:buClr>
              <a:buFont typeface="Wingdings" pitchFamily="2" charset="2"/>
              <a:buChar char="§"/>
              <a:defRPr/>
            </a:pPr>
            <a:r>
              <a:rPr lang="en-US" sz="2400" dirty="0"/>
              <a:t>Network administrator</a:t>
            </a:r>
          </a:p>
          <a:p>
            <a:pPr marL="177800" indent="-177800">
              <a:buClr>
                <a:schemeClr val="accent6"/>
              </a:buClr>
              <a:buFont typeface="Wingdings" pitchFamily="2" charset="2"/>
              <a:buChar char="§"/>
              <a:defRPr/>
            </a:pPr>
            <a:r>
              <a:rPr lang="en-US" sz="2400" dirty="0"/>
              <a:t>Human resources</a:t>
            </a:r>
          </a:p>
          <a:p>
            <a:pPr marL="177800" indent="-177800">
              <a:buClr>
                <a:schemeClr val="accent6"/>
              </a:buClr>
              <a:buFont typeface="Wingdings" pitchFamily="2" charset="2"/>
              <a:buChar char="§"/>
              <a:defRPr/>
            </a:pPr>
            <a:r>
              <a:rPr lang="en-US" sz="2400" dirty="0"/>
              <a:t>Senior management</a:t>
            </a:r>
          </a:p>
        </p:txBody>
      </p:sp>
      <p:sp>
        <p:nvSpPr>
          <p:cNvPr id="29705" name="TextBox 11">
            <a:extLst>
              <a:ext uri="{FF2B5EF4-FFF2-40B4-BE49-F238E27FC236}">
                <a16:creationId xmlns:a16="http://schemas.microsoft.com/office/drawing/2014/main" id="{0CEFF5DF-0DA0-42F9-871A-EF2F67313AA8}"/>
              </a:ext>
            </a:extLst>
          </p:cNvPr>
          <p:cNvSpPr txBox="1">
            <a:spLocks noChangeArrowheads="1"/>
          </p:cNvSpPr>
          <p:nvPr/>
        </p:nvSpPr>
        <p:spPr bwMode="auto">
          <a:xfrm>
            <a:off x="7751764" y="2365375"/>
            <a:ext cx="2916237" cy="2677656"/>
          </a:xfrm>
          <a:prstGeom prst="rect">
            <a:avLst/>
          </a:prstGeom>
          <a:noFill/>
          <a:ln w="9525">
            <a:noFill/>
            <a:miter lim="800000"/>
            <a:headEnd/>
            <a:tailEnd/>
          </a:ln>
        </p:spPr>
        <p:txBody>
          <a:bodyPr>
            <a:spAutoFit/>
          </a:bodyPr>
          <a:lstStyle/>
          <a:p>
            <a:pPr marL="177800" indent="-177800">
              <a:buClr>
                <a:schemeClr val="accent6"/>
              </a:buClr>
              <a:buFont typeface="Wingdings" pitchFamily="2" charset="2"/>
              <a:buChar char="§"/>
              <a:defRPr/>
            </a:pPr>
            <a:r>
              <a:rPr lang="en-US" sz="2400" dirty="0"/>
              <a:t>IT administrator</a:t>
            </a:r>
          </a:p>
          <a:p>
            <a:pPr marL="177800" indent="-177800">
              <a:buClr>
                <a:schemeClr val="accent6"/>
              </a:buClr>
              <a:buFont typeface="Wingdings" pitchFamily="2" charset="2"/>
              <a:buChar char="§"/>
              <a:defRPr/>
            </a:pPr>
            <a:r>
              <a:rPr lang="en-US" sz="2400" dirty="0"/>
              <a:t>Network administrator</a:t>
            </a:r>
          </a:p>
          <a:p>
            <a:pPr marL="177800" indent="-177800">
              <a:buClr>
                <a:schemeClr val="accent6"/>
              </a:buClr>
              <a:buFont typeface="Wingdings" pitchFamily="2" charset="2"/>
              <a:buChar char="§"/>
              <a:defRPr/>
            </a:pPr>
            <a:r>
              <a:rPr lang="en-US" sz="2400" dirty="0"/>
              <a:t>Third-party vendor, for example, telecommunication company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7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P spid="27653" grpId="0"/>
      <p:bldP spid="27654" grpId="0"/>
      <p:bldP spid="29703" grpId="0"/>
      <p:bldP spid="29704" grpId="0"/>
      <p:bldP spid="2970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3F70EDE-5145-DD6D-5C81-E486E4AD9812}"/>
              </a:ext>
            </a:extLst>
          </p:cNvPr>
          <p:cNvSpPr>
            <a:spLocks noGrp="1" noChangeArrowheads="1"/>
          </p:cNvSpPr>
          <p:nvPr>
            <p:ph type="title"/>
          </p:nvPr>
        </p:nvSpPr>
        <p:spPr bwMode="auto">
          <a:xfrm>
            <a:off x="2014538" y="-82550"/>
            <a:ext cx="8229600" cy="615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US" altLang="en-US" sz="4000" b="1"/>
              <a:t>Threats and Risk</a:t>
            </a:r>
          </a:p>
        </p:txBody>
      </p:sp>
      <p:sp>
        <p:nvSpPr>
          <p:cNvPr id="29699" name="Rectangle 3">
            <a:extLst>
              <a:ext uri="{FF2B5EF4-FFF2-40B4-BE49-F238E27FC236}">
                <a16:creationId xmlns:a16="http://schemas.microsoft.com/office/drawing/2014/main" id="{6DA8FE61-806C-8413-984D-394FD22E6913}"/>
              </a:ext>
            </a:extLst>
          </p:cNvPr>
          <p:cNvSpPr>
            <a:spLocks noGrp="1" noChangeArrowheads="1"/>
          </p:cNvSpPr>
          <p:nvPr>
            <p:ph type="body" sz="half" idx="1"/>
          </p:nvPr>
        </p:nvSpPr>
        <p:spPr>
          <a:xfrm>
            <a:off x="1747838" y="685800"/>
            <a:ext cx="8763000" cy="4648200"/>
          </a:xfrm>
        </p:spPr>
        <p:txBody>
          <a:bodyPr>
            <a:normAutofit lnSpcReduction="10000"/>
          </a:bodyPr>
          <a:lstStyle/>
          <a:p>
            <a:pPr>
              <a:lnSpc>
                <a:spcPct val="90000"/>
              </a:lnSpc>
            </a:pPr>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Threat</a:t>
            </a:r>
            <a:r>
              <a:rPr lang="en-US" altLang="en-US" dirty="0">
                <a:latin typeface="Calibri" panose="020F0502020204030204" pitchFamily="34" charset="0"/>
                <a:ea typeface="Calibri" panose="020F0502020204030204" pitchFamily="34" charset="0"/>
                <a:cs typeface="Calibri" panose="020F0502020204030204" pitchFamily="34" charset="0"/>
              </a:rPr>
              <a:t> – any potential activity that might violate the CIA model of computer resources</a:t>
            </a:r>
          </a:p>
          <a:p>
            <a:pPr lvl="1">
              <a:lnSpc>
                <a:spcPct val="90000"/>
              </a:lnSpc>
            </a:pPr>
            <a:r>
              <a:rPr lang="en-US" altLang="en-US" b="1" dirty="0">
                <a:solidFill>
                  <a:srgbClr val="FF0000"/>
                </a:solidFill>
                <a:latin typeface="Calibri" panose="020F0502020204030204" pitchFamily="34" charset="0"/>
                <a:ea typeface="Calibri" panose="020F0502020204030204" pitchFamily="34" charset="0"/>
                <a:cs typeface="Calibri" panose="020F0502020204030204" pitchFamily="34" charset="0"/>
              </a:rPr>
              <a:t>C</a:t>
            </a:r>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onfidentiality</a:t>
            </a:r>
            <a:r>
              <a:rPr lang="en-US" altLang="en-US" dirty="0">
                <a:latin typeface="Calibri" panose="020F0502020204030204" pitchFamily="34" charset="0"/>
                <a:ea typeface="Calibri" panose="020F0502020204030204" pitchFamily="34" charset="0"/>
                <a:cs typeface="Calibri" panose="020F0502020204030204" pitchFamily="34" charset="0"/>
              </a:rPr>
              <a:t> – reflects the necessity to keep the information private; the opposite of confidentiality is </a:t>
            </a:r>
            <a:r>
              <a:rPr lang="en-US" altLang="en-US" b="1" dirty="0">
                <a:latin typeface="Calibri" panose="020F0502020204030204" pitchFamily="34" charset="0"/>
                <a:ea typeface="Calibri" panose="020F0502020204030204" pitchFamily="34" charset="0"/>
                <a:cs typeface="Calibri" panose="020F0502020204030204" pitchFamily="34" charset="0"/>
              </a:rPr>
              <a:t>disclosure</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US" altLang="en-US" b="1" dirty="0">
                <a:solidFill>
                  <a:srgbClr val="FF0000"/>
                </a:solidFill>
                <a:latin typeface="Calibri" panose="020F0502020204030204" pitchFamily="34" charset="0"/>
                <a:ea typeface="Calibri" panose="020F0502020204030204" pitchFamily="34" charset="0"/>
                <a:cs typeface="Calibri" panose="020F0502020204030204" pitchFamily="34" charset="0"/>
              </a:rPr>
              <a:t>I</a:t>
            </a:r>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ntegrity</a:t>
            </a:r>
            <a:r>
              <a:rPr lang="en-US" altLang="en-US" dirty="0">
                <a:latin typeface="Calibri" panose="020F0502020204030204" pitchFamily="34" charset="0"/>
                <a:ea typeface="Calibri" panose="020F0502020204030204" pitchFamily="34" charset="0"/>
                <a:cs typeface="Calibri" panose="020F0502020204030204" pitchFamily="34" charset="0"/>
              </a:rPr>
              <a:t> – protect data against unauthorized modification; the opposite of integrity is </a:t>
            </a:r>
            <a:r>
              <a:rPr lang="en-US" altLang="en-US" b="1" dirty="0">
                <a:latin typeface="Calibri" panose="020F0502020204030204" pitchFamily="34" charset="0"/>
                <a:ea typeface="Calibri" panose="020F0502020204030204" pitchFamily="34" charset="0"/>
                <a:cs typeface="Calibri" panose="020F0502020204030204" pitchFamily="34" charset="0"/>
              </a:rPr>
              <a:t>alternation</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US" altLang="en-US" b="1" dirty="0">
                <a:solidFill>
                  <a:srgbClr val="FF0000"/>
                </a:solidFill>
                <a:latin typeface="Calibri" panose="020F0502020204030204" pitchFamily="34" charset="0"/>
                <a:ea typeface="Calibri" panose="020F0502020204030204" pitchFamily="34" charset="0"/>
                <a:cs typeface="Calibri" panose="020F0502020204030204" pitchFamily="34" charset="0"/>
              </a:rPr>
              <a:t>A</a:t>
            </a:r>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vailability </a:t>
            </a:r>
            <a:r>
              <a:rPr lang="en-US" altLang="en-US" dirty="0">
                <a:latin typeface="Calibri" panose="020F0502020204030204" pitchFamily="34" charset="0"/>
                <a:ea typeface="Calibri" panose="020F0502020204030204" pitchFamily="34" charset="0"/>
                <a:cs typeface="Calibri" panose="020F0502020204030204" pitchFamily="34" charset="0"/>
              </a:rPr>
              <a:t>– making data accessible to those authorized; the opposite to availability is </a:t>
            </a:r>
            <a:r>
              <a:rPr lang="en-US" altLang="en-US" b="1" dirty="0">
                <a:latin typeface="Calibri" panose="020F0502020204030204" pitchFamily="34" charset="0"/>
                <a:ea typeface="Calibri" panose="020F0502020204030204" pitchFamily="34" charset="0"/>
                <a:cs typeface="Calibri" panose="020F0502020204030204" pitchFamily="34" charset="0"/>
              </a:rPr>
              <a:t>destruction</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US" altLang="en-US" dirty="0">
                <a:latin typeface="Calibri" panose="020F0502020204030204" pitchFamily="34" charset="0"/>
                <a:ea typeface="Calibri" panose="020F0502020204030204" pitchFamily="34" charset="0"/>
                <a:cs typeface="Calibri" panose="020F0502020204030204" pitchFamily="34" charset="0"/>
              </a:rPr>
              <a:t>In the real world, it is difficult to counter threats; you limit vulnerabilities.</a:t>
            </a:r>
          </a:p>
          <a:p>
            <a:pPr>
              <a:lnSpc>
                <a:spcPct val="90000"/>
              </a:lnSpc>
            </a:pPr>
            <a:r>
              <a:rPr lang="en-US" altLang="en-US" dirty="0">
                <a:latin typeface="Calibri" panose="020F0502020204030204" pitchFamily="34" charset="0"/>
                <a:ea typeface="Calibri" panose="020F0502020204030204" pitchFamily="34" charset="0"/>
                <a:cs typeface="Calibri" panose="020F0502020204030204" pitchFamily="34" charset="0"/>
              </a:rPr>
              <a:t>If you counter a vulnerability, you are essentially countering any threats that may exploit it.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5C5C482-92F9-2E61-72F6-18391E412569}"/>
              </a:ext>
            </a:extLst>
          </p:cNvPr>
          <p:cNvSpPr>
            <a:spLocks noGrp="1"/>
          </p:cNvSpPr>
          <p:nvPr>
            <p:ph type="title"/>
          </p:nvPr>
        </p:nvSpPr>
        <p:spPr bwMode="auto">
          <a:xfrm>
            <a:off x="1524000" y="274638"/>
            <a:ext cx="88392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US" altLang="en-US" sz="4000" dirty="0"/>
              <a:t>Common Threats in the User Domain</a:t>
            </a:r>
            <a:br>
              <a:rPr lang="en-US" altLang="en-US" sz="4000" dirty="0"/>
            </a:br>
            <a:br>
              <a:rPr lang="en-US" altLang="en-US" sz="4000" dirty="0"/>
            </a:br>
            <a:r>
              <a:rPr lang="en-US" sz="3100" dirty="0"/>
              <a:t>The </a:t>
            </a:r>
            <a:r>
              <a:rPr lang="en-US" sz="3100" b="1" dirty="0"/>
              <a:t>user domain</a:t>
            </a:r>
            <a:r>
              <a:rPr lang="en-US" sz="3100" dirty="0"/>
              <a:t> refers to people who use the system — employees, students, or customers. </a:t>
            </a:r>
            <a:r>
              <a:rPr lang="en-US" sz="3100" b="1" dirty="0"/>
              <a:t>(Are we weakest link in security ? )</a:t>
            </a:r>
            <a:endParaRPr lang="en-US" altLang="en-US" sz="3100" b="1" dirty="0"/>
          </a:p>
        </p:txBody>
      </p:sp>
      <p:sp>
        <p:nvSpPr>
          <p:cNvPr id="32771" name="Content Placeholder 2">
            <a:extLst>
              <a:ext uri="{FF2B5EF4-FFF2-40B4-BE49-F238E27FC236}">
                <a16:creationId xmlns:a16="http://schemas.microsoft.com/office/drawing/2014/main" id="{38A3EC43-9EEF-6CD9-DE92-35D87414CBEB}"/>
              </a:ext>
            </a:extLst>
          </p:cNvPr>
          <p:cNvSpPr>
            <a:spLocks noGrp="1" noChangeArrowheads="1"/>
          </p:cNvSpPr>
          <p:nvPr>
            <p:ph idx="1"/>
          </p:nvPr>
        </p:nvSpPr>
        <p:spPr>
          <a:xfrm>
            <a:off x="1398181" y="2950055"/>
            <a:ext cx="8162260" cy="3275640"/>
          </a:xfrm>
        </p:spPr>
        <p:txBody>
          <a:bodyPr/>
          <a:lstStyle/>
          <a:p>
            <a:r>
              <a:rPr lang="en-US" altLang="en-US" sz="3000" dirty="0"/>
              <a:t>Lack of user awareness</a:t>
            </a:r>
          </a:p>
          <a:p>
            <a:r>
              <a:rPr lang="en-US" altLang="en-US" sz="3000" dirty="0"/>
              <a:t>User apathy toward policies</a:t>
            </a:r>
          </a:p>
          <a:p>
            <a:r>
              <a:rPr lang="en-US" altLang="en-US" sz="3000" dirty="0"/>
              <a:t>User violating security policy</a:t>
            </a:r>
          </a:p>
          <a:p>
            <a:r>
              <a:rPr lang="en-US" altLang="en-US" sz="3000" dirty="0"/>
              <a:t>User inserting USB and other external devices with personal files</a:t>
            </a:r>
          </a:p>
        </p:txBody>
      </p:sp>
      <p:pic>
        <p:nvPicPr>
          <p:cNvPr id="17412" name="Picture 6">
            <a:extLst>
              <a:ext uri="{FF2B5EF4-FFF2-40B4-BE49-F238E27FC236}">
                <a16:creationId xmlns:a16="http://schemas.microsoft.com/office/drawing/2014/main" id="{A2B56E0E-6650-4B12-B609-0D56D2C89A2F}"/>
              </a:ext>
            </a:extLst>
          </p:cNvPr>
          <p:cNvPicPr>
            <a:picLocks noChangeAspect="1" noChangeArrowheads="1"/>
          </p:cNvPicPr>
          <p:nvPr/>
        </p:nvPicPr>
        <p:blipFill>
          <a:blip r:embed="rId3" cstate="print">
            <a:duotone>
              <a:schemeClr val="accent1">
                <a:shade val="45000"/>
                <a:satMod val="135000"/>
              </a:schemeClr>
              <a:prstClr val="white"/>
            </a:duotone>
          </a:blip>
          <a:srcRect/>
          <a:stretch>
            <a:fillRect/>
          </a:stretch>
        </p:blipFill>
        <p:spPr bwMode="auto">
          <a:xfrm>
            <a:off x="8582026" y="4587875"/>
            <a:ext cx="1743075" cy="1587500"/>
          </a:xfrm>
          <a:prstGeom prst="rect">
            <a:avLst/>
          </a:prstGeom>
          <a:noFill/>
          <a:ln w="9525">
            <a:noFill/>
            <a:round/>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42FF427-6D74-9B01-C1F7-28BFBA1BD63E}"/>
              </a:ext>
            </a:extLst>
          </p:cNvPr>
          <p:cNvSpPr>
            <a:spLocks noGrp="1"/>
          </p:cNvSpPr>
          <p:nvPr>
            <p:ph type="title"/>
          </p:nvPr>
        </p:nvSpPr>
        <p:spPr bwMode="auto">
          <a:xfrm>
            <a:off x="1600200" y="274638"/>
            <a:ext cx="8991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US" altLang="en-US" sz="4000" dirty="0"/>
              <a:t>Common Threats in the User Domain (Continued)</a:t>
            </a:r>
          </a:p>
        </p:txBody>
      </p:sp>
      <p:sp>
        <p:nvSpPr>
          <p:cNvPr id="34819" name="Content Placeholder 2">
            <a:extLst>
              <a:ext uri="{FF2B5EF4-FFF2-40B4-BE49-F238E27FC236}">
                <a16:creationId xmlns:a16="http://schemas.microsoft.com/office/drawing/2014/main" id="{8DB7BD76-E6C2-8889-4E0C-26B1F5645CE5}"/>
              </a:ext>
            </a:extLst>
          </p:cNvPr>
          <p:cNvSpPr>
            <a:spLocks noGrp="1" noChangeArrowheads="1"/>
          </p:cNvSpPr>
          <p:nvPr>
            <p:ph idx="1"/>
          </p:nvPr>
        </p:nvSpPr>
        <p:spPr>
          <a:xfrm>
            <a:off x="2063750" y="1774825"/>
            <a:ext cx="8299450" cy="4400550"/>
          </a:xfrm>
        </p:spPr>
        <p:txBody>
          <a:bodyPr/>
          <a:lstStyle/>
          <a:p>
            <a:r>
              <a:rPr lang="en-US" altLang="en-US" sz="3000" dirty="0">
                <a:latin typeface="Calibri" panose="020F0502020204030204" pitchFamily="34" charset="0"/>
                <a:ea typeface="Calibri" panose="020F0502020204030204" pitchFamily="34" charset="0"/>
                <a:cs typeface="Calibri" panose="020F0502020204030204" pitchFamily="34" charset="0"/>
              </a:rPr>
              <a:t>User downloading photos, music, or videos</a:t>
            </a:r>
          </a:p>
          <a:p>
            <a:r>
              <a:rPr lang="en-US" altLang="en-US" sz="3000" dirty="0">
                <a:latin typeface="Calibri" panose="020F0502020204030204" pitchFamily="34" charset="0"/>
                <a:ea typeface="Calibri" panose="020F0502020204030204" pitchFamily="34" charset="0"/>
                <a:cs typeface="Calibri" panose="020F0502020204030204" pitchFamily="34" charset="0"/>
              </a:rPr>
              <a:t>User destructing systems, applications, and data</a:t>
            </a:r>
          </a:p>
          <a:p>
            <a:r>
              <a:rPr lang="en-US" altLang="en-US" sz="3000" dirty="0">
                <a:latin typeface="Calibri" panose="020F0502020204030204" pitchFamily="34" charset="0"/>
                <a:ea typeface="Calibri" panose="020F0502020204030204" pitchFamily="34" charset="0"/>
                <a:cs typeface="Calibri" panose="020F0502020204030204" pitchFamily="34" charset="0"/>
              </a:rPr>
              <a:t>Disgruntled employee attacking organization or committing sabotage</a:t>
            </a:r>
          </a:p>
          <a:p>
            <a:r>
              <a:rPr lang="en-US" altLang="en-US" sz="3000" dirty="0">
                <a:latin typeface="Calibri" panose="020F0502020204030204" pitchFamily="34" charset="0"/>
                <a:ea typeface="Calibri" panose="020F0502020204030204" pitchFamily="34" charset="0"/>
                <a:cs typeface="Calibri" panose="020F0502020204030204" pitchFamily="34" charset="0"/>
              </a:rPr>
              <a:t>Employee blackmail or extortion</a:t>
            </a:r>
          </a:p>
        </p:txBody>
      </p:sp>
      <p:pic>
        <p:nvPicPr>
          <p:cNvPr id="18436" name="Picture 6">
            <a:extLst>
              <a:ext uri="{FF2B5EF4-FFF2-40B4-BE49-F238E27FC236}">
                <a16:creationId xmlns:a16="http://schemas.microsoft.com/office/drawing/2014/main" id="{F1D45088-DD41-4686-9FE5-184F61FBFA50}"/>
              </a:ext>
            </a:extLst>
          </p:cNvPr>
          <p:cNvPicPr>
            <a:picLocks noChangeAspect="1" noChangeArrowheads="1"/>
          </p:cNvPicPr>
          <p:nvPr/>
        </p:nvPicPr>
        <p:blipFill>
          <a:blip r:embed="rId3" cstate="print">
            <a:duotone>
              <a:schemeClr val="accent1">
                <a:shade val="45000"/>
                <a:satMod val="135000"/>
              </a:schemeClr>
              <a:prstClr val="white"/>
            </a:duotone>
          </a:blip>
          <a:srcRect/>
          <a:stretch>
            <a:fillRect/>
          </a:stretch>
        </p:blipFill>
        <p:spPr bwMode="auto">
          <a:xfrm>
            <a:off x="8458201" y="3975100"/>
            <a:ext cx="1743075" cy="1587500"/>
          </a:xfrm>
          <a:prstGeom prst="rect">
            <a:avLst/>
          </a:prstGeom>
          <a:noFill/>
          <a:ln w="9525">
            <a:noFill/>
            <a:round/>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C805AA24-10F8-792B-D3DB-21FD5EA5B1CE}"/>
              </a:ext>
            </a:extLst>
          </p:cNvPr>
          <p:cNvSpPr>
            <a:spLocks noGrp="1"/>
          </p:cNvSpPr>
          <p:nvPr>
            <p:ph type="title"/>
          </p:nvPr>
        </p:nvSpPr>
        <p:spPr bwMode="auto">
          <a:xfrm>
            <a:off x="2209800" y="-38100"/>
            <a:ext cx="8229600" cy="723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4000" dirty="0"/>
              <a:t>         Cyberspace</a:t>
            </a:r>
          </a:p>
        </p:txBody>
      </p:sp>
      <p:pic>
        <p:nvPicPr>
          <p:cNvPr id="36867" name="Picture 3">
            <a:extLst>
              <a:ext uri="{FF2B5EF4-FFF2-40B4-BE49-F238E27FC236}">
                <a16:creationId xmlns:a16="http://schemas.microsoft.com/office/drawing/2014/main" id="{71500B1A-5940-AF12-1ADD-5D6DEC05D1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533400"/>
            <a:ext cx="5130800"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94A3BFBD-CC4E-3E89-B50D-43120147F2C5}"/>
              </a:ext>
            </a:extLst>
          </p:cNvPr>
          <p:cNvSpPr>
            <a:spLocks noGrp="1" noChangeArrowheads="1"/>
          </p:cNvSpPr>
          <p:nvPr>
            <p:ph type="title"/>
          </p:nvPr>
        </p:nvSpPr>
        <p:spPr bwMode="auto">
          <a:xfrm>
            <a:off x="1981200" y="41671"/>
            <a:ext cx="82296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US" altLang="en-US" dirty="0"/>
              <a:t>Threat Arenas</a:t>
            </a:r>
            <a:endParaRPr lang="en-US" altLang="en-US" dirty="0">
              <a:latin typeface="Arial" panose="020B0604020202020204" pitchFamily="34" charset="0"/>
            </a:endParaRPr>
          </a:p>
        </p:txBody>
      </p:sp>
      <p:sp>
        <p:nvSpPr>
          <p:cNvPr id="2" name="Content Placeholder 1">
            <a:extLst>
              <a:ext uri="{FF2B5EF4-FFF2-40B4-BE49-F238E27FC236}">
                <a16:creationId xmlns:a16="http://schemas.microsoft.com/office/drawing/2014/main" id="{11361415-CBCA-4D54-A598-63DBCD9C3AC6}"/>
              </a:ext>
            </a:extLst>
          </p:cNvPr>
          <p:cNvSpPr>
            <a:spLocks noGrp="1"/>
          </p:cNvSpPr>
          <p:nvPr>
            <p:ph idx="1"/>
          </p:nvPr>
        </p:nvSpPr>
        <p:spPr>
          <a:xfrm>
            <a:off x="1666874" y="681434"/>
            <a:ext cx="8848726" cy="4786313"/>
          </a:xfrm>
        </p:spPr>
        <p:txBody>
          <a:bodyPr/>
          <a:lstStyle/>
          <a:p>
            <a:pPr marL="0" indent="0">
              <a:buNone/>
              <a:defRPr/>
            </a:pPr>
            <a:r>
              <a:rPr lang="en-US" sz="1800" dirty="0"/>
              <a:t>The following examples are just a few sources of data that can come from established organizations:</a:t>
            </a:r>
          </a:p>
          <a:p>
            <a:pPr>
              <a:defRPr/>
            </a:pPr>
            <a:r>
              <a:rPr lang="en-US" sz="1600" b="1" dirty="0"/>
              <a:t>Personal Information</a:t>
            </a:r>
          </a:p>
          <a:p>
            <a:pPr>
              <a:defRPr/>
            </a:pPr>
            <a:r>
              <a:rPr lang="en-US" sz="1600" b="1" dirty="0"/>
              <a:t>Medical Records</a:t>
            </a:r>
            <a:endParaRPr lang="en-US" sz="1600" dirty="0"/>
          </a:p>
          <a:p>
            <a:pPr>
              <a:defRPr/>
            </a:pPr>
            <a:r>
              <a:rPr lang="en-US" sz="1600" b="1" dirty="0"/>
              <a:t>Education Records</a:t>
            </a:r>
            <a:endParaRPr lang="en-US" sz="1600" dirty="0"/>
          </a:p>
          <a:p>
            <a:pPr>
              <a:defRPr/>
            </a:pPr>
            <a:r>
              <a:rPr lang="en-US" sz="1600" b="1" dirty="0"/>
              <a:t>Employment and Financial Records</a:t>
            </a:r>
            <a:endParaRPr lang="en-US" sz="1600" dirty="0"/>
          </a:p>
          <a:p>
            <a:pPr>
              <a:defRPr/>
            </a:pPr>
            <a:endParaRPr lang="en-US" sz="2000" dirty="0"/>
          </a:p>
          <a:p>
            <a:pPr>
              <a:defRPr/>
            </a:pPr>
            <a:endParaRPr lang="en-US" sz="2000" dirty="0"/>
          </a:p>
          <a:p>
            <a:pPr>
              <a:defRPr/>
            </a:pPr>
            <a:endParaRPr lang="en-US" dirty="0"/>
          </a:p>
        </p:txBody>
      </p:sp>
      <p:pic>
        <p:nvPicPr>
          <p:cNvPr id="38916" name="Picture 2">
            <a:extLst>
              <a:ext uri="{FF2B5EF4-FFF2-40B4-BE49-F238E27FC236}">
                <a16:creationId xmlns:a16="http://schemas.microsoft.com/office/drawing/2014/main" id="{4F210989-5BB7-4853-CCA5-F02A80EFF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9525" y="1627419"/>
            <a:ext cx="3730625" cy="385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89CC73BA-199F-2106-6843-4F7C60A52969}"/>
              </a:ext>
            </a:extLst>
          </p:cNvPr>
          <p:cNvSpPr>
            <a:spLocks noGrp="1" noChangeArrowheads="1"/>
          </p:cNvSpPr>
          <p:nvPr>
            <p:ph type="title"/>
          </p:nvPr>
        </p:nvSpPr>
        <p:spPr bwMode="auto">
          <a:xfrm>
            <a:off x="2033588" y="76200"/>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dirty="0"/>
              <a:t>Threat Arenas (Cont.)</a:t>
            </a:r>
          </a:p>
        </p:txBody>
      </p:sp>
      <p:sp>
        <p:nvSpPr>
          <p:cNvPr id="2" name="Content Placeholder 1">
            <a:extLst>
              <a:ext uri="{FF2B5EF4-FFF2-40B4-BE49-F238E27FC236}">
                <a16:creationId xmlns:a16="http://schemas.microsoft.com/office/drawing/2014/main" id="{BE51A982-CE89-44EA-9F40-04A19C9BA9F5}"/>
              </a:ext>
            </a:extLst>
          </p:cNvPr>
          <p:cNvSpPr>
            <a:spLocks noGrp="1"/>
          </p:cNvSpPr>
          <p:nvPr>
            <p:ph idx="1"/>
          </p:nvPr>
        </p:nvSpPr>
        <p:spPr>
          <a:xfrm>
            <a:off x="1676400" y="966248"/>
            <a:ext cx="4876800" cy="4215353"/>
          </a:xfrm>
        </p:spPr>
        <p:txBody>
          <a:bodyPr/>
          <a:lstStyle/>
          <a:p>
            <a:pPr marL="0" indent="0" algn="just">
              <a:buNone/>
              <a:defRPr/>
            </a:pPr>
            <a:r>
              <a:rPr lang="en-US" sz="1600" dirty="0"/>
              <a:t>Network services like DNS, HTTP and Online Databases are prime targets for cyber criminals.</a:t>
            </a:r>
          </a:p>
          <a:p>
            <a:pPr algn="just">
              <a:defRPr/>
            </a:pPr>
            <a:r>
              <a:rPr lang="en-US" sz="1600" dirty="0"/>
              <a:t>Criminals use packet-sniffing tools to capture data streams over a network. Packet sniffers work by monitoring and recording all information coming across a network. </a:t>
            </a:r>
          </a:p>
          <a:p>
            <a:pPr algn="just">
              <a:defRPr/>
            </a:pPr>
            <a:r>
              <a:rPr lang="en-US" sz="1600" dirty="0"/>
              <a:t>Criminals can also use rogue devices, such as unsecured Wi-Fi access points. </a:t>
            </a:r>
          </a:p>
          <a:p>
            <a:pPr algn="just">
              <a:defRPr/>
            </a:pPr>
            <a:r>
              <a:rPr lang="en-US" sz="1600" dirty="0"/>
              <a:t>Packet forgery (or packet injection) interferes with an established network communication by constructing packets to appear as if they are part of a communication.</a:t>
            </a:r>
          </a:p>
        </p:txBody>
      </p:sp>
      <p:pic>
        <p:nvPicPr>
          <p:cNvPr id="40964" name="Picture 2">
            <a:extLst>
              <a:ext uri="{FF2B5EF4-FFF2-40B4-BE49-F238E27FC236}">
                <a16:creationId xmlns:a16="http://schemas.microsoft.com/office/drawing/2014/main" id="{5C57198D-F744-B47D-08FD-548207684EB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81800" y="2189164"/>
            <a:ext cx="3481388"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09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24415B16-C2C5-A91A-00CE-999B6DB170B9}"/>
              </a:ext>
            </a:extLst>
          </p:cNvPr>
          <p:cNvSpPr>
            <a:spLocks noGrp="1" noChangeArrowheads="1"/>
          </p:cNvSpPr>
          <p:nvPr>
            <p:ph type="title"/>
          </p:nvPr>
        </p:nvSpPr>
        <p:spPr bwMode="auto">
          <a:xfrm>
            <a:off x="1981200" y="186531"/>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dirty="0"/>
              <a:t>Threat Arenas (Cont.)</a:t>
            </a:r>
          </a:p>
        </p:txBody>
      </p:sp>
      <p:sp>
        <p:nvSpPr>
          <p:cNvPr id="2" name="Content Placeholder 1">
            <a:extLst>
              <a:ext uri="{FF2B5EF4-FFF2-40B4-BE49-F238E27FC236}">
                <a16:creationId xmlns:a16="http://schemas.microsoft.com/office/drawing/2014/main" id="{1147FA97-DD62-4824-BEB9-DB08A8EC4556}"/>
              </a:ext>
            </a:extLst>
          </p:cNvPr>
          <p:cNvSpPr>
            <a:spLocks noGrp="1"/>
          </p:cNvSpPr>
          <p:nvPr>
            <p:ph idx="1"/>
          </p:nvPr>
        </p:nvSpPr>
        <p:spPr>
          <a:xfrm>
            <a:off x="1736726" y="1066801"/>
            <a:ext cx="5699125" cy="5062538"/>
          </a:xfrm>
        </p:spPr>
        <p:txBody>
          <a:bodyPr/>
          <a:lstStyle/>
          <a:p>
            <a:pPr marL="0" indent="0">
              <a:buNone/>
              <a:defRPr/>
            </a:pPr>
            <a:r>
              <a:rPr lang="en-US" sz="1600" dirty="0"/>
              <a:t>Sectors of the kingdom include:</a:t>
            </a:r>
          </a:p>
          <a:p>
            <a:pPr>
              <a:spcBef>
                <a:spcPts val="0"/>
              </a:spcBef>
              <a:defRPr/>
            </a:pPr>
            <a:r>
              <a:rPr lang="en-US" sz="1600" dirty="0"/>
              <a:t>Manufacturing</a:t>
            </a:r>
          </a:p>
          <a:p>
            <a:pPr lvl="1">
              <a:spcBef>
                <a:spcPts val="0"/>
              </a:spcBef>
              <a:defRPr/>
            </a:pPr>
            <a:r>
              <a:rPr lang="en-US" sz="1400" dirty="0"/>
              <a:t>Industry Controls</a:t>
            </a:r>
          </a:p>
          <a:p>
            <a:pPr lvl="1">
              <a:spcBef>
                <a:spcPts val="0"/>
              </a:spcBef>
              <a:defRPr/>
            </a:pPr>
            <a:r>
              <a:rPr lang="en-US" sz="1400" dirty="0"/>
              <a:t>Automation</a:t>
            </a:r>
          </a:p>
          <a:p>
            <a:pPr>
              <a:spcBef>
                <a:spcPts val="0"/>
              </a:spcBef>
              <a:defRPr/>
            </a:pPr>
            <a:r>
              <a:rPr lang="en-US" sz="1600" dirty="0"/>
              <a:t>Energy Production and Distribution</a:t>
            </a:r>
          </a:p>
          <a:p>
            <a:pPr lvl="1">
              <a:spcBef>
                <a:spcPts val="0"/>
              </a:spcBef>
              <a:defRPr/>
            </a:pPr>
            <a:r>
              <a:rPr lang="en-US" sz="1400" dirty="0"/>
              <a:t>Electrical Distribution and Smart Grid</a:t>
            </a:r>
          </a:p>
          <a:p>
            <a:pPr lvl="1">
              <a:spcBef>
                <a:spcPts val="0"/>
              </a:spcBef>
              <a:defRPr/>
            </a:pPr>
            <a:r>
              <a:rPr lang="en-US" sz="1400" dirty="0"/>
              <a:t>Oil and Gas</a:t>
            </a:r>
          </a:p>
          <a:p>
            <a:pPr>
              <a:spcBef>
                <a:spcPts val="0"/>
              </a:spcBef>
              <a:defRPr/>
            </a:pPr>
            <a:r>
              <a:rPr lang="en-US" sz="1600" dirty="0"/>
              <a:t>Communication </a:t>
            </a:r>
          </a:p>
          <a:p>
            <a:pPr lvl="1">
              <a:spcBef>
                <a:spcPts val="0"/>
              </a:spcBef>
              <a:defRPr/>
            </a:pPr>
            <a:r>
              <a:rPr lang="en-US" sz="1400" dirty="0"/>
              <a:t>Phone</a:t>
            </a:r>
          </a:p>
          <a:p>
            <a:pPr lvl="1">
              <a:spcBef>
                <a:spcPts val="0"/>
              </a:spcBef>
              <a:defRPr/>
            </a:pPr>
            <a:r>
              <a:rPr lang="en-US" sz="1400" dirty="0"/>
              <a:t>Email</a:t>
            </a:r>
          </a:p>
          <a:p>
            <a:pPr lvl="1">
              <a:spcBef>
                <a:spcPts val="0"/>
              </a:spcBef>
              <a:defRPr/>
            </a:pPr>
            <a:r>
              <a:rPr lang="en-US" sz="1400" dirty="0"/>
              <a:t>Messaging</a:t>
            </a:r>
          </a:p>
          <a:p>
            <a:pPr>
              <a:spcBef>
                <a:spcPts val="0"/>
              </a:spcBef>
              <a:defRPr/>
            </a:pPr>
            <a:r>
              <a:rPr lang="en-US" sz="1600" dirty="0"/>
              <a:t>Transportation systems</a:t>
            </a:r>
          </a:p>
          <a:p>
            <a:pPr lvl="1">
              <a:spcBef>
                <a:spcPts val="0"/>
              </a:spcBef>
              <a:defRPr/>
            </a:pPr>
            <a:r>
              <a:rPr lang="en-US" sz="1400" dirty="0"/>
              <a:t>Air Travel</a:t>
            </a:r>
          </a:p>
          <a:p>
            <a:pPr lvl="1">
              <a:spcBef>
                <a:spcPts val="0"/>
              </a:spcBef>
              <a:defRPr/>
            </a:pPr>
            <a:r>
              <a:rPr lang="en-US" sz="1400" dirty="0"/>
              <a:t>Rail</a:t>
            </a:r>
          </a:p>
          <a:p>
            <a:pPr lvl="1">
              <a:spcBef>
                <a:spcPts val="0"/>
              </a:spcBef>
              <a:defRPr/>
            </a:pPr>
            <a:r>
              <a:rPr lang="en-US" sz="1400" dirty="0"/>
              <a:t>Over the Road</a:t>
            </a:r>
          </a:p>
        </p:txBody>
      </p:sp>
      <p:pic>
        <p:nvPicPr>
          <p:cNvPr id="43012" name="Picture 2">
            <a:extLst>
              <a:ext uri="{FF2B5EF4-FFF2-40B4-BE49-F238E27FC236}">
                <a16:creationId xmlns:a16="http://schemas.microsoft.com/office/drawing/2014/main" id="{02EB40DA-6CE7-D585-C538-2529DF6B63A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1824" y="1905001"/>
            <a:ext cx="4764088" cy="353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
                                            <p:txEl>
                                              <p:pRg st="11" end="1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30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F062C40C-A4D8-7802-DED8-BB2228262F4E}"/>
              </a:ext>
            </a:extLst>
          </p:cNvPr>
          <p:cNvSpPr>
            <a:spLocks noGrp="1" noChangeArrowheads="1"/>
          </p:cNvSpPr>
          <p:nvPr>
            <p:ph type="title"/>
          </p:nvPr>
        </p:nvSpPr>
        <p:spPr bwMode="auto">
          <a:xfrm>
            <a:off x="1676400" y="274638"/>
            <a:ext cx="85344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2400" dirty="0">
                <a:hlinkClick r:id="rId4"/>
              </a:rPr>
              <a:t>https://www.youtube.com/watch?v=PSJ5AXAfAi8</a:t>
            </a:r>
            <a:br>
              <a:rPr lang="en-GB" altLang="en-US" dirty="0"/>
            </a:br>
            <a:endParaRPr lang="en-GB" altLang="en-US" dirty="0"/>
          </a:p>
        </p:txBody>
      </p:sp>
      <p:pic>
        <p:nvPicPr>
          <p:cNvPr id="3" name="20250127-2324-46.1474979">
            <a:hlinkClick r:id="" action="ppaction://media"/>
            <a:extLst>
              <a:ext uri="{FF2B5EF4-FFF2-40B4-BE49-F238E27FC236}">
                <a16:creationId xmlns:a16="http://schemas.microsoft.com/office/drawing/2014/main" id="{9BF118D2-C85C-AFA9-B496-787BF2B9243D}"/>
              </a:ext>
            </a:extLst>
          </p:cNvPr>
          <p:cNvPicPr>
            <a:picLocks noGrp="1" noChangeAspect="1"/>
          </p:cNvPicPr>
          <p:nvPr>
            <p:ph idx="1"/>
            <a:videoFile r:link="rId2"/>
            <p:extLst>
              <p:ext uri="{DAA4B4D4-6D71-4841-9C94-3DE7FCFB9230}">
                <p14:media xmlns:p14="http://schemas.microsoft.com/office/powerpoint/2010/main" r:link="rId1"/>
              </p:ext>
            </p:extLst>
          </p:nvPr>
        </p:nvPicPr>
        <p:blipFill>
          <a:blip r:embed="rId5"/>
          <a:stretch>
            <a:fillRect/>
          </a:stretch>
        </p:blipFill>
        <p:spPr>
          <a:xfrm>
            <a:off x="1676400" y="937846"/>
            <a:ext cx="8534400" cy="45485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0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E327776-EF67-43C5-5D42-0E1284770574}"/>
              </a:ext>
            </a:extLst>
          </p:cNvPr>
          <p:cNvSpPr>
            <a:spLocks noGrp="1" noChangeArrowheads="1"/>
          </p:cNvSpPr>
          <p:nvPr>
            <p:ph type="title"/>
          </p:nvPr>
        </p:nvSpPr>
        <p:spPr bwMode="auto">
          <a:xfrm>
            <a:off x="2013015" y="152400"/>
            <a:ext cx="82296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US" altLang="en-US" dirty="0">
                <a:latin typeface="Arial" panose="020B0604020202020204" pitchFamily="34" charset="0"/>
              </a:rPr>
              <a:t>Cybersecurity Criminals</a:t>
            </a:r>
          </a:p>
        </p:txBody>
      </p:sp>
      <p:sp>
        <p:nvSpPr>
          <p:cNvPr id="47107" name="Content Placeholder 1">
            <a:extLst>
              <a:ext uri="{FF2B5EF4-FFF2-40B4-BE49-F238E27FC236}">
                <a16:creationId xmlns:a16="http://schemas.microsoft.com/office/drawing/2014/main" id="{AB12E7A9-7B07-9C47-B507-4C0F9967A255}"/>
              </a:ext>
            </a:extLst>
          </p:cNvPr>
          <p:cNvSpPr>
            <a:spLocks noGrp="1" noChangeArrowheads="1"/>
          </p:cNvSpPr>
          <p:nvPr>
            <p:ph idx="1"/>
          </p:nvPr>
        </p:nvSpPr>
        <p:spPr>
          <a:xfrm>
            <a:off x="1676400" y="1035844"/>
            <a:ext cx="5867400" cy="4602957"/>
          </a:xfrm>
        </p:spPr>
        <p:txBody>
          <a:bodyPr/>
          <a:lstStyle/>
          <a:p>
            <a:pPr algn="just"/>
            <a:r>
              <a:rPr lang="en-US" altLang="en-US" sz="1800" b="1" dirty="0">
                <a:latin typeface="Calibri" panose="020F0502020204030204" pitchFamily="34" charset="0"/>
                <a:ea typeface="Calibri" panose="020F0502020204030204" pitchFamily="34" charset="0"/>
                <a:cs typeface="Calibri" panose="020F0502020204030204" pitchFamily="34" charset="0"/>
              </a:rPr>
              <a:t>Hackers</a:t>
            </a:r>
            <a:r>
              <a:rPr lang="en-US" altLang="en-US" sz="1800" dirty="0">
                <a:latin typeface="Calibri" panose="020F0502020204030204" pitchFamily="34" charset="0"/>
                <a:ea typeface="Calibri" panose="020F0502020204030204" pitchFamily="34" charset="0"/>
                <a:cs typeface="Calibri" panose="020F0502020204030204" pitchFamily="34" charset="0"/>
              </a:rPr>
              <a:t> – This group of criminals breaks into computers or networks to gain access for various reasons. </a:t>
            </a:r>
          </a:p>
          <a:p>
            <a:pPr lvl="1" algn="just"/>
            <a:r>
              <a:rPr lang="en-US" altLang="en-US" sz="1600" b="1" i="1" dirty="0">
                <a:latin typeface="Calibri" panose="020F0502020204030204" pitchFamily="34" charset="0"/>
                <a:ea typeface="Calibri" panose="020F0502020204030204" pitchFamily="34" charset="0"/>
                <a:cs typeface="Calibri" panose="020F0502020204030204" pitchFamily="34" charset="0"/>
              </a:rPr>
              <a:t>White hat </a:t>
            </a:r>
            <a:r>
              <a:rPr lang="en-US" altLang="en-US" sz="1600" dirty="0">
                <a:latin typeface="Calibri" panose="020F0502020204030204" pitchFamily="34" charset="0"/>
                <a:ea typeface="Calibri" panose="020F0502020204030204" pitchFamily="34" charset="0"/>
                <a:cs typeface="Calibri" panose="020F0502020204030204" pitchFamily="34" charset="0"/>
              </a:rPr>
              <a:t>attackers break into networks or computer systems to discover weaknesses in order to improve the security of these systems. </a:t>
            </a:r>
          </a:p>
          <a:p>
            <a:pPr lvl="1" algn="just"/>
            <a:r>
              <a:rPr lang="en-US" altLang="en-US" sz="1600" b="1" i="1" dirty="0">
                <a:latin typeface="Calibri" panose="020F0502020204030204" pitchFamily="34" charset="0"/>
                <a:ea typeface="Calibri" panose="020F0502020204030204" pitchFamily="34" charset="0"/>
                <a:cs typeface="Calibri" panose="020F0502020204030204" pitchFamily="34" charset="0"/>
              </a:rPr>
              <a:t>Gray hat </a:t>
            </a:r>
            <a:r>
              <a:rPr lang="en-US" altLang="en-US" sz="1600" dirty="0">
                <a:latin typeface="Calibri" panose="020F0502020204030204" pitchFamily="34" charset="0"/>
                <a:ea typeface="Calibri" panose="020F0502020204030204" pitchFamily="34" charset="0"/>
                <a:cs typeface="Calibri" panose="020F0502020204030204" pitchFamily="34" charset="0"/>
              </a:rPr>
              <a:t>attackers are somewhere between white and black hat attackers. The gray hat attackers may find a vulnerability and report it to the owners of the system if that action coincides with their agenda.</a:t>
            </a:r>
          </a:p>
          <a:p>
            <a:pPr lvl="1" algn="just"/>
            <a:r>
              <a:rPr lang="en-US" altLang="en-US" sz="1600" b="1" i="1" dirty="0">
                <a:latin typeface="Calibri" panose="020F0502020204030204" pitchFamily="34" charset="0"/>
                <a:ea typeface="Calibri" panose="020F0502020204030204" pitchFamily="34" charset="0"/>
                <a:cs typeface="Calibri" panose="020F0502020204030204" pitchFamily="34" charset="0"/>
              </a:rPr>
              <a:t>Black hat </a:t>
            </a:r>
            <a:r>
              <a:rPr lang="en-US" altLang="en-US" sz="1600" dirty="0">
                <a:latin typeface="Calibri" panose="020F0502020204030204" pitchFamily="34" charset="0"/>
                <a:ea typeface="Calibri" panose="020F0502020204030204" pitchFamily="34" charset="0"/>
                <a:cs typeface="Calibri" panose="020F0502020204030204" pitchFamily="34" charset="0"/>
              </a:rPr>
              <a:t>attackers are unethical criminals who violate computer and network security for personal gain, or for malicious reasons, such as attacking networks. </a:t>
            </a:r>
          </a:p>
        </p:txBody>
      </p:sp>
      <p:pic>
        <p:nvPicPr>
          <p:cNvPr id="47108" name="Picture 2">
            <a:extLst>
              <a:ext uri="{FF2B5EF4-FFF2-40B4-BE49-F238E27FC236}">
                <a16:creationId xmlns:a16="http://schemas.microsoft.com/office/drawing/2014/main" id="{1792FC0D-63D0-569F-852D-11B90CE326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1588" y="1731963"/>
            <a:ext cx="2627312" cy="239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71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514ED1C5-DF56-43F5-BC70-760A1371255B}"/>
              </a:ext>
            </a:extLst>
          </p:cNvPr>
          <p:cNvSpPr>
            <a:spLocks noGrp="1" noChangeArrowheads="1"/>
          </p:cNvSpPr>
          <p:nvPr>
            <p:ph type="title"/>
          </p:nvPr>
        </p:nvSpPr>
        <p:spPr>
          <a:xfrm>
            <a:off x="1981200" y="274638"/>
            <a:ext cx="8229600" cy="542924"/>
          </a:xfrm>
        </p:spPr>
        <p:txBody>
          <a:bodyPr>
            <a:normAutofit fontScale="90000"/>
          </a:bodyPr>
          <a:lstStyle/>
          <a:p>
            <a:pPr eaLnBrk="1" hangingPunct="1">
              <a:defRPr/>
            </a:pPr>
            <a:r>
              <a:rPr lang="en-US" dirty="0">
                <a:latin typeface="Arial" charset="0"/>
              </a:rPr>
              <a:t>Cybersecurity Criminals (Cont.)</a:t>
            </a:r>
          </a:p>
        </p:txBody>
      </p:sp>
      <p:sp>
        <p:nvSpPr>
          <p:cNvPr id="2" name="Content Placeholder 1">
            <a:extLst>
              <a:ext uri="{FF2B5EF4-FFF2-40B4-BE49-F238E27FC236}">
                <a16:creationId xmlns:a16="http://schemas.microsoft.com/office/drawing/2014/main" id="{C502DA4F-F878-4BF7-8B62-1827DAA1F71B}"/>
              </a:ext>
            </a:extLst>
          </p:cNvPr>
          <p:cNvSpPr>
            <a:spLocks noGrp="1"/>
          </p:cNvSpPr>
          <p:nvPr>
            <p:ph idx="1"/>
          </p:nvPr>
        </p:nvSpPr>
        <p:spPr>
          <a:xfrm>
            <a:off x="1790700" y="1143000"/>
            <a:ext cx="8610600" cy="4343400"/>
          </a:xfrm>
        </p:spPr>
        <p:txBody>
          <a:bodyPr/>
          <a:lstStyle/>
          <a:p>
            <a:pPr marL="0" indent="0" algn="just">
              <a:buNone/>
              <a:defRPr/>
            </a:pPr>
            <a:r>
              <a:rPr lang="en-US" sz="2200" dirty="0">
                <a:latin typeface="Calibri" panose="020F0502020204030204" pitchFamily="34" charset="0"/>
                <a:ea typeface="Calibri" panose="020F0502020204030204" pitchFamily="34" charset="0"/>
                <a:cs typeface="Calibri" panose="020F0502020204030204" pitchFamily="34" charset="0"/>
              </a:rPr>
              <a:t>Criminals come in many different forms. Each have their own motives:</a:t>
            </a:r>
          </a:p>
          <a:p>
            <a:pPr algn="just">
              <a:defRPr/>
            </a:pPr>
            <a:r>
              <a:rPr lang="en-US" sz="2200" b="1" dirty="0">
                <a:latin typeface="Calibri" panose="020F0502020204030204" pitchFamily="34" charset="0"/>
                <a:ea typeface="Calibri" panose="020F0502020204030204" pitchFamily="34" charset="0"/>
                <a:cs typeface="Calibri" panose="020F0502020204030204" pitchFamily="34" charset="0"/>
              </a:rPr>
              <a:t>Script Kiddies </a:t>
            </a:r>
            <a:r>
              <a:rPr lang="en-US" sz="2200" dirty="0">
                <a:latin typeface="Calibri" panose="020F0502020204030204" pitchFamily="34" charset="0"/>
                <a:ea typeface="Calibri" panose="020F0502020204030204" pitchFamily="34" charset="0"/>
                <a:cs typeface="Calibri" panose="020F0502020204030204" pitchFamily="34" charset="0"/>
              </a:rPr>
              <a:t>- Teenagers or hobbyists mostly limited to pranks and vandalism, have little or no skill, often using existing tools or instructions found on the Internet to launch attacks. </a:t>
            </a:r>
          </a:p>
          <a:p>
            <a:pPr algn="just">
              <a:defRPr/>
            </a:pPr>
            <a:r>
              <a:rPr lang="en-US" sz="2200" b="1" dirty="0">
                <a:latin typeface="Calibri" panose="020F0502020204030204" pitchFamily="34" charset="0"/>
                <a:ea typeface="Calibri" panose="020F0502020204030204" pitchFamily="34" charset="0"/>
                <a:cs typeface="Calibri" panose="020F0502020204030204" pitchFamily="34" charset="0"/>
              </a:rPr>
              <a:t>Vulnerability Brokers </a:t>
            </a:r>
            <a:r>
              <a:rPr lang="en-US" sz="2200" dirty="0">
                <a:latin typeface="Calibri" panose="020F0502020204030204" pitchFamily="34" charset="0"/>
                <a:ea typeface="Calibri" panose="020F0502020204030204" pitchFamily="34" charset="0"/>
                <a:cs typeface="Calibri" panose="020F0502020204030204" pitchFamily="34" charset="0"/>
              </a:rPr>
              <a:t>- Grey hat hackers who attempt to discover exploits and report them to vendors, sometimes for prizes or rewards.</a:t>
            </a:r>
          </a:p>
          <a:p>
            <a:pPr algn="just">
              <a:defRPr/>
            </a:pPr>
            <a:r>
              <a:rPr lang="en-US" sz="2200" b="1" dirty="0">
                <a:latin typeface="Calibri" panose="020F0502020204030204" pitchFamily="34" charset="0"/>
                <a:ea typeface="Calibri" panose="020F0502020204030204" pitchFamily="34" charset="0"/>
                <a:cs typeface="Calibri" panose="020F0502020204030204" pitchFamily="34" charset="0"/>
              </a:rPr>
              <a:t>Hacktivists -</a:t>
            </a:r>
            <a:r>
              <a:rPr lang="en-US" sz="2200" dirty="0">
                <a:latin typeface="Calibri" panose="020F0502020204030204" pitchFamily="34" charset="0"/>
                <a:ea typeface="Calibri" panose="020F0502020204030204" pitchFamily="34" charset="0"/>
                <a:cs typeface="Calibri" panose="020F0502020204030204" pitchFamily="34" charset="0"/>
              </a:rPr>
              <a:t> Grey hat hackers who rally and protest against different political and social ideas. Hacktivists publicly protest against organizations or governments by posting articles, videos, leaking sensitive information, and performing distributed denial of service (DDoS) attacks.</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D7642C29-112A-4281-BEDC-E1AAAA99650D}"/>
              </a:ext>
            </a:extLst>
          </p:cNvPr>
          <p:cNvSpPr>
            <a:spLocks noGrp="1" noChangeArrowheads="1"/>
          </p:cNvSpPr>
          <p:nvPr>
            <p:ph type="title"/>
          </p:nvPr>
        </p:nvSpPr>
        <p:spPr>
          <a:xfrm>
            <a:off x="2057400" y="-16497"/>
            <a:ext cx="8229600" cy="1143000"/>
          </a:xfrm>
        </p:spPr>
        <p:txBody>
          <a:bodyPr/>
          <a:lstStyle/>
          <a:p>
            <a:pPr eaLnBrk="1" hangingPunct="1">
              <a:defRPr/>
            </a:pPr>
            <a:br>
              <a:rPr lang="en-US" sz="1800" dirty="0">
                <a:latin typeface="Arial" charset="0"/>
              </a:rPr>
            </a:br>
            <a:r>
              <a:rPr lang="en-US" dirty="0">
                <a:latin typeface="Arial" charset="0"/>
              </a:rPr>
              <a:t>Cybersecurity Criminals (Cont.)</a:t>
            </a:r>
          </a:p>
        </p:txBody>
      </p:sp>
      <p:sp>
        <p:nvSpPr>
          <p:cNvPr id="2" name="Content Placeholder 1">
            <a:extLst>
              <a:ext uri="{FF2B5EF4-FFF2-40B4-BE49-F238E27FC236}">
                <a16:creationId xmlns:a16="http://schemas.microsoft.com/office/drawing/2014/main" id="{FDF81EE9-F6FC-4484-B2D9-2BA02B6C23E6}"/>
              </a:ext>
            </a:extLst>
          </p:cNvPr>
          <p:cNvSpPr>
            <a:spLocks noGrp="1"/>
          </p:cNvSpPr>
          <p:nvPr>
            <p:ph idx="1"/>
          </p:nvPr>
        </p:nvSpPr>
        <p:spPr>
          <a:xfrm>
            <a:off x="1752600" y="1035844"/>
            <a:ext cx="8763000" cy="4679157"/>
          </a:xfrm>
        </p:spPr>
        <p:txBody>
          <a:bodyPr/>
          <a:lstStyle/>
          <a:p>
            <a:pPr marL="0" indent="0">
              <a:buNone/>
              <a:defRPr/>
            </a:pPr>
            <a:r>
              <a:rPr lang="en-US" sz="2200" dirty="0">
                <a:latin typeface="Calibri" panose="020F0502020204030204" pitchFamily="34" charset="0"/>
                <a:ea typeface="Calibri" panose="020F0502020204030204" pitchFamily="34" charset="0"/>
                <a:cs typeface="Calibri" panose="020F0502020204030204" pitchFamily="34" charset="0"/>
              </a:rPr>
              <a:t>Criminals come in many different forms. Each have their own motives:</a:t>
            </a:r>
          </a:p>
          <a:p>
            <a:pPr>
              <a:defRPr/>
            </a:pPr>
            <a:r>
              <a:rPr lang="en-US" sz="2200" b="1" dirty="0">
                <a:latin typeface="Calibri" panose="020F0502020204030204" pitchFamily="34" charset="0"/>
                <a:ea typeface="Calibri" panose="020F0502020204030204" pitchFamily="34" charset="0"/>
                <a:cs typeface="Calibri" panose="020F0502020204030204" pitchFamily="34" charset="0"/>
              </a:rPr>
              <a:t>Cyber Criminals </a:t>
            </a:r>
            <a:r>
              <a:rPr lang="en-US" sz="2200" dirty="0">
                <a:latin typeface="Calibri" panose="020F0502020204030204" pitchFamily="34" charset="0"/>
                <a:ea typeface="Calibri" panose="020F0502020204030204" pitchFamily="34" charset="0"/>
                <a:cs typeface="Calibri" panose="020F0502020204030204" pitchFamily="34" charset="0"/>
              </a:rPr>
              <a:t>- These are black hat hackers who are either self-employed or working for large cybercrime organizations. Each year, cyber criminals are responsible for stealing billions of dollars from consumers and businesses.</a:t>
            </a:r>
          </a:p>
          <a:p>
            <a:pPr>
              <a:defRPr/>
            </a:pPr>
            <a:r>
              <a:rPr lang="en-US" sz="2200" b="1" dirty="0">
                <a:latin typeface="Calibri" panose="020F0502020204030204" pitchFamily="34" charset="0"/>
                <a:ea typeface="Calibri" panose="020F0502020204030204" pitchFamily="34" charset="0"/>
                <a:cs typeface="Calibri" panose="020F0502020204030204" pitchFamily="34" charset="0"/>
              </a:rPr>
              <a:t>State Sponsored Hackers - </a:t>
            </a:r>
            <a:r>
              <a:rPr lang="en-US" sz="2200" dirty="0">
                <a:latin typeface="Calibri" panose="020F0502020204030204" pitchFamily="34" charset="0"/>
                <a:ea typeface="Calibri" panose="020F0502020204030204" pitchFamily="34" charset="0"/>
                <a:cs typeface="Calibri" panose="020F0502020204030204" pitchFamily="34" charset="0"/>
              </a:rPr>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2">
            <a:extLst>
              <a:ext uri="{FF2B5EF4-FFF2-40B4-BE49-F238E27FC236}">
                <a16:creationId xmlns:a16="http://schemas.microsoft.com/office/drawing/2014/main" id="{03847798-05AE-9538-EE47-75A2D469C5F4}"/>
              </a:ext>
            </a:extLst>
          </p:cNvPr>
          <p:cNvSpPr>
            <a:spLocks noGrp="1" noChangeArrowheads="1"/>
          </p:cNvSpPr>
          <p:nvPr>
            <p:ph type="title"/>
          </p:nvPr>
        </p:nvSpPr>
        <p:spPr bwMode="auto">
          <a:xfrm>
            <a:off x="1709738" y="80964"/>
            <a:ext cx="8772525" cy="7572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US" altLang="en-US" dirty="0">
                <a:latin typeface="Arial" panose="020B0604020202020204" pitchFamily="34" charset="0"/>
              </a:rPr>
              <a:t>Security Policy</a:t>
            </a:r>
          </a:p>
        </p:txBody>
      </p:sp>
      <p:sp>
        <p:nvSpPr>
          <p:cNvPr id="55301" name="Rectangle 3">
            <a:extLst>
              <a:ext uri="{FF2B5EF4-FFF2-40B4-BE49-F238E27FC236}">
                <a16:creationId xmlns:a16="http://schemas.microsoft.com/office/drawing/2014/main" id="{C5E0DDF0-DB01-8663-E25A-BF4D5FD37066}"/>
              </a:ext>
            </a:extLst>
          </p:cNvPr>
          <p:cNvSpPr txBox="1">
            <a:spLocks noChangeArrowheads="1"/>
          </p:cNvSpPr>
          <p:nvPr/>
        </p:nvSpPr>
        <p:spPr bwMode="auto">
          <a:xfrm>
            <a:off x="1709737" y="1066800"/>
            <a:ext cx="48006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36538" indent="-236538" defTabSz="814388">
              <a:spcBef>
                <a:spcPct val="20000"/>
              </a:spcBef>
              <a:buChar char="•"/>
              <a:defRPr sz="2400">
                <a:solidFill>
                  <a:schemeClr val="tx1"/>
                </a:solidFill>
                <a:latin typeface="Comic Sans MS" panose="030F0702030302020204" pitchFamily="66" charset="0"/>
              </a:defRPr>
            </a:lvl1pPr>
            <a:lvl2pPr marL="574675" indent="-117475" defTabSz="814388">
              <a:spcBef>
                <a:spcPct val="20000"/>
              </a:spcBef>
              <a:buChar char="–"/>
              <a:defRPr sz="2000">
                <a:solidFill>
                  <a:schemeClr val="tx1"/>
                </a:solidFill>
                <a:latin typeface="Comic Sans MS" panose="030F0702030302020204" pitchFamily="66" charset="0"/>
              </a:defRPr>
            </a:lvl2pPr>
            <a:lvl3pPr marL="1143000" indent="-228600" defTabSz="814388">
              <a:spcBef>
                <a:spcPct val="20000"/>
              </a:spcBef>
              <a:buChar char="•"/>
              <a:defRPr sz="2400">
                <a:solidFill>
                  <a:schemeClr val="tx1"/>
                </a:solidFill>
                <a:latin typeface="Comic Sans MS" panose="030F0702030302020204" pitchFamily="66" charset="0"/>
              </a:defRPr>
            </a:lvl3pPr>
            <a:lvl4pPr marL="1254125" indent="117475" defTabSz="814388">
              <a:spcBef>
                <a:spcPct val="20000"/>
              </a:spcBef>
              <a:buChar char="–"/>
              <a:defRPr sz="2000">
                <a:solidFill>
                  <a:schemeClr val="tx1"/>
                </a:solidFill>
                <a:latin typeface="Comic Sans MS" panose="030F0702030302020204" pitchFamily="66" charset="0"/>
              </a:defRPr>
            </a:lvl4pPr>
            <a:lvl5pPr marL="1604963" indent="223838" defTabSz="814388">
              <a:spcBef>
                <a:spcPct val="20000"/>
              </a:spcBef>
              <a:buChar char="»"/>
              <a:defRPr sz="2000">
                <a:solidFill>
                  <a:schemeClr val="tx1"/>
                </a:solidFill>
                <a:latin typeface="Comic Sans MS" panose="030F0702030302020204" pitchFamily="66" charset="0"/>
              </a:defRPr>
            </a:lvl5pPr>
            <a:lvl6pPr marL="20621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6pPr>
            <a:lvl7pPr marL="25193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7pPr>
            <a:lvl8pPr marL="29765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8pPr>
            <a:lvl9pPr marL="34337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just">
              <a:lnSpc>
                <a:spcPct val="95000"/>
              </a:lnSpc>
              <a:spcBef>
                <a:spcPct val="50000"/>
              </a:spcBef>
              <a:buClr>
                <a:srgbClr val="708CA1"/>
              </a:buClr>
              <a:buFont typeface="Wingdings" panose="05000000000000000000" pitchFamily="2" charset="2"/>
              <a:buChar char="§"/>
            </a:pPr>
            <a:r>
              <a:rPr lang="en-US" altLang="en-US" dirty="0">
                <a:latin typeface="Calibri" panose="020F0502020204030204" pitchFamily="34" charset="0"/>
                <a:ea typeface="Calibri" panose="020F0502020204030204" pitchFamily="34" charset="0"/>
                <a:cs typeface="Calibri" panose="020F0502020204030204" pitchFamily="34" charset="0"/>
              </a:rPr>
              <a:t>One of the most important domains is the security policy domain. </a:t>
            </a:r>
          </a:p>
          <a:p>
            <a:pPr algn="just">
              <a:lnSpc>
                <a:spcPct val="95000"/>
              </a:lnSpc>
              <a:spcBef>
                <a:spcPct val="50000"/>
              </a:spcBef>
              <a:buClr>
                <a:srgbClr val="708CA1"/>
              </a:buClr>
              <a:buFont typeface="Wingdings" panose="05000000000000000000" pitchFamily="2" charset="2"/>
              <a:buChar char="§"/>
            </a:pPr>
            <a:r>
              <a:rPr lang="en-US" altLang="en-US" dirty="0">
                <a:latin typeface="Calibri" panose="020F0502020204030204" pitchFamily="34" charset="0"/>
                <a:ea typeface="Calibri" panose="020F0502020204030204" pitchFamily="34" charset="0"/>
                <a:cs typeface="Calibri" panose="020F0502020204030204" pitchFamily="34" charset="0"/>
              </a:rPr>
              <a:t>A security policy is a formal statement of the rules by which people must abide who are given access to the technology and information assets of an organization.</a:t>
            </a:r>
          </a:p>
        </p:txBody>
      </p:sp>
      <p:pic>
        <p:nvPicPr>
          <p:cNvPr id="55302" name="Picture 7">
            <a:extLst>
              <a:ext uri="{FF2B5EF4-FFF2-40B4-BE49-F238E27FC236}">
                <a16:creationId xmlns:a16="http://schemas.microsoft.com/office/drawing/2014/main" id="{571D79D2-A35F-AD33-A8C6-72EFF30DA7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34151" y="914401"/>
            <a:ext cx="3730625" cy="444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30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53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2C521F3-C645-9BA1-4186-38DAFA9614BB}"/>
              </a:ext>
            </a:extLst>
          </p:cNvPr>
          <p:cNvSpPr>
            <a:spLocks noGrp="1"/>
          </p:cNvSpPr>
          <p:nvPr>
            <p:ph type="title"/>
          </p:nvPr>
        </p:nvSpPr>
        <p:spPr bwMode="auto">
          <a:xfrm>
            <a:off x="302800" y="0"/>
            <a:ext cx="11481847" cy="13255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buNone/>
            </a:pPr>
            <a:r>
              <a:rPr lang="en-US" altLang="en-US" sz="4000" dirty="0"/>
              <a:t>IT Security Policy Framework</a:t>
            </a:r>
            <a:br>
              <a:rPr lang="en-US" altLang="en-US" sz="4000" dirty="0"/>
            </a:br>
            <a:r>
              <a:rPr lang="en-US" sz="2700" b="1" dirty="0"/>
              <a:t>A policy tells you what to do, and the framework shows how those rules are applied in detail.</a:t>
            </a:r>
            <a:br>
              <a:rPr lang="en-US" sz="1600" dirty="0"/>
            </a:br>
            <a:endParaRPr lang="en-US" altLang="en-US" sz="4000" dirty="0"/>
          </a:p>
        </p:txBody>
      </p:sp>
      <p:sp>
        <p:nvSpPr>
          <p:cNvPr id="56323" name="Content Placeholder 2">
            <a:extLst>
              <a:ext uri="{FF2B5EF4-FFF2-40B4-BE49-F238E27FC236}">
                <a16:creationId xmlns:a16="http://schemas.microsoft.com/office/drawing/2014/main" id="{47C52DC8-6301-CA9C-8031-D5356CA0213E}"/>
              </a:ext>
            </a:extLst>
          </p:cNvPr>
          <p:cNvSpPr>
            <a:spLocks noGrp="1" noChangeArrowheads="1"/>
          </p:cNvSpPr>
          <p:nvPr>
            <p:ph idx="1"/>
          </p:nvPr>
        </p:nvSpPr>
        <p:spPr>
          <a:xfrm>
            <a:off x="2063750" y="1069975"/>
            <a:ext cx="8299450" cy="4648200"/>
          </a:xfrm>
        </p:spPr>
        <p:txBody>
          <a:bodyPr/>
          <a:lstStyle/>
          <a:p>
            <a:pPr>
              <a:buFont typeface="Wingdings" panose="05000000000000000000" pitchFamily="2" charset="2"/>
              <a:buNone/>
            </a:pPr>
            <a:endParaRPr lang="en-US" altLang="en-US"/>
          </a:p>
          <a:p>
            <a:pPr>
              <a:buFont typeface="Wingdings" panose="05000000000000000000" pitchFamily="2" charset="2"/>
              <a:buNone/>
            </a:pPr>
            <a:endParaRPr lang="en-US" altLang="en-US"/>
          </a:p>
        </p:txBody>
      </p:sp>
      <p:sp>
        <p:nvSpPr>
          <p:cNvPr id="57348" name="Down Arrow 3">
            <a:extLst>
              <a:ext uri="{FF2B5EF4-FFF2-40B4-BE49-F238E27FC236}">
                <a16:creationId xmlns:a16="http://schemas.microsoft.com/office/drawing/2014/main" id="{D099EB86-8E74-94F9-C8C1-473EC7634145}"/>
              </a:ext>
            </a:extLst>
          </p:cNvPr>
          <p:cNvSpPr>
            <a:spLocks noChangeArrowheads="1"/>
          </p:cNvSpPr>
          <p:nvPr/>
        </p:nvSpPr>
        <p:spPr bwMode="auto">
          <a:xfrm>
            <a:off x="2063750" y="1476375"/>
            <a:ext cx="484188" cy="3911600"/>
          </a:xfrm>
          <a:prstGeom prst="downArrow">
            <a:avLst>
              <a:gd name="adj1" fmla="val 50000"/>
              <a:gd name="adj2" fmla="val 50043"/>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endParaRPr lang="en-US" altLang="en-US" sz="1800">
              <a:latin typeface="Arial" panose="020B0604020202020204" pitchFamily="34" charset="0"/>
            </a:endParaRPr>
          </a:p>
        </p:txBody>
      </p:sp>
      <p:sp>
        <p:nvSpPr>
          <p:cNvPr id="57349" name="Rounded Rectangle 4">
            <a:extLst>
              <a:ext uri="{FF2B5EF4-FFF2-40B4-BE49-F238E27FC236}">
                <a16:creationId xmlns:a16="http://schemas.microsoft.com/office/drawing/2014/main" id="{1E089363-C933-FCA0-ABBC-4386D5A82AD4}"/>
              </a:ext>
            </a:extLst>
          </p:cNvPr>
          <p:cNvSpPr>
            <a:spLocks noChangeArrowheads="1"/>
          </p:cNvSpPr>
          <p:nvPr/>
        </p:nvSpPr>
        <p:spPr bwMode="auto">
          <a:xfrm>
            <a:off x="2547938" y="1476375"/>
            <a:ext cx="2082800" cy="914400"/>
          </a:xfrm>
          <a:prstGeom prst="roundRect">
            <a:avLst>
              <a:gd name="adj" fmla="val 16667"/>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b="1">
                <a:solidFill>
                  <a:schemeClr val="bg1"/>
                </a:solidFill>
                <a:latin typeface="Arial" panose="020B0604020202020204" pitchFamily="34" charset="0"/>
              </a:rPr>
              <a:t>  POLICY</a:t>
            </a:r>
          </a:p>
        </p:txBody>
      </p:sp>
      <p:sp>
        <p:nvSpPr>
          <p:cNvPr id="57350" name="Rectangle 17">
            <a:extLst>
              <a:ext uri="{FF2B5EF4-FFF2-40B4-BE49-F238E27FC236}">
                <a16:creationId xmlns:a16="http://schemas.microsoft.com/office/drawing/2014/main" id="{B98D83AB-70C9-A10F-1B2D-91D23096DC9F}"/>
              </a:ext>
            </a:extLst>
          </p:cNvPr>
          <p:cNvSpPr>
            <a:spLocks noChangeArrowheads="1"/>
          </p:cNvSpPr>
          <p:nvPr/>
        </p:nvSpPr>
        <p:spPr bwMode="auto">
          <a:xfrm>
            <a:off x="3716339" y="2563814"/>
            <a:ext cx="1595437" cy="727075"/>
          </a:xfrm>
          <a:prstGeom prst="rect">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a:spcBef>
                <a:spcPct val="0"/>
              </a:spcBef>
              <a:buFontTx/>
              <a:buNone/>
            </a:pPr>
            <a:endParaRPr lang="en-US" altLang="en-US" sz="800" b="1">
              <a:solidFill>
                <a:schemeClr val="bg1"/>
              </a:solidFill>
              <a:latin typeface="Arial" panose="020B0604020202020204" pitchFamily="34" charset="0"/>
            </a:endParaRPr>
          </a:p>
          <a:p>
            <a:pPr algn="ctr">
              <a:spcBef>
                <a:spcPct val="0"/>
              </a:spcBef>
              <a:buFontTx/>
              <a:buNone/>
            </a:pPr>
            <a:r>
              <a:rPr lang="en-US" altLang="en-US" sz="2000" b="1">
                <a:solidFill>
                  <a:schemeClr val="bg1"/>
                </a:solidFill>
                <a:latin typeface="Arial" panose="020B0604020202020204" pitchFamily="34" charset="0"/>
              </a:rPr>
              <a:t>Standard</a:t>
            </a:r>
          </a:p>
        </p:txBody>
      </p:sp>
      <p:sp>
        <p:nvSpPr>
          <p:cNvPr id="57351" name="Rectangle 18">
            <a:extLst>
              <a:ext uri="{FF2B5EF4-FFF2-40B4-BE49-F238E27FC236}">
                <a16:creationId xmlns:a16="http://schemas.microsoft.com/office/drawing/2014/main" id="{10688B1E-0484-AA12-6957-BF9F8CDC48EE}"/>
              </a:ext>
            </a:extLst>
          </p:cNvPr>
          <p:cNvSpPr>
            <a:spLocks noChangeArrowheads="1"/>
          </p:cNvSpPr>
          <p:nvPr/>
        </p:nvSpPr>
        <p:spPr bwMode="auto">
          <a:xfrm>
            <a:off x="3716339" y="3489325"/>
            <a:ext cx="1595437" cy="719138"/>
          </a:xfrm>
          <a:prstGeom prst="rect">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a:spcBef>
                <a:spcPct val="0"/>
              </a:spcBef>
              <a:buFontTx/>
              <a:buNone/>
            </a:pPr>
            <a:endParaRPr lang="en-US" altLang="en-US" sz="800" b="1">
              <a:solidFill>
                <a:schemeClr val="bg1"/>
              </a:solidFill>
              <a:latin typeface="Arial" panose="020B0604020202020204" pitchFamily="34" charset="0"/>
            </a:endParaRPr>
          </a:p>
          <a:p>
            <a:pPr algn="ctr">
              <a:spcBef>
                <a:spcPct val="0"/>
              </a:spcBef>
              <a:buFontTx/>
              <a:buNone/>
            </a:pPr>
            <a:r>
              <a:rPr lang="en-US" altLang="en-US" sz="2000" b="1">
                <a:solidFill>
                  <a:schemeClr val="bg1"/>
                </a:solidFill>
                <a:latin typeface="Arial" panose="020B0604020202020204" pitchFamily="34" charset="0"/>
              </a:rPr>
              <a:t>Procedure</a:t>
            </a:r>
          </a:p>
        </p:txBody>
      </p:sp>
      <p:sp>
        <p:nvSpPr>
          <p:cNvPr id="57352" name="Rectangle 19">
            <a:extLst>
              <a:ext uri="{FF2B5EF4-FFF2-40B4-BE49-F238E27FC236}">
                <a16:creationId xmlns:a16="http://schemas.microsoft.com/office/drawing/2014/main" id="{19A3F9E5-E2EC-5C5B-D47C-B3FB265301BB}"/>
              </a:ext>
            </a:extLst>
          </p:cNvPr>
          <p:cNvSpPr>
            <a:spLocks noChangeArrowheads="1"/>
          </p:cNvSpPr>
          <p:nvPr/>
        </p:nvSpPr>
        <p:spPr bwMode="auto">
          <a:xfrm>
            <a:off x="3716339" y="4414838"/>
            <a:ext cx="1595437" cy="798512"/>
          </a:xfrm>
          <a:prstGeom prst="rect">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a:spcBef>
                <a:spcPct val="0"/>
              </a:spcBef>
              <a:buFontTx/>
              <a:buNone/>
            </a:pPr>
            <a:endParaRPr lang="en-US" altLang="en-US" sz="1000" b="1">
              <a:solidFill>
                <a:schemeClr val="bg1"/>
              </a:solidFill>
              <a:latin typeface="Arial" panose="020B0604020202020204" pitchFamily="34" charset="0"/>
            </a:endParaRPr>
          </a:p>
          <a:p>
            <a:pPr algn="ctr">
              <a:spcBef>
                <a:spcPct val="0"/>
              </a:spcBef>
              <a:buFontTx/>
              <a:buNone/>
            </a:pPr>
            <a:r>
              <a:rPr lang="en-US" altLang="en-US" sz="2000" b="1">
                <a:solidFill>
                  <a:schemeClr val="bg1"/>
                </a:solidFill>
                <a:latin typeface="Arial" panose="020B0604020202020204" pitchFamily="34" charset="0"/>
              </a:rPr>
              <a:t>Guideline</a:t>
            </a:r>
          </a:p>
        </p:txBody>
      </p:sp>
      <p:sp>
        <p:nvSpPr>
          <p:cNvPr id="56329" name="TextBox 20">
            <a:extLst>
              <a:ext uri="{FF2B5EF4-FFF2-40B4-BE49-F238E27FC236}">
                <a16:creationId xmlns:a16="http://schemas.microsoft.com/office/drawing/2014/main" id="{BE2A5C18-D9E9-77BC-7EB6-154F1958FA06}"/>
              </a:ext>
            </a:extLst>
          </p:cNvPr>
          <p:cNvSpPr txBox="1">
            <a:spLocks noChangeArrowheads="1"/>
          </p:cNvSpPr>
          <p:nvPr/>
        </p:nvSpPr>
        <p:spPr bwMode="auto">
          <a:xfrm>
            <a:off x="5311775" y="1476375"/>
            <a:ext cx="48768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A short written statement that defines a course of action that applies to the entire organization</a:t>
            </a:r>
          </a:p>
        </p:txBody>
      </p:sp>
      <p:sp>
        <p:nvSpPr>
          <p:cNvPr id="56330" name="TextBox 21">
            <a:extLst>
              <a:ext uri="{FF2B5EF4-FFF2-40B4-BE49-F238E27FC236}">
                <a16:creationId xmlns:a16="http://schemas.microsoft.com/office/drawing/2014/main" id="{7BB91A19-5E85-B29D-1A29-C209CC3834EB}"/>
              </a:ext>
            </a:extLst>
          </p:cNvPr>
          <p:cNvSpPr txBox="1">
            <a:spLocks noChangeArrowheads="1"/>
          </p:cNvSpPr>
          <p:nvPr/>
        </p:nvSpPr>
        <p:spPr bwMode="auto">
          <a:xfrm>
            <a:off x="5602289" y="2563814"/>
            <a:ext cx="458628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A detailed written definition of how software and hardware are to be used</a:t>
            </a:r>
          </a:p>
        </p:txBody>
      </p:sp>
      <p:sp>
        <p:nvSpPr>
          <p:cNvPr id="56331" name="TextBox 22">
            <a:extLst>
              <a:ext uri="{FF2B5EF4-FFF2-40B4-BE49-F238E27FC236}">
                <a16:creationId xmlns:a16="http://schemas.microsoft.com/office/drawing/2014/main" id="{E799D8DA-4DC1-8F59-2A1B-171830377059}"/>
              </a:ext>
            </a:extLst>
          </p:cNvPr>
          <p:cNvSpPr txBox="1">
            <a:spLocks noChangeArrowheads="1"/>
          </p:cNvSpPr>
          <p:nvPr/>
        </p:nvSpPr>
        <p:spPr bwMode="auto">
          <a:xfrm>
            <a:off x="5602289" y="3489326"/>
            <a:ext cx="43259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Written instructions for how to use the policy and standard</a:t>
            </a:r>
          </a:p>
        </p:txBody>
      </p:sp>
      <p:sp>
        <p:nvSpPr>
          <p:cNvPr id="56332" name="TextBox 23">
            <a:extLst>
              <a:ext uri="{FF2B5EF4-FFF2-40B4-BE49-F238E27FC236}">
                <a16:creationId xmlns:a16="http://schemas.microsoft.com/office/drawing/2014/main" id="{3A0AFCA1-F2B1-E696-1F29-220F0FB72C67}"/>
              </a:ext>
            </a:extLst>
          </p:cNvPr>
          <p:cNvSpPr txBox="1">
            <a:spLocks noChangeArrowheads="1"/>
          </p:cNvSpPr>
          <p:nvPr/>
        </p:nvSpPr>
        <p:spPr bwMode="auto">
          <a:xfrm>
            <a:off x="5602289" y="4414839"/>
            <a:ext cx="43259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Suggested course of action for using the policy, standard, or procedure</a:t>
            </a:r>
          </a:p>
        </p:txBody>
      </p:sp>
      <p:cxnSp>
        <p:nvCxnSpPr>
          <p:cNvPr id="57357" name="Elbow Connector 25">
            <a:extLst>
              <a:ext uri="{FF2B5EF4-FFF2-40B4-BE49-F238E27FC236}">
                <a16:creationId xmlns:a16="http://schemas.microsoft.com/office/drawing/2014/main" id="{14EFDCB9-B7FF-89B0-31B1-2050C212FF77}"/>
              </a:ext>
            </a:extLst>
          </p:cNvPr>
          <p:cNvCxnSpPr>
            <a:cxnSpLocks noChangeShapeType="1"/>
            <a:stCxn id="57349" idx="3"/>
          </p:cNvCxnSpPr>
          <p:nvPr/>
        </p:nvCxnSpPr>
        <p:spPr bwMode="auto">
          <a:xfrm>
            <a:off x="4630739" y="1933575"/>
            <a:ext cx="668337" cy="833438"/>
          </a:xfrm>
          <a:prstGeom prst="bentConnector2">
            <a:avLst/>
          </a:prstGeom>
          <a:noFill/>
          <a:ln w="31750" algn="ctr">
            <a:solidFill>
              <a:schemeClr val="tx2"/>
            </a:solidFill>
            <a:round/>
            <a:headEnd/>
            <a:tailEnd/>
          </a:ln>
          <a:extLst>
            <a:ext uri="{909E8E84-426E-40DD-AFC4-6F175D3DCCD1}">
              <a14:hiddenFill xmlns:a14="http://schemas.microsoft.com/office/drawing/2010/main">
                <a:noFill/>
              </a14:hiddenFill>
            </a:ext>
          </a:extLst>
        </p:spPr>
      </p:cxnSp>
      <p:cxnSp>
        <p:nvCxnSpPr>
          <p:cNvPr id="57358" name="Elbow Connector 29">
            <a:extLst>
              <a:ext uri="{FF2B5EF4-FFF2-40B4-BE49-F238E27FC236}">
                <a16:creationId xmlns:a16="http://schemas.microsoft.com/office/drawing/2014/main" id="{8BA3F49B-E6B4-C91C-F03F-3EFAA2534F5E}"/>
              </a:ext>
            </a:extLst>
          </p:cNvPr>
          <p:cNvCxnSpPr>
            <a:cxnSpLocks noChangeShapeType="1"/>
            <a:endCxn id="57351" idx="3"/>
          </p:cNvCxnSpPr>
          <p:nvPr/>
        </p:nvCxnSpPr>
        <p:spPr bwMode="auto">
          <a:xfrm rot="16200000" flipH="1">
            <a:off x="4770438" y="3308351"/>
            <a:ext cx="1082675" cy="0"/>
          </a:xfrm>
          <a:prstGeom prst="bentConnector4">
            <a:avLst>
              <a:gd name="adj1" fmla="val 33389"/>
              <a:gd name="adj2" fmla="val -2147483648"/>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57359" name="Elbow Connector 34">
            <a:extLst>
              <a:ext uri="{FF2B5EF4-FFF2-40B4-BE49-F238E27FC236}">
                <a16:creationId xmlns:a16="http://schemas.microsoft.com/office/drawing/2014/main" id="{40A8ADF5-4DDA-4578-FF27-C23C05947485}"/>
              </a:ext>
            </a:extLst>
          </p:cNvPr>
          <p:cNvCxnSpPr>
            <a:cxnSpLocks noChangeShapeType="1"/>
            <a:stCxn id="57351" idx="3"/>
          </p:cNvCxnSpPr>
          <p:nvPr/>
        </p:nvCxnSpPr>
        <p:spPr bwMode="auto">
          <a:xfrm flipH="1">
            <a:off x="5311775" y="3849688"/>
            <a:ext cx="0" cy="1211262"/>
          </a:xfrm>
          <a:prstGeom prst="bentConnector4">
            <a:avLst>
              <a:gd name="adj1" fmla="val -2147483648"/>
              <a:gd name="adj2" fmla="val 64815"/>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3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3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P spid="56329" grpId="0"/>
      <p:bldP spid="56330" grpId="0"/>
      <p:bldP spid="56331" grpId="0"/>
      <p:bldP spid="5633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5D7FCDCD-E75F-7EBE-DA18-4123C09B3085}"/>
              </a:ext>
            </a:extLst>
          </p:cNvPr>
          <p:cNvSpPr>
            <a:spLocks noGrp="1"/>
          </p:cNvSpPr>
          <p:nvPr>
            <p:ph type="title"/>
          </p:nvPr>
        </p:nvSpPr>
        <p:spPr bwMode="auto">
          <a:xfrm>
            <a:off x="2057400" y="76200"/>
            <a:ext cx="8229600" cy="68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a:t>Summary</a:t>
            </a:r>
            <a:endParaRPr lang="en-US" altLang="en-US"/>
          </a:p>
        </p:txBody>
      </p:sp>
      <p:sp>
        <p:nvSpPr>
          <p:cNvPr id="77827" name="Content Placeholder 2">
            <a:extLst>
              <a:ext uri="{FF2B5EF4-FFF2-40B4-BE49-F238E27FC236}">
                <a16:creationId xmlns:a16="http://schemas.microsoft.com/office/drawing/2014/main" id="{7360B2D3-4DC7-B17A-362C-CADF966EACA8}"/>
              </a:ext>
            </a:extLst>
          </p:cNvPr>
          <p:cNvSpPr>
            <a:spLocks noGrp="1" noChangeArrowheads="1"/>
          </p:cNvSpPr>
          <p:nvPr>
            <p:ph idx="1"/>
          </p:nvPr>
        </p:nvSpPr>
        <p:spPr>
          <a:xfrm>
            <a:off x="1600200" y="685800"/>
            <a:ext cx="8915400" cy="4953000"/>
          </a:xfrm>
        </p:spPr>
        <p:txBody>
          <a:bodyPr/>
          <a:lstStyle/>
          <a:p>
            <a:pPr algn="just">
              <a:spcBef>
                <a:spcPct val="0"/>
              </a:spcBef>
            </a:pPr>
            <a:r>
              <a:rPr lang="en-US" altLang="en-US" sz="1900" dirty="0"/>
              <a:t>Cybersecurity is now an integral part of computer networking. </a:t>
            </a:r>
          </a:p>
          <a:p>
            <a:pPr algn="just">
              <a:spcBef>
                <a:spcPct val="0"/>
              </a:spcBef>
            </a:pPr>
            <a:r>
              <a:rPr lang="en-US" altLang="en-US" sz="1900" dirty="0"/>
              <a:t>Cybersecurity is largely driven by the effort to stay one step ahead of ill-intentioned hackers. </a:t>
            </a:r>
          </a:p>
          <a:p>
            <a:pPr algn="just">
              <a:spcBef>
                <a:spcPct val="0"/>
              </a:spcBef>
            </a:pPr>
            <a:r>
              <a:rPr lang="en-US" altLang="en-US" sz="1900" dirty="0"/>
              <a:t>Cybersecurity organizations have been created to establish formal communities of network security professionals. </a:t>
            </a:r>
          </a:p>
          <a:p>
            <a:pPr algn="just">
              <a:spcBef>
                <a:spcPct val="0"/>
              </a:spcBef>
            </a:pPr>
            <a:r>
              <a:rPr lang="en-US" altLang="en-US" sz="1900" dirty="0"/>
              <a:t>The complexity of cybersecurity makes it difficult to master all it encompasses. </a:t>
            </a:r>
          </a:p>
          <a:p>
            <a:pPr algn="just">
              <a:spcBef>
                <a:spcPct val="0"/>
              </a:spcBef>
            </a:pPr>
            <a:r>
              <a:rPr lang="en-US" altLang="en-US" sz="1900" dirty="0"/>
              <a:t>Different organizations have created domains that subdivide the world of security into more manageable pieces. </a:t>
            </a:r>
          </a:p>
          <a:p>
            <a:pPr algn="just">
              <a:spcBef>
                <a:spcPct val="0"/>
              </a:spcBef>
            </a:pPr>
            <a:r>
              <a:rPr lang="en-US" altLang="en-US" sz="1900" dirty="0"/>
              <a:t>This division allows professionals to focus on more precise areas of expertise in their training, research, and employment.</a:t>
            </a:r>
          </a:p>
          <a:p>
            <a:r>
              <a:rPr lang="en-US" altLang="en-US" sz="1900" dirty="0"/>
              <a:t>Cybersecurity policies are created by companies and government organizations to provide a framework for employees to follow during their day-to-day work. </a:t>
            </a:r>
          </a:p>
          <a:p>
            <a:r>
              <a:rPr lang="en-US" altLang="en-US" sz="1900" dirty="0"/>
              <a:t>Cybersecurity professionals at the management level are responsible for creating and maintaining the security policy. </a:t>
            </a:r>
          </a:p>
          <a:p>
            <a:pPr algn="just">
              <a:spcBef>
                <a:spcPct val="0"/>
              </a:spcBef>
            </a:pPr>
            <a:endParaRPr lang="en-US" altLang="en-US" sz="1900" dirty="0"/>
          </a:p>
          <a:p>
            <a:pPr algn="just">
              <a:spcBef>
                <a:spcPct val="0"/>
              </a:spcBef>
            </a:pPr>
            <a:endParaRPr lang="en-US" altLang="en-US" sz="21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1801</Words>
  <Application>Microsoft Office PowerPoint</Application>
  <PresentationFormat>Widescreen</PresentationFormat>
  <Paragraphs>200</Paragraphs>
  <Slides>24</Slides>
  <Notes>13</Notes>
  <HiddenSlides>0</HiddenSlides>
  <MMClips>1</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24</vt:i4>
      </vt:variant>
    </vt:vector>
  </HeadingPairs>
  <TitlesOfParts>
    <vt:vector size="35" baseType="lpstr">
      <vt:lpstr>MS PGothic</vt:lpstr>
      <vt:lpstr>Arial</vt:lpstr>
      <vt:lpstr>Calibri</vt:lpstr>
      <vt:lpstr>Calibri Light</vt:lpstr>
      <vt:lpstr>Tahoma</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Real World – Threats, Vulnerabilities and Attacks</vt:lpstr>
      <vt:lpstr>PowerPoint Presentation</vt:lpstr>
      <vt:lpstr>Threats, Vulnerabilities &amp; Security</vt:lpstr>
      <vt:lpstr>Goals of an Information  Security Program - CIA Triad</vt:lpstr>
      <vt:lpstr>Who Implements the C-I-A Triad?</vt:lpstr>
      <vt:lpstr>Threats and Risk</vt:lpstr>
      <vt:lpstr>Common Threats in the User Domain  The user domain refers to people who use the system — employees, students, or customers. (Are we weakest link in security ? )</vt:lpstr>
      <vt:lpstr>Common Threats in the User Domain (Continued)</vt:lpstr>
      <vt:lpstr>         Cyberspace</vt:lpstr>
      <vt:lpstr>Threat Arenas</vt:lpstr>
      <vt:lpstr>Threat Arenas (Cont.)</vt:lpstr>
      <vt:lpstr>Threat Arenas (Cont.)</vt:lpstr>
      <vt:lpstr>https://www.youtube.com/watch?v=PSJ5AXAfAi8 </vt:lpstr>
      <vt:lpstr>Cybersecurity Criminals</vt:lpstr>
      <vt:lpstr>Cybersecurity Criminals (Cont.)</vt:lpstr>
      <vt:lpstr> Cybersecurity Criminals (Cont.)</vt:lpstr>
      <vt:lpstr>Security Policy</vt:lpstr>
      <vt:lpstr>IT Security Policy Framework A policy tells you what to do, and the framework shows how those rules are applied in detail. </vt:lpstr>
      <vt:lpstr>Summary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108</cp:revision>
  <dcterms:created xsi:type="dcterms:W3CDTF">2021-03-05T06:07:01Z</dcterms:created>
  <dcterms:modified xsi:type="dcterms:W3CDTF">2026-03-17T10:27:41Z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