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9"/>
  </p:notesMasterIdLst>
  <p:sldIdLst>
    <p:sldId id="270" r:id="rId2"/>
    <p:sldId id="274" r:id="rId3"/>
    <p:sldId id="271" r:id="rId4"/>
    <p:sldId id="275" r:id="rId5"/>
    <p:sldId id="273" r:id="rId6"/>
    <p:sldId id="276" r:id="rId7"/>
    <p:sldId id="272" r:id="rId8"/>
  </p:sldIdLst>
  <p:sldSz cx="14630400" cy="8229600"/>
  <p:notesSz cx="8229600" cy="14630400"/>
  <p:embeddedFontLst>
    <p:embeddedFont>
      <p:font typeface="Avenir Next LT Pro" panose="020B0504020202020204" pitchFamily="34" charset="0"/>
      <p:regular r:id="rId10"/>
      <p:bold r:id="rId11"/>
      <p:italic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01" autoAdjust="0"/>
    <p:restoredTop sz="94610"/>
  </p:normalViewPr>
  <p:slideViewPr>
    <p:cSldViewPr snapToGrid="0" snapToObjects="1">
      <p:cViewPr varScale="1">
        <p:scale>
          <a:sx n="62" d="100"/>
          <a:sy n="62" d="100"/>
        </p:scale>
        <p:origin x="32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0609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hdphoto" Target="../media/hdphoto3.wdp"/><Relationship Id="rId7"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hdphoto" Target="../media/hdphoto5.wdp"/><Relationship Id="rId5" Type="http://schemas.microsoft.com/office/2007/relationships/hdphoto" Target="../media/hdphoto4.wdp"/><Relationship Id="rId10" Type="http://schemas.openxmlformats.org/officeDocument/2006/relationships/image" Target="../media/image10.png"/><Relationship Id="rId4" Type="http://schemas.openxmlformats.org/officeDocument/2006/relationships/image" Target="../media/image8.png"/><Relationship Id="rId9"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7/S0007123419000322" TargetMode="External"/><Relationship Id="rId2" Type="http://schemas.openxmlformats.org/officeDocument/2006/relationships/hyperlink" Target="https://uxcam.com/blog/mobile-ux/?utm_source=chatgpt.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4DBFE65-CB69-CD28-592B-F1AEEE16BC93}"/>
              </a:ext>
            </a:extLst>
          </p:cNvPr>
          <p:cNvSpPr/>
          <p:nvPr/>
        </p:nvSpPr>
        <p:spPr>
          <a:xfrm>
            <a:off x="7315200" y="716463"/>
            <a:ext cx="6960454" cy="73210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6DCA0E3-184F-3900-E054-28E171E77DCC}"/>
              </a:ext>
            </a:extLst>
          </p:cNvPr>
          <p:cNvSpPr/>
          <p:nvPr/>
        </p:nvSpPr>
        <p:spPr>
          <a:xfrm>
            <a:off x="231161" y="716463"/>
            <a:ext cx="6960453" cy="73210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 0">
            <a:extLst>
              <a:ext uri="{FF2B5EF4-FFF2-40B4-BE49-F238E27FC236}">
                <a16:creationId xmlns:a16="http://schemas.microsoft.com/office/drawing/2014/main" id="{98FDF964-601F-5EB7-237E-0B32BDF4BD90}"/>
              </a:ext>
            </a:extLst>
          </p:cNvPr>
          <p:cNvSpPr/>
          <p:nvPr/>
        </p:nvSpPr>
        <p:spPr>
          <a:xfrm>
            <a:off x="6601752" y="0"/>
            <a:ext cx="1426895" cy="708779"/>
          </a:xfrm>
          <a:prstGeom prst="rect">
            <a:avLst/>
          </a:prstGeom>
          <a:noFill/>
          <a:ln/>
        </p:spPr>
        <p:txBody>
          <a:bodyPr wrap="none" lIns="0" tIns="0" rIns="0" bIns="0" rtlCol="0" anchor="t"/>
          <a:lstStyle/>
          <a:p>
            <a:pPr>
              <a:lnSpc>
                <a:spcPts val="5550"/>
              </a:lnSpc>
            </a:pPr>
            <a:r>
              <a:rPr lang="en-GB" sz="3000" b="1" dirty="0">
                <a:solidFill>
                  <a:schemeClr val="accent6">
                    <a:lumMod val="50000"/>
                  </a:schemeClr>
                </a:solidFill>
                <a:latin typeface="Avenir Next LT Pro" panose="020B0504020202020204" pitchFamily="34" charset="0"/>
              </a:rPr>
              <a:t>Define</a:t>
            </a:r>
            <a:endParaRPr lang="en-US" sz="3000" b="1" dirty="0">
              <a:solidFill>
                <a:schemeClr val="accent6">
                  <a:lumMod val="50000"/>
                </a:schemeClr>
              </a:solidFill>
              <a:latin typeface="Avenir Next LT Pro" panose="020B0504020202020204" pitchFamily="34" charset="0"/>
            </a:endParaRPr>
          </a:p>
        </p:txBody>
      </p:sp>
      <p:sp>
        <p:nvSpPr>
          <p:cNvPr id="8" name="TextBox 7">
            <a:extLst>
              <a:ext uri="{FF2B5EF4-FFF2-40B4-BE49-F238E27FC236}">
                <a16:creationId xmlns:a16="http://schemas.microsoft.com/office/drawing/2014/main" id="{0CA36608-3559-4FE9-FBED-A65A160033B8}"/>
              </a:ext>
            </a:extLst>
          </p:cNvPr>
          <p:cNvSpPr txBox="1"/>
          <p:nvPr/>
        </p:nvSpPr>
        <p:spPr>
          <a:xfrm>
            <a:off x="1805407" y="852180"/>
            <a:ext cx="4423669" cy="553998"/>
          </a:xfrm>
          <a:prstGeom prst="rect">
            <a:avLst/>
          </a:prstGeom>
          <a:noFill/>
        </p:spPr>
        <p:txBody>
          <a:bodyPr wrap="square" rtlCol="0">
            <a:spAutoFit/>
          </a:bodyPr>
          <a:lstStyle/>
          <a:p>
            <a:r>
              <a:rPr lang="en-GB" sz="3000" b="1" dirty="0">
                <a:solidFill>
                  <a:schemeClr val="accent6">
                    <a:lumMod val="50000"/>
                  </a:schemeClr>
                </a:solidFill>
                <a:latin typeface="Avenir Next LT Pro" panose="020B0504020202020204" pitchFamily="34" charset="0"/>
              </a:rPr>
              <a:t>UX Design Goals</a:t>
            </a:r>
            <a:endParaRPr lang="en-GB" sz="3000" dirty="0"/>
          </a:p>
        </p:txBody>
      </p:sp>
      <p:sp>
        <p:nvSpPr>
          <p:cNvPr id="9" name="TextBox 8">
            <a:extLst>
              <a:ext uri="{FF2B5EF4-FFF2-40B4-BE49-F238E27FC236}">
                <a16:creationId xmlns:a16="http://schemas.microsoft.com/office/drawing/2014/main" id="{D68D2A1F-35A6-97B6-D45E-CFD3AEA25C45}"/>
              </a:ext>
            </a:extLst>
          </p:cNvPr>
          <p:cNvSpPr txBox="1"/>
          <p:nvPr/>
        </p:nvSpPr>
        <p:spPr>
          <a:xfrm>
            <a:off x="9252628" y="821943"/>
            <a:ext cx="4423669" cy="553998"/>
          </a:xfrm>
          <a:prstGeom prst="rect">
            <a:avLst/>
          </a:prstGeom>
          <a:noFill/>
        </p:spPr>
        <p:txBody>
          <a:bodyPr wrap="square" rtlCol="0">
            <a:spAutoFit/>
          </a:bodyPr>
          <a:lstStyle/>
          <a:p>
            <a:r>
              <a:rPr lang="en-GB" sz="3000" b="1" dirty="0">
                <a:solidFill>
                  <a:schemeClr val="accent6">
                    <a:lumMod val="50000"/>
                  </a:schemeClr>
                </a:solidFill>
                <a:latin typeface="Avenir Next LT Pro" panose="020B0504020202020204" pitchFamily="34" charset="0"/>
              </a:rPr>
              <a:t>Design Principles</a:t>
            </a:r>
            <a:endParaRPr lang="en-GB" sz="3000" dirty="0"/>
          </a:p>
        </p:txBody>
      </p:sp>
      <p:sp>
        <p:nvSpPr>
          <p:cNvPr id="14" name="TextBox 13">
            <a:extLst>
              <a:ext uri="{FF2B5EF4-FFF2-40B4-BE49-F238E27FC236}">
                <a16:creationId xmlns:a16="http://schemas.microsoft.com/office/drawing/2014/main" id="{E61F0407-9DF5-70A2-30F9-D051049F742A}"/>
              </a:ext>
            </a:extLst>
          </p:cNvPr>
          <p:cNvSpPr txBox="1"/>
          <p:nvPr/>
        </p:nvSpPr>
        <p:spPr>
          <a:xfrm>
            <a:off x="1269033" y="1413862"/>
            <a:ext cx="6759614" cy="369332"/>
          </a:xfrm>
          <a:prstGeom prst="rect">
            <a:avLst/>
          </a:prstGeom>
          <a:noFill/>
        </p:spPr>
        <p:txBody>
          <a:bodyPr wrap="square" rtlCol="0">
            <a:spAutoFit/>
          </a:bodyPr>
          <a:lstStyle/>
          <a:p>
            <a:r>
              <a:rPr lang="en-GB" dirty="0">
                <a:latin typeface="Avenir Next LT Pro" panose="020B0504020202020204" pitchFamily="34" charset="0"/>
              </a:rPr>
              <a:t>what experience we want users to have?</a:t>
            </a:r>
            <a:endParaRPr lang="en-GB" dirty="0">
              <a:latin typeface="Avenir Next LT Pro" panose="020B0504020202020204" pitchFamily="34" charset="0"/>
              <a:ea typeface="Geist" panose="020B0604020202020204" charset="0"/>
              <a:cs typeface="Geist" panose="020B0604020202020204" charset="0"/>
            </a:endParaRPr>
          </a:p>
        </p:txBody>
      </p:sp>
      <p:sp>
        <p:nvSpPr>
          <p:cNvPr id="15" name="TextBox 14">
            <a:extLst>
              <a:ext uri="{FF2B5EF4-FFF2-40B4-BE49-F238E27FC236}">
                <a16:creationId xmlns:a16="http://schemas.microsoft.com/office/drawing/2014/main" id="{CE91D8A8-BA6D-DDC5-EE8A-CE35AFE04237}"/>
              </a:ext>
            </a:extLst>
          </p:cNvPr>
          <p:cNvSpPr txBox="1"/>
          <p:nvPr/>
        </p:nvSpPr>
        <p:spPr>
          <a:xfrm>
            <a:off x="445674" y="2240872"/>
            <a:ext cx="6531429" cy="5355312"/>
          </a:xfrm>
          <a:prstGeom prst="rect">
            <a:avLst/>
          </a:prstGeom>
          <a:noFill/>
        </p:spPr>
        <p:txBody>
          <a:bodyPr wrap="square" rtlCol="0">
            <a:spAutoFit/>
          </a:bodyPr>
          <a:lstStyle/>
          <a:p>
            <a:pPr marL="342900" indent="-342900">
              <a:buAutoNum type="arabicPeriod"/>
            </a:pPr>
            <a:r>
              <a:rPr lang="en-GB" sz="1900" b="1" dirty="0"/>
              <a:t>Fast reporting: </a:t>
            </a:r>
            <a:r>
              <a:rPr lang="en-GB" sz="1900" dirty="0"/>
              <a:t>Residents should be able to submit a litter report in under 30 seconds, ideally within 3 taps: open app, capture photo  confirm location, submit. [1]</a:t>
            </a:r>
          </a:p>
          <a:p>
            <a:endParaRPr lang="en-GB" sz="1900" dirty="0"/>
          </a:p>
          <a:p>
            <a:pPr marL="342900" indent="-342900">
              <a:buAutoNum type="arabicPeriod" startAt="2"/>
            </a:pPr>
            <a:r>
              <a:rPr lang="en-GB" sz="1900" b="1" dirty="0"/>
              <a:t>Clear feedback and visible impact: </a:t>
            </a:r>
            <a:r>
              <a:rPr lang="en-GB" sz="1900" dirty="0"/>
              <a:t>After every action (report submitted, event joined), users receive immediate feedback: status (“submitted / in progress / resolved”), points awarded, and a visual history of their contributions.</a:t>
            </a:r>
          </a:p>
          <a:p>
            <a:pPr marL="342900" indent="-342900">
              <a:buAutoNum type="arabicPeriod" startAt="2"/>
            </a:pPr>
            <a:endParaRPr lang="en-GB" sz="1900" dirty="0"/>
          </a:p>
          <a:p>
            <a:pPr marL="342900" indent="-342900">
              <a:buAutoNum type="arabicPeriod" startAt="2"/>
            </a:pPr>
            <a:r>
              <a:rPr lang="en-GB" sz="1900" b="1" dirty="0"/>
              <a:t>Outdoor-friendly usability &amp; Inclusive/accessible experience:</a:t>
            </a:r>
            <a:r>
              <a:rPr lang="en-GB" sz="1900" dirty="0"/>
              <a:t> high-contrast text, large touch targets, simple layouts and minimal typing. Interfaces must remain usable for people with different abilities, devices and environments </a:t>
            </a:r>
          </a:p>
          <a:p>
            <a:pPr marL="342900" indent="-342900">
              <a:buAutoNum type="arabicPeriod" startAt="2"/>
            </a:pPr>
            <a:endParaRPr lang="en-GB" sz="1900" dirty="0"/>
          </a:p>
          <a:p>
            <a:pPr marL="342900" indent="-342900">
              <a:buAutoNum type="arabicPeriod" startAt="2"/>
            </a:pPr>
            <a:r>
              <a:rPr lang="en-GB" sz="1900" b="1" dirty="0"/>
              <a:t>Sustained community participation:</a:t>
            </a:r>
            <a:r>
              <a:rPr lang="en-GB" sz="1900" dirty="0"/>
              <a:t> Make it easy and rewarding to return users can quickly find nearby events, see others’ activity, and feel that their contributions matter, make it useful.</a:t>
            </a:r>
            <a:endParaRPr lang="en-GB" sz="1900" b="1" dirty="0"/>
          </a:p>
        </p:txBody>
      </p:sp>
      <p:sp>
        <p:nvSpPr>
          <p:cNvPr id="16" name="TextBox 15">
            <a:extLst>
              <a:ext uri="{FF2B5EF4-FFF2-40B4-BE49-F238E27FC236}">
                <a16:creationId xmlns:a16="http://schemas.microsoft.com/office/drawing/2014/main" id="{187F88E9-3AE8-85E3-078D-0D2235CD43AC}"/>
              </a:ext>
            </a:extLst>
          </p:cNvPr>
          <p:cNvSpPr txBox="1"/>
          <p:nvPr/>
        </p:nvSpPr>
        <p:spPr>
          <a:xfrm>
            <a:off x="7530353" y="2174582"/>
            <a:ext cx="6523744" cy="5339923"/>
          </a:xfrm>
          <a:prstGeom prst="rect">
            <a:avLst/>
          </a:prstGeom>
          <a:noFill/>
        </p:spPr>
        <p:txBody>
          <a:bodyPr wrap="square" rtlCol="0">
            <a:spAutoFit/>
          </a:bodyPr>
          <a:lstStyle/>
          <a:p>
            <a:pPr marL="342900" indent="-342900">
              <a:buAutoNum type="arabicPeriod"/>
            </a:pPr>
            <a:r>
              <a:rPr lang="en-GB" sz="1900" b="1" dirty="0"/>
              <a:t>Simple: </a:t>
            </a:r>
          </a:p>
          <a:p>
            <a:pPr marL="285750" indent="-285750">
              <a:buFont typeface="Arial" panose="020B0604020202020204" pitchFamily="34" charset="0"/>
              <a:buChar char="•"/>
            </a:pPr>
            <a:r>
              <a:rPr lang="en-GB" sz="1900" dirty="0"/>
              <a:t>One primary action per screen</a:t>
            </a:r>
            <a:r>
              <a:rPr lang="en-GB" sz="1900" b="1" dirty="0"/>
              <a:t>.</a:t>
            </a:r>
          </a:p>
          <a:p>
            <a:pPr marL="285750" indent="-285750">
              <a:buFont typeface="Arial" panose="020B0604020202020204" pitchFamily="34" charset="0"/>
              <a:buChar char="•"/>
            </a:pPr>
            <a:r>
              <a:rPr lang="en-GB" sz="1900" dirty="0"/>
              <a:t>Short forms, defaults filled automatically (GPS location, current   time).</a:t>
            </a:r>
            <a:r>
              <a:rPr lang="en-GB" sz="1900" b="1" dirty="0"/>
              <a:t> </a:t>
            </a:r>
          </a:p>
          <a:p>
            <a:pPr marL="285750" indent="-285750">
              <a:buFont typeface="Arial" panose="020B0604020202020204" pitchFamily="34" charset="0"/>
              <a:buChar char="•"/>
            </a:pPr>
            <a:r>
              <a:rPr lang="en-GB" sz="1900" dirty="0"/>
              <a:t>No unnecessary options during the main flow.</a:t>
            </a:r>
          </a:p>
          <a:p>
            <a:endParaRPr lang="en-GB" sz="1900" dirty="0"/>
          </a:p>
          <a:p>
            <a:r>
              <a:rPr lang="en-GB" sz="1900" b="1" dirty="0"/>
              <a:t>2. Consistent &amp; predictable: </a:t>
            </a:r>
          </a:p>
          <a:p>
            <a:r>
              <a:rPr lang="en-GB" sz="1900" dirty="0"/>
              <a:t>Navigation and terminology stay consistent, clear and simple.</a:t>
            </a:r>
          </a:p>
          <a:p>
            <a:r>
              <a:rPr lang="en-GB" sz="1900" dirty="0"/>
              <a:t>clear and predictable one-way usability flow and Same colours for the same meaning</a:t>
            </a:r>
          </a:p>
          <a:p>
            <a:endParaRPr lang="en-GB" sz="1900" dirty="0"/>
          </a:p>
          <a:p>
            <a:r>
              <a:rPr lang="en-GB" sz="1900" b="1" dirty="0"/>
              <a:t>3. Feedback: </a:t>
            </a:r>
          </a:p>
          <a:p>
            <a:pPr marL="285750" indent="-285750">
              <a:buFont typeface="Arial" panose="020B0604020202020204" pitchFamily="34" charset="0"/>
              <a:buChar char="•"/>
            </a:pPr>
            <a:r>
              <a:rPr lang="en-GB" sz="1900" dirty="0"/>
              <a:t>Every key interaction has an immediate response.</a:t>
            </a:r>
          </a:p>
          <a:p>
            <a:pPr marL="285750" indent="-285750">
              <a:buFont typeface="Arial" panose="020B0604020202020204" pitchFamily="34" charset="0"/>
              <a:buChar char="•"/>
            </a:pPr>
            <a:r>
              <a:rPr lang="en-GB" sz="1900" dirty="0"/>
              <a:t>Notification settings for status changes and upcoming events.</a:t>
            </a:r>
          </a:p>
          <a:p>
            <a:endParaRPr lang="en-GB" sz="1900" b="1" dirty="0"/>
          </a:p>
          <a:p>
            <a:r>
              <a:rPr lang="en-GB" sz="1900" i="1" dirty="0"/>
              <a:t>Aligns with the heuristic “visibility of system status” and research showing that responsive feedback builds trust.</a:t>
            </a:r>
            <a:r>
              <a:rPr lang="en-GB" sz="1900" dirty="0"/>
              <a:t>[2]</a:t>
            </a:r>
            <a:endParaRPr lang="en-GB" sz="1900" b="1" dirty="0"/>
          </a:p>
          <a:p>
            <a:endParaRPr lang="en-GB" b="1" dirty="0"/>
          </a:p>
        </p:txBody>
      </p:sp>
    </p:spTree>
    <p:extLst>
      <p:ext uri="{BB962C8B-B14F-4D97-AF65-F5344CB8AC3E}">
        <p14:creationId xmlns:p14="http://schemas.microsoft.com/office/powerpoint/2010/main" val="756279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0C9D2A-49F1-5A50-165E-E5407C5404EE}"/>
              </a:ext>
            </a:extLst>
          </p:cNvPr>
          <p:cNvSpPr/>
          <p:nvPr/>
        </p:nvSpPr>
        <p:spPr>
          <a:xfrm>
            <a:off x="308526" y="1099490"/>
            <a:ext cx="8606118" cy="30989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screen shot of a phone&#10;&#10;AI-generated content may be incorrect.">
            <a:extLst>
              <a:ext uri="{FF2B5EF4-FFF2-40B4-BE49-F238E27FC236}">
                <a16:creationId xmlns:a16="http://schemas.microsoft.com/office/drawing/2014/main" id="{FAC4012C-4418-5B23-D77D-3696AF7DE605}"/>
              </a:ext>
            </a:extLst>
          </p:cNvPr>
          <p:cNvPicPr>
            <a:picLocks noChangeAspect="1"/>
          </p:cNvPicPr>
          <p:nvPr/>
        </p:nvPicPr>
        <p:blipFill>
          <a:blip r:embed="rId2"/>
          <a:stretch>
            <a:fillRect/>
          </a:stretch>
        </p:blipFill>
        <p:spPr>
          <a:xfrm>
            <a:off x="9144000" y="0"/>
            <a:ext cx="5486400" cy="8229600"/>
          </a:xfrm>
          <a:prstGeom prst="rect">
            <a:avLst/>
          </a:prstGeom>
        </p:spPr>
      </p:pic>
      <p:sp>
        <p:nvSpPr>
          <p:cNvPr id="8" name="Text 0">
            <a:extLst>
              <a:ext uri="{FF2B5EF4-FFF2-40B4-BE49-F238E27FC236}">
                <a16:creationId xmlns:a16="http://schemas.microsoft.com/office/drawing/2014/main" id="{24C98610-BB21-0D09-C423-52BE24EA021B}"/>
              </a:ext>
            </a:extLst>
          </p:cNvPr>
          <p:cNvSpPr/>
          <p:nvPr/>
        </p:nvSpPr>
        <p:spPr>
          <a:xfrm>
            <a:off x="2544857" y="0"/>
            <a:ext cx="4133453" cy="708779"/>
          </a:xfrm>
          <a:prstGeom prst="rect">
            <a:avLst/>
          </a:prstGeom>
          <a:noFill/>
          <a:ln/>
        </p:spPr>
        <p:txBody>
          <a:bodyPr wrap="none" lIns="0" tIns="0" rIns="0" bIns="0" rtlCol="0" anchor="t"/>
          <a:lstStyle/>
          <a:p>
            <a:pPr>
              <a:lnSpc>
                <a:spcPts val="5550"/>
              </a:lnSpc>
            </a:pPr>
            <a:r>
              <a:rPr lang="en-US" sz="3200" b="1" dirty="0">
                <a:solidFill>
                  <a:schemeClr val="accent6">
                    <a:lumMod val="50000"/>
                  </a:schemeClr>
                </a:solidFill>
                <a:latin typeface="Avenir Next LT Pro" panose="020B0504020202020204" pitchFamily="34" charset="0"/>
              </a:rPr>
              <a:t>Main functions: Core</a:t>
            </a:r>
          </a:p>
        </p:txBody>
      </p:sp>
      <p:sp>
        <p:nvSpPr>
          <p:cNvPr id="9" name="Rectangle: Rounded Corners 8">
            <a:extLst>
              <a:ext uri="{FF2B5EF4-FFF2-40B4-BE49-F238E27FC236}">
                <a16:creationId xmlns:a16="http://schemas.microsoft.com/office/drawing/2014/main" id="{94DCCEA3-0168-C31D-F62D-29041D22DB09}"/>
              </a:ext>
            </a:extLst>
          </p:cNvPr>
          <p:cNvSpPr/>
          <p:nvPr/>
        </p:nvSpPr>
        <p:spPr>
          <a:xfrm>
            <a:off x="3362030" y="1260927"/>
            <a:ext cx="2391533" cy="523955"/>
          </a:xfrm>
          <a:prstGeom prst="round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Report Litter</a:t>
            </a:r>
          </a:p>
        </p:txBody>
      </p:sp>
      <p:sp>
        <p:nvSpPr>
          <p:cNvPr id="11" name="Rectangle 10">
            <a:extLst>
              <a:ext uri="{FF2B5EF4-FFF2-40B4-BE49-F238E27FC236}">
                <a16:creationId xmlns:a16="http://schemas.microsoft.com/office/drawing/2014/main" id="{DF046561-DB6C-0158-0ACB-4834579E9561}"/>
              </a:ext>
            </a:extLst>
          </p:cNvPr>
          <p:cNvSpPr/>
          <p:nvPr/>
        </p:nvSpPr>
        <p:spPr>
          <a:xfrm>
            <a:off x="308526" y="4522356"/>
            <a:ext cx="8606118" cy="342293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2E34F1DB-13CD-BCD8-1027-4F5E505A5490}"/>
              </a:ext>
            </a:extLst>
          </p:cNvPr>
          <p:cNvSpPr/>
          <p:nvPr/>
        </p:nvSpPr>
        <p:spPr>
          <a:xfrm>
            <a:off x="3415818" y="4730414"/>
            <a:ext cx="2391533" cy="523955"/>
          </a:xfrm>
          <a:prstGeom prst="round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6">
                    <a:lumMod val="50000"/>
                  </a:schemeClr>
                </a:solidFill>
              </a:rPr>
              <a:t>Browse Events</a:t>
            </a:r>
          </a:p>
        </p:txBody>
      </p:sp>
      <p:sp>
        <p:nvSpPr>
          <p:cNvPr id="13" name="TextBox 12">
            <a:extLst>
              <a:ext uri="{FF2B5EF4-FFF2-40B4-BE49-F238E27FC236}">
                <a16:creationId xmlns:a16="http://schemas.microsoft.com/office/drawing/2014/main" id="{06D2DD77-02B5-AAA6-99AA-D7FC58989920}"/>
              </a:ext>
            </a:extLst>
          </p:cNvPr>
          <p:cNvSpPr txBox="1"/>
          <p:nvPr/>
        </p:nvSpPr>
        <p:spPr>
          <a:xfrm>
            <a:off x="539045" y="2175593"/>
            <a:ext cx="8145076" cy="1754326"/>
          </a:xfrm>
          <a:prstGeom prst="rect">
            <a:avLst/>
          </a:prstGeom>
          <a:noFill/>
        </p:spPr>
        <p:txBody>
          <a:bodyPr wrap="square" rtlCol="0">
            <a:spAutoFit/>
          </a:bodyPr>
          <a:lstStyle/>
          <a:p>
            <a:r>
              <a:rPr lang="en-GB" b="1" dirty="0">
                <a:latin typeface="Avenir Next LT Pro" panose="020B0504020202020204" pitchFamily="34" charset="0"/>
              </a:rPr>
              <a:t>This option directs users to the reporting flow,</a:t>
            </a:r>
            <a:r>
              <a:rPr lang="en-GB" dirty="0">
                <a:latin typeface="Avenir Next LT Pro" panose="020B0504020202020204" pitchFamily="34" charset="0"/>
              </a:rPr>
              <a:t> It’s opening the camera, capture a photo of the litter, confirm the location and add a short description. </a:t>
            </a:r>
          </a:p>
          <a:p>
            <a:r>
              <a:rPr lang="en-GB" dirty="0">
                <a:latin typeface="Avenir Next LT Pro" panose="020B0504020202020204" pitchFamily="34" charset="0"/>
              </a:rPr>
              <a:t>The goal is to let people submit a complete, geo-tagged report in just a few taps, so problems are recorded quickly and accurately while they are still on the street.</a:t>
            </a:r>
            <a:endParaRPr lang="en-GB" b="1" dirty="0">
              <a:latin typeface="Avenir Next LT Pro" panose="020B0504020202020204" pitchFamily="34" charset="0"/>
            </a:endParaRPr>
          </a:p>
        </p:txBody>
      </p:sp>
      <p:sp>
        <p:nvSpPr>
          <p:cNvPr id="14" name="TextBox 13">
            <a:extLst>
              <a:ext uri="{FF2B5EF4-FFF2-40B4-BE49-F238E27FC236}">
                <a16:creationId xmlns:a16="http://schemas.microsoft.com/office/drawing/2014/main" id="{A79C37BD-E594-D8E6-07E6-BA091C88E238}"/>
              </a:ext>
            </a:extLst>
          </p:cNvPr>
          <p:cNvSpPr txBox="1"/>
          <p:nvPr/>
        </p:nvSpPr>
        <p:spPr>
          <a:xfrm>
            <a:off x="539045" y="5707030"/>
            <a:ext cx="8145076" cy="1200329"/>
          </a:xfrm>
          <a:prstGeom prst="rect">
            <a:avLst/>
          </a:prstGeom>
          <a:noFill/>
        </p:spPr>
        <p:txBody>
          <a:bodyPr wrap="square" rtlCol="0">
            <a:spAutoFit/>
          </a:bodyPr>
          <a:lstStyle/>
          <a:p>
            <a:r>
              <a:rPr lang="en-GB" b="1" dirty="0">
                <a:latin typeface="Avenir Next LT Pro" panose="020B0504020202020204" pitchFamily="34" charset="0"/>
              </a:rPr>
              <a:t>This option will allow users to know about upcoming events </a:t>
            </a:r>
            <a:r>
              <a:rPr lang="en-GB" dirty="0">
                <a:latin typeface="Avenir Next LT Pro" panose="020B0504020202020204" pitchFamily="34" charset="0"/>
              </a:rPr>
              <a:t>in detail, where they have the option to join them. The goal is to make it easy for volunteers to get involved and turn individual reports into coordinated, real-world action.</a:t>
            </a:r>
          </a:p>
        </p:txBody>
      </p:sp>
    </p:spTree>
    <p:extLst>
      <p:ext uri="{BB962C8B-B14F-4D97-AF65-F5344CB8AC3E}">
        <p14:creationId xmlns:p14="http://schemas.microsoft.com/office/powerpoint/2010/main" val="3268037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D3B4E2-1340-E8F2-3770-1AB2F81D5B8C}"/>
              </a:ext>
            </a:extLst>
          </p:cNvPr>
          <p:cNvSpPr txBox="1"/>
          <p:nvPr/>
        </p:nvSpPr>
        <p:spPr>
          <a:xfrm>
            <a:off x="286916" y="-200"/>
            <a:ext cx="7315200" cy="732445"/>
          </a:xfrm>
          <a:prstGeom prst="rect">
            <a:avLst/>
          </a:prstGeom>
          <a:noFill/>
        </p:spPr>
        <p:txBody>
          <a:bodyPr wrap="square">
            <a:spAutoFit/>
          </a:bodyPr>
          <a:lstStyle/>
          <a:p>
            <a:pPr>
              <a:lnSpc>
                <a:spcPts val="5550"/>
              </a:lnSpc>
            </a:pPr>
            <a:r>
              <a:rPr lang="en-GB" sz="3000" b="1" dirty="0">
                <a:solidFill>
                  <a:schemeClr val="accent6">
                    <a:lumMod val="50000"/>
                  </a:schemeClr>
                </a:solidFill>
                <a:latin typeface="Avenir Next LT Pro" panose="020B0504020202020204" pitchFamily="34" charset="0"/>
              </a:rPr>
              <a:t>Stakeholders &amp; Core Needs</a:t>
            </a:r>
            <a:endParaRPr lang="en-US" sz="3000" b="1" dirty="0">
              <a:solidFill>
                <a:schemeClr val="accent6">
                  <a:lumMod val="50000"/>
                </a:schemeClr>
              </a:solidFill>
              <a:latin typeface="Avenir Next LT Pro" panose="020B0504020202020204" pitchFamily="34" charset="0"/>
            </a:endParaRPr>
          </a:p>
        </p:txBody>
      </p:sp>
      <p:sp>
        <p:nvSpPr>
          <p:cNvPr id="4" name="Text 0">
            <a:extLst>
              <a:ext uri="{FF2B5EF4-FFF2-40B4-BE49-F238E27FC236}">
                <a16:creationId xmlns:a16="http://schemas.microsoft.com/office/drawing/2014/main" id="{39C4CE66-5C32-D32F-40F1-C16AB562804E}"/>
              </a:ext>
            </a:extLst>
          </p:cNvPr>
          <p:cNvSpPr/>
          <p:nvPr/>
        </p:nvSpPr>
        <p:spPr>
          <a:xfrm>
            <a:off x="362069" y="782055"/>
            <a:ext cx="2994438" cy="645555"/>
          </a:xfrm>
          <a:prstGeom prst="rect">
            <a:avLst/>
          </a:prstGeom>
          <a:noFill/>
          <a:ln/>
        </p:spPr>
        <p:txBody>
          <a:bodyPr wrap="none" lIns="0" tIns="0" rIns="0" bIns="0" rtlCol="0" anchor="t"/>
          <a:lstStyle/>
          <a:p>
            <a:pPr>
              <a:lnSpc>
                <a:spcPts val="5550"/>
              </a:lnSpc>
            </a:pPr>
            <a:r>
              <a:rPr lang="en-US" sz="2200" b="1" dirty="0">
                <a:solidFill>
                  <a:schemeClr val="accent6">
                    <a:lumMod val="50000"/>
                  </a:schemeClr>
                </a:solidFill>
                <a:latin typeface="Avenir Next LT Pro" panose="020B0504020202020204" pitchFamily="34" charset="0"/>
              </a:rPr>
              <a:t>1.Community (users).</a:t>
            </a:r>
          </a:p>
        </p:txBody>
      </p:sp>
      <p:sp>
        <p:nvSpPr>
          <p:cNvPr id="5" name="TextBox 4">
            <a:extLst>
              <a:ext uri="{FF2B5EF4-FFF2-40B4-BE49-F238E27FC236}">
                <a16:creationId xmlns:a16="http://schemas.microsoft.com/office/drawing/2014/main" id="{06210DB4-50AC-830A-675F-D8CBC0144274}"/>
              </a:ext>
            </a:extLst>
          </p:cNvPr>
          <p:cNvSpPr txBox="1"/>
          <p:nvPr/>
        </p:nvSpPr>
        <p:spPr>
          <a:xfrm>
            <a:off x="463649" y="1894330"/>
            <a:ext cx="6759614" cy="400110"/>
          </a:xfrm>
          <a:prstGeom prst="rect">
            <a:avLst/>
          </a:prstGeom>
          <a:noFill/>
        </p:spPr>
        <p:txBody>
          <a:bodyPr wrap="square" rtlCol="0">
            <a:spAutoFit/>
          </a:bodyPr>
          <a:lstStyle/>
          <a:p>
            <a:r>
              <a:rPr lang="en-GB" sz="2000" b="1" dirty="0">
                <a:latin typeface="Avenir Next LT Pro" panose="020B0504020202020204" pitchFamily="34" charset="0"/>
                <a:ea typeface="Geist" panose="020B0604020202020204" charset="0"/>
                <a:cs typeface="Geist" panose="020B0604020202020204" charset="0"/>
              </a:rPr>
              <a:t>Primary User Journey: </a:t>
            </a:r>
            <a:r>
              <a:rPr lang="en-GB" sz="2000" dirty="0">
                <a:latin typeface="Avenir Next LT Pro" panose="020B0504020202020204" pitchFamily="34" charset="0"/>
                <a:ea typeface="Geist" panose="020B0604020202020204" charset="0"/>
                <a:cs typeface="Geist" panose="020B0604020202020204" charset="0"/>
              </a:rPr>
              <a:t>4  Steps reporting flow</a:t>
            </a:r>
          </a:p>
        </p:txBody>
      </p:sp>
      <p:sp>
        <p:nvSpPr>
          <p:cNvPr id="2" name="Rectangle: Rounded Corners 1">
            <a:extLst>
              <a:ext uri="{FF2B5EF4-FFF2-40B4-BE49-F238E27FC236}">
                <a16:creationId xmlns:a16="http://schemas.microsoft.com/office/drawing/2014/main" id="{A6888885-F027-F99E-4D45-7070075CF4FE}"/>
              </a:ext>
            </a:extLst>
          </p:cNvPr>
          <p:cNvSpPr/>
          <p:nvPr/>
        </p:nvSpPr>
        <p:spPr>
          <a:xfrm>
            <a:off x="3944516" y="937478"/>
            <a:ext cx="1954329" cy="523955"/>
          </a:xfrm>
          <a:prstGeom prst="round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Report Litter</a:t>
            </a:r>
          </a:p>
        </p:txBody>
      </p:sp>
      <p:grpSp>
        <p:nvGrpSpPr>
          <p:cNvPr id="13" name="Group 12">
            <a:extLst>
              <a:ext uri="{FF2B5EF4-FFF2-40B4-BE49-F238E27FC236}">
                <a16:creationId xmlns:a16="http://schemas.microsoft.com/office/drawing/2014/main" id="{59C36F1C-9FF2-F576-5824-E30F669B113C}"/>
              </a:ext>
            </a:extLst>
          </p:cNvPr>
          <p:cNvGrpSpPr/>
          <p:nvPr/>
        </p:nvGrpSpPr>
        <p:grpSpPr>
          <a:xfrm>
            <a:off x="9144316" y="0"/>
            <a:ext cx="5486400" cy="8229600"/>
            <a:chOff x="9144316" y="0"/>
            <a:chExt cx="5486400" cy="8229600"/>
          </a:xfrm>
        </p:grpSpPr>
        <p:pic>
          <p:nvPicPr>
            <p:cNvPr id="29" name="Picture 28" descr="A hand holding a cell phone with a plastic bottle on it&#10;&#10;AI-generated content may be incorrect.">
              <a:extLst>
                <a:ext uri="{FF2B5EF4-FFF2-40B4-BE49-F238E27FC236}">
                  <a16:creationId xmlns:a16="http://schemas.microsoft.com/office/drawing/2014/main" id="{1EDF66F6-A2A7-C171-0A65-5BA61C8D600F}"/>
                </a:ext>
              </a:extLst>
            </p:cNvPr>
            <p:cNvPicPr>
              <a:picLocks noChangeAspect="1"/>
            </p:cNvPicPr>
            <p:nvPr/>
          </p:nvPicPr>
          <p:blipFill>
            <a:blip r:embed="rId2"/>
            <a:stretch>
              <a:fillRect/>
            </a:stretch>
          </p:blipFill>
          <p:spPr>
            <a:xfrm>
              <a:off x="9144316" y="0"/>
              <a:ext cx="5486400" cy="8229600"/>
            </a:xfrm>
            <a:prstGeom prst="rect">
              <a:avLst/>
            </a:prstGeom>
          </p:spPr>
        </p:pic>
        <p:pic>
          <p:nvPicPr>
            <p:cNvPr id="11" name="Picture 10">
              <a:extLst>
                <a:ext uri="{FF2B5EF4-FFF2-40B4-BE49-F238E27FC236}">
                  <a16:creationId xmlns:a16="http://schemas.microsoft.com/office/drawing/2014/main" id="{FF168F34-043E-C5B7-47F0-608501E65C7D}"/>
                </a:ext>
              </a:extLst>
            </p:cNvPr>
            <p:cNvPicPr>
              <a:picLocks noChangeAspect="1"/>
            </p:cNvPicPr>
            <p:nvPr/>
          </p:nvPicPr>
          <p:blipFill>
            <a:blip r:embed="rId3"/>
            <a:stretch>
              <a:fillRect/>
            </a:stretch>
          </p:blipFill>
          <p:spPr>
            <a:xfrm>
              <a:off x="10883759" y="1667277"/>
              <a:ext cx="2271714" cy="574689"/>
            </a:xfrm>
            <a:prstGeom prst="rect">
              <a:avLst/>
            </a:prstGeom>
          </p:spPr>
        </p:pic>
      </p:grpSp>
      <p:grpSp>
        <p:nvGrpSpPr>
          <p:cNvPr id="20" name="Group 19">
            <a:extLst>
              <a:ext uri="{FF2B5EF4-FFF2-40B4-BE49-F238E27FC236}">
                <a16:creationId xmlns:a16="http://schemas.microsoft.com/office/drawing/2014/main" id="{CE132726-735A-AF66-548A-A92EC7F307CA}"/>
              </a:ext>
            </a:extLst>
          </p:cNvPr>
          <p:cNvGrpSpPr/>
          <p:nvPr/>
        </p:nvGrpSpPr>
        <p:grpSpPr>
          <a:xfrm>
            <a:off x="471671" y="2458594"/>
            <a:ext cx="8414963" cy="495618"/>
            <a:chOff x="298647" y="2522459"/>
            <a:chExt cx="8414963" cy="495618"/>
          </a:xfrm>
        </p:grpSpPr>
        <p:sp>
          <p:nvSpPr>
            <p:cNvPr id="7" name="Rectangle: Rounded Corners 6">
              <a:extLst>
                <a:ext uri="{FF2B5EF4-FFF2-40B4-BE49-F238E27FC236}">
                  <a16:creationId xmlns:a16="http://schemas.microsoft.com/office/drawing/2014/main" id="{AD5CAB8B-DBE8-FB92-917C-B909D7B02F11}"/>
                </a:ext>
              </a:extLst>
            </p:cNvPr>
            <p:cNvSpPr/>
            <p:nvPr/>
          </p:nvSpPr>
          <p:spPr>
            <a:xfrm>
              <a:off x="298647" y="2522459"/>
              <a:ext cx="1726572" cy="491778"/>
            </a:xfrm>
            <a:prstGeom prst="round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1.Open the App</a:t>
              </a:r>
            </a:p>
          </p:txBody>
        </p:sp>
        <p:sp>
          <p:nvSpPr>
            <p:cNvPr id="8" name="Rectangle: Rounded Corners 7">
              <a:extLst>
                <a:ext uri="{FF2B5EF4-FFF2-40B4-BE49-F238E27FC236}">
                  <a16:creationId xmlns:a16="http://schemas.microsoft.com/office/drawing/2014/main" id="{8A9A8C1E-BA58-5DA8-6840-4F8BAFFEB029}"/>
                </a:ext>
              </a:extLst>
            </p:cNvPr>
            <p:cNvSpPr/>
            <p:nvPr/>
          </p:nvSpPr>
          <p:spPr>
            <a:xfrm>
              <a:off x="2422407" y="2526299"/>
              <a:ext cx="1726572" cy="491778"/>
            </a:xfrm>
            <a:prstGeom prst="round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2.Take a photo</a:t>
              </a:r>
            </a:p>
          </p:txBody>
        </p:sp>
        <p:sp>
          <p:nvSpPr>
            <p:cNvPr id="9" name="Rectangle: Rounded Corners 8">
              <a:extLst>
                <a:ext uri="{FF2B5EF4-FFF2-40B4-BE49-F238E27FC236}">
                  <a16:creationId xmlns:a16="http://schemas.microsoft.com/office/drawing/2014/main" id="{B5D21317-58C3-6D64-FA02-4245DED567E5}"/>
                </a:ext>
              </a:extLst>
            </p:cNvPr>
            <p:cNvSpPr/>
            <p:nvPr/>
          </p:nvSpPr>
          <p:spPr>
            <a:xfrm>
              <a:off x="4514151" y="2522459"/>
              <a:ext cx="2106435" cy="491779"/>
            </a:xfrm>
            <a:prstGeom prst="round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3.Confirm location</a:t>
              </a:r>
            </a:p>
          </p:txBody>
        </p:sp>
        <p:sp>
          <p:nvSpPr>
            <p:cNvPr id="10" name="Rectangle: Rounded Corners 9">
              <a:extLst>
                <a:ext uri="{FF2B5EF4-FFF2-40B4-BE49-F238E27FC236}">
                  <a16:creationId xmlns:a16="http://schemas.microsoft.com/office/drawing/2014/main" id="{9BA19FCA-5243-6759-193D-E5831D0628C4}"/>
                </a:ext>
              </a:extLst>
            </p:cNvPr>
            <p:cNvSpPr/>
            <p:nvPr/>
          </p:nvSpPr>
          <p:spPr>
            <a:xfrm>
              <a:off x="6987038" y="2526299"/>
              <a:ext cx="1726572" cy="491778"/>
            </a:xfrm>
            <a:prstGeom prst="round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4.Submit</a:t>
              </a:r>
            </a:p>
          </p:txBody>
        </p:sp>
        <p:sp>
          <p:nvSpPr>
            <p:cNvPr id="14" name="Isosceles Triangle 13">
              <a:extLst>
                <a:ext uri="{FF2B5EF4-FFF2-40B4-BE49-F238E27FC236}">
                  <a16:creationId xmlns:a16="http://schemas.microsoft.com/office/drawing/2014/main" id="{1DEE9DB7-994B-065D-84BA-C67AC317B9F2}"/>
                </a:ext>
              </a:extLst>
            </p:cNvPr>
            <p:cNvSpPr/>
            <p:nvPr/>
          </p:nvSpPr>
          <p:spPr>
            <a:xfrm rot="5400000">
              <a:off x="1941874" y="2681909"/>
              <a:ext cx="400111" cy="172879"/>
            </a:xfrm>
            <a:prstGeom prst="triangle">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Isosceles Triangle 14">
              <a:extLst>
                <a:ext uri="{FF2B5EF4-FFF2-40B4-BE49-F238E27FC236}">
                  <a16:creationId xmlns:a16="http://schemas.microsoft.com/office/drawing/2014/main" id="{C6FFD1B2-67B7-A910-E9B2-222170E22968}"/>
                </a:ext>
              </a:extLst>
            </p:cNvPr>
            <p:cNvSpPr/>
            <p:nvPr/>
          </p:nvSpPr>
          <p:spPr>
            <a:xfrm rot="5400000">
              <a:off x="4068007" y="2681908"/>
              <a:ext cx="400111" cy="172879"/>
            </a:xfrm>
            <a:prstGeom prst="triangle">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Isosceles Triangle 15">
              <a:extLst>
                <a:ext uri="{FF2B5EF4-FFF2-40B4-BE49-F238E27FC236}">
                  <a16:creationId xmlns:a16="http://schemas.microsoft.com/office/drawing/2014/main" id="{16A21151-9BCD-9D6D-0A2C-8238DCBD4960}"/>
                </a:ext>
              </a:extLst>
            </p:cNvPr>
            <p:cNvSpPr/>
            <p:nvPr/>
          </p:nvSpPr>
          <p:spPr>
            <a:xfrm rot="5400000">
              <a:off x="6549443" y="2681907"/>
              <a:ext cx="400111" cy="172879"/>
            </a:xfrm>
            <a:prstGeom prst="triangle">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3C017A4F-B4F4-FA51-5AB9-7E6197D992B0}"/>
              </a:ext>
            </a:extLst>
          </p:cNvPr>
          <p:cNvSpPr txBox="1"/>
          <p:nvPr/>
        </p:nvSpPr>
        <p:spPr>
          <a:xfrm>
            <a:off x="463645" y="3503045"/>
            <a:ext cx="8318863" cy="1015663"/>
          </a:xfrm>
          <a:prstGeom prst="rect">
            <a:avLst/>
          </a:prstGeom>
          <a:noFill/>
        </p:spPr>
        <p:txBody>
          <a:bodyPr wrap="square" rtlCol="0">
            <a:spAutoFit/>
          </a:bodyPr>
          <a:lstStyle/>
          <a:p>
            <a:r>
              <a:rPr lang="en-GB" sz="2000" b="1" dirty="0">
                <a:latin typeface="Avenir Next LT Pro" panose="020B0504020202020204" pitchFamily="34" charset="0"/>
                <a:ea typeface="Geist" panose="020B0604020202020204" charset="0"/>
                <a:cs typeface="Geist" panose="020B0604020202020204" charset="0"/>
              </a:rPr>
              <a:t>1.</a:t>
            </a:r>
            <a:r>
              <a:rPr lang="en-GB" sz="2000" dirty="0">
                <a:latin typeface="Avenir Next LT Pro" panose="020B0504020202020204" pitchFamily="34" charset="0"/>
                <a:ea typeface="Geist" panose="020B0604020202020204" charset="0"/>
                <a:cs typeface="Geist" panose="020B0604020202020204" charset="0"/>
              </a:rPr>
              <a:t>Open the App – </a:t>
            </a:r>
            <a:r>
              <a:rPr lang="en-GB" sz="2000" b="1" dirty="0">
                <a:latin typeface="Avenir Next LT Pro" panose="020B0504020202020204" pitchFamily="34" charset="0"/>
                <a:ea typeface="Geist" panose="020B0604020202020204" charset="0"/>
                <a:cs typeface="Geist" panose="020B0604020202020204" charset="0"/>
              </a:rPr>
              <a:t>Report Litter :</a:t>
            </a:r>
          </a:p>
          <a:p>
            <a:r>
              <a:rPr lang="en-GB" sz="2000" b="1" dirty="0">
                <a:latin typeface="Avenir Next LT Pro" panose="020B0504020202020204" pitchFamily="34" charset="0"/>
                <a:ea typeface="Geist" panose="020B0604020202020204" charset="0"/>
                <a:cs typeface="Geist" panose="020B0604020202020204" charset="0"/>
              </a:rPr>
              <a:t> </a:t>
            </a:r>
            <a:r>
              <a:rPr lang="en-GB" sz="2000" dirty="0">
                <a:latin typeface="Avenir Next LT Pro" panose="020B0504020202020204" pitchFamily="34" charset="0"/>
                <a:ea typeface="Geist" panose="020B0604020202020204" charset="0"/>
                <a:cs typeface="Geist" panose="020B0604020202020204" charset="0"/>
              </a:rPr>
              <a:t>Home screen highlights a single primary option.</a:t>
            </a:r>
          </a:p>
          <a:p>
            <a:r>
              <a:rPr lang="en-GB" sz="2000" dirty="0"/>
              <a:t> </a:t>
            </a:r>
            <a:r>
              <a:rPr lang="en-GB" sz="2000" dirty="0">
                <a:latin typeface="Avenir Next LT Pro" panose="020B0504020202020204" pitchFamily="34" charset="0"/>
              </a:rPr>
              <a:t>Minimises decision time and cognitive load for users on the move.</a:t>
            </a:r>
            <a:endParaRPr lang="en-GB" sz="2000" dirty="0">
              <a:latin typeface="Avenir Next LT Pro" panose="020B0504020202020204" pitchFamily="34" charset="0"/>
              <a:ea typeface="Geist" panose="020B0604020202020204" charset="0"/>
              <a:cs typeface="Geist" panose="020B0604020202020204" charset="0"/>
            </a:endParaRPr>
          </a:p>
        </p:txBody>
      </p:sp>
      <p:sp>
        <p:nvSpPr>
          <p:cNvPr id="22" name="TextBox 21">
            <a:extLst>
              <a:ext uri="{FF2B5EF4-FFF2-40B4-BE49-F238E27FC236}">
                <a16:creationId xmlns:a16="http://schemas.microsoft.com/office/drawing/2014/main" id="{20524F35-3B6D-2A9E-E43E-B291FAA4606E}"/>
              </a:ext>
            </a:extLst>
          </p:cNvPr>
          <p:cNvSpPr txBox="1"/>
          <p:nvPr/>
        </p:nvSpPr>
        <p:spPr>
          <a:xfrm>
            <a:off x="471671" y="4620976"/>
            <a:ext cx="8318863" cy="1015663"/>
          </a:xfrm>
          <a:prstGeom prst="rect">
            <a:avLst/>
          </a:prstGeom>
          <a:noFill/>
        </p:spPr>
        <p:txBody>
          <a:bodyPr wrap="square" rtlCol="0">
            <a:spAutoFit/>
          </a:bodyPr>
          <a:lstStyle/>
          <a:p>
            <a:r>
              <a:rPr lang="en-GB" sz="2000" b="1" dirty="0">
                <a:latin typeface="Avenir Next LT Pro" panose="020B0504020202020204" pitchFamily="34" charset="0"/>
                <a:ea typeface="Geist" panose="020B0604020202020204" charset="0"/>
                <a:cs typeface="Geist" panose="020B0604020202020204" charset="0"/>
              </a:rPr>
              <a:t>2.</a:t>
            </a:r>
            <a:r>
              <a:rPr lang="en-GB" sz="2000" dirty="0">
                <a:latin typeface="Avenir Next LT Pro" panose="020B0504020202020204" pitchFamily="34" charset="0"/>
                <a:ea typeface="Geist" panose="020B0604020202020204" charset="0"/>
                <a:cs typeface="Geist" panose="020B0604020202020204" charset="0"/>
              </a:rPr>
              <a:t> </a:t>
            </a:r>
            <a:r>
              <a:rPr lang="en-GB" sz="2000" b="1" dirty="0">
                <a:latin typeface="Avenir Next LT Pro" panose="020B0504020202020204" pitchFamily="34" charset="0"/>
                <a:ea typeface="Geist" panose="020B0604020202020204" charset="0"/>
                <a:cs typeface="Geist" panose="020B0604020202020204" charset="0"/>
              </a:rPr>
              <a:t>Capture Litter Photo:</a:t>
            </a:r>
          </a:p>
          <a:p>
            <a:r>
              <a:rPr lang="en-GB" sz="2000" dirty="0"/>
              <a:t> </a:t>
            </a:r>
            <a:r>
              <a:rPr lang="en-GB" sz="2000" dirty="0">
                <a:latin typeface="Avenir Next LT Pro" panose="020B0504020202020204" pitchFamily="34" charset="0"/>
              </a:rPr>
              <a:t>Camera opens directly, ready to shoot.</a:t>
            </a:r>
          </a:p>
          <a:p>
            <a:r>
              <a:rPr lang="en-GB" sz="2000" dirty="0">
                <a:latin typeface="Avenir Next LT Pro" panose="020B0504020202020204" pitchFamily="34" charset="0"/>
              </a:rPr>
              <a:t> </a:t>
            </a:r>
            <a:endParaRPr lang="en-GB" sz="2000" dirty="0">
              <a:latin typeface="Avenir Next LT Pro" panose="020B0504020202020204" pitchFamily="34" charset="0"/>
              <a:ea typeface="Geist" panose="020B0604020202020204" charset="0"/>
              <a:cs typeface="Geist" panose="020B0604020202020204" charset="0"/>
            </a:endParaRPr>
          </a:p>
        </p:txBody>
      </p:sp>
      <p:sp>
        <p:nvSpPr>
          <p:cNvPr id="23" name="TextBox 22">
            <a:extLst>
              <a:ext uri="{FF2B5EF4-FFF2-40B4-BE49-F238E27FC236}">
                <a16:creationId xmlns:a16="http://schemas.microsoft.com/office/drawing/2014/main" id="{A63CFC36-5FA0-30AC-CE5D-2AEE25632DAA}"/>
              </a:ext>
            </a:extLst>
          </p:cNvPr>
          <p:cNvSpPr txBox="1"/>
          <p:nvPr/>
        </p:nvSpPr>
        <p:spPr>
          <a:xfrm>
            <a:off x="463644" y="5514576"/>
            <a:ext cx="8318863" cy="1015663"/>
          </a:xfrm>
          <a:prstGeom prst="rect">
            <a:avLst/>
          </a:prstGeom>
          <a:noFill/>
        </p:spPr>
        <p:txBody>
          <a:bodyPr wrap="square" rtlCol="0">
            <a:spAutoFit/>
          </a:bodyPr>
          <a:lstStyle/>
          <a:p>
            <a:r>
              <a:rPr lang="en-GB" sz="2000" b="1" dirty="0">
                <a:latin typeface="Avenir Next LT Pro" panose="020B0504020202020204" pitchFamily="34" charset="0"/>
                <a:ea typeface="Geist" panose="020B0604020202020204" charset="0"/>
                <a:cs typeface="Geist" panose="020B0604020202020204" charset="0"/>
              </a:rPr>
              <a:t>3.Confirm location and details</a:t>
            </a:r>
            <a:r>
              <a:rPr lang="en-GB" sz="2000" dirty="0">
                <a:latin typeface="Avenir Next LT Pro" panose="020B0504020202020204" pitchFamily="34" charset="0"/>
                <a:ea typeface="Geist" panose="020B0604020202020204" charset="0"/>
                <a:cs typeface="Geist" panose="020B0604020202020204" charset="0"/>
              </a:rPr>
              <a:t> </a:t>
            </a:r>
            <a:r>
              <a:rPr lang="en-GB" sz="2000" b="1" dirty="0">
                <a:latin typeface="Avenir Next LT Pro" panose="020B0504020202020204" pitchFamily="34" charset="0"/>
                <a:ea typeface="Geist" panose="020B0604020202020204" charset="0"/>
                <a:cs typeface="Geist" panose="020B0604020202020204" charset="0"/>
              </a:rPr>
              <a:t>:</a:t>
            </a:r>
          </a:p>
          <a:p>
            <a:r>
              <a:rPr lang="en-GB" sz="2000" dirty="0"/>
              <a:t> </a:t>
            </a:r>
            <a:r>
              <a:rPr lang="en-GB" sz="2000" dirty="0">
                <a:latin typeface="Avenir Next LT Pro" panose="020B0504020202020204" pitchFamily="34" charset="0"/>
              </a:rPr>
              <a:t>GPS auto-fills location; user can adjust pin on the map.</a:t>
            </a:r>
          </a:p>
          <a:p>
            <a:r>
              <a:rPr lang="en-GB" sz="2000" dirty="0">
                <a:latin typeface="Avenir Next LT Pro" panose="020B0504020202020204" pitchFamily="34" charset="0"/>
              </a:rPr>
              <a:t> </a:t>
            </a:r>
            <a:endParaRPr lang="en-GB" sz="2000" dirty="0">
              <a:latin typeface="Avenir Next LT Pro" panose="020B0504020202020204" pitchFamily="34" charset="0"/>
              <a:ea typeface="Geist" panose="020B0604020202020204" charset="0"/>
              <a:cs typeface="Geist" panose="020B0604020202020204" charset="0"/>
            </a:endParaRPr>
          </a:p>
        </p:txBody>
      </p:sp>
      <p:sp>
        <p:nvSpPr>
          <p:cNvPr id="24" name="TextBox 23">
            <a:extLst>
              <a:ext uri="{FF2B5EF4-FFF2-40B4-BE49-F238E27FC236}">
                <a16:creationId xmlns:a16="http://schemas.microsoft.com/office/drawing/2014/main" id="{A8323718-B95E-2A51-DA17-EF03D8AE259C}"/>
              </a:ext>
            </a:extLst>
          </p:cNvPr>
          <p:cNvSpPr txBox="1"/>
          <p:nvPr/>
        </p:nvSpPr>
        <p:spPr>
          <a:xfrm>
            <a:off x="463649" y="6363951"/>
            <a:ext cx="8318863" cy="1938992"/>
          </a:xfrm>
          <a:prstGeom prst="rect">
            <a:avLst/>
          </a:prstGeom>
          <a:noFill/>
        </p:spPr>
        <p:txBody>
          <a:bodyPr wrap="square" rtlCol="0">
            <a:spAutoFit/>
          </a:bodyPr>
          <a:lstStyle/>
          <a:p>
            <a:r>
              <a:rPr lang="en-GB" sz="2000" b="1" dirty="0">
                <a:latin typeface="Avenir Next LT Pro" panose="020B0504020202020204" pitchFamily="34" charset="0"/>
                <a:ea typeface="Geist" panose="020B0604020202020204" charset="0"/>
                <a:cs typeface="Geist" panose="020B0604020202020204" charset="0"/>
              </a:rPr>
              <a:t>4. Submit – Immediate feedback:</a:t>
            </a:r>
          </a:p>
          <a:p>
            <a:r>
              <a:rPr lang="en-GB" sz="2000" dirty="0">
                <a:latin typeface="Avenir Next LT Pro" panose="020B0504020202020204" pitchFamily="34" charset="0"/>
              </a:rPr>
              <a:t> Clear confirmation screen with status (“Report submitted”), points earned and next steps.</a:t>
            </a:r>
          </a:p>
          <a:p>
            <a:r>
              <a:rPr lang="en-GB" sz="2000" dirty="0">
                <a:latin typeface="Avenir Next LT Pro" panose="020B0504020202020204" pitchFamily="34" charset="0"/>
              </a:rPr>
              <a:t>Supports a responsive feedback loop, reinforcing motivation to keep using the app</a:t>
            </a:r>
            <a:r>
              <a:rPr lang="en-GB" sz="2000" dirty="0"/>
              <a:t>.</a:t>
            </a:r>
            <a:endParaRPr lang="en-GB" sz="2000" dirty="0">
              <a:latin typeface="Avenir Next LT Pro" panose="020B0504020202020204" pitchFamily="34" charset="0"/>
            </a:endParaRPr>
          </a:p>
          <a:p>
            <a:r>
              <a:rPr lang="en-GB" sz="2000" dirty="0">
                <a:latin typeface="Avenir Next LT Pro" panose="020B0504020202020204" pitchFamily="34" charset="0"/>
              </a:rPr>
              <a:t> </a:t>
            </a:r>
            <a:endParaRPr lang="en-GB" sz="2000" dirty="0">
              <a:latin typeface="Avenir Next LT Pro" panose="020B0504020202020204" pitchFamily="34" charset="0"/>
              <a:ea typeface="Geist" panose="020B0604020202020204" charset="0"/>
              <a:cs typeface="Geist" panose="020B0604020202020204" charset="0"/>
            </a:endParaRPr>
          </a:p>
        </p:txBody>
      </p:sp>
    </p:spTree>
    <p:extLst>
      <p:ext uri="{BB962C8B-B14F-4D97-AF65-F5344CB8AC3E}">
        <p14:creationId xmlns:p14="http://schemas.microsoft.com/office/powerpoint/2010/main" val="1861102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479DCE-2BB7-725C-1F61-66D0019359B4}"/>
              </a:ext>
            </a:extLst>
          </p:cNvPr>
          <p:cNvSpPr txBox="1"/>
          <p:nvPr/>
        </p:nvSpPr>
        <p:spPr>
          <a:xfrm>
            <a:off x="455963" y="1883669"/>
            <a:ext cx="7082344" cy="4093428"/>
          </a:xfrm>
          <a:prstGeom prst="rect">
            <a:avLst/>
          </a:prstGeom>
          <a:noFill/>
        </p:spPr>
        <p:txBody>
          <a:bodyPr wrap="square" rtlCol="0">
            <a:spAutoFit/>
          </a:bodyPr>
          <a:lstStyle/>
          <a:p>
            <a:pPr marL="285750" indent="-285750">
              <a:buFont typeface="Arial" panose="020B0604020202020204" pitchFamily="34" charset="0"/>
              <a:buChar char="•"/>
            </a:pPr>
            <a:r>
              <a:rPr lang="en-GB" sz="2000" b="1" dirty="0">
                <a:latin typeface="Avenir Next LT Pro" panose="020B0504020202020204" pitchFamily="34" charset="0"/>
              </a:rPr>
              <a:t>Motivational feedback &amp; perceived responsiveness</a:t>
            </a:r>
            <a:r>
              <a:rPr lang="en-GB" sz="2000" b="1" dirty="0">
                <a:latin typeface="Avenir Next LT Pro" panose="020B0504020202020204" pitchFamily="34" charset="0"/>
                <a:ea typeface="Geist" panose="020B0604020202020204" charset="0"/>
                <a:cs typeface="Geist" panose="020B0604020202020204" charset="0"/>
              </a:rPr>
              <a:t>:</a:t>
            </a:r>
          </a:p>
          <a:p>
            <a:endParaRPr lang="en-GB" sz="2000" b="1" dirty="0">
              <a:latin typeface="Avenir Next LT Pro" panose="020B0504020202020204" pitchFamily="34" charset="0"/>
              <a:ea typeface="Geist" panose="020B0604020202020204" charset="0"/>
              <a:cs typeface="Geist" panose="020B0604020202020204" charset="0"/>
            </a:endParaRPr>
          </a:p>
          <a:p>
            <a:r>
              <a:rPr lang="en-GB" sz="2000" dirty="0">
                <a:latin typeface="Avenir Next LT Pro" panose="020B0504020202020204" pitchFamily="34" charset="0"/>
              </a:rPr>
              <a:t>Ensures users receive clear updates on the status and outcomes    of their reports so they can see that issues are acknowledged and resolved, maintaining motivation to participate and countering the risk of long-term reporting drop-off.</a:t>
            </a:r>
          </a:p>
          <a:p>
            <a:r>
              <a:rPr lang="en-GB" sz="2000" dirty="0">
                <a:latin typeface="Avenir Next LT Pro" panose="020B0504020202020204" pitchFamily="34" charset="0"/>
              </a:rPr>
              <a:t>Provides timely, transparent feedback on how each report is processed (status updates, progress indicators and impact metrics), strengthening perceived responsiveness and helping to avoid the “disengagement dilemma” where citizens stop reporting because they see no evidence that their input leads to action.[3]</a:t>
            </a:r>
            <a:endParaRPr lang="en-GB" sz="2000" dirty="0">
              <a:latin typeface="Avenir Next LT Pro" panose="020B0504020202020204" pitchFamily="34" charset="0"/>
              <a:ea typeface="Geist" panose="020B0604020202020204" charset="0"/>
              <a:cs typeface="Geist" panose="020B0604020202020204" charset="0"/>
            </a:endParaRPr>
          </a:p>
        </p:txBody>
      </p:sp>
      <p:sp>
        <p:nvSpPr>
          <p:cNvPr id="3" name="Text 0">
            <a:extLst>
              <a:ext uri="{FF2B5EF4-FFF2-40B4-BE49-F238E27FC236}">
                <a16:creationId xmlns:a16="http://schemas.microsoft.com/office/drawing/2014/main" id="{5BCEB0B8-972F-673E-0A98-04B4BA80B933}"/>
              </a:ext>
            </a:extLst>
          </p:cNvPr>
          <p:cNvSpPr/>
          <p:nvPr/>
        </p:nvSpPr>
        <p:spPr>
          <a:xfrm>
            <a:off x="455963" y="377341"/>
            <a:ext cx="6106471" cy="708779"/>
          </a:xfrm>
          <a:prstGeom prst="rect">
            <a:avLst/>
          </a:prstGeom>
          <a:noFill/>
          <a:ln/>
        </p:spPr>
        <p:txBody>
          <a:bodyPr wrap="none" lIns="0" tIns="0" rIns="0" bIns="0" rtlCol="0" anchor="t"/>
          <a:lstStyle/>
          <a:p>
            <a:pPr>
              <a:lnSpc>
                <a:spcPts val="5550"/>
              </a:lnSpc>
            </a:pPr>
            <a:r>
              <a:rPr lang="en-US" sz="2200" b="1" dirty="0">
                <a:solidFill>
                  <a:schemeClr val="accent6">
                    <a:lumMod val="50000"/>
                  </a:schemeClr>
                </a:solidFill>
                <a:latin typeface="Avenir Next LT Pro" panose="020B0504020202020204" pitchFamily="34" charset="0"/>
              </a:rPr>
              <a:t>Immediate feedback:</a:t>
            </a:r>
          </a:p>
        </p:txBody>
      </p:sp>
      <p:pic>
        <p:nvPicPr>
          <p:cNvPr id="5" name="Picture 4" descr="A screen shot of a phone&#10;&#10;AI-generated content may be incorrect.">
            <a:extLst>
              <a:ext uri="{FF2B5EF4-FFF2-40B4-BE49-F238E27FC236}">
                <a16:creationId xmlns:a16="http://schemas.microsoft.com/office/drawing/2014/main" id="{3E9A910D-0EDE-9ED9-AFF8-42CEA34C53F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9144000" y="0"/>
            <a:ext cx="5486400" cy="8229600"/>
          </a:xfrm>
          <a:prstGeom prst="rect">
            <a:avLst/>
          </a:prstGeom>
        </p:spPr>
      </p:pic>
    </p:spTree>
    <p:extLst>
      <p:ext uri="{BB962C8B-B14F-4D97-AF65-F5344CB8AC3E}">
        <p14:creationId xmlns:p14="http://schemas.microsoft.com/office/powerpoint/2010/main" val="2655537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F64644D0-8C3A-08CC-0EBE-6B1971A67AB2}"/>
              </a:ext>
            </a:extLst>
          </p:cNvPr>
          <p:cNvSpPr/>
          <p:nvPr/>
        </p:nvSpPr>
        <p:spPr>
          <a:xfrm>
            <a:off x="432640" y="139135"/>
            <a:ext cx="6106471" cy="708779"/>
          </a:xfrm>
          <a:prstGeom prst="rect">
            <a:avLst/>
          </a:prstGeom>
          <a:noFill/>
          <a:ln/>
        </p:spPr>
        <p:txBody>
          <a:bodyPr wrap="none" lIns="0" tIns="0" rIns="0" bIns="0" rtlCol="0" anchor="t"/>
          <a:lstStyle/>
          <a:p>
            <a:pPr>
              <a:lnSpc>
                <a:spcPts val="5550"/>
              </a:lnSpc>
            </a:pPr>
            <a:r>
              <a:rPr lang="en-US" sz="2200" b="1" dirty="0">
                <a:solidFill>
                  <a:schemeClr val="accent6">
                    <a:lumMod val="50000"/>
                  </a:schemeClr>
                </a:solidFill>
                <a:latin typeface="Avenir Next LT Pro" panose="020B0504020202020204" pitchFamily="34" charset="0"/>
              </a:rPr>
              <a:t>2. Volunteers and Community clean groups.</a:t>
            </a:r>
          </a:p>
        </p:txBody>
      </p:sp>
      <p:pic>
        <p:nvPicPr>
          <p:cNvPr id="12" name="Picture 11" descr="A screen shot of a phone&#10;&#10;AI-generated content may be incorrect.">
            <a:extLst>
              <a:ext uri="{FF2B5EF4-FFF2-40B4-BE49-F238E27FC236}">
                <a16:creationId xmlns:a16="http://schemas.microsoft.com/office/drawing/2014/main" id="{84102B3D-EFBB-65F2-1046-60569AEF780F}"/>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8836638" y="0"/>
            <a:ext cx="5793761" cy="8229600"/>
          </a:xfrm>
          <a:prstGeom prst="rect">
            <a:avLst/>
          </a:prstGeom>
        </p:spPr>
      </p:pic>
      <p:sp>
        <p:nvSpPr>
          <p:cNvPr id="3" name="Rectangle: Rounded Corners 2">
            <a:extLst>
              <a:ext uri="{FF2B5EF4-FFF2-40B4-BE49-F238E27FC236}">
                <a16:creationId xmlns:a16="http://schemas.microsoft.com/office/drawing/2014/main" id="{556EEC22-2A12-FF63-D986-1EB0EBF2FB01}"/>
              </a:ext>
            </a:extLst>
          </p:cNvPr>
          <p:cNvSpPr/>
          <p:nvPr/>
        </p:nvSpPr>
        <p:spPr>
          <a:xfrm>
            <a:off x="432640" y="1083342"/>
            <a:ext cx="2391533" cy="523955"/>
          </a:xfrm>
          <a:prstGeom prst="round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6">
                    <a:lumMod val="50000"/>
                  </a:schemeClr>
                </a:solidFill>
              </a:rPr>
              <a:t>Browse Events</a:t>
            </a:r>
          </a:p>
        </p:txBody>
      </p:sp>
      <p:grpSp>
        <p:nvGrpSpPr>
          <p:cNvPr id="5" name="Group 4">
            <a:extLst>
              <a:ext uri="{FF2B5EF4-FFF2-40B4-BE49-F238E27FC236}">
                <a16:creationId xmlns:a16="http://schemas.microsoft.com/office/drawing/2014/main" id="{CC962017-4C80-FB9C-ED14-635905A3488C}"/>
              </a:ext>
            </a:extLst>
          </p:cNvPr>
          <p:cNvGrpSpPr/>
          <p:nvPr/>
        </p:nvGrpSpPr>
        <p:grpSpPr>
          <a:xfrm>
            <a:off x="432640" y="2274474"/>
            <a:ext cx="8150425" cy="5444549"/>
            <a:chOff x="432640" y="1905640"/>
            <a:chExt cx="8150425" cy="5444549"/>
          </a:xfrm>
        </p:grpSpPr>
        <p:sp>
          <p:nvSpPr>
            <p:cNvPr id="4" name="TextBox 3">
              <a:extLst>
                <a:ext uri="{FF2B5EF4-FFF2-40B4-BE49-F238E27FC236}">
                  <a16:creationId xmlns:a16="http://schemas.microsoft.com/office/drawing/2014/main" id="{0F3736E3-2C08-8611-0C0E-79839A4A6193}"/>
                </a:ext>
              </a:extLst>
            </p:cNvPr>
            <p:cNvSpPr txBox="1"/>
            <p:nvPr/>
          </p:nvSpPr>
          <p:spPr>
            <a:xfrm>
              <a:off x="432640" y="1905640"/>
              <a:ext cx="8150425" cy="2554545"/>
            </a:xfrm>
            <a:prstGeom prst="rect">
              <a:avLst/>
            </a:prstGeom>
            <a:noFill/>
          </p:spPr>
          <p:txBody>
            <a:bodyPr wrap="square" rtlCol="0">
              <a:spAutoFit/>
            </a:bodyPr>
            <a:lstStyle/>
            <a:p>
              <a:pPr marL="285750" indent="-285750">
                <a:buFont typeface="Arial" panose="020B0604020202020204" pitchFamily="34" charset="0"/>
                <a:buChar char="•"/>
              </a:pPr>
              <a:r>
                <a:rPr lang="en-GB" sz="2000" b="1" dirty="0">
                  <a:latin typeface="Avenir Next LT Pro" panose="020B0504020202020204" pitchFamily="34" charset="0"/>
                  <a:ea typeface="Geist" panose="020B0604020202020204" charset="0"/>
                  <a:cs typeface="Geist" panose="020B0604020202020204" charset="0"/>
                </a:rPr>
                <a:t>Clear Overview of upcoming clean-up events: </a:t>
              </a:r>
            </a:p>
            <a:p>
              <a:r>
                <a:rPr lang="en-GB" sz="2000" dirty="0">
                  <a:latin typeface="Avenir Next LT Pro" panose="020B0504020202020204" pitchFamily="34" charset="0"/>
                  <a:ea typeface="Geist" panose="020B0604020202020204" charset="0"/>
                  <a:cs typeface="Geist" panose="020B0604020202020204" charset="0"/>
                </a:rPr>
                <a:t>The “Browse Events” screen displays upcoming available events, with details on where users can join them.</a:t>
              </a:r>
            </a:p>
            <a:p>
              <a:endParaRPr lang="en-GB" sz="2000" dirty="0">
                <a:latin typeface="Avenir Next LT Pro" panose="020B0504020202020204" pitchFamily="34" charset="0"/>
                <a:ea typeface="Geist" panose="020B0604020202020204" charset="0"/>
                <a:cs typeface="Geist" panose="020B0604020202020204" charset="0"/>
              </a:endParaRPr>
            </a:p>
            <a:p>
              <a:pPr marL="342900" indent="-342900">
                <a:buFont typeface="Arial" panose="020B0604020202020204" pitchFamily="34" charset="0"/>
                <a:buChar char="•"/>
              </a:pPr>
              <a:r>
                <a:rPr lang="en-GB" sz="2000" b="1" dirty="0">
                  <a:latin typeface="Avenir Next LT Pro" panose="020B0504020202020204" pitchFamily="34" charset="0"/>
                  <a:ea typeface="Geist" panose="020B0604020202020204" charset="0"/>
                  <a:cs typeface="Geist" panose="020B0604020202020204" charset="0"/>
                </a:rPr>
                <a:t>Practical decision-making details:</a:t>
              </a:r>
            </a:p>
            <a:p>
              <a:r>
                <a:rPr lang="en-GB" sz="2000" dirty="0">
                  <a:latin typeface="Avenir Next LT Pro" panose="020B0504020202020204" pitchFamily="34" charset="0"/>
                  <a:ea typeface="Geist" panose="020B0604020202020204" charset="0"/>
                  <a:cs typeface="Geist" panose="020B0604020202020204" charset="0"/>
                </a:rPr>
                <a:t>Clicking on each event card expands it to show a more detailed description of the event as: meeting point, required equipment, type of work, available spots...</a:t>
              </a:r>
            </a:p>
          </p:txBody>
        </p:sp>
        <p:sp>
          <p:nvSpPr>
            <p:cNvPr id="6" name="TextBox 5">
              <a:extLst>
                <a:ext uri="{FF2B5EF4-FFF2-40B4-BE49-F238E27FC236}">
                  <a16:creationId xmlns:a16="http://schemas.microsoft.com/office/drawing/2014/main" id="{CD7754B3-2E09-6332-D995-542AC6B26B88}"/>
                </a:ext>
              </a:extLst>
            </p:cNvPr>
            <p:cNvSpPr txBox="1"/>
            <p:nvPr/>
          </p:nvSpPr>
          <p:spPr>
            <a:xfrm>
              <a:off x="432640" y="4735636"/>
              <a:ext cx="8037499" cy="1015663"/>
            </a:xfrm>
            <a:prstGeom prst="rect">
              <a:avLst/>
            </a:prstGeom>
            <a:noFill/>
          </p:spPr>
          <p:txBody>
            <a:bodyPr wrap="square" rtlCol="0">
              <a:spAutoFit/>
            </a:bodyPr>
            <a:lstStyle/>
            <a:p>
              <a:pPr marL="285750" indent="-285750">
                <a:buFont typeface="Arial" panose="020B0604020202020204" pitchFamily="34" charset="0"/>
                <a:buChar char="•"/>
              </a:pPr>
              <a:r>
                <a:rPr lang="en-GB" sz="2000" b="1" dirty="0">
                  <a:latin typeface="Avenir Next LT Pro" panose="020B0504020202020204" pitchFamily="34" charset="0"/>
                </a:rPr>
                <a:t>Live location preview (Google Maps API): </a:t>
              </a:r>
            </a:p>
            <a:p>
              <a:r>
                <a:rPr lang="en-GB" sz="2000" dirty="0">
                  <a:latin typeface="Avenir Next LT Pro" panose="020B0504020202020204" pitchFamily="34" charset="0"/>
                  <a:ea typeface="Geist" panose="020B0604020202020204" charset="0"/>
                  <a:cs typeface="Geist" panose="020B0604020202020204" charset="0"/>
                </a:rPr>
                <a:t>Each event </a:t>
              </a:r>
              <a:r>
                <a:rPr lang="en-GB" sz="2000" dirty="0">
                  <a:latin typeface="Avenir Next LT Pro" panose="020B0504020202020204" pitchFamily="34" charset="0"/>
                </a:rPr>
                <a:t>card includes a real-time map snippet of the meeting point and event work area,  powered by the Google Maps API. [4]</a:t>
              </a:r>
              <a:endParaRPr lang="en-GB" sz="2000" dirty="0">
                <a:latin typeface="Avenir Next LT Pro" panose="020B0504020202020204" pitchFamily="34" charset="0"/>
                <a:ea typeface="Geist" panose="020B0604020202020204" charset="0"/>
                <a:cs typeface="Geist" panose="020B0604020202020204" charset="0"/>
              </a:endParaRPr>
            </a:p>
          </p:txBody>
        </p:sp>
        <p:sp>
          <p:nvSpPr>
            <p:cNvPr id="11" name="TextBox 10">
              <a:extLst>
                <a:ext uri="{FF2B5EF4-FFF2-40B4-BE49-F238E27FC236}">
                  <a16:creationId xmlns:a16="http://schemas.microsoft.com/office/drawing/2014/main" id="{58C0EAAE-961C-9B19-0C86-B1D08E345771}"/>
                </a:ext>
              </a:extLst>
            </p:cNvPr>
            <p:cNvSpPr txBox="1"/>
            <p:nvPr/>
          </p:nvSpPr>
          <p:spPr>
            <a:xfrm>
              <a:off x="432640" y="6026750"/>
              <a:ext cx="8037499" cy="1323439"/>
            </a:xfrm>
            <a:prstGeom prst="rect">
              <a:avLst/>
            </a:prstGeom>
            <a:noFill/>
          </p:spPr>
          <p:txBody>
            <a:bodyPr wrap="square" rtlCol="0">
              <a:spAutoFit/>
            </a:bodyPr>
            <a:lstStyle/>
            <a:p>
              <a:pPr marL="285750" indent="-285750">
                <a:buFont typeface="Arial" panose="020B0604020202020204" pitchFamily="34" charset="0"/>
                <a:buChar char="•"/>
              </a:pPr>
              <a:r>
                <a:rPr lang="en-GB" sz="2000" b="1" dirty="0">
                  <a:latin typeface="Avenir Next LT Pro" panose="020B0504020202020204" pitchFamily="34" charset="0"/>
                </a:rPr>
                <a:t>One-tap joining and confirmation:</a:t>
              </a:r>
            </a:p>
            <a:p>
              <a:r>
                <a:rPr lang="en-GB" sz="2000" dirty="0">
                  <a:latin typeface="Avenir Next LT Pro" panose="020B0504020202020204" pitchFamily="34" charset="0"/>
                </a:rPr>
                <a:t>“Join Event” button on each event lets volunteers register with a single tap, followed by a clear confirmation state and optional reminders link to “Google Calendar”.</a:t>
              </a:r>
              <a:endParaRPr lang="en-GB" sz="2000" dirty="0">
                <a:latin typeface="Avenir Next LT Pro" panose="020B0504020202020204" pitchFamily="34" charset="0"/>
                <a:ea typeface="Geist" panose="020B0604020202020204" charset="0"/>
                <a:cs typeface="Geist" panose="020B0604020202020204" charset="0"/>
              </a:endParaRPr>
            </a:p>
          </p:txBody>
        </p:sp>
      </p:grpSp>
    </p:spTree>
    <p:extLst>
      <p:ext uri="{BB962C8B-B14F-4D97-AF65-F5344CB8AC3E}">
        <p14:creationId xmlns:p14="http://schemas.microsoft.com/office/powerpoint/2010/main" val="2765110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A68A6918-4B9E-705E-96E6-9AD1FE6970B8}"/>
              </a:ext>
            </a:extLst>
          </p:cNvPr>
          <p:cNvSpPr/>
          <p:nvPr/>
        </p:nvSpPr>
        <p:spPr>
          <a:xfrm>
            <a:off x="10360550" y="5886192"/>
            <a:ext cx="4269850" cy="1693628"/>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screen shot of a phone&#10;&#10;AI-generated content may be incorrect.">
            <a:extLst>
              <a:ext uri="{FF2B5EF4-FFF2-40B4-BE49-F238E27FC236}">
                <a16:creationId xmlns:a16="http://schemas.microsoft.com/office/drawing/2014/main" id="{50486D14-E948-FBF6-7735-E6820855FE9D}"/>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900"/>
                    </a14:imgEffect>
                  </a14:imgLayer>
                </a14:imgProps>
              </a:ext>
            </a:extLst>
          </a:blip>
          <a:stretch>
            <a:fillRect/>
          </a:stretch>
        </p:blipFill>
        <p:spPr>
          <a:xfrm>
            <a:off x="2434264" y="4346173"/>
            <a:ext cx="2523530" cy="3785296"/>
          </a:xfrm>
          <a:prstGeom prst="rect">
            <a:avLst/>
          </a:prstGeom>
        </p:spPr>
      </p:pic>
      <p:pic>
        <p:nvPicPr>
          <p:cNvPr id="4" name="Picture 3" descr="A screen shot of a phone&#10;&#10;AI-generated content may be incorrect.">
            <a:extLst>
              <a:ext uri="{FF2B5EF4-FFF2-40B4-BE49-F238E27FC236}">
                <a16:creationId xmlns:a16="http://schemas.microsoft.com/office/drawing/2014/main" id="{47F42E9A-6A21-A445-C195-C916A9E80A50}"/>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5900"/>
                    </a14:imgEffect>
                  </a14:imgLayer>
                </a14:imgProps>
              </a:ext>
            </a:extLst>
          </a:blip>
          <a:stretch>
            <a:fillRect/>
          </a:stretch>
        </p:blipFill>
        <p:spPr>
          <a:xfrm>
            <a:off x="227959" y="126529"/>
            <a:ext cx="2530609" cy="3795913"/>
          </a:xfrm>
          <a:prstGeom prst="rect">
            <a:avLst/>
          </a:prstGeom>
        </p:spPr>
      </p:pic>
      <p:pic>
        <p:nvPicPr>
          <p:cNvPr id="5" name="Picture 4" descr="A screen shot of a phone&#10;&#10;AI-generated content may be incorrect.">
            <a:extLst>
              <a:ext uri="{FF2B5EF4-FFF2-40B4-BE49-F238E27FC236}">
                <a16:creationId xmlns:a16="http://schemas.microsoft.com/office/drawing/2014/main" id="{8752936B-5F06-64F4-DDFF-E6F8283E6E45}"/>
              </a:ext>
            </a:extLst>
          </p:cNvPr>
          <p:cNvPicPr>
            <a:picLocks noChangeAspect="1"/>
          </p:cNvPicPr>
          <p:nvPr/>
        </p:nvPicPr>
        <p:blipFill>
          <a:blip r:embed="rId6">
            <a:extLst>
              <a:ext uri="{BEBA8EAE-BF5A-486C-A8C5-ECC9F3942E4B}">
                <a14:imgProps xmlns:a14="http://schemas.microsoft.com/office/drawing/2010/main">
                  <a14:imgLayer r:embed="rId7">
                    <a14:imgEffect>
                      <a14:colorTemperature colorTemp="5300"/>
                    </a14:imgEffect>
                  </a14:imgLayer>
                </a14:imgProps>
              </a:ext>
            </a:extLst>
          </a:blip>
          <a:stretch>
            <a:fillRect/>
          </a:stretch>
        </p:blipFill>
        <p:spPr>
          <a:xfrm>
            <a:off x="10434918" y="242112"/>
            <a:ext cx="2376496" cy="3564746"/>
          </a:xfrm>
          <a:prstGeom prst="rect">
            <a:avLst/>
          </a:prstGeom>
        </p:spPr>
      </p:pic>
      <p:grpSp>
        <p:nvGrpSpPr>
          <p:cNvPr id="11" name="Group 10">
            <a:extLst>
              <a:ext uri="{FF2B5EF4-FFF2-40B4-BE49-F238E27FC236}">
                <a16:creationId xmlns:a16="http://schemas.microsoft.com/office/drawing/2014/main" id="{5C08DA27-1ED4-81AB-68C9-DBAC12B4D30B}"/>
              </a:ext>
            </a:extLst>
          </p:cNvPr>
          <p:cNvGrpSpPr/>
          <p:nvPr/>
        </p:nvGrpSpPr>
        <p:grpSpPr>
          <a:xfrm>
            <a:off x="6296809" y="4450946"/>
            <a:ext cx="2606445" cy="3680523"/>
            <a:chOff x="4035398" y="2351313"/>
            <a:chExt cx="3926540" cy="5544612"/>
          </a:xfrm>
        </p:grpSpPr>
        <p:pic>
          <p:nvPicPr>
            <p:cNvPr id="6" name="Picture 5" descr="A screen shot of a phone&#10;&#10;AI-generated content may be incorrect.">
              <a:extLst>
                <a:ext uri="{FF2B5EF4-FFF2-40B4-BE49-F238E27FC236}">
                  <a16:creationId xmlns:a16="http://schemas.microsoft.com/office/drawing/2014/main" id="{A950024E-9AFD-C75C-7490-A58ECD5CB796}"/>
                </a:ext>
              </a:extLst>
            </p:cNvPr>
            <p:cNvPicPr>
              <a:picLocks noChangeAspect="1"/>
            </p:cNvPicPr>
            <p:nvPr/>
          </p:nvPicPr>
          <p:blipFill>
            <a:blip r:embed="rId8">
              <a:extLst>
                <a:ext uri="{BEBA8EAE-BF5A-486C-A8C5-ECC9F3942E4B}">
                  <a14:imgProps xmlns:a14="http://schemas.microsoft.com/office/drawing/2010/main">
                    <a14:imgLayer r:embed="rId9">
                      <a14:imgEffect>
                        <a14:colorTemperature colorTemp="5900"/>
                      </a14:imgEffect>
                    </a14:imgLayer>
                  </a14:imgProps>
                </a:ext>
              </a:extLst>
            </a:blip>
            <a:stretch>
              <a:fillRect/>
            </a:stretch>
          </p:blipFill>
          <p:spPr>
            <a:xfrm>
              <a:off x="4035398" y="2351314"/>
              <a:ext cx="3903489" cy="5544611"/>
            </a:xfrm>
            <a:prstGeom prst="rect">
              <a:avLst/>
            </a:prstGeom>
          </p:spPr>
        </p:pic>
        <p:sp>
          <p:nvSpPr>
            <p:cNvPr id="8" name="Rectangle 7">
              <a:extLst>
                <a:ext uri="{FF2B5EF4-FFF2-40B4-BE49-F238E27FC236}">
                  <a16:creationId xmlns:a16="http://schemas.microsoft.com/office/drawing/2014/main" id="{1AEB4100-3D08-A688-110F-6CDF4B317F99}"/>
                </a:ext>
              </a:extLst>
            </p:cNvPr>
            <p:cNvSpPr/>
            <p:nvPr/>
          </p:nvSpPr>
          <p:spPr>
            <a:xfrm>
              <a:off x="7433021" y="2351313"/>
              <a:ext cx="528917" cy="55446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0D844B4-F000-B6A8-CB4C-5267FC235A7C}"/>
                </a:ext>
              </a:extLst>
            </p:cNvPr>
            <p:cNvSpPr/>
            <p:nvPr/>
          </p:nvSpPr>
          <p:spPr>
            <a:xfrm>
              <a:off x="4035398" y="2351313"/>
              <a:ext cx="528917" cy="55446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3" name="Straight Arrow Connector 12">
            <a:extLst>
              <a:ext uri="{FF2B5EF4-FFF2-40B4-BE49-F238E27FC236}">
                <a16:creationId xmlns:a16="http://schemas.microsoft.com/office/drawing/2014/main" id="{B4768526-59A6-DBD4-497D-F7C87330F279}"/>
              </a:ext>
            </a:extLst>
          </p:cNvPr>
          <p:cNvCxnSpPr>
            <a:cxnSpLocks/>
          </p:cNvCxnSpPr>
          <p:nvPr/>
        </p:nvCxnSpPr>
        <p:spPr>
          <a:xfrm>
            <a:off x="2220938" y="3545925"/>
            <a:ext cx="745099" cy="753035"/>
          </a:xfrm>
          <a:prstGeom prst="straightConnector1">
            <a:avLst/>
          </a:prstGeom>
          <a:ln w="28575">
            <a:solidFill>
              <a:schemeClr val="accent1">
                <a:lumMod val="40000"/>
                <a:lumOff val="60000"/>
              </a:schemeClr>
            </a:solidFill>
            <a:tailEnd type="triangle"/>
          </a:ln>
        </p:spPr>
        <p:style>
          <a:lnRef idx="3">
            <a:schemeClr val="accent2"/>
          </a:lnRef>
          <a:fillRef idx="0">
            <a:schemeClr val="accent2"/>
          </a:fillRef>
          <a:effectRef idx="2">
            <a:schemeClr val="accent2"/>
          </a:effectRef>
          <a:fontRef idx="minor">
            <a:schemeClr val="tx1"/>
          </a:fontRef>
        </p:style>
      </p:cxnSp>
      <p:cxnSp>
        <p:nvCxnSpPr>
          <p:cNvPr id="14" name="Straight Arrow Connector 13">
            <a:extLst>
              <a:ext uri="{FF2B5EF4-FFF2-40B4-BE49-F238E27FC236}">
                <a16:creationId xmlns:a16="http://schemas.microsoft.com/office/drawing/2014/main" id="{525D8223-3A38-163B-8E0D-DE145FEE2E10}"/>
              </a:ext>
            </a:extLst>
          </p:cNvPr>
          <p:cNvCxnSpPr>
            <a:cxnSpLocks/>
            <a:endCxn id="9" idx="0"/>
          </p:cNvCxnSpPr>
          <p:nvPr/>
        </p:nvCxnSpPr>
        <p:spPr>
          <a:xfrm>
            <a:off x="2200022" y="2158420"/>
            <a:ext cx="4272335" cy="2292526"/>
          </a:xfrm>
          <a:prstGeom prst="straightConnector1">
            <a:avLst/>
          </a:prstGeom>
          <a:ln w="28575">
            <a:solidFill>
              <a:schemeClr val="accent1">
                <a:lumMod val="40000"/>
                <a:lumOff val="60000"/>
              </a:schemeClr>
            </a:solidFill>
            <a:tailEnd type="triangle"/>
          </a:ln>
        </p:spPr>
        <p:style>
          <a:lnRef idx="3">
            <a:schemeClr val="accent2"/>
          </a:lnRef>
          <a:fillRef idx="0">
            <a:schemeClr val="accent2"/>
          </a:fillRef>
          <a:effectRef idx="2">
            <a:schemeClr val="accent2"/>
          </a:effectRef>
          <a:fontRef idx="minor">
            <a:schemeClr val="tx1"/>
          </a:fontRef>
        </p:style>
      </p:cxnSp>
      <p:cxnSp>
        <p:nvCxnSpPr>
          <p:cNvPr id="20" name="Straight Arrow Connector 19">
            <a:extLst>
              <a:ext uri="{FF2B5EF4-FFF2-40B4-BE49-F238E27FC236}">
                <a16:creationId xmlns:a16="http://schemas.microsoft.com/office/drawing/2014/main" id="{C0646AFB-3A7D-BABC-F21F-2DEBC43821A7}"/>
              </a:ext>
            </a:extLst>
          </p:cNvPr>
          <p:cNvCxnSpPr>
            <a:cxnSpLocks/>
          </p:cNvCxnSpPr>
          <p:nvPr/>
        </p:nvCxnSpPr>
        <p:spPr>
          <a:xfrm>
            <a:off x="2284740" y="1583473"/>
            <a:ext cx="3619629" cy="0"/>
          </a:xfrm>
          <a:prstGeom prst="straightConnector1">
            <a:avLst/>
          </a:prstGeom>
          <a:ln w="28575">
            <a:solidFill>
              <a:schemeClr val="accent1">
                <a:lumMod val="40000"/>
                <a:lumOff val="60000"/>
              </a:schemeClr>
            </a:solidFill>
            <a:tailEnd type="triangle"/>
          </a:ln>
        </p:spPr>
        <p:style>
          <a:lnRef idx="3">
            <a:schemeClr val="accent2"/>
          </a:lnRef>
          <a:fillRef idx="0">
            <a:schemeClr val="accent2"/>
          </a:fillRef>
          <a:effectRef idx="2">
            <a:schemeClr val="accent2"/>
          </a:effectRef>
          <a:fontRef idx="minor">
            <a:schemeClr val="tx1"/>
          </a:fontRef>
        </p:style>
      </p:cxnSp>
      <p:pic>
        <p:nvPicPr>
          <p:cNvPr id="29" name="Picture 28" descr="A screen shot of a phone&#10;&#10;AI-generated content may be incorrect.">
            <a:extLst>
              <a:ext uri="{FF2B5EF4-FFF2-40B4-BE49-F238E27FC236}">
                <a16:creationId xmlns:a16="http://schemas.microsoft.com/office/drawing/2014/main" id="{91F43A4A-9374-7279-41B7-BE0B47043601}"/>
              </a:ext>
            </a:extLst>
          </p:cNvPr>
          <p:cNvPicPr>
            <a:picLocks noChangeAspect="1"/>
          </p:cNvPicPr>
          <p:nvPr/>
        </p:nvPicPr>
        <p:blipFill>
          <a:blip r:embed="rId10">
            <a:extLst>
              <a:ext uri="{BEBA8EAE-BF5A-486C-A8C5-ECC9F3942E4B}">
                <a14:imgProps xmlns:a14="http://schemas.microsoft.com/office/drawing/2010/main">
                  <a14:imgLayer r:embed="rId11">
                    <a14:imgEffect>
                      <a14:colorTemperature colorTemp="5900"/>
                    </a14:imgEffect>
                  </a14:imgLayer>
                </a14:imgProps>
              </a:ext>
            </a:extLst>
          </a:blip>
          <a:srcRect l="11972" t="3389" r="14128" b="3389"/>
          <a:stretch>
            <a:fillRect/>
          </a:stretch>
        </p:blipFill>
        <p:spPr>
          <a:xfrm>
            <a:off x="6051592" y="297055"/>
            <a:ext cx="1917977" cy="3509803"/>
          </a:xfrm>
          <a:prstGeom prst="rect">
            <a:avLst/>
          </a:prstGeom>
        </p:spPr>
      </p:pic>
      <p:cxnSp>
        <p:nvCxnSpPr>
          <p:cNvPr id="33" name="Straight Arrow Connector 32">
            <a:extLst>
              <a:ext uri="{FF2B5EF4-FFF2-40B4-BE49-F238E27FC236}">
                <a16:creationId xmlns:a16="http://schemas.microsoft.com/office/drawing/2014/main" id="{72C051C0-7E5B-51FB-2C01-A5B4635B7E9D}"/>
              </a:ext>
            </a:extLst>
          </p:cNvPr>
          <p:cNvCxnSpPr>
            <a:cxnSpLocks/>
          </p:cNvCxnSpPr>
          <p:nvPr/>
        </p:nvCxnSpPr>
        <p:spPr>
          <a:xfrm>
            <a:off x="8092589" y="1583473"/>
            <a:ext cx="2342329" cy="0"/>
          </a:xfrm>
          <a:prstGeom prst="straightConnector1">
            <a:avLst/>
          </a:prstGeom>
          <a:ln w="28575">
            <a:solidFill>
              <a:schemeClr val="accent1">
                <a:lumMod val="40000"/>
                <a:lumOff val="60000"/>
              </a:schemeClr>
            </a:solidFill>
            <a:tailEnd type="triangle"/>
          </a:ln>
        </p:spPr>
        <p:style>
          <a:lnRef idx="3">
            <a:schemeClr val="accent2"/>
          </a:lnRef>
          <a:fillRef idx="0">
            <a:schemeClr val="accent2"/>
          </a:fillRef>
          <a:effectRef idx="2">
            <a:schemeClr val="accent2"/>
          </a:effectRef>
          <a:fontRef idx="minor">
            <a:schemeClr val="tx1"/>
          </a:fontRef>
        </p:style>
      </p:cxnSp>
      <p:sp>
        <p:nvSpPr>
          <p:cNvPr id="40" name="TextBox 39">
            <a:extLst>
              <a:ext uri="{FF2B5EF4-FFF2-40B4-BE49-F238E27FC236}">
                <a16:creationId xmlns:a16="http://schemas.microsoft.com/office/drawing/2014/main" id="{C058C720-AB96-0AD6-2E5E-F1AA479AC49C}"/>
              </a:ext>
            </a:extLst>
          </p:cNvPr>
          <p:cNvSpPr txBox="1"/>
          <p:nvPr/>
        </p:nvSpPr>
        <p:spPr>
          <a:xfrm>
            <a:off x="2528140" y="407005"/>
            <a:ext cx="1621331" cy="369332"/>
          </a:xfrm>
          <a:prstGeom prst="rect">
            <a:avLst/>
          </a:prstGeom>
          <a:noFill/>
        </p:spPr>
        <p:txBody>
          <a:bodyPr wrap="square" rtlCol="0">
            <a:spAutoFit/>
          </a:bodyPr>
          <a:lstStyle/>
          <a:p>
            <a:r>
              <a:rPr lang="en-GB" dirty="0">
                <a:solidFill>
                  <a:schemeClr val="accent6"/>
                </a:solidFill>
                <a:latin typeface="Avenir Next LT Pro" panose="020B0504020202020204" pitchFamily="34" charset="0"/>
              </a:rPr>
              <a:t>Home page</a:t>
            </a:r>
          </a:p>
        </p:txBody>
      </p:sp>
      <p:sp>
        <p:nvSpPr>
          <p:cNvPr id="41" name="TextBox 40">
            <a:extLst>
              <a:ext uri="{FF2B5EF4-FFF2-40B4-BE49-F238E27FC236}">
                <a16:creationId xmlns:a16="http://schemas.microsoft.com/office/drawing/2014/main" id="{E7FD51EB-A1D4-EDB6-BF8D-AB85A91C4185}"/>
              </a:ext>
            </a:extLst>
          </p:cNvPr>
          <p:cNvSpPr txBox="1"/>
          <p:nvPr/>
        </p:nvSpPr>
        <p:spPr>
          <a:xfrm>
            <a:off x="1393067" y="6646127"/>
            <a:ext cx="918243" cy="369332"/>
          </a:xfrm>
          <a:prstGeom prst="rect">
            <a:avLst/>
          </a:prstGeom>
          <a:noFill/>
        </p:spPr>
        <p:txBody>
          <a:bodyPr wrap="square" rtlCol="0">
            <a:spAutoFit/>
          </a:bodyPr>
          <a:lstStyle/>
          <a:p>
            <a:r>
              <a:rPr lang="en-GB" dirty="0">
                <a:solidFill>
                  <a:schemeClr val="accent6"/>
                </a:solidFill>
                <a:latin typeface="Avenir Next LT Pro" panose="020B0504020202020204" pitchFamily="34" charset="0"/>
              </a:rPr>
              <a:t>Profile</a:t>
            </a:r>
          </a:p>
        </p:txBody>
      </p:sp>
      <p:sp>
        <p:nvSpPr>
          <p:cNvPr id="42" name="TextBox 41">
            <a:extLst>
              <a:ext uri="{FF2B5EF4-FFF2-40B4-BE49-F238E27FC236}">
                <a16:creationId xmlns:a16="http://schemas.microsoft.com/office/drawing/2014/main" id="{890FCDB4-A7AB-D011-59D1-E04CB0D43438}"/>
              </a:ext>
            </a:extLst>
          </p:cNvPr>
          <p:cNvSpPr txBox="1"/>
          <p:nvPr/>
        </p:nvSpPr>
        <p:spPr>
          <a:xfrm>
            <a:off x="4762949" y="4691358"/>
            <a:ext cx="1904253" cy="369332"/>
          </a:xfrm>
          <a:prstGeom prst="rect">
            <a:avLst/>
          </a:prstGeom>
          <a:noFill/>
        </p:spPr>
        <p:txBody>
          <a:bodyPr wrap="square" rtlCol="0">
            <a:spAutoFit/>
          </a:bodyPr>
          <a:lstStyle/>
          <a:p>
            <a:r>
              <a:rPr lang="en-GB" dirty="0">
                <a:solidFill>
                  <a:schemeClr val="accent6"/>
                </a:solidFill>
                <a:latin typeface="Avenir Next LT Pro" panose="020B0504020202020204" pitchFamily="34" charset="0"/>
              </a:rPr>
              <a:t>Browser Events</a:t>
            </a:r>
          </a:p>
        </p:txBody>
      </p:sp>
      <p:sp>
        <p:nvSpPr>
          <p:cNvPr id="43" name="TextBox 42">
            <a:extLst>
              <a:ext uri="{FF2B5EF4-FFF2-40B4-BE49-F238E27FC236}">
                <a16:creationId xmlns:a16="http://schemas.microsoft.com/office/drawing/2014/main" id="{EB75D38C-E1EB-356B-00F9-348B5D7C19E6}"/>
              </a:ext>
            </a:extLst>
          </p:cNvPr>
          <p:cNvSpPr txBox="1"/>
          <p:nvPr/>
        </p:nvSpPr>
        <p:spPr>
          <a:xfrm>
            <a:off x="8092589" y="2832544"/>
            <a:ext cx="1621331" cy="369332"/>
          </a:xfrm>
          <a:prstGeom prst="rect">
            <a:avLst/>
          </a:prstGeom>
          <a:noFill/>
        </p:spPr>
        <p:txBody>
          <a:bodyPr wrap="square" rtlCol="0">
            <a:spAutoFit/>
          </a:bodyPr>
          <a:lstStyle/>
          <a:p>
            <a:r>
              <a:rPr lang="en-GB" dirty="0">
                <a:solidFill>
                  <a:schemeClr val="accent6"/>
                </a:solidFill>
                <a:latin typeface="Avenir Next LT Pro" panose="020B0504020202020204" pitchFamily="34" charset="0"/>
              </a:rPr>
              <a:t>Report litter</a:t>
            </a:r>
          </a:p>
        </p:txBody>
      </p:sp>
      <p:sp>
        <p:nvSpPr>
          <p:cNvPr id="44" name="TextBox 43">
            <a:extLst>
              <a:ext uri="{FF2B5EF4-FFF2-40B4-BE49-F238E27FC236}">
                <a16:creationId xmlns:a16="http://schemas.microsoft.com/office/drawing/2014/main" id="{E43B50C0-73A3-825F-6344-35761AC2305F}"/>
              </a:ext>
            </a:extLst>
          </p:cNvPr>
          <p:cNvSpPr txBox="1"/>
          <p:nvPr/>
        </p:nvSpPr>
        <p:spPr>
          <a:xfrm>
            <a:off x="12643894" y="649780"/>
            <a:ext cx="1621331" cy="369332"/>
          </a:xfrm>
          <a:prstGeom prst="rect">
            <a:avLst/>
          </a:prstGeom>
          <a:noFill/>
        </p:spPr>
        <p:txBody>
          <a:bodyPr wrap="square" rtlCol="0">
            <a:spAutoFit/>
          </a:bodyPr>
          <a:lstStyle/>
          <a:p>
            <a:r>
              <a:rPr lang="en-GB" dirty="0">
                <a:solidFill>
                  <a:schemeClr val="accent6"/>
                </a:solidFill>
                <a:latin typeface="Avenir Next LT Pro" panose="020B0504020202020204" pitchFamily="34" charset="0"/>
              </a:rPr>
              <a:t>Feedback</a:t>
            </a:r>
          </a:p>
        </p:txBody>
      </p:sp>
      <p:sp>
        <p:nvSpPr>
          <p:cNvPr id="46" name="TextBox 45">
            <a:extLst>
              <a:ext uri="{FF2B5EF4-FFF2-40B4-BE49-F238E27FC236}">
                <a16:creationId xmlns:a16="http://schemas.microsoft.com/office/drawing/2014/main" id="{E02D1A72-756C-9042-2EBE-5410600114B0}"/>
              </a:ext>
            </a:extLst>
          </p:cNvPr>
          <p:cNvSpPr txBox="1"/>
          <p:nvPr/>
        </p:nvSpPr>
        <p:spPr>
          <a:xfrm>
            <a:off x="10599088" y="5920832"/>
            <a:ext cx="3797679" cy="1450590"/>
          </a:xfrm>
          <a:prstGeom prst="rect">
            <a:avLst/>
          </a:prstGeom>
          <a:noFill/>
        </p:spPr>
        <p:txBody>
          <a:bodyPr wrap="square">
            <a:spAutoFit/>
          </a:bodyPr>
          <a:lstStyle/>
          <a:p>
            <a:pPr algn="ctr">
              <a:lnSpc>
                <a:spcPts val="5550"/>
              </a:lnSpc>
            </a:pPr>
            <a:r>
              <a:rPr lang="en-GB" sz="3200" b="1" dirty="0">
                <a:solidFill>
                  <a:schemeClr val="accent6">
                    <a:lumMod val="50000"/>
                  </a:schemeClr>
                </a:solidFill>
                <a:latin typeface="Avenir Next LT Pro" panose="020B0504020202020204" pitchFamily="34" charset="0"/>
              </a:rPr>
              <a:t>Core App Flow – </a:t>
            </a:r>
          </a:p>
          <a:p>
            <a:pPr algn="ctr">
              <a:lnSpc>
                <a:spcPts val="5550"/>
              </a:lnSpc>
            </a:pPr>
            <a:r>
              <a:rPr lang="en-GB" sz="3200" b="1" dirty="0">
                <a:solidFill>
                  <a:schemeClr val="accent6">
                    <a:lumMod val="50000"/>
                  </a:schemeClr>
                </a:solidFill>
                <a:latin typeface="Avenir Next LT Pro" panose="020B0504020202020204" pitchFamily="34" charset="0"/>
              </a:rPr>
              <a:t>Main Screens</a:t>
            </a:r>
            <a:endParaRPr lang="en-US" sz="3000" b="1" dirty="0">
              <a:solidFill>
                <a:schemeClr val="accent6">
                  <a:lumMod val="50000"/>
                </a:schemeClr>
              </a:solidFill>
              <a:latin typeface="Avenir Next LT Pro" panose="020B0504020202020204" pitchFamily="34" charset="0"/>
            </a:endParaRPr>
          </a:p>
        </p:txBody>
      </p:sp>
    </p:spTree>
    <p:extLst>
      <p:ext uri="{BB962C8B-B14F-4D97-AF65-F5344CB8AC3E}">
        <p14:creationId xmlns:p14="http://schemas.microsoft.com/office/powerpoint/2010/main" val="766066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138A4F-B1C5-C71A-F923-EAF3FA949DF6}"/>
              </a:ext>
            </a:extLst>
          </p:cNvPr>
          <p:cNvSpPr txBox="1"/>
          <p:nvPr/>
        </p:nvSpPr>
        <p:spPr>
          <a:xfrm>
            <a:off x="463649" y="222637"/>
            <a:ext cx="7315200" cy="732445"/>
          </a:xfrm>
          <a:prstGeom prst="rect">
            <a:avLst/>
          </a:prstGeom>
          <a:noFill/>
        </p:spPr>
        <p:txBody>
          <a:bodyPr wrap="square">
            <a:spAutoFit/>
          </a:bodyPr>
          <a:lstStyle/>
          <a:p>
            <a:pPr>
              <a:lnSpc>
                <a:spcPts val="5550"/>
              </a:lnSpc>
            </a:pPr>
            <a:r>
              <a:rPr lang="en-US" sz="3200" b="1" dirty="0">
                <a:solidFill>
                  <a:schemeClr val="accent6">
                    <a:lumMod val="50000"/>
                  </a:schemeClr>
                </a:solidFill>
                <a:latin typeface="Avenir Next LT Pro" panose="020B0504020202020204" pitchFamily="34" charset="0"/>
              </a:rPr>
              <a:t>References:</a:t>
            </a:r>
          </a:p>
        </p:txBody>
      </p:sp>
      <p:sp>
        <p:nvSpPr>
          <p:cNvPr id="3" name="TextBox 2">
            <a:extLst>
              <a:ext uri="{FF2B5EF4-FFF2-40B4-BE49-F238E27FC236}">
                <a16:creationId xmlns:a16="http://schemas.microsoft.com/office/drawing/2014/main" id="{63772106-7161-B1F5-4B8A-30B967227C62}"/>
              </a:ext>
            </a:extLst>
          </p:cNvPr>
          <p:cNvSpPr txBox="1"/>
          <p:nvPr/>
        </p:nvSpPr>
        <p:spPr>
          <a:xfrm>
            <a:off x="353466" y="588859"/>
            <a:ext cx="10411865" cy="4493538"/>
          </a:xfrm>
          <a:prstGeom prst="rect">
            <a:avLst/>
          </a:prstGeom>
          <a:noFill/>
        </p:spPr>
        <p:txBody>
          <a:bodyPr wrap="square" rtlCol="0">
            <a:spAutoFit/>
          </a:bodyPr>
          <a:lstStyle/>
          <a:p>
            <a:endParaRPr lang="en-GB" b="1" dirty="0"/>
          </a:p>
          <a:p>
            <a:endParaRPr lang="en-GB" b="1" dirty="0"/>
          </a:p>
          <a:p>
            <a:endParaRPr lang="en-GB" b="1" dirty="0"/>
          </a:p>
          <a:p>
            <a:r>
              <a:rPr lang="en-GB" altLang="en-US" b="1" dirty="0">
                <a:latin typeface="Aptos" panose="020B0004020202020204" pitchFamily="34" charset="0"/>
                <a:ea typeface="Aptos" panose="020B0004020202020204" pitchFamily="34" charset="0"/>
                <a:cs typeface="Times New Roman" panose="02020603050405020304" pitchFamily="18" charset="0"/>
              </a:rPr>
              <a:t>[1]. </a:t>
            </a:r>
            <a:r>
              <a:rPr lang="en-GB" altLang="en-US" dirty="0">
                <a:latin typeface="Aptos" panose="020B0004020202020204" pitchFamily="34" charset="0"/>
                <a:ea typeface="Aptos" panose="020B0004020202020204" pitchFamily="34" charset="0"/>
                <a:cs typeface="Times New Roman" panose="02020603050405020304" pitchFamily="18" charset="0"/>
              </a:rPr>
              <a:t>Bufe, A. (2025, January 3). </a:t>
            </a:r>
            <a:r>
              <a:rPr lang="en-GB" altLang="en-US" i="1" dirty="0">
                <a:latin typeface="Aptos" panose="020B0004020202020204" pitchFamily="34" charset="0"/>
                <a:ea typeface="Aptos" panose="020B0004020202020204" pitchFamily="34" charset="0"/>
                <a:cs typeface="Times New Roman" panose="02020603050405020304" pitchFamily="18" charset="0"/>
              </a:rPr>
              <a:t>Mobile UX Design: The Ultimate Guide 2025.</a:t>
            </a:r>
            <a:r>
              <a:rPr lang="en-GB" altLang="en-US" dirty="0">
                <a:latin typeface="Aptos" panose="020B0004020202020204" pitchFamily="34" charset="0"/>
                <a:ea typeface="Aptos" panose="020B0004020202020204" pitchFamily="34" charset="0"/>
                <a:cs typeface="Times New Roman" panose="02020603050405020304" pitchFamily="18" charset="0"/>
              </a:rPr>
              <a:t> Retrieved from </a:t>
            </a:r>
            <a:r>
              <a:rPr lang="en-GB" altLang="en-US" dirty="0" err="1">
                <a:latin typeface="Aptos" panose="020B0004020202020204" pitchFamily="34" charset="0"/>
                <a:ea typeface="Aptos" panose="020B0004020202020204" pitchFamily="34" charset="0"/>
                <a:cs typeface="Times New Roman" panose="02020603050405020304" pitchFamily="18" charset="0"/>
              </a:rPr>
              <a:t>UXcam</a:t>
            </a:r>
            <a:r>
              <a:rPr lang="en-GB" altLang="en-US" dirty="0">
                <a:latin typeface="Aptos" panose="020B0004020202020204" pitchFamily="34" charset="0"/>
                <a:ea typeface="Aptos" panose="020B0004020202020204" pitchFamily="34" charset="0"/>
                <a:cs typeface="Times New Roman" panose="02020603050405020304" pitchFamily="18" charset="0"/>
              </a:rPr>
              <a:t>: </a:t>
            </a:r>
            <a:r>
              <a:rPr lang="en-GB" altLang="en-US" u="sng" dirty="0">
                <a:latin typeface="Aptos" panose="020B0004020202020204" pitchFamily="34" charset="0"/>
                <a:ea typeface="Aptos" panose="020B0004020202020204" pitchFamily="34" charset="0"/>
                <a:cs typeface="Times New Roman" panose="02020603050405020304" pitchFamily="18" charset="0"/>
                <a:hlinkClick r:id="rId2"/>
              </a:rPr>
              <a:t>https://uxcam.com/blog/mobile-ux/?utm_source=chatgpt.com</a:t>
            </a:r>
            <a:endParaRPr lang="en-GB" altLang="en-US" u="sng" dirty="0">
              <a:latin typeface="Aptos" panose="020B0004020202020204" pitchFamily="34" charset="0"/>
              <a:ea typeface="Aptos" panose="020B0004020202020204" pitchFamily="34" charset="0"/>
              <a:cs typeface="Times New Roman" panose="02020603050405020304" pitchFamily="18" charset="0"/>
            </a:endParaRPr>
          </a:p>
          <a:p>
            <a:endParaRPr lang="en-GB" altLang="en-US" sz="800" u="sng" dirty="0">
              <a:latin typeface="Aptos" panose="020B0004020202020204" pitchFamily="34" charset="0"/>
              <a:cs typeface="Times New Roman" panose="02020603050405020304" pitchFamily="18" charset="0"/>
            </a:endParaRPr>
          </a:p>
          <a:p>
            <a:endParaRPr lang="en-GB" altLang="en-US" sz="800" u="sng" dirty="0">
              <a:latin typeface="Aptos" panose="020B0004020202020204" pitchFamily="34" charset="0"/>
              <a:cs typeface="Times New Roman" panose="02020603050405020304" pitchFamily="18" charset="0"/>
            </a:endParaRPr>
          </a:p>
          <a:p>
            <a:r>
              <a:rPr lang="en-GB" altLang="en-US" b="1" u="sng" dirty="0">
                <a:latin typeface="Aptos" panose="020B0004020202020204" pitchFamily="34" charset="0"/>
              </a:rPr>
              <a:t>[2]. </a:t>
            </a:r>
            <a:r>
              <a:rPr lang="en-GB" altLang="en-US" u="sng" dirty="0" err="1">
                <a:latin typeface="Aptos" panose="020B0004020202020204" pitchFamily="34" charset="0"/>
              </a:rPr>
              <a:t>IxDF</a:t>
            </a:r>
            <a:r>
              <a:rPr lang="en-GB" altLang="en-US" u="sng" dirty="0">
                <a:latin typeface="Aptos" panose="020B0004020202020204" pitchFamily="34" charset="0"/>
              </a:rPr>
              <a:t> - Interaction Design Foundation. (2016, June 5). What are Design Principles?. </a:t>
            </a:r>
            <a:r>
              <a:rPr lang="en-GB" altLang="en-US" u="sng" dirty="0" err="1">
                <a:latin typeface="Aptos" panose="020B0004020202020204" pitchFamily="34" charset="0"/>
              </a:rPr>
              <a:t>IxDF</a:t>
            </a:r>
            <a:r>
              <a:rPr lang="en-GB" altLang="en-US" u="sng" dirty="0">
                <a:latin typeface="Aptos" panose="020B0004020202020204" pitchFamily="34" charset="0"/>
              </a:rPr>
              <a:t> - Interaction Design Foundation. https://www.interaction-design.org/literature/topics/design-principles</a:t>
            </a:r>
          </a:p>
          <a:p>
            <a:endParaRPr lang="en-GB" b="1" dirty="0"/>
          </a:p>
          <a:p>
            <a:r>
              <a:rPr lang="en-GB" b="1" dirty="0"/>
              <a:t>[3]. </a:t>
            </a:r>
            <a:r>
              <a:rPr lang="en-GB" dirty="0">
                <a:latin typeface="Aptos" panose="020B0004020202020204" pitchFamily="34" charset="0"/>
              </a:rPr>
              <a:t>Daniel </a:t>
            </a:r>
            <a:r>
              <a:rPr lang="en-GB" dirty="0" err="1">
                <a:latin typeface="Aptos" panose="020B0004020202020204" pitchFamily="34" charset="0"/>
              </a:rPr>
              <a:t>L.Nielson</a:t>
            </a:r>
            <a:r>
              <a:rPr lang="en-GB" dirty="0">
                <a:latin typeface="Aptos" panose="020B0004020202020204" pitchFamily="34" charset="0"/>
              </a:rPr>
              <a:t>, Jacob </a:t>
            </a:r>
            <a:r>
              <a:rPr lang="en-GB" dirty="0" err="1">
                <a:latin typeface="Aptos" panose="020B0004020202020204" pitchFamily="34" charset="0"/>
              </a:rPr>
              <a:t>T.Skaggs</a:t>
            </a:r>
            <a:r>
              <a:rPr lang="en-GB" dirty="0">
                <a:latin typeface="Aptos" panose="020B0004020202020204" pitchFamily="34" charset="0"/>
              </a:rPr>
              <a:t> (2021) British Journal of Political Science. </a:t>
            </a:r>
            <a:r>
              <a:rPr lang="en-GB" dirty="0">
                <a:latin typeface="Aptos" panose="020B0004020202020204" pitchFamily="34" charset="0"/>
                <a:hlinkClick r:id="rId3">
                  <a:extLst>
                    <a:ext uri="{A12FA001-AC4F-418D-AE19-62706E023703}">
                      <ahyp:hlinkClr xmlns:ahyp="http://schemas.microsoft.com/office/drawing/2018/hyperlinkcolor" val="tx"/>
                    </a:ext>
                  </a:extLst>
                </a:hlinkClick>
              </a:rPr>
              <a:t>https://doi.org/10.1017/S0007123419000322</a:t>
            </a:r>
            <a:endParaRPr lang="en-GB" dirty="0">
              <a:latin typeface="Aptos" panose="020B0004020202020204" pitchFamily="34" charset="0"/>
            </a:endParaRPr>
          </a:p>
          <a:p>
            <a:endParaRPr lang="en-GB" i="1" dirty="0"/>
          </a:p>
          <a:p>
            <a:r>
              <a:rPr lang="en-GB" b="1" dirty="0"/>
              <a:t>[4]. </a:t>
            </a:r>
            <a:r>
              <a:rPr lang="en-GB" dirty="0" err="1">
                <a:latin typeface="Aptos" panose="020B0004020202020204" pitchFamily="34" charset="0"/>
              </a:rPr>
              <a:t>Skarlatidou</a:t>
            </a:r>
            <a:r>
              <a:rPr lang="en-GB" dirty="0">
                <a:latin typeface="Aptos" panose="020B0004020202020204" pitchFamily="34" charset="0"/>
              </a:rPr>
              <a:t>, A., Moreu, M. &amp; </a:t>
            </a:r>
            <a:r>
              <a:rPr lang="en-GB" dirty="0" err="1">
                <a:latin typeface="Aptos" panose="020B0004020202020204" pitchFamily="34" charset="0"/>
              </a:rPr>
              <a:t>Haklay</a:t>
            </a:r>
            <a:r>
              <a:rPr lang="en-GB" dirty="0">
                <a:latin typeface="Aptos" panose="020B0004020202020204" pitchFamily="34" charset="0"/>
              </a:rPr>
              <a:t>, M. (2024). “The Utilization of Maps in Geographic Citizen Science: A Preliminary Analysis of Usability and User Experience Issues and Opportunities.” Taylor &amp; Francis online. </a:t>
            </a:r>
            <a:r>
              <a:rPr lang="en-GB" u="sng" dirty="0">
                <a:latin typeface="Aptos" panose="020B0004020202020204" pitchFamily="34" charset="0"/>
              </a:rPr>
              <a:t>https://www.tandfonline.com/doi/full/10.1080/24694452.2024.2426714?utm_source=chatgpt.com</a:t>
            </a:r>
            <a:endParaRPr lang="en-GB" b="1" u="sng" dirty="0">
              <a:latin typeface="Aptos" panose="020B0004020202020204" pitchFamily="34" charset="0"/>
            </a:endParaRPr>
          </a:p>
        </p:txBody>
      </p:sp>
    </p:spTree>
    <p:extLst>
      <p:ext uri="{BB962C8B-B14F-4D97-AF65-F5344CB8AC3E}">
        <p14:creationId xmlns:p14="http://schemas.microsoft.com/office/powerpoint/2010/main" val="2627446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951</Words>
  <Application>Microsoft Office PowerPoint</Application>
  <PresentationFormat>Custom</PresentationFormat>
  <Paragraphs>87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Avenir Next LT Pro</vt: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Marina Munteanu</dc:creator>
  <cp:lastModifiedBy>Carlos Perdomo Corella (2316576)</cp:lastModifiedBy>
  <cp:revision>25</cp:revision>
  <dcterms:created xsi:type="dcterms:W3CDTF">2025-11-19T20:35:34Z</dcterms:created>
  <dcterms:modified xsi:type="dcterms:W3CDTF">2025-12-11T10:24:24Z</dcterms:modified>
</cp:coreProperties>
</file>