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handoutMasterIdLst>
    <p:handoutMasterId r:id="rId36"/>
  </p:handoutMasterIdLst>
  <p:sldIdLst>
    <p:sldId id="256" r:id="rId2"/>
    <p:sldId id="366" r:id="rId3"/>
    <p:sldId id="257" r:id="rId4"/>
    <p:sldId id="259" r:id="rId5"/>
    <p:sldId id="281" r:id="rId6"/>
    <p:sldId id="354" r:id="rId7"/>
    <p:sldId id="370" r:id="rId8"/>
    <p:sldId id="368" r:id="rId9"/>
    <p:sldId id="355" r:id="rId10"/>
    <p:sldId id="369" r:id="rId11"/>
    <p:sldId id="282" r:id="rId12"/>
    <p:sldId id="283" r:id="rId13"/>
    <p:sldId id="356" r:id="rId14"/>
    <p:sldId id="357" r:id="rId15"/>
    <p:sldId id="358" r:id="rId16"/>
    <p:sldId id="359" r:id="rId17"/>
    <p:sldId id="360" r:id="rId18"/>
    <p:sldId id="361" r:id="rId19"/>
    <p:sldId id="362" r:id="rId20"/>
    <p:sldId id="372" r:id="rId21"/>
    <p:sldId id="373" r:id="rId22"/>
    <p:sldId id="374" r:id="rId23"/>
    <p:sldId id="375" r:id="rId24"/>
    <p:sldId id="380" r:id="rId25"/>
    <p:sldId id="276" r:id="rId26"/>
    <p:sldId id="277" r:id="rId27"/>
    <p:sldId id="278" r:id="rId28"/>
    <p:sldId id="363" r:id="rId29"/>
    <p:sldId id="377" r:id="rId30"/>
    <p:sldId id="376" r:id="rId31"/>
    <p:sldId id="284" r:id="rId32"/>
    <p:sldId id="379" r:id="rId33"/>
    <p:sldId id="364" r:id="rId34"/>
  </p:sldIdLst>
  <p:sldSz cx="9144000" cy="6858000" type="screen4x3"/>
  <p:notesSz cx="6858000" cy="9144000"/>
  <p:defaultTextStyle>
    <a:defPPr>
      <a:defRPr lang="en-US"/>
    </a:defPPr>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1pPr>
    <a:lvl2pPr marL="457200" lvl="1"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2pPr>
    <a:lvl3pPr marL="914400" lvl="2"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3pPr>
    <a:lvl4pPr marL="1371600" lvl="3"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4pPr>
    <a:lvl5pPr marL="1828800" lvl="4"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5pPr>
    <a:lvl6pPr marL="2286000" lvl="5"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6pPr>
    <a:lvl7pPr marL="2743200" lvl="6"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7pPr>
    <a:lvl8pPr marL="3200400" lvl="7"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8pPr>
    <a:lvl9pPr marL="3657600" lvl="8"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Myriad Pro"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iya Nair" initials="P"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howGuides="1">
      <p:cViewPr>
        <p:scale>
          <a:sx n="75" d="100"/>
          <a:sy n="75" d="100"/>
        </p:scale>
        <p:origin x="1603" y="307"/>
      </p:cViewPr>
      <p:guideLst>
        <p:guide orient="horz" pos="2160"/>
        <p:guide pos="288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GB" altLang="en-US" sz="12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DA80FCDE-8248-46C0-915C-E92EBDD5EF57}" type="datetime1">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GB" altLang="en-US" sz="12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lvl1pPr algn="r">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54B01D1-A9CA-4891-B9D6-20BD9372562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lstStyle/>
          <a:p>
            <a:pPr lvl="0" eaLnBrk="1" hangingPunct="1"/>
            <a:endParaRPr lang="en-US" altLang="zh-CN" sz="1200" dirty="0">
              <a:ea typeface="SimSun" panose="02010600030101010101" pitchFamily="2" charset="-122"/>
            </a:endParaRPr>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lstStyle/>
          <a:p>
            <a:pPr lvl="0" algn="r" eaLnBrk="1" hangingPunct="1"/>
            <a:fld id="{BB962C8B-B14F-4D97-AF65-F5344CB8AC3E}" type="datetime1">
              <a:rPr lang="en-US" altLang="zh-CN" sz="1200" dirty="0">
                <a:latin typeface="Calibri" panose="020F0502020204030204" pitchFamily="34" charset="0"/>
                <a:ea typeface="SimSun" panose="02010600030101010101" pitchFamily="2" charset="-122"/>
              </a:rPr>
              <a:t>11/8/2020</a:t>
            </a:fld>
            <a:endParaRPr lang="en-US" altLang="zh-CN" sz="1200" dirty="0">
              <a:latin typeface="Calibri" panose="020F0502020204030204" pitchFamily="34" charset="0"/>
              <a:ea typeface="SimSun" panose="02010600030101010101" pitchFamily="2" charset="-122"/>
            </a:endParaRPr>
          </a:p>
        </p:txBody>
      </p:sp>
      <p:sp>
        <p:nvSpPr>
          <p:cNvPr id="4100" name="Slide Image Placeholder 3"/>
          <p:cNvSpPr>
            <a:spLocks noGrp="1" noRot="1" noChangeAspect="1"/>
          </p:cNvSpPr>
          <p:nvPr>
            <p:ph type="sldImg"/>
          </p:nvPr>
        </p:nvSpPr>
        <p:spPr>
          <a:xfrm>
            <a:off x="1143000" y="685800"/>
            <a:ext cx="4572000" cy="3429000"/>
          </a:xfrm>
          <a:prstGeom prst="rect">
            <a:avLst/>
          </a:prstGeom>
          <a:noFill/>
          <a:ln w="12700" cap="flat" cmpd="sng">
            <a:solidFill>
              <a:srgbClr val="000000"/>
            </a:solidFill>
            <a:prstDash val="solid"/>
            <a:round/>
            <a:headEnd type="none" w="med" len="med"/>
            <a:tailEnd type="none" w="med" len="med"/>
          </a:ln>
        </p:spPr>
      </p:sp>
      <p:sp>
        <p:nvSpPr>
          <p:cNvPr id="5125" name="Notes Placeholder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base" latinLnBrk="0" hangingPunct="1">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Click to edit Master text styles</a:t>
            </a:r>
          </a:p>
          <a:p>
            <a:pPr marL="457200" marR="0" lvl="1" indent="0" algn="l" defTabSz="457200" rtl="0" eaLnBrk="1" fontAlgn="base" latinLnBrk="0" hangingPunct="1">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Second level</a:t>
            </a:r>
          </a:p>
          <a:p>
            <a:pPr marL="914400" marR="0" lvl="2" indent="0" algn="l" defTabSz="457200" rtl="0" eaLnBrk="1" fontAlgn="base" latinLnBrk="0" hangingPunct="1">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Third level</a:t>
            </a:r>
          </a:p>
          <a:p>
            <a:pPr marL="1371600" marR="0" lvl="3" indent="0" algn="l" defTabSz="457200" rtl="0" eaLnBrk="1" fontAlgn="base" latinLnBrk="0" hangingPunct="1">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Fourth level</a:t>
            </a:r>
          </a:p>
          <a:p>
            <a:pPr marL="1828800" marR="0" lvl="4" indent="0" algn="l" defTabSz="457200" rtl="0" eaLnBrk="1" fontAlgn="base" latinLnBrk="0" hangingPunct="1">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Fifth level</a:t>
            </a:r>
            <a:endParaRPr kumimoji="0" lang="en-US" altLang="zh-CN" sz="1200" b="0" i="0" u="none" strike="noStrike" kern="1200" cap="none" spc="0" normalizeH="0" baseline="0" noProof="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lstStyle/>
          <a:p>
            <a:pPr lvl="0" eaLnBrk="1" hangingPunct="1"/>
            <a:endParaRPr lang="en-US" altLang="zh-CN" sz="1200" dirty="0">
              <a:ea typeface="SimSun" panose="02010600030101010101" pitchFamily="2" charset="-122"/>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en-US" altLang="zh-CN" sz="1200" dirty="0">
                <a:latin typeface="Calibri" panose="020F0502020204030204" pitchFamily="34" charset="0"/>
                <a:ea typeface="SimSun" panose="02010600030101010101" pitchFamily="2" charset="-122"/>
              </a:rPr>
              <a:t>‹#›</a:t>
            </a:fld>
            <a:endParaRPr lang="en-US" altLang="zh-CN" sz="1200" dirty="0">
              <a:latin typeface="Calibri" panose="020F0502020204030204" pitchFamily="34" charset="0"/>
              <a:ea typeface="SimSun"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defTabSz="457200" rtl="0" fontAlgn="base">
      <a:spcBef>
        <a:spcPct val="0"/>
      </a:spcBef>
      <a:spcAft>
        <a:spcPct val="0"/>
      </a:spcAft>
      <a:defRPr sz="1200" kern="1200">
        <a:solidFill>
          <a:schemeClr val="tx1"/>
        </a:solidFill>
        <a:latin typeface="+mn-lt"/>
        <a:ea typeface="+mn-ea"/>
        <a:cs typeface="+mn-cs"/>
      </a:defRPr>
    </a:lvl1pPr>
    <a:lvl2pPr marL="457200" algn="l" defTabSz="457200" rtl="0" fontAlgn="base">
      <a:spcBef>
        <a:spcPct val="0"/>
      </a:spcBef>
      <a:spcAft>
        <a:spcPct val="0"/>
      </a:spcAft>
      <a:defRPr sz="1200" kern="1200">
        <a:solidFill>
          <a:schemeClr val="tx1"/>
        </a:solidFill>
        <a:latin typeface="+mn-lt"/>
        <a:ea typeface="+mn-ea"/>
        <a:cs typeface="+mn-cs"/>
      </a:defRPr>
    </a:lvl2pPr>
    <a:lvl3pPr marL="914400" algn="l" defTabSz="457200" rtl="0" fontAlgn="base">
      <a:spcBef>
        <a:spcPct val="0"/>
      </a:spcBef>
      <a:spcAft>
        <a:spcPct val="0"/>
      </a:spcAft>
      <a:defRPr sz="1200" kern="1200">
        <a:solidFill>
          <a:schemeClr val="tx1"/>
        </a:solidFill>
        <a:latin typeface="+mn-lt"/>
        <a:ea typeface="+mn-ea"/>
        <a:cs typeface="+mn-cs"/>
      </a:defRPr>
    </a:lvl3pPr>
    <a:lvl4pPr marL="1371600" algn="l" defTabSz="457200" rtl="0" fontAlgn="base">
      <a:spcBef>
        <a:spcPct val="0"/>
      </a:spcBef>
      <a:spcAft>
        <a:spcPct val="0"/>
      </a:spcAft>
      <a:defRPr sz="1200" kern="1200">
        <a:solidFill>
          <a:schemeClr val="tx1"/>
        </a:solidFill>
        <a:latin typeface="+mn-lt"/>
        <a:ea typeface="+mn-ea"/>
        <a:cs typeface="+mn-cs"/>
      </a:defRPr>
    </a:lvl4pPr>
    <a:lvl5pPr marL="1828800" algn="l" defTabSz="457200" rtl="0" fontAlgn="base">
      <a:spcBef>
        <a:spcPct val="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rtl="1"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rtl="1"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rtl="1"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rtl="1"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2946239F-781E-40DD-91F3-6DB078AA92CB}" type="slidenum">
              <a:rPr lang="ar-SA" sz="1200"/>
              <a:pPr eaLnBrk="1" hangingPunct="1"/>
              <a:t>1</a:t>
            </a:fld>
            <a:endParaRPr lang="en-US" sz="1200"/>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en-US" sz="2800">
              <a:latin typeface="Arial" pitchFamily="34" charset="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D9D0BF1-B9AE-4C6B-BACB-245945E17EE2}"/>
              </a:ext>
            </a:extLst>
          </p:cNvPr>
          <p:cNvSpPr>
            <a:spLocks noGrp="1" noChangeArrowheads="1"/>
          </p:cNvSpPr>
          <p:nvPr>
            <p:ph type="sldNum" sz="quarter" idx="5"/>
          </p:nvPr>
        </p:nvSpPr>
        <p:spPr>
          <a:ln/>
        </p:spPr>
        <p:txBody>
          <a:bodyPr/>
          <a:lstStyle/>
          <a:p>
            <a:fld id="{158A7FA0-BC7E-4399-8F18-2212CFFCBB88}" type="slidenum">
              <a:rPr lang="en-GB" altLang="en-US"/>
              <a:pPr/>
              <a:t>3</a:t>
            </a:fld>
            <a:endParaRPr lang="en-GB" altLang="en-US"/>
          </a:p>
        </p:txBody>
      </p:sp>
      <p:sp>
        <p:nvSpPr>
          <p:cNvPr id="61442" name="Rectangle 2">
            <a:extLst>
              <a:ext uri="{FF2B5EF4-FFF2-40B4-BE49-F238E27FC236}">
                <a16:creationId xmlns:a16="http://schemas.microsoft.com/office/drawing/2014/main" id="{183119E7-2E26-42EE-AD45-696421184C77}"/>
              </a:ext>
            </a:extLst>
          </p:cNvPr>
          <p:cNvSpPr>
            <a:spLocks noRot="1" noChangeArrowheads="1" noTextEdit="1"/>
          </p:cNvSpPr>
          <p:nvPr>
            <p:ph type="sldImg"/>
          </p:nvPr>
        </p:nvSpPr>
        <p:spPr>
          <a:ln/>
        </p:spPr>
      </p:sp>
      <p:sp>
        <p:nvSpPr>
          <p:cNvPr id="61443" name="Rectangle 3">
            <a:extLst>
              <a:ext uri="{FF2B5EF4-FFF2-40B4-BE49-F238E27FC236}">
                <a16:creationId xmlns:a16="http://schemas.microsoft.com/office/drawing/2014/main" id="{202D8244-8EA6-4DA9-823B-5D3A83D4DDB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3A53119-2E19-4D48-8386-1700E562D61B}"/>
              </a:ext>
            </a:extLst>
          </p:cNvPr>
          <p:cNvSpPr>
            <a:spLocks noGrp="1" noChangeArrowheads="1"/>
          </p:cNvSpPr>
          <p:nvPr>
            <p:ph type="sldNum" sz="quarter" idx="5"/>
          </p:nvPr>
        </p:nvSpPr>
        <p:spPr>
          <a:ln/>
        </p:spPr>
        <p:txBody>
          <a:bodyPr/>
          <a:lstStyle/>
          <a:p>
            <a:fld id="{240AA564-8B07-4E2D-B7D0-1DA80F7868A2}" type="slidenum">
              <a:rPr lang="en-GB" altLang="en-US"/>
              <a:pPr/>
              <a:t>7</a:t>
            </a:fld>
            <a:endParaRPr lang="en-GB" altLang="en-US"/>
          </a:p>
        </p:txBody>
      </p:sp>
      <p:sp>
        <p:nvSpPr>
          <p:cNvPr id="49154" name="Rectangle 2">
            <a:extLst>
              <a:ext uri="{FF2B5EF4-FFF2-40B4-BE49-F238E27FC236}">
                <a16:creationId xmlns:a16="http://schemas.microsoft.com/office/drawing/2014/main" id="{DE1C45C3-1DBA-48AB-92A8-6D9C4C22A5BC}"/>
              </a:ext>
            </a:extLst>
          </p:cNvPr>
          <p:cNvSpPr>
            <a:spLocks noRot="1" noChangeArrowheads="1" noTextEdit="1"/>
          </p:cNvSpPr>
          <p:nvPr>
            <p:ph type="sldImg"/>
          </p:nvPr>
        </p:nvSpPr>
        <p:spPr>
          <a:ln/>
        </p:spPr>
      </p:sp>
      <p:sp>
        <p:nvSpPr>
          <p:cNvPr id="49155" name="Rectangle 3">
            <a:extLst>
              <a:ext uri="{FF2B5EF4-FFF2-40B4-BE49-F238E27FC236}">
                <a16:creationId xmlns:a16="http://schemas.microsoft.com/office/drawing/2014/main" id="{C68E7BBA-88C8-474F-A666-C05BBFD1D4ED}"/>
              </a:ext>
            </a:extLst>
          </p:cNvPr>
          <p:cNvSpPr>
            <a:spLocks noGrp="1" noChangeArrowheads="1"/>
          </p:cNvSpPr>
          <p:nvPr>
            <p:ph type="body" idx="1"/>
          </p:nvPr>
        </p:nvSpPr>
        <p:spPr/>
        <p:txBody>
          <a:bodyPr/>
          <a:lstStyle/>
          <a:p>
            <a:r>
              <a:rPr lang="en-GB" altLang="en-US"/>
              <a:t>Boud, Cohen and Walker: </a:t>
            </a:r>
            <a:endParaRPr lang="en-GB" altLang="en-US" b="1"/>
          </a:p>
          <a:p>
            <a:r>
              <a:rPr lang="en-GB" altLang="en-US" b="1"/>
              <a:t>“</a:t>
            </a:r>
            <a:r>
              <a:rPr lang="en-GB" altLang="en-US"/>
              <a:t> Reflection is an important human activity in which people recapture their experience, think about it, mull it over and evaluate it. It is this working with experience that is important in learning. </a:t>
            </a:r>
            <a:r>
              <a:rPr lang="en-GB" altLang="en-US" b="1"/>
              <a:t>”</a:t>
            </a:r>
            <a:r>
              <a:rPr lang="en-GB" altLang="en-US"/>
              <a:t> (1985:19)</a:t>
            </a: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E20D3BD9-E53C-4352-84D2-5CAD914F693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1747" name="Rectangle 3">
            <a:extLst>
              <a:ext uri="{FF2B5EF4-FFF2-40B4-BE49-F238E27FC236}">
                <a16:creationId xmlns:a16="http://schemas.microsoft.com/office/drawing/2014/main" id="{0B419C92-1DE3-4E1B-A845-020C18CEF04D}"/>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07/16/96</a:t>
            </a:r>
            <a:endParaRPr lang="en-US" altLang="en-US" sz="1200" i="0">
              <a:latin typeface="Arial" panose="020B0604020202020204" pitchFamily="34" charset="0"/>
            </a:endParaRPr>
          </a:p>
        </p:txBody>
      </p:sp>
      <p:sp>
        <p:nvSpPr>
          <p:cNvPr id="31748" name="Rectangle 6">
            <a:extLst>
              <a:ext uri="{FF2B5EF4-FFF2-40B4-BE49-F238E27FC236}">
                <a16:creationId xmlns:a16="http://schemas.microsoft.com/office/drawing/2014/main" id="{8CC5D4F4-494E-4128-8B06-46E754ACCC4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1749" name="Rectangle 7">
            <a:extLst>
              <a:ext uri="{FF2B5EF4-FFF2-40B4-BE49-F238E27FC236}">
                <a16:creationId xmlns:a16="http://schemas.microsoft.com/office/drawing/2014/main" id="{1962B30A-B5B6-43A3-BF0C-AF36F4251E5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1750" name="Rectangle 2">
            <a:extLst>
              <a:ext uri="{FF2B5EF4-FFF2-40B4-BE49-F238E27FC236}">
                <a16:creationId xmlns:a16="http://schemas.microsoft.com/office/drawing/2014/main" id="{79530048-879F-4771-9809-F4D81C3930F6}"/>
              </a:ext>
            </a:extLst>
          </p:cNvPr>
          <p:cNvSpPr>
            <a:spLocks noGrp="1" noRot="1" noChangeAspect="1" noChangeArrowheads="1" noTextEdit="1"/>
          </p:cNvSpPr>
          <p:nvPr>
            <p:ph type="sldImg"/>
          </p:nvPr>
        </p:nvSpPr>
        <p:spPr>
          <a:ln/>
        </p:spPr>
      </p:sp>
      <p:sp>
        <p:nvSpPr>
          <p:cNvPr id="31751" name="Rectangle 3">
            <a:extLst>
              <a:ext uri="{FF2B5EF4-FFF2-40B4-BE49-F238E27FC236}">
                <a16:creationId xmlns:a16="http://schemas.microsoft.com/office/drawing/2014/main" id="{6210AC4A-4ECF-40C8-A0C7-12810F7EB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30E19CD9-94AD-4BAA-B4D0-E702422B8D2A}"/>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2771" name="Rectangle 3">
            <a:extLst>
              <a:ext uri="{FF2B5EF4-FFF2-40B4-BE49-F238E27FC236}">
                <a16:creationId xmlns:a16="http://schemas.microsoft.com/office/drawing/2014/main" id="{97F6606A-CFB6-49F0-A855-A029CAC36F73}"/>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07/16/96</a:t>
            </a:r>
            <a:endParaRPr lang="en-US" altLang="en-US" sz="1200" i="0">
              <a:latin typeface="Arial" panose="020B0604020202020204" pitchFamily="34" charset="0"/>
            </a:endParaRPr>
          </a:p>
        </p:txBody>
      </p:sp>
      <p:sp>
        <p:nvSpPr>
          <p:cNvPr id="32772" name="Rectangle 6">
            <a:extLst>
              <a:ext uri="{FF2B5EF4-FFF2-40B4-BE49-F238E27FC236}">
                <a16:creationId xmlns:a16="http://schemas.microsoft.com/office/drawing/2014/main" id="{764F1251-AFD6-4339-A18B-2014617C144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2773" name="Rectangle 7">
            <a:extLst>
              <a:ext uri="{FF2B5EF4-FFF2-40B4-BE49-F238E27FC236}">
                <a16:creationId xmlns:a16="http://schemas.microsoft.com/office/drawing/2014/main" id="{DD7B1177-C715-486C-A99F-90CBC9138AD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r>
              <a:rPr lang="en-US" altLang="en-US">
                <a:latin typeface="Arial" panose="020B0604020202020204" pitchFamily="34" charset="0"/>
              </a:rPr>
              <a:t>##</a:t>
            </a:r>
            <a:endParaRPr lang="en-US" altLang="en-US" sz="1200" i="0">
              <a:latin typeface="Arial" panose="020B0604020202020204" pitchFamily="34" charset="0"/>
            </a:endParaRPr>
          </a:p>
        </p:txBody>
      </p:sp>
      <p:sp>
        <p:nvSpPr>
          <p:cNvPr id="32774" name="Rectangle 2">
            <a:extLst>
              <a:ext uri="{FF2B5EF4-FFF2-40B4-BE49-F238E27FC236}">
                <a16:creationId xmlns:a16="http://schemas.microsoft.com/office/drawing/2014/main" id="{A299E09F-6BE2-43F7-B155-C1FDDAA97A32}"/>
              </a:ext>
            </a:extLst>
          </p:cNvPr>
          <p:cNvSpPr>
            <a:spLocks noGrp="1" noRot="1" noChangeAspect="1" noChangeArrowheads="1" noTextEdit="1"/>
          </p:cNvSpPr>
          <p:nvPr>
            <p:ph type="sldImg"/>
          </p:nvPr>
        </p:nvSpPr>
        <p:spPr>
          <a:ln/>
        </p:spPr>
      </p:sp>
      <p:sp>
        <p:nvSpPr>
          <p:cNvPr id="32775" name="Rectangle 3">
            <a:extLst>
              <a:ext uri="{FF2B5EF4-FFF2-40B4-BE49-F238E27FC236}">
                <a16:creationId xmlns:a16="http://schemas.microsoft.com/office/drawing/2014/main" id="{A842FEF7-42FB-4ECD-AE99-CD247EC010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noProof="1"/>
              <a:t>Click to edit Master title style</a:t>
            </a:r>
            <a:endParaRPr lang="en-GB" noProof="1"/>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1"/>
              <a:t>Click to edit Master subtitle style</a:t>
            </a:r>
            <a:endParaRPr lang="en-GB" noProof="1"/>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A4371AA0-396C-4884-8996-36C726614590}"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GB" altLang="en-US" sz="18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E2E93998-326F-463F-A7A3-A781F17EFE30}"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Content Placeholder 2"/>
          <p:cNvSpPr>
            <a:spLocks noGrp="1"/>
          </p:cNvSpPr>
          <p:nvPr>
            <p:ph idx="1"/>
          </p:nvPr>
        </p:nvSpPr>
        <p:spPr>
          <a:xfrm>
            <a:off x="457200" y="1600201"/>
            <a:ext cx="8229600" cy="3917032"/>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5C8673F7-A796-4257-819F-AC27DCF51BC9}"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GB" altLang="en-US" sz="18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291D9AAC-C651-4AD4-AD66-B9A43133E07C}"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noProof="1"/>
              <a:t>Click to edit Master title style</a:t>
            </a:r>
            <a:endParaRPr lang="en-GB" noProof="1"/>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1"/>
              <a:t>Click to edit Master text styles</a:t>
            </a:r>
          </a:p>
        </p:txBody>
      </p:sp>
      <p:sp>
        <p:nvSpPr>
          <p:cNvPr id="4" name="Date Placeholder 3"/>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5" name="Date Placeholder 4"/>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noProof="1"/>
              <a:t>Click to edit Master title style</a:t>
            </a:r>
            <a:endParaRPr lang="en-GB"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7" name="Date Placeholder 6"/>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Slide Number Placeholder 7"/>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Date Placeholder 2"/>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4" name="Slide Number Placeholder 3"/>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3" name="Slide Number Placeholder 2"/>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a:t>Click to edit Master title style</a:t>
            </a:r>
            <a:endParaRPr lang="en-GB" noProof="1"/>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a:t>Click to edit Master text styles</a:t>
            </a:r>
          </a:p>
        </p:txBody>
      </p:sp>
      <p:sp>
        <p:nvSpPr>
          <p:cNvPr id="5" name="Date Placeholder 4"/>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noProof="1"/>
              <a:t>Click to edit Master title style</a:t>
            </a:r>
            <a:endParaRPr lang="en-GB" noProof="1"/>
          </a:p>
        </p:txBody>
      </p:sp>
      <p:sp>
        <p:nvSpPr>
          <p:cNvPr id="3" name="Picture Placeholder 2"/>
          <p:cNvSpPr>
            <a:spLocks noGrp="1"/>
          </p:cNvSpPr>
          <p:nvPr>
            <p:ph type="pic" idx="1"/>
          </p:nvPr>
        </p:nvSpPr>
        <p:spPr>
          <a:xfrm>
            <a:off x="1792288" y="612775"/>
            <a:ext cx="5486400" cy="3824337"/>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sz="3200" b="0" i="0" u="none" strike="noStrike" kern="1200" cap="none" spc="0" normalizeH="0" baseline="0" noProof="1">
                <a:ln>
                  <a:noFill/>
                </a:ln>
                <a:solidFill>
                  <a:schemeClr val="tx1"/>
                </a:solidFill>
                <a:effectLst/>
                <a:uLnTx/>
                <a:uFillTx/>
                <a:latin typeface="+mn-lt"/>
                <a:ea typeface="+mn-ea"/>
                <a:cs typeface="+mn-cs"/>
              </a:rPr>
              <a:t>Click icon to add picture</a:t>
            </a:r>
            <a:endParaRPr kumimoji="0" lang="en-GB" sz="3200" b="0" i="0" u="none" strike="noStrike" kern="1200" cap="none" spc="0" normalizeH="0" baseline="0" noProof="1">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a:t>Click to edit Master text styles</a:t>
            </a:r>
          </a:p>
        </p:txBody>
      </p:sp>
      <p:sp>
        <p:nvSpPr>
          <p:cNvPr id="5" name="Date Placeholder 4"/>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Vertical Text Placeholder 2"/>
          <p:cNvSpPr>
            <a:spLocks noGrp="1"/>
          </p:cNvSpPr>
          <p:nvPr>
            <p:ph type="body" orient="vert" idx="1"/>
          </p:nvPr>
        </p:nvSpPr>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4" name="Date Placeholder 3"/>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noProof="1"/>
              <a:t>Click to edit Master title style</a:t>
            </a:r>
            <a:endParaRPr lang="en-GB" noProof="1"/>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4" name="Date Placeholder 3"/>
          <p:cNvSpPr>
            <a:spLocks noGrp="1"/>
          </p:cNvSpPr>
          <p:nvPr>
            <p:ph type="dt" sz="half" idx="10"/>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457200" y="274638"/>
            <a:ext cx="8229600" cy="1143000"/>
          </a:xfrm>
          <a:prstGeom prst="rect">
            <a:avLst/>
          </a:prstGeom>
          <a:noFill/>
          <a:ln w="9525">
            <a:noFill/>
          </a:ln>
        </p:spPr>
        <p:txBody>
          <a:bodyPr anchor="ctr"/>
          <a:lstStyle/>
          <a:p>
            <a:pPr lvl="0"/>
            <a:r>
              <a:rPr lang="en-US" altLang="zh-CN" dirty="0"/>
              <a:t>Click to edit Master title style</a:t>
            </a:r>
            <a:endParaRPr lang="en-GB" altLang="en-US" dirty="0"/>
          </a:p>
        </p:txBody>
      </p:sp>
      <p:sp>
        <p:nvSpPr>
          <p:cNvPr id="1027" name="Text Placeholder 2"/>
          <p:cNvSpPr>
            <a:spLocks noGrp="1"/>
          </p:cNvSpPr>
          <p:nvPr>
            <p:ph type="body"/>
          </p:nvPr>
        </p:nvSpPr>
        <p:spPr>
          <a:xfrm>
            <a:off x="457200" y="1600200"/>
            <a:ext cx="8229600" cy="3916363"/>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en-GB" altLang="en-US" dirty="0"/>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lstStyle>
            <a:lvl1pPr algn="ctr">
              <a:defRPr sz="100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fld id="{B76D9F20-5755-4DD5-82D2-C88FB182B10F}" type="datetime1">
              <a:rPr kumimoji="0" lang="en-GB" altLang="en-US" sz="1000" b="0" i="0" u="none" strike="noStrike" kern="1200" cap="none" spc="0" normalizeH="0" baseline="0" noProof="0" smtClean="0">
                <a:ln>
                  <a:noFill/>
                </a:ln>
                <a:solidFill>
                  <a:srgbClr val="898989"/>
                </a:solidFill>
                <a:effectLst/>
                <a:uLnTx/>
                <a:uFillTx/>
                <a:latin typeface="Myriad Pro" pitchFamily="34" charset="0"/>
                <a:ea typeface="+mn-ea"/>
                <a:cs typeface="+mn-cs"/>
              </a:rPr>
              <a:t>08/11/2020</a:t>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5882D2C-EDD8-46C4-B18E-99E6CD3EDF04}" type="slidenum">
              <a:rPr kumimoji="0" lang="en-GB" altLang="en-US" sz="1200" b="0" i="0" u="none" strike="noStrike" kern="1200" cap="none" spc="0" normalizeH="0" baseline="0" noProof="0" smtClean="0">
                <a:ln>
                  <a:noFill/>
                </a:ln>
                <a:solidFill>
                  <a:srgbClr val="898989"/>
                </a:solidFill>
                <a:effectLst/>
                <a:uLnTx/>
                <a:uFillTx/>
                <a:latin typeface="Myriad Pro" pitchFamily="34" charset="0"/>
                <a:ea typeface="+mn-ea"/>
                <a:cs typeface="+mn-cs"/>
              </a:rPr>
              <a:t>‹#›</a:t>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pitchFamily="34" charset="0"/>
        </a:defRPr>
      </a:lvl2pPr>
      <a:lvl3pPr algn="ctr" rtl="0" fontAlgn="base">
        <a:spcBef>
          <a:spcPct val="0"/>
        </a:spcBef>
        <a:spcAft>
          <a:spcPct val="0"/>
        </a:spcAft>
        <a:defRPr sz="4400">
          <a:solidFill>
            <a:schemeClr val="tx1"/>
          </a:solidFill>
          <a:latin typeface="Myriad Pro" pitchFamily="34" charset="0"/>
        </a:defRPr>
      </a:lvl3pPr>
      <a:lvl4pPr algn="ctr" rtl="0" fontAlgn="base">
        <a:spcBef>
          <a:spcPct val="0"/>
        </a:spcBef>
        <a:spcAft>
          <a:spcPct val="0"/>
        </a:spcAft>
        <a:defRPr sz="4400">
          <a:solidFill>
            <a:schemeClr val="tx1"/>
          </a:solidFill>
          <a:latin typeface="Myriad Pro" pitchFamily="34" charset="0"/>
        </a:defRPr>
      </a:lvl4pPr>
      <a:lvl5pPr algn="ctr" rtl="0" fontAlgn="base">
        <a:spcBef>
          <a:spcPct val="0"/>
        </a:spcBef>
        <a:spcAft>
          <a:spcPct val="0"/>
        </a:spcAft>
        <a:defRPr sz="4400">
          <a:solidFill>
            <a:schemeClr val="tx1"/>
          </a:solidFill>
          <a:latin typeface="Myriad Pro" pitchFamily="34" charset="0"/>
        </a:defRPr>
      </a:lvl5pPr>
      <a:lvl6pPr marL="457200" algn="ctr" rtl="0" fontAlgn="base">
        <a:spcBef>
          <a:spcPct val="0"/>
        </a:spcBef>
        <a:spcAft>
          <a:spcPct val="0"/>
        </a:spcAft>
        <a:defRPr sz="4400">
          <a:solidFill>
            <a:schemeClr val="tx1"/>
          </a:solidFill>
          <a:latin typeface="Myriad Pro" pitchFamily="34" charset="0"/>
        </a:defRPr>
      </a:lvl6pPr>
      <a:lvl7pPr marL="914400" algn="ctr" rtl="0" fontAlgn="base">
        <a:spcBef>
          <a:spcPct val="0"/>
        </a:spcBef>
        <a:spcAft>
          <a:spcPct val="0"/>
        </a:spcAft>
        <a:defRPr sz="4400">
          <a:solidFill>
            <a:schemeClr val="tx1"/>
          </a:solidFill>
          <a:latin typeface="Myriad Pro" pitchFamily="34" charset="0"/>
        </a:defRPr>
      </a:lvl7pPr>
      <a:lvl8pPr marL="1371600" algn="ctr" rtl="0" fontAlgn="base">
        <a:spcBef>
          <a:spcPct val="0"/>
        </a:spcBef>
        <a:spcAft>
          <a:spcPct val="0"/>
        </a:spcAft>
        <a:defRPr sz="4400">
          <a:solidFill>
            <a:schemeClr val="tx1"/>
          </a:solidFill>
          <a:latin typeface="Myriad Pro" pitchFamily="34" charset="0"/>
        </a:defRPr>
      </a:lvl8pPr>
      <a:lvl9pPr marL="1828800" algn="ctr" rtl="0" fontAlgn="base">
        <a:spcBef>
          <a:spcPct val="0"/>
        </a:spcBef>
        <a:spcAft>
          <a:spcPct val="0"/>
        </a:spcAft>
        <a:defRPr sz="4400">
          <a:solidFill>
            <a:schemeClr val="tx1"/>
          </a:solidFill>
          <a:latin typeface="Myriad Pro"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J_HjW54xJ1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vGyjF9Ngd8Y"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youtube.com/watch?v=ayefSTAnCR8"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ctrTitle"/>
          </p:nvPr>
        </p:nvSpPr>
        <p:spPr>
          <a:xfrm>
            <a:off x="685800" y="908051"/>
            <a:ext cx="7918480" cy="1512879"/>
          </a:xfrm>
        </p:spPr>
        <p:txBody>
          <a:bodyPr/>
          <a:lstStyle/>
          <a:p>
            <a:pPr eaLnBrk="1" hangingPunct="1"/>
            <a:br>
              <a:rPr lang="en-US" sz="5400" b="1" dirty="0">
                <a:ea typeface="ＭＳ Ｐゴシック" pitchFamily="34" charset="-128"/>
              </a:rPr>
            </a:br>
            <a:br>
              <a:rPr lang="en-US" sz="5400" b="1" dirty="0">
                <a:ea typeface="ＭＳ Ｐゴシック" pitchFamily="34" charset="-128"/>
              </a:rPr>
            </a:br>
            <a:br>
              <a:rPr lang="en-US" sz="5400" b="1" dirty="0">
                <a:ea typeface="ＭＳ Ｐゴシック" pitchFamily="34" charset="-128"/>
              </a:rPr>
            </a:br>
            <a:r>
              <a:rPr lang="en-GB" altLang="en-US" sz="2800" dirty="0"/>
              <a:t>LCBB4002: Community Engagement</a:t>
            </a:r>
            <a:br>
              <a:rPr lang="en-US" sz="5400" b="1" dirty="0">
                <a:ea typeface="ＭＳ Ｐゴシック" pitchFamily="34" charset="-128"/>
              </a:rPr>
            </a:br>
            <a:br>
              <a:rPr lang="en-US" sz="5400" b="1" dirty="0">
                <a:ea typeface="ＭＳ Ｐゴシック" pitchFamily="34" charset="-128"/>
              </a:rPr>
            </a:br>
            <a:br>
              <a:rPr lang="en-US" sz="5400" b="1" dirty="0">
                <a:ea typeface="ＭＳ Ｐゴシック" pitchFamily="34" charset="-128"/>
              </a:rPr>
            </a:br>
            <a:r>
              <a:rPr lang="en-US" sz="5400" b="1" dirty="0">
                <a:ea typeface="ＭＳ Ｐゴシック" pitchFamily="34" charset="-128"/>
              </a:rPr>
              <a:t> </a:t>
            </a:r>
          </a:p>
        </p:txBody>
      </p:sp>
      <p:sp>
        <p:nvSpPr>
          <p:cNvPr id="16386" name="Rectangle 5"/>
          <p:cNvSpPr>
            <a:spLocks noGrp="1" noChangeArrowheads="1"/>
          </p:cNvSpPr>
          <p:nvPr>
            <p:ph type="subTitle" idx="1"/>
          </p:nvPr>
        </p:nvSpPr>
        <p:spPr>
          <a:xfrm>
            <a:off x="611725" y="2708950"/>
            <a:ext cx="7270213" cy="2934613"/>
          </a:xfrm>
        </p:spPr>
        <p:txBody>
          <a:bodyPr/>
          <a:lstStyle/>
          <a:p>
            <a:pPr eaLnBrk="1" hangingPunct="1"/>
            <a:endParaRPr lang="en-US" sz="4000" b="1" dirty="0">
              <a:solidFill>
                <a:schemeClr val="bg2">
                  <a:lumMod val="10000"/>
                </a:schemeClr>
              </a:solidFill>
              <a:ea typeface="ＭＳ Ｐゴシック" pitchFamily="34" charset="-128"/>
            </a:endParaRPr>
          </a:p>
          <a:p>
            <a:pPr eaLnBrk="1" hangingPunct="1"/>
            <a:r>
              <a:rPr lang="en-US" sz="4000" b="1" i="1" dirty="0">
                <a:solidFill>
                  <a:schemeClr val="bg2">
                    <a:lumMod val="10000"/>
                  </a:schemeClr>
                </a:solidFill>
                <a:ea typeface="ＭＳ Ｐゴシック" pitchFamily="34" charset="-128"/>
              </a:rPr>
              <a:t>Reflection &amp; Learning Styles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72A9E-41D5-4638-B10D-53865D1A64EC}"/>
              </a:ext>
            </a:extLst>
          </p:cNvPr>
          <p:cNvSpPr>
            <a:spLocks noGrp="1"/>
          </p:cNvSpPr>
          <p:nvPr>
            <p:ph type="title"/>
          </p:nvPr>
        </p:nvSpPr>
        <p:spPr/>
        <p:txBody>
          <a:bodyPr/>
          <a:lstStyle/>
          <a:p>
            <a:br>
              <a:rPr lang="en-US" b="1" i="1" dirty="0">
                <a:solidFill>
                  <a:schemeClr val="bg2">
                    <a:lumMod val="10000"/>
                  </a:schemeClr>
                </a:solidFill>
                <a:ea typeface="ＭＳ Ｐゴシック" pitchFamily="34" charset="-128"/>
              </a:rPr>
            </a:br>
            <a:r>
              <a:rPr lang="en-US" b="1" i="1" dirty="0">
                <a:solidFill>
                  <a:schemeClr val="bg2">
                    <a:lumMod val="10000"/>
                  </a:schemeClr>
                </a:solidFill>
                <a:ea typeface="ＭＳ Ｐゴシック" pitchFamily="34" charset="-128"/>
              </a:rPr>
              <a:t>Reflection &amp; Learning Styles</a:t>
            </a:r>
            <a:br>
              <a:rPr lang="en-US" b="1" i="1" dirty="0">
                <a:solidFill>
                  <a:schemeClr val="bg2">
                    <a:lumMod val="10000"/>
                  </a:schemeClr>
                </a:solidFill>
                <a:ea typeface="ＭＳ Ｐゴシック" pitchFamily="34" charset="-128"/>
              </a:rPr>
            </a:br>
            <a:endParaRPr lang="en-GB" dirty="0"/>
          </a:p>
        </p:txBody>
      </p:sp>
      <p:sp>
        <p:nvSpPr>
          <p:cNvPr id="3" name="Content Placeholder 2">
            <a:extLst>
              <a:ext uri="{FF2B5EF4-FFF2-40B4-BE49-F238E27FC236}">
                <a16:creationId xmlns:a16="http://schemas.microsoft.com/office/drawing/2014/main" id="{F903B91C-3F91-4B71-A147-50FB0E8B2E32}"/>
              </a:ext>
            </a:extLst>
          </p:cNvPr>
          <p:cNvSpPr>
            <a:spLocks noGrp="1"/>
          </p:cNvSpPr>
          <p:nvPr>
            <p:ph idx="1"/>
          </p:nvPr>
        </p:nvSpPr>
        <p:spPr/>
        <p:txBody>
          <a:bodyPr/>
          <a:lstStyle/>
          <a:p>
            <a:endParaRPr lang="en-GB" dirty="0"/>
          </a:p>
          <a:p>
            <a:r>
              <a:rPr lang="en-GB" dirty="0"/>
              <a:t>What is your understanding of reflection?</a:t>
            </a:r>
          </a:p>
        </p:txBody>
      </p:sp>
    </p:spTree>
    <p:extLst>
      <p:ext uri="{BB962C8B-B14F-4D97-AF65-F5344CB8AC3E}">
        <p14:creationId xmlns:p14="http://schemas.microsoft.com/office/powerpoint/2010/main" val="745571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612BA56B-FCC7-4695-A5D2-205683C261C3}"/>
              </a:ext>
            </a:extLst>
          </p:cNvPr>
          <p:cNvSpPr>
            <a:spLocks noGrp="1" noChangeArrowheads="1"/>
          </p:cNvSpPr>
          <p:nvPr>
            <p:ph type="title"/>
          </p:nvPr>
        </p:nvSpPr>
        <p:spPr/>
        <p:txBody>
          <a:bodyPr/>
          <a:lstStyle/>
          <a:p>
            <a:r>
              <a:rPr lang="en-GB" altLang="en-US"/>
              <a:t>Definition</a:t>
            </a:r>
          </a:p>
        </p:txBody>
      </p:sp>
      <p:sp>
        <p:nvSpPr>
          <p:cNvPr id="3075" name="Rectangle 3">
            <a:extLst>
              <a:ext uri="{FF2B5EF4-FFF2-40B4-BE49-F238E27FC236}">
                <a16:creationId xmlns:a16="http://schemas.microsoft.com/office/drawing/2014/main" id="{7E1608B4-F3BE-419F-A576-40C701BE1239}"/>
              </a:ext>
            </a:extLst>
          </p:cNvPr>
          <p:cNvSpPr>
            <a:spLocks noGrp="1" noChangeArrowheads="1"/>
          </p:cNvSpPr>
          <p:nvPr>
            <p:ph type="body" idx="1"/>
          </p:nvPr>
        </p:nvSpPr>
        <p:spPr/>
        <p:txBody>
          <a:bodyPr/>
          <a:lstStyle/>
          <a:p>
            <a:r>
              <a:rPr lang="en-GB" altLang="en-US" sz="4400"/>
              <a:t>"a set of abilities and skills, to indicate the taking of a critical stance, an orientation to problem solving or state of mind" (Moon,1999: 63).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455BC45-600D-4494-909B-2925F477FDCC}"/>
              </a:ext>
            </a:extLst>
          </p:cNvPr>
          <p:cNvSpPr>
            <a:spLocks noGrp="1" noChangeArrowheads="1"/>
          </p:cNvSpPr>
          <p:nvPr>
            <p:ph type="title"/>
          </p:nvPr>
        </p:nvSpPr>
        <p:spPr/>
        <p:txBody>
          <a:bodyPr lIns="92075" tIns="46038" rIns="92075" bIns="46038"/>
          <a:lstStyle/>
          <a:p>
            <a:pPr eaLnBrk="1" fontAlgn="auto" hangingPunct="1">
              <a:spcAft>
                <a:spcPts val="0"/>
              </a:spcAft>
              <a:defRPr/>
            </a:pPr>
            <a:r>
              <a:rPr lang="en-US" dirty="0">
                <a:solidFill>
                  <a:schemeClr val="tx2">
                    <a:satMod val="200000"/>
                  </a:schemeClr>
                </a:solidFill>
                <a:latin typeface="Verdana" pitchFamily="34" charset="0"/>
              </a:rPr>
              <a:t>Why reflection?</a:t>
            </a:r>
          </a:p>
        </p:txBody>
      </p:sp>
      <p:sp>
        <p:nvSpPr>
          <p:cNvPr id="10243" name="Rectangle 3">
            <a:extLst>
              <a:ext uri="{FF2B5EF4-FFF2-40B4-BE49-F238E27FC236}">
                <a16:creationId xmlns:a16="http://schemas.microsoft.com/office/drawing/2014/main" id="{AF8DF618-ED41-4CE4-8732-AB92D6574467}"/>
              </a:ext>
            </a:extLst>
          </p:cNvPr>
          <p:cNvSpPr>
            <a:spLocks noGrp="1" noChangeArrowheads="1"/>
          </p:cNvSpPr>
          <p:nvPr>
            <p:ph idx="1"/>
          </p:nvPr>
        </p:nvSpPr>
        <p:spPr/>
        <p:txBody>
          <a:bodyPr lIns="92075" tIns="46038" rIns="92075" bIns="46038"/>
          <a:lstStyle/>
          <a:p>
            <a:pPr eaLnBrk="1" hangingPunct="1">
              <a:lnSpc>
                <a:spcPct val="90000"/>
              </a:lnSpc>
            </a:pPr>
            <a:r>
              <a:rPr lang="en-US" altLang="en-US" dirty="0">
                <a:latin typeface="Verdana" panose="020B0604030504040204" pitchFamily="34" charset="0"/>
              </a:rPr>
              <a:t>Review daily events</a:t>
            </a:r>
          </a:p>
          <a:p>
            <a:pPr eaLnBrk="1" hangingPunct="1">
              <a:lnSpc>
                <a:spcPct val="90000"/>
              </a:lnSpc>
            </a:pPr>
            <a:r>
              <a:rPr lang="en-US" altLang="en-US" dirty="0">
                <a:latin typeface="Verdana" panose="020B0604030504040204" pitchFamily="34" charset="0"/>
              </a:rPr>
              <a:t>Incidents</a:t>
            </a:r>
          </a:p>
          <a:p>
            <a:pPr eaLnBrk="1" hangingPunct="1">
              <a:lnSpc>
                <a:spcPct val="90000"/>
              </a:lnSpc>
            </a:pPr>
            <a:r>
              <a:rPr lang="en-US" altLang="en-US" dirty="0">
                <a:latin typeface="Verdana" panose="020B0604030504040204" pitchFamily="34" charset="0"/>
              </a:rPr>
              <a:t>Important events</a:t>
            </a:r>
          </a:p>
          <a:p>
            <a:pPr eaLnBrk="1" hangingPunct="1">
              <a:lnSpc>
                <a:spcPct val="90000"/>
              </a:lnSpc>
            </a:pPr>
            <a:r>
              <a:rPr lang="en-US" altLang="en-US" dirty="0">
                <a:latin typeface="Verdana" panose="020B0604030504040204" pitchFamily="34" charset="0"/>
              </a:rPr>
              <a:t>Positive &amp; negative experience</a:t>
            </a:r>
          </a:p>
          <a:p>
            <a:pPr eaLnBrk="1" hangingPunct="1">
              <a:lnSpc>
                <a:spcPct val="90000"/>
              </a:lnSpc>
            </a:pPr>
            <a:r>
              <a:rPr lang="en-US" altLang="en-US" dirty="0">
                <a:latin typeface="Verdana" panose="020B0604030504040204" pitchFamily="34" charset="0"/>
              </a:rPr>
              <a:t>Activities Routine</a:t>
            </a:r>
          </a:p>
          <a:p>
            <a:pPr eaLnBrk="1" hangingPunct="1">
              <a:lnSpc>
                <a:spcPct val="90000"/>
              </a:lnSpc>
            </a:pPr>
            <a:r>
              <a:rPr lang="en-US" altLang="en-US" dirty="0">
                <a:latin typeface="Verdana" panose="020B0604030504040204" pitchFamily="34" charset="0"/>
              </a:rPr>
              <a:t>Eventful &amp; meaningful incidents </a:t>
            </a:r>
          </a:p>
          <a:p>
            <a:pPr eaLnBrk="1" hangingPunct="1">
              <a:lnSpc>
                <a:spcPct val="90000"/>
              </a:lnSpc>
            </a:pPr>
            <a:r>
              <a:rPr lang="en-US" altLang="en-US" dirty="0">
                <a:latin typeface="Verdana" panose="020B0604030504040204" pitchFamily="34" charset="0"/>
              </a:rPr>
              <a:t>Unusual incidents</a:t>
            </a:r>
          </a:p>
        </p:txBody>
      </p:sp>
      <p:sp>
        <p:nvSpPr>
          <p:cNvPr id="10244" name="Date Placeholder 3">
            <a:extLst>
              <a:ext uri="{FF2B5EF4-FFF2-40B4-BE49-F238E27FC236}">
                <a16:creationId xmlns:a16="http://schemas.microsoft.com/office/drawing/2014/main" id="{5085520F-D591-41DE-B036-52436FF4910F}"/>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GB" altLang="en-US" dirty="0">
              <a:solidFill>
                <a:schemeClr val="tx2"/>
              </a:solidFill>
            </a:endParaRPr>
          </a:p>
        </p:txBody>
      </p:sp>
      <p:sp>
        <p:nvSpPr>
          <p:cNvPr id="10245" name="Text Box 5">
            <a:extLst>
              <a:ext uri="{FF2B5EF4-FFF2-40B4-BE49-F238E27FC236}">
                <a16:creationId xmlns:a16="http://schemas.microsoft.com/office/drawing/2014/main" id="{220F9EBE-F707-4C5D-AF05-341623BFAE60}"/>
              </a:ext>
            </a:extLst>
          </p:cNvPr>
          <p:cNvSpPr txBox="1">
            <a:spLocks noChangeArrowheads="1"/>
          </p:cNvSpPr>
          <p:nvPr/>
        </p:nvSpPr>
        <p:spPr bwMode="auto">
          <a:xfrm>
            <a:off x="8305800" y="5476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sz="240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25E4BA3F-7425-459E-AA4B-D0EDB146027D}"/>
              </a:ext>
            </a:extLst>
          </p:cNvPr>
          <p:cNvSpPr>
            <a:spLocks noGrp="1" noChangeArrowheads="1"/>
          </p:cNvSpPr>
          <p:nvPr>
            <p:ph type="title"/>
          </p:nvPr>
        </p:nvSpPr>
        <p:spPr/>
        <p:txBody>
          <a:bodyPr/>
          <a:lstStyle/>
          <a:p>
            <a:pPr eaLnBrk="1" fontAlgn="auto" hangingPunct="1">
              <a:spcAft>
                <a:spcPts val="0"/>
              </a:spcAft>
              <a:defRPr/>
            </a:pPr>
            <a:r>
              <a:rPr lang="en-US" dirty="0">
                <a:solidFill>
                  <a:schemeClr val="tx2">
                    <a:satMod val="200000"/>
                  </a:schemeClr>
                </a:solidFill>
                <a:latin typeface="Verdana" pitchFamily="34" charset="0"/>
              </a:rPr>
              <a:t>Possible reflection</a:t>
            </a:r>
            <a:endParaRPr lang="en-GB" dirty="0">
              <a:solidFill>
                <a:schemeClr val="tx2">
                  <a:satMod val="200000"/>
                </a:schemeClr>
              </a:solidFill>
              <a:latin typeface="Verdana" pitchFamily="34" charset="0"/>
            </a:endParaRPr>
          </a:p>
        </p:txBody>
      </p:sp>
      <p:sp>
        <p:nvSpPr>
          <p:cNvPr id="11267" name="Rectangle 3">
            <a:extLst>
              <a:ext uri="{FF2B5EF4-FFF2-40B4-BE49-F238E27FC236}">
                <a16:creationId xmlns:a16="http://schemas.microsoft.com/office/drawing/2014/main" id="{446AC3DF-6BB9-4327-8412-B23E50EE1873}"/>
              </a:ext>
            </a:extLst>
          </p:cNvPr>
          <p:cNvSpPr>
            <a:spLocks noGrp="1" noChangeArrowheads="1"/>
          </p:cNvSpPr>
          <p:nvPr>
            <p:ph idx="1"/>
          </p:nvPr>
        </p:nvSpPr>
        <p:spPr/>
        <p:txBody>
          <a:bodyPr/>
          <a:lstStyle/>
          <a:p>
            <a:pPr eaLnBrk="1" hangingPunct="1">
              <a:lnSpc>
                <a:spcPct val="90000"/>
              </a:lnSpc>
            </a:pPr>
            <a:endParaRPr lang="en-GB" altLang="en-US" dirty="0">
              <a:latin typeface="Verdana" panose="020B0604030504040204" pitchFamily="34" charset="0"/>
            </a:endParaRPr>
          </a:p>
          <a:p>
            <a:pPr eaLnBrk="1" hangingPunct="1">
              <a:lnSpc>
                <a:spcPct val="90000"/>
              </a:lnSpc>
            </a:pPr>
            <a:r>
              <a:rPr lang="en-GB" altLang="en-US" dirty="0">
                <a:latin typeface="Verdana" panose="020B0604030504040204" pitchFamily="34" charset="0"/>
              </a:rPr>
              <a:t>List 4 things you have learned in this module that can be used for your reflective reporting?</a:t>
            </a:r>
          </a:p>
          <a:p>
            <a:pPr marL="0" indent="0" eaLnBrk="1" hangingPunct="1">
              <a:lnSpc>
                <a:spcPct val="90000"/>
              </a:lnSpc>
              <a:buNone/>
            </a:pPr>
            <a:endParaRPr lang="en-US" altLang="en-US" dirty="0">
              <a:latin typeface="Verdana" panose="020B0604030504040204" pitchFamily="34" charset="0"/>
            </a:endParaRPr>
          </a:p>
        </p:txBody>
      </p:sp>
      <p:sp>
        <p:nvSpPr>
          <p:cNvPr id="11268" name="Date Placeholder 3">
            <a:extLst>
              <a:ext uri="{FF2B5EF4-FFF2-40B4-BE49-F238E27FC236}">
                <a16:creationId xmlns:a16="http://schemas.microsoft.com/office/drawing/2014/main" id="{CAA48B9D-F9E2-4E8D-A2EC-43E1C21BE2CB}"/>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GB" altLang="en-US" dirty="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CF184-FB85-4C45-B735-03DED6AE2FE1}"/>
              </a:ext>
            </a:extLst>
          </p:cNvPr>
          <p:cNvSpPr>
            <a:spLocks noGrp="1"/>
          </p:cNvSpPr>
          <p:nvPr>
            <p:ph type="title"/>
          </p:nvPr>
        </p:nvSpPr>
        <p:spPr>
          <a:xfrm>
            <a:off x="1219200" y="419100"/>
            <a:ext cx="7772400" cy="795338"/>
          </a:xfrm>
        </p:spPr>
        <p:txBody>
          <a:bodyPr/>
          <a:lstStyle/>
          <a:p>
            <a:pPr eaLnBrk="1" fontAlgn="auto" hangingPunct="1">
              <a:spcAft>
                <a:spcPts val="0"/>
              </a:spcAft>
              <a:defRPr/>
            </a:pPr>
            <a:r>
              <a:rPr lang="en-GB" dirty="0">
                <a:solidFill>
                  <a:schemeClr val="tx2">
                    <a:satMod val="200000"/>
                  </a:schemeClr>
                </a:solidFill>
              </a:rPr>
              <a:t>Why important to academics</a:t>
            </a:r>
          </a:p>
        </p:txBody>
      </p:sp>
      <p:sp>
        <p:nvSpPr>
          <p:cNvPr id="3" name="Content Placeholder 2">
            <a:extLst>
              <a:ext uri="{FF2B5EF4-FFF2-40B4-BE49-F238E27FC236}">
                <a16:creationId xmlns:a16="http://schemas.microsoft.com/office/drawing/2014/main" id="{0801FD7B-8E27-4CBD-97BC-04C4B4CE7D36}"/>
              </a:ext>
            </a:extLst>
          </p:cNvPr>
          <p:cNvSpPr>
            <a:spLocks noGrp="1"/>
          </p:cNvSpPr>
          <p:nvPr>
            <p:ph idx="1"/>
          </p:nvPr>
        </p:nvSpPr>
        <p:spPr>
          <a:xfrm>
            <a:off x="685800" y="1385094"/>
            <a:ext cx="7772400" cy="4087812"/>
          </a:xfrm>
        </p:spPr>
        <p:txBody>
          <a:bodyPr>
            <a:normAutofit fontScale="92500" lnSpcReduction="10000"/>
          </a:bodyPr>
          <a:lstStyle/>
          <a:p>
            <a:pPr marL="411480" eaLnBrk="1" fontAlgn="auto" hangingPunct="1">
              <a:spcAft>
                <a:spcPts val="0"/>
              </a:spcAft>
              <a:buFontTx/>
              <a:buNone/>
              <a:defRPr/>
            </a:pPr>
            <a:r>
              <a:rPr lang="en-GB" sz="2800" dirty="0">
                <a:latin typeface="Verdana" pitchFamily="34" charset="0"/>
              </a:rPr>
              <a:t>This is an effective tool used to </a:t>
            </a:r>
          </a:p>
          <a:p>
            <a:pPr marL="411480" eaLnBrk="1" fontAlgn="auto" hangingPunct="1">
              <a:spcAft>
                <a:spcPts val="0"/>
              </a:spcAft>
              <a:buFont typeface="Wingdings"/>
              <a:buChar char=""/>
              <a:defRPr/>
            </a:pPr>
            <a:r>
              <a:rPr lang="en-GB" sz="2800" dirty="0">
                <a:latin typeface="Verdana" pitchFamily="34" charset="0"/>
              </a:rPr>
              <a:t>bring theory into practice </a:t>
            </a:r>
          </a:p>
          <a:p>
            <a:pPr marL="411480" eaLnBrk="1" fontAlgn="auto" hangingPunct="1">
              <a:spcAft>
                <a:spcPts val="0"/>
              </a:spcAft>
              <a:buFont typeface="Wingdings"/>
              <a:buChar char=""/>
              <a:defRPr/>
            </a:pPr>
            <a:r>
              <a:rPr lang="en-GB" sz="2800" dirty="0">
                <a:latin typeface="Verdana" pitchFamily="34" charset="0"/>
              </a:rPr>
              <a:t>reduce practices based on custom and practice</a:t>
            </a:r>
          </a:p>
          <a:p>
            <a:pPr marL="411480" eaLnBrk="1" fontAlgn="auto" hangingPunct="1">
              <a:spcAft>
                <a:spcPts val="0"/>
              </a:spcAft>
              <a:buFont typeface="Wingdings"/>
              <a:buChar char=""/>
              <a:defRPr/>
            </a:pPr>
            <a:r>
              <a:rPr lang="en-GB" sz="2800" dirty="0">
                <a:latin typeface="Verdana" pitchFamily="34" charset="0"/>
              </a:rPr>
              <a:t>develop and understand your practice, decisions made, lessons learnt and implication of these for future practice</a:t>
            </a:r>
          </a:p>
          <a:p>
            <a:pPr marL="411480" eaLnBrk="1" fontAlgn="auto" hangingPunct="1">
              <a:spcAft>
                <a:spcPts val="0"/>
              </a:spcAft>
              <a:buFont typeface="Wingdings"/>
              <a:buChar char=""/>
              <a:defRPr/>
            </a:pPr>
            <a:r>
              <a:rPr lang="en-GB" sz="2800" dirty="0">
                <a:latin typeface="Verdana" pitchFamily="34" charset="0"/>
              </a:rPr>
              <a:t>Helps academics to remains focus and centre their experience by the use of theory</a:t>
            </a:r>
            <a:endParaRPr lang="en-GB"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AECEB67F-6C80-4E2C-9B1D-7128ADDEA080}"/>
              </a:ext>
            </a:extLst>
          </p:cNvPr>
          <p:cNvSpPr>
            <a:spLocks noGrp="1" noChangeArrowheads="1"/>
          </p:cNvSpPr>
          <p:nvPr>
            <p:ph type="title"/>
          </p:nvPr>
        </p:nvSpPr>
        <p:spPr/>
        <p:txBody>
          <a:bodyPr/>
          <a:lstStyle/>
          <a:p>
            <a:r>
              <a:rPr lang="en-GB" altLang="en-US"/>
              <a:t>Why Reflect?</a:t>
            </a:r>
            <a:endParaRPr lang="en-US" altLang="en-US"/>
          </a:p>
        </p:txBody>
      </p:sp>
      <p:sp>
        <p:nvSpPr>
          <p:cNvPr id="50179" name="Rectangle 3">
            <a:extLst>
              <a:ext uri="{FF2B5EF4-FFF2-40B4-BE49-F238E27FC236}">
                <a16:creationId xmlns:a16="http://schemas.microsoft.com/office/drawing/2014/main" id="{4F4000E8-6FF0-4997-B4A6-E67C878D9AB0}"/>
              </a:ext>
            </a:extLst>
          </p:cNvPr>
          <p:cNvSpPr>
            <a:spLocks noGrp="1" noChangeArrowheads="1"/>
          </p:cNvSpPr>
          <p:nvPr>
            <p:ph type="body" idx="1"/>
          </p:nvPr>
        </p:nvSpPr>
        <p:spPr/>
        <p:txBody>
          <a:bodyPr/>
          <a:lstStyle/>
          <a:p>
            <a:r>
              <a:rPr lang="en-GB" altLang="en-US" sz="2800"/>
              <a:t>Reflection helps learners to:</a:t>
            </a:r>
          </a:p>
          <a:p>
            <a:r>
              <a:rPr lang="en-GB" altLang="en-US" sz="2800"/>
              <a:t>understand what they already know (individual) </a:t>
            </a:r>
          </a:p>
          <a:p>
            <a:r>
              <a:rPr lang="en-GB" altLang="en-US" sz="2800"/>
              <a:t>identify what they need to know in order to advance understanding of the subject (contextual) </a:t>
            </a:r>
          </a:p>
          <a:p>
            <a:r>
              <a:rPr lang="en-GB" altLang="en-US" sz="2800"/>
              <a:t>make sense of new information and feedback in the context of their own experience (relational) </a:t>
            </a:r>
          </a:p>
          <a:p>
            <a:r>
              <a:rPr lang="en-GB" altLang="en-US" sz="2800"/>
              <a:t>guide choices for further learning (developmental) </a:t>
            </a:r>
          </a:p>
          <a:p>
            <a:endParaRPr lang="en-US" alt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Effect transition="in" filter="dissolve">
                                      <p:cBhvr>
                                        <p:cTn id="7" dur="2000"/>
                                        <p:tgtEl>
                                          <p:spTgt spid="501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50179">
                                            <p:txEl>
                                              <p:pRg st="1" end="1"/>
                                            </p:txEl>
                                          </p:spTgt>
                                        </p:tgtEl>
                                        <p:attrNameLst>
                                          <p:attrName>style.visibility</p:attrName>
                                        </p:attrNameLst>
                                      </p:cBhvr>
                                      <p:to>
                                        <p:strVal val="visible"/>
                                      </p:to>
                                    </p:set>
                                    <p:animEffect transition="in" filter="dissolve">
                                      <p:cBhvr>
                                        <p:cTn id="12" dur="2000"/>
                                        <p:tgtEl>
                                          <p:spTgt spid="5017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50179">
                                            <p:txEl>
                                              <p:pRg st="2" end="2"/>
                                            </p:txEl>
                                          </p:spTgt>
                                        </p:tgtEl>
                                        <p:attrNameLst>
                                          <p:attrName>style.visibility</p:attrName>
                                        </p:attrNameLst>
                                      </p:cBhvr>
                                      <p:to>
                                        <p:strVal val="visible"/>
                                      </p:to>
                                    </p:set>
                                    <p:animEffect transition="in" filter="dissolve">
                                      <p:cBhvr>
                                        <p:cTn id="17" dur="2000"/>
                                        <p:tgtEl>
                                          <p:spTgt spid="5017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50179">
                                            <p:txEl>
                                              <p:pRg st="3" end="3"/>
                                            </p:txEl>
                                          </p:spTgt>
                                        </p:tgtEl>
                                        <p:attrNameLst>
                                          <p:attrName>style.visibility</p:attrName>
                                        </p:attrNameLst>
                                      </p:cBhvr>
                                      <p:to>
                                        <p:strVal val="visible"/>
                                      </p:to>
                                    </p:set>
                                    <p:animEffect transition="in" filter="dissolve">
                                      <p:cBhvr>
                                        <p:cTn id="22" dur="2000"/>
                                        <p:tgtEl>
                                          <p:spTgt spid="5017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50179">
                                            <p:txEl>
                                              <p:pRg st="4" end="4"/>
                                            </p:txEl>
                                          </p:spTgt>
                                        </p:tgtEl>
                                        <p:attrNameLst>
                                          <p:attrName>style.visibility</p:attrName>
                                        </p:attrNameLst>
                                      </p:cBhvr>
                                      <p:to>
                                        <p:strVal val="visible"/>
                                      </p:to>
                                    </p:set>
                                    <p:animEffect transition="in" filter="dissolve">
                                      <p:cBhvr>
                                        <p:cTn id="27" dur="2000"/>
                                        <p:tgtEl>
                                          <p:spTgt spid="5017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50179">
                                            <p:txEl>
                                              <p:pRg st="0" end="0"/>
                                            </p:txEl>
                                          </p:spTgt>
                                        </p:tgtEl>
                                        <p:attrNameLst>
                                          <p:attrName>style.visibility</p:attrName>
                                        </p:attrNameLst>
                                      </p:cBhvr>
                                      <p:to>
                                        <p:strVal val="visible"/>
                                      </p:to>
                                    </p:set>
                                    <p:animEffect transition="in" filter="dissolve">
                                      <p:cBhvr>
                                        <p:cTn id="32" dur="500"/>
                                        <p:tgtEl>
                                          <p:spTgt spid="50179">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50179">
                                            <p:txEl>
                                              <p:pRg st="0" end="0"/>
                                            </p:txEl>
                                          </p:spTgt>
                                        </p:tgtEl>
                                        <p:attrNameLst>
                                          <p:attrName>style.visibility</p:attrName>
                                        </p:attrNameLst>
                                      </p:cBhvr>
                                      <p:to>
                                        <p:strVal val="visible"/>
                                      </p:to>
                                    </p:set>
                                    <p:animEffect transition="in" filter="dissolve">
                                      <p:cBhvr>
                                        <p:cTn id="37" dur="500"/>
                                        <p:tgtEl>
                                          <p:spTgt spid="501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DD36C-483F-4BA4-A343-451B637C578F}"/>
              </a:ext>
            </a:extLst>
          </p:cNvPr>
          <p:cNvSpPr>
            <a:spLocks noGrp="1"/>
          </p:cNvSpPr>
          <p:nvPr>
            <p:ph type="title"/>
          </p:nvPr>
        </p:nvSpPr>
        <p:spPr/>
        <p:txBody>
          <a:bodyPr/>
          <a:lstStyle/>
          <a:p>
            <a:r>
              <a:rPr lang="en-GB" dirty="0"/>
              <a:t>Break-out Groups</a:t>
            </a:r>
          </a:p>
        </p:txBody>
      </p:sp>
      <p:sp>
        <p:nvSpPr>
          <p:cNvPr id="3" name="Content Placeholder 2">
            <a:extLst>
              <a:ext uri="{FF2B5EF4-FFF2-40B4-BE49-F238E27FC236}">
                <a16:creationId xmlns:a16="http://schemas.microsoft.com/office/drawing/2014/main" id="{42547D6C-1161-439D-99C8-348527DA055A}"/>
              </a:ext>
            </a:extLst>
          </p:cNvPr>
          <p:cNvSpPr>
            <a:spLocks noGrp="1"/>
          </p:cNvSpPr>
          <p:nvPr>
            <p:ph idx="1"/>
          </p:nvPr>
        </p:nvSpPr>
        <p:spPr/>
        <p:txBody>
          <a:bodyPr/>
          <a:lstStyle/>
          <a:p>
            <a:r>
              <a:rPr lang="en-GB" dirty="0"/>
              <a:t>Discuss why reflective learning is important to you as academics.</a:t>
            </a:r>
          </a:p>
        </p:txBody>
      </p:sp>
    </p:spTree>
    <p:extLst>
      <p:ext uri="{BB962C8B-B14F-4D97-AF65-F5344CB8AC3E}">
        <p14:creationId xmlns:p14="http://schemas.microsoft.com/office/powerpoint/2010/main" val="1760898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833DF35A-1508-4A47-ADA2-E0370E75C497}"/>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Skills / attitudes for reflection</a:t>
            </a:r>
          </a:p>
        </p:txBody>
      </p:sp>
      <p:sp>
        <p:nvSpPr>
          <p:cNvPr id="13315" name="Rectangle 3">
            <a:extLst>
              <a:ext uri="{FF2B5EF4-FFF2-40B4-BE49-F238E27FC236}">
                <a16:creationId xmlns:a16="http://schemas.microsoft.com/office/drawing/2014/main" id="{B921D6D3-68A6-4A89-BF90-C039DE08A643}"/>
              </a:ext>
            </a:extLst>
          </p:cNvPr>
          <p:cNvSpPr>
            <a:spLocks noGrp="1" noChangeArrowheads="1"/>
          </p:cNvSpPr>
          <p:nvPr>
            <p:ph idx="1"/>
          </p:nvPr>
        </p:nvSpPr>
        <p:spPr/>
        <p:txBody>
          <a:bodyPr/>
          <a:lstStyle/>
          <a:p>
            <a:pPr eaLnBrk="1" hangingPunct="1">
              <a:lnSpc>
                <a:spcPct val="90000"/>
              </a:lnSpc>
            </a:pPr>
            <a:r>
              <a:rPr lang="en-GB" altLang="en-US" sz="2800">
                <a:latin typeface="Verdana" panose="020B0604030504040204" pitchFamily="34" charset="0"/>
              </a:rPr>
              <a:t>Willing to learn from experience and change things</a:t>
            </a:r>
          </a:p>
          <a:p>
            <a:pPr eaLnBrk="1" hangingPunct="1">
              <a:lnSpc>
                <a:spcPct val="90000"/>
              </a:lnSpc>
            </a:pPr>
            <a:r>
              <a:rPr lang="en-GB" altLang="en-US" sz="2800">
                <a:latin typeface="Verdana" panose="020B0604030504040204" pitchFamily="34" charset="0"/>
              </a:rPr>
              <a:t>Able to make time for reflection</a:t>
            </a:r>
          </a:p>
          <a:p>
            <a:pPr eaLnBrk="1" hangingPunct="1">
              <a:lnSpc>
                <a:spcPct val="90000"/>
              </a:lnSpc>
            </a:pPr>
            <a:r>
              <a:rPr lang="en-GB" altLang="en-US" sz="2800">
                <a:latin typeface="Verdana" panose="020B0604030504040204" pitchFamily="34" charset="0"/>
              </a:rPr>
              <a:t>Being open and honest </a:t>
            </a:r>
          </a:p>
          <a:p>
            <a:pPr eaLnBrk="1" hangingPunct="1">
              <a:lnSpc>
                <a:spcPct val="90000"/>
              </a:lnSpc>
            </a:pPr>
            <a:r>
              <a:rPr lang="en-GB" altLang="en-US" sz="2800">
                <a:latin typeface="Verdana" panose="020B0604030504040204" pitchFamily="34" charset="0"/>
              </a:rPr>
              <a:t>Willing to share and discuss your experiences</a:t>
            </a:r>
          </a:p>
          <a:p>
            <a:pPr eaLnBrk="1" hangingPunct="1">
              <a:lnSpc>
                <a:spcPct val="90000"/>
              </a:lnSpc>
            </a:pPr>
            <a:r>
              <a:rPr lang="en-GB" altLang="en-US" sz="2800">
                <a:latin typeface="Verdana" panose="020B0604030504040204" pitchFamily="34" charset="0"/>
              </a:rPr>
              <a:t>Being motivated to replay / describe / analyse experiences</a:t>
            </a:r>
          </a:p>
          <a:p>
            <a:pPr eaLnBrk="1" hangingPunct="1">
              <a:lnSpc>
                <a:spcPct val="90000"/>
              </a:lnSpc>
            </a:pPr>
            <a:r>
              <a:rPr lang="en-GB" altLang="en-US" sz="2800">
                <a:latin typeface="Verdana" panose="020B0604030504040204" pitchFamily="34" charset="0"/>
              </a:rPr>
              <a:t>Able to make an action plan</a:t>
            </a:r>
            <a:r>
              <a:rPr lang="en-GB" altLang="en-US" sz="2800"/>
              <a:t> </a:t>
            </a:r>
          </a:p>
        </p:txBody>
      </p:sp>
      <p:sp>
        <p:nvSpPr>
          <p:cNvPr id="13316" name="Date Placeholder 3">
            <a:extLst>
              <a:ext uri="{FF2B5EF4-FFF2-40B4-BE49-F238E27FC236}">
                <a16:creationId xmlns:a16="http://schemas.microsoft.com/office/drawing/2014/main" id="{062CEDDE-FA63-4E1F-8E1A-82A5FAB7566C}"/>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0BF34E1F-05D0-4B15-957A-C18EA777B682}"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0ED28-A051-47D0-A976-F484D14CFCCE}"/>
              </a:ext>
            </a:extLst>
          </p:cNvPr>
          <p:cNvSpPr>
            <a:spLocks noGrp="1"/>
          </p:cNvSpPr>
          <p:nvPr>
            <p:ph type="title"/>
          </p:nvPr>
        </p:nvSpPr>
        <p:spPr/>
        <p:txBody>
          <a:bodyPr/>
          <a:lstStyle/>
          <a:p>
            <a:r>
              <a:rPr lang="en-GB" dirty="0"/>
              <a:t>Break-out Groups</a:t>
            </a:r>
          </a:p>
        </p:txBody>
      </p:sp>
      <p:sp>
        <p:nvSpPr>
          <p:cNvPr id="3" name="Content Placeholder 2">
            <a:extLst>
              <a:ext uri="{FF2B5EF4-FFF2-40B4-BE49-F238E27FC236}">
                <a16:creationId xmlns:a16="http://schemas.microsoft.com/office/drawing/2014/main" id="{ACE44F91-A362-479F-8FE2-6B4CE6E8811F}"/>
              </a:ext>
            </a:extLst>
          </p:cNvPr>
          <p:cNvSpPr>
            <a:spLocks noGrp="1"/>
          </p:cNvSpPr>
          <p:nvPr>
            <p:ph idx="1"/>
          </p:nvPr>
        </p:nvSpPr>
        <p:spPr/>
        <p:txBody>
          <a:bodyPr/>
          <a:lstStyle/>
          <a:p>
            <a:r>
              <a:rPr lang="en-GB" dirty="0"/>
              <a:t>You will cover the following.</a:t>
            </a:r>
          </a:p>
        </p:txBody>
      </p:sp>
    </p:spTree>
    <p:extLst>
      <p:ext uri="{BB962C8B-B14F-4D97-AF65-F5344CB8AC3E}">
        <p14:creationId xmlns:p14="http://schemas.microsoft.com/office/powerpoint/2010/main" val="1675126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C1BFEF32-675B-4CAB-A15F-7BB227562E47}"/>
              </a:ext>
            </a:extLst>
          </p:cNvPr>
          <p:cNvSpPr>
            <a:spLocks noGrp="1" noChangeArrowheads="1"/>
          </p:cNvSpPr>
          <p:nvPr>
            <p:ph type="title"/>
          </p:nvPr>
        </p:nvSpPr>
        <p:spPr>
          <a:xfrm>
            <a:off x="1371600" y="333375"/>
            <a:ext cx="7772400" cy="1143000"/>
          </a:xfrm>
        </p:spPr>
        <p:txBody>
          <a:bodyPr lIns="92075" tIns="46038" rIns="92075" bIns="46038"/>
          <a:lstStyle/>
          <a:p>
            <a:pPr eaLnBrk="1" fontAlgn="auto" hangingPunct="1">
              <a:spcAft>
                <a:spcPts val="0"/>
              </a:spcAft>
              <a:defRPr/>
            </a:pPr>
            <a:r>
              <a:rPr lang="en-US" sz="3600" dirty="0">
                <a:solidFill>
                  <a:schemeClr val="tx2">
                    <a:satMod val="200000"/>
                  </a:schemeClr>
                </a:solidFill>
                <a:latin typeface="Verdana" pitchFamily="34" charset="0"/>
              </a:rPr>
              <a:t>Choose an incident / experience from the module so far</a:t>
            </a:r>
          </a:p>
        </p:txBody>
      </p:sp>
      <p:sp>
        <p:nvSpPr>
          <p:cNvPr id="15363" name="Rectangle 3">
            <a:extLst>
              <a:ext uri="{FF2B5EF4-FFF2-40B4-BE49-F238E27FC236}">
                <a16:creationId xmlns:a16="http://schemas.microsoft.com/office/drawing/2014/main" id="{C576ECCB-7B1A-47EC-9D0F-C9BC10A0D7D7}"/>
              </a:ext>
            </a:extLst>
          </p:cNvPr>
          <p:cNvSpPr>
            <a:spLocks noGrp="1" noChangeArrowheads="1"/>
          </p:cNvSpPr>
          <p:nvPr>
            <p:ph idx="1"/>
          </p:nvPr>
        </p:nvSpPr>
        <p:spPr/>
        <p:txBody>
          <a:bodyPr lIns="92075" tIns="46038" rIns="92075" bIns="46038"/>
          <a:lstStyle/>
          <a:p>
            <a:pPr eaLnBrk="1" hangingPunct="1"/>
            <a:r>
              <a:rPr lang="en-US" altLang="en-US" sz="2800" dirty="0">
                <a:latin typeface="Verdana" panose="020B0604030504040204" pitchFamily="34" charset="0"/>
              </a:rPr>
              <a:t>Make notes on the following:</a:t>
            </a:r>
          </a:p>
          <a:p>
            <a:pPr eaLnBrk="1" hangingPunct="1"/>
            <a:r>
              <a:rPr lang="en-US" altLang="en-US" sz="2800" dirty="0">
                <a:latin typeface="Verdana" panose="020B0604030504040204" pitchFamily="34" charset="0"/>
              </a:rPr>
              <a:t>Describe the experience - who? where? what was happening?</a:t>
            </a:r>
          </a:p>
          <a:p>
            <a:pPr eaLnBrk="1" hangingPunct="1"/>
            <a:r>
              <a:rPr lang="en-US" altLang="en-US" sz="2800" dirty="0">
                <a:latin typeface="Verdana" panose="020B0604030504040204" pitchFamily="34" charset="0"/>
              </a:rPr>
              <a:t>What were your thoughts and feelings?</a:t>
            </a:r>
          </a:p>
          <a:p>
            <a:pPr eaLnBrk="1" hangingPunct="1"/>
            <a:r>
              <a:rPr lang="en-US" altLang="en-US" sz="2800" dirty="0">
                <a:latin typeface="Verdana" panose="020B0604030504040204" pitchFamily="34" charset="0"/>
              </a:rPr>
              <a:t>What was positive?</a:t>
            </a:r>
          </a:p>
          <a:p>
            <a:pPr eaLnBrk="1" hangingPunct="1"/>
            <a:r>
              <a:rPr lang="en-US" altLang="en-US" sz="2800" dirty="0">
                <a:latin typeface="Verdana" panose="020B0604030504040204" pitchFamily="34" charset="0"/>
              </a:rPr>
              <a:t>What was negative?</a:t>
            </a:r>
          </a:p>
          <a:p>
            <a:pPr eaLnBrk="1" hangingPunct="1"/>
            <a:r>
              <a:rPr lang="en-US" altLang="en-US" sz="2800" dirty="0">
                <a:latin typeface="Verdana" panose="020B0604030504040204" pitchFamily="34" charset="0"/>
              </a:rPr>
              <a:t>What have you learned?</a:t>
            </a:r>
          </a:p>
          <a:p>
            <a:pPr eaLnBrk="1" hangingPunct="1"/>
            <a:r>
              <a:rPr lang="en-US" altLang="en-US" sz="2800" dirty="0">
                <a:latin typeface="Verdana" panose="020B0604030504040204" pitchFamily="34" charset="0"/>
              </a:rPr>
              <a:t>Discuss with a colleague</a:t>
            </a:r>
            <a:endParaRPr lang="en-US" altLang="en-US" dirty="0">
              <a:latin typeface="Verdana" panose="020B0604030504040204" pitchFamily="34" charset="0"/>
            </a:endParaRPr>
          </a:p>
        </p:txBody>
      </p:sp>
      <p:sp>
        <p:nvSpPr>
          <p:cNvPr id="15364" name="Date Placeholder 3">
            <a:extLst>
              <a:ext uri="{FF2B5EF4-FFF2-40B4-BE49-F238E27FC236}">
                <a16:creationId xmlns:a16="http://schemas.microsoft.com/office/drawing/2014/main" id="{5FEEDEF9-15C3-4FA9-9341-D33D4C4FC0A8}"/>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11EAE1CD-6A68-4815-963C-39820264E446}" type="datetime1">
              <a:rPr lang="en-US" altLang="en-US" smtClean="0">
                <a:solidFill>
                  <a:schemeClr val="tx2"/>
                </a:solidFill>
              </a:rPr>
              <a:pPr eaLnBrk="1" hangingPunct="1"/>
              <a:t>11/8/2020</a:t>
            </a:fld>
            <a:endParaRPr lang="en-GB" altLang="en-US">
              <a:solidFill>
                <a:schemeClr val="tx2"/>
              </a:solidFill>
            </a:endParaRPr>
          </a:p>
        </p:txBody>
      </p:sp>
      <p:sp>
        <p:nvSpPr>
          <p:cNvPr id="15365" name="Text Box 4">
            <a:extLst>
              <a:ext uri="{FF2B5EF4-FFF2-40B4-BE49-F238E27FC236}">
                <a16:creationId xmlns:a16="http://schemas.microsoft.com/office/drawing/2014/main" id="{B68A48E5-8B26-4794-9D6C-AC87B023943B}"/>
              </a:ext>
            </a:extLst>
          </p:cNvPr>
          <p:cNvSpPr txBox="1">
            <a:spLocks noChangeArrowheads="1"/>
          </p:cNvSpPr>
          <p:nvPr/>
        </p:nvSpPr>
        <p:spPr bwMode="auto">
          <a:xfrm>
            <a:off x="8305800" y="5476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sz="240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D6090BE6-2DA6-4E2B-98BD-230840BDF70A}"/>
              </a:ext>
            </a:extLst>
          </p:cNvPr>
          <p:cNvSpPr>
            <a:spLocks noGrp="1" noChangeArrowheads="1"/>
          </p:cNvSpPr>
          <p:nvPr>
            <p:ph type="title"/>
          </p:nvPr>
        </p:nvSpPr>
        <p:spPr>
          <a:xfrm>
            <a:off x="1371600" y="404813"/>
            <a:ext cx="7772400" cy="1143000"/>
          </a:xfrm>
        </p:spPr>
        <p:txBody>
          <a:bodyPr lIns="92075" tIns="46038" rIns="92075" bIns="46038"/>
          <a:lstStyle/>
          <a:p>
            <a:pPr eaLnBrk="1" fontAlgn="auto" hangingPunct="1">
              <a:spcAft>
                <a:spcPts val="0"/>
              </a:spcAft>
              <a:defRPr/>
            </a:pPr>
            <a:r>
              <a:rPr lang="en-US" dirty="0">
                <a:solidFill>
                  <a:schemeClr val="tx2">
                    <a:satMod val="200000"/>
                  </a:schemeClr>
                </a:solidFill>
                <a:latin typeface="Verdana" pitchFamily="34" charset="0"/>
              </a:rPr>
              <a:t>Putting your thoughts on paper</a:t>
            </a:r>
            <a:endParaRPr lang="en-US" dirty="0">
              <a:solidFill>
                <a:schemeClr val="tx2">
                  <a:satMod val="200000"/>
                </a:schemeClr>
              </a:solidFill>
            </a:endParaRPr>
          </a:p>
        </p:txBody>
      </p:sp>
      <p:sp>
        <p:nvSpPr>
          <p:cNvPr id="16387" name="Rectangle 3">
            <a:extLst>
              <a:ext uri="{FF2B5EF4-FFF2-40B4-BE49-F238E27FC236}">
                <a16:creationId xmlns:a16="http://schemas.microsoft.com/office/drawing/2014/main" id="{DB64840D-3633-417F-905A-BBEC602F9B84}"/>
              </a:ext>
            </a:extLst>
          </p:cNvPr>
          <p:cNvSpPr>
            <a:spLocks noGrp="1" noChangeArrowheads="1"/>
          </p:cNvSpPr>
          <p:nvPr>
            <p:ph idx="1"/>
          </p:nvPr>
        </p:nvSpPr>
        <p:spPr/>
        <p:txBody>
          <a:bodyPr lIns="92075" tIns="46038" rIns="92075" bIns="46038"/>
          <a:lstStyle/>
          <a:p>
            <a:pPr eaLnBrk="1" hangingPunct="1"/>
            <a:r>
              <a:rPr lang="en-US" altLang="en-US" sz="2800">
                <a:latin typeface="Verdana" panose="020B0604030504040204" pitchFamily="34" charset="0"/>
              </a:rPr>
              <a:t>Discuss in your pairs the experience of putting pen to paper - transferring your thoughts into writing</a:t>
            </a:r>
          </a:p>
          <a:p>
            <a:pPr eaLnBrk="1" hangingPunct="1"/>
            <a:r>
              <a:rPr lang="en-US" altLang="en-US" sz="2800">
                <a:latin typeface="Verdana" panose="020B0604030504040204" pitchFamily="34" charset="0"/>
              </a:rPr>
              <a:t>How  easy was it?</a:t>
            </a:r>
          </a:p>
          <a:p>
            <a:pPr eaLnBrk="1" hangingPunct="1"/>
            <a:r>
              <a:rPr lang="en-US" altLang="en-US" sz="2800">
                <a:latin typeface="Verdana" panose="020B0604030504040204" pitchFamily="34" charset="0"/>
              </a:rPr>
              <a:t>Did it change your views in any way?</a:t>
            </a:r>
          </a:p>
          <a:p>
            <a:pPr eaLnBrk="1" hangingPunct="1"/>
            <a:r>
              <a:rPr lang="en-US" altLang="en-US" sz="2800">
                <a:latin typeface="Verdana" panose="020B0604030504040204" pitchFamily="34" charset="0"/>
              </a:rPr>
              <a:t>What is it like to see your thoughts written down?</a:t>
            </a:r>
            <a:endParaRPr lang="en-US" altLang="en-US" sz="1600">
              <a:latin typeface="Verdana" panose="020B0604030504040204" pitchFamily="34" charset="0"/>
            </a:endParaRPr>
          </a:p>
          <a:p>
            <a:pPr eaLnBrk="1" hangingPunct="1"/>
            <a:endParaRPr lang="en-GB" altLang="en-US" sz="2800">
              <a:latin typeface="Verdana" panose="020B0604030504040204" pitchFamily="34" charset="0"/>
            </a:endParaRPr>
          </a:p>
        </p:txBody>
      </p:sp>
      <p:sp>
        <p:nvSpPr>
          <p:cNvPr id="16388" name="Date Placeholder 3">
            <a:extLst>
              <a:ext uri="{FF2B5EF4-FFF2-40B4-BE49-F238E27FC236}">
                <a16:creationId xmlns:a16="http://schemas.microsoft.com/office/drawing/2014/main" id="{F98B5153-9C80-42A5-A013-A42AFFD07E86}"/>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E2AFB32E-D507-487A-AF77-A991EB0226AF}" type="datetime1">
              <a:rPr lang="en-US" altLang="en-US" smtClean="0">
                <a:solidFill>
                  <a:schemeClr val="tx2"/>
                </a:solidFill>
              </a:rPr>
              <a:pPr eaLnBrk="1" hangingPunct="1"/>
              <a:t>11/8/2020</a:t>
            </a:fld>
            <a:endParaRPr lang="en-GB" altLang="en-US">
              <a:solidFill>
                <a:schemeClr val="tx2"/>
              </a:solidFill>
            </a:endParaRPr>
          </a:p>
        </p:txBody>
      </p:sp>
      <p:sp>
        <p:nvSpPr>
          <p:cNvPr id="16389" name="Text Box 4">
            <a:extLst>
              <a:ext uri="{FF2B5EF4-FFF2-40B4-BE49-F238E27FC236}">
                <a16:creationId xmlns:a16="http://schemas.microsoft.com/office/drawing/2014/main" id="{96C37443-973C-4BC5-883D-B111B87B70FC}"/>
              </a:ext>
            </a:extLst>
          </p:cNvPr>
          <p:cNvSpPr txBox="1">
            <a:spLocks noChangeArrowheads="1"/>
          </p:cNvSpPr>
          <p:nvPr/>
        </p:nvSpPr>
        <p:spPr bwMode="auto">
          <a:xfrm>
            <a:off x="8305800" y="5476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sz="240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F1228B86-97F4-4893-9EA0-04F5B2B68680}"/>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Gibbs’s Reflective Cycle (1988)</a:t>
            </a:r>
          </a:p>
        </p:txBody>
      </p:sp>
      <p:sp>
        <p:nvSpPr>
          <p:cNvPr id="17411" name="Rectangle 3">
            <a:extLst>
              <a:ext uri="{FF2B5EF4-FFF2-40B4-BE49-F238E27FC236}">
                <a16:creationId xmlns:a16="http://schemas.microsoft.com/office/drawing/2014/main" id="{0BA0CE46-821F-47E0-9959-11E011B95564}"/>
              </a:ext>
            </a:extLst>
          </p:cNvPr>
          <p:cNvSpPr>
            <a:spLocks noGrp="1" noChangeArrowheads="1"/>
          </p:cNvSpPr>
          <p:nvPr>
            <p:ph idx="1"/>
          </p:nvPr>
        </p:nvSpPr>
        <p:spPr/>
        <p:txBody>
          <a:bodyPr/>
          <a:lstStyle/>
          <a:p>
            <a:pPr eaLnBrk="1" hangingPunct="1"/>
            <a:r>
              <a:rPr lang="en-GB" altLang="en-US">
                <a:latin typeface="Verdana" panose="020B0604030504040204" pitchFamily="34" charset="0"/>
              </a:rPr>
              <a:t>Description</a:t>
            </a:r>
          </a:p>
          <a:p>
            <a:pPr eaLnBrk="1" hangingPunct="1"/>
            <a:r>
              <a:rPr lang="en-GB" altLang="en-US">
                <a:latin typeface="Verdana" panose="020B0604030504040204" pitchFamily="34" charset="0"/>
              </a:rPr>
              <a:t>Feelings</a:t>
            </a:r>
          </a:p>
          <a:p>
            <a:pPr eaLnBrk="1" hangingPunct="1"/>
            <a:r>
              <a:rPr lang="en-GB" altLang="en-US">
                <a:latin typeface="Verdana" panose="020B0604030504040204" pitchFamily="34" charset="0"/>
              </a:rPr>
              <a:t>Evaluation</a:t>
            </a:r>
          </a:p>
          <a:p>
            <a:pPr eaLnBrk="1" hangingPunct="1"/>
            <a:r>
              <a:rPr lang="en-GB" altLang="en-US">
                <a:latin typeface="Verdana" panose="020B0604030504040204" pitchFamily="34" charset="0"/>
              </a:rPr>
              <a:t>Analysis</a:t>
            </a:r>
          </a:p>
          <a:p>
            <a:pPr eaLnBrk="1" hangingPunct="1"/>
            <a:r>
              <a:rPr lang="en-GB" altLang="en-US">
                <a:latin typeface="Verdana" panose="020B0604030504040204" pitchFamily="34" charset="0"/>
              </a:rPr>
              <a:t>Conclusion</a:t>
            </a:r>
          </a:p>
          <a:p>
            <a:pPr eaLnBrk="1" hangingPunct="1"/>
            <a:r>
              <a:rPr lang="en-GB" altLang="en-US">
                <a:latin typeface="Verdana" panose="020B0604030504040204" pitchFamily="34" charset="0"/>
              </a:rPr>
              <a:t>Action Plan</a:t>
            </a:r>
          </a:p>
        </p:txBody>
      </p:sp>
      <p:sp>
        <p:nvSpPr>
          <p:cNvPr id="17412" name="Date Placeholder 3">
            <a:extLst>
              <a:ext uri="{FF2B5EF4-FFF2-40B4-BE49-F238E27FC236}">
                <a16:creationId xmlns:a16="http://schemas.microsoft.com/office/drawing/2014/main" id="{74BE82F3-A180-476A-9079-8D029A0B5468}"/>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CBABBFFF-5BB3-44ED-9C96-1658EC6BE6C1}"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AFD67E6E-262C-42CB-8E14-62DC69E79EC4}"/>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Description</a:t>
            </a:r>
            <a:r>
              <a:rPr lang="en-GB">
                <a:solidFill>
                  <a:schemeClr val="tx2">
                    <a:satMod val="200000"/>
                  </a:schemeClr>
                </a:solidFill>
              </a:rPr>
              <a:t> </a:t>
            </a:r>
          </a:p>
        </p:txBody>
      </p:sp>
      <p:sp>
        <p:nvSpPr>
          <p:cNvPr id="18435" name="Rectangle 3">
            <a:extLst>
              <a:ext uri="{FF2B5EF4-FFF2-40B4-BE49-F238E27FC236}">
                <a16:creationId xmlns:a16="http://schemas.microsoft.com/office/drawing/2014/main" id="{2C35D2D0-90B8-4D8C-A53D-24927B011CDE}"/>
              </a:ext>
            </a:extLst>
          </p:cNvPr>
          <p:cNvSpPr>
            <a:spLocks noGrp="1" noChangeArrowheads="1"/>
          </p:cNvSpPr>
          <p:nvPr>
            <p:ph idx="1"/>
          </p:nvPr>
        </p:nvSpPr>
        <p:spPr/>
        <p:txBody>
          <a:bodyPr/>
          <a:lstStyle/>
          <a:p>
            <a:pPr eaLnBrk="1" hangingPunct="1"/>
            <a:r>
              <a:rPr lang="en-GB" altLang="en-US">
                <a:latin typeface="Verdana" panose="020B0604030504040204" pitchFamily="34" charset="0"/>
              </a:rPr>
              <a:t>Where was I?</a:t>
            </a:r>
          </a:p>
          <a:p>
            <a:pPr eaLnBrk="1" hangingPunct="1"/>
            <a:r>
              <a:rPr lang="en-GB" altLang="en-US">
                <a:latin typeface="Verdana" panose="020B0604030504040204" pitchFamily="34" charset="0"/>
              </a:rPr>
              <a:t>Who else was there?</a:t>
            </a:r>
          </a:p>
          <a:p>
            <a:pPr eaLnBrk="1" hangingPunct="1"/>
            <a:r>
              <a:rPr lang="en-GB" altLang="en-US">
                <a:latin typeface="Verdana" panose="020B0604030504040204" pitchFamily="34" charset="0"/>
              </a:rPr>
              <a:t>Why was I there?</a:t>
            </a:r>
          </a:p>
          <a:p>
            <a:pPr eaLnBrk="1" hangingPunct="1"/>
            <a:r>
              <a:rPr lang="en-GB" altLang="en-US">
                <a:latin typeface="Verdana" panose="020B0604030504040204" pitchFamily="34" charset="0"/>
              </a:rPr>
              <a:t>What was I doing?</a:t>
            </a:r>
          </a:p>
          <a:p>
            <a:pPr eaLnBrk="1" hangingPunct="1"/>
            <a:r>
              <a:rPr lang="en-GB" altLang="en-US">
                <a:latin typeface="Verdana" panose="020B0604030504040204" pitchFamily="34" charset="0"/>
              </a:rPr>
              <a:t>What happened?</a:t>
            </a:r>
            <a:br>
              <a:rPr lang="en-GB" altLang="en-US"/>
            </a:br>
            <a:endParaRPr lang="en-GB" altLang="en-US"/>
          </a:p>
        </p:txBody>
      </p:sp>
      <p:sp>
        <p:nvSpPr>
          <p:cNvPr id="18436" name="Date Placeholder 3">
            <a:extLst>
              <a:ext uri="{FF2B5EF4-FFF2-40B4-BE49-F238E27FC236}">
                <a16:creationId xmlns:a16="http://schemas.microsoft.com/office/drawing/2014/main" id="{87697951-26AD-46FD-85F2-D1AC0E6614B2}"/>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2326FEC8-DF4B-4D28-8AD1-3DEC93B1EA49}"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26">
            <a:extLst>
              <a:ext uri="{FF2B5EF4-FFF2-40B4-BE49-F238E27FC236}">
                <a16:creationId xmlns:a16="http://schemas.microsoft.com/office/drawing/2014/main" id="{13682AF7-A570-4BE2-A9DA-6483B0122ED4}"/>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Feelings</a:t>
            </a:r>
          </a:p>
        </p:txBody>
      </p:sp>
      <p:sp>
        <p:nvSpPr>
          <p:cNvPr id="19459" name="Rectangle 1027">
            <a:extLst>
              <a:ext uri="{FF2B5EF4-FFF2-40B4-BE49-F238E27FC236}">
                <a16:creationId xmlns:a16="http://schemas.microsoft.com/office/drawing/2014/main" id="{35341405-4938-4E0D-BA5D-37258266D2AD}"/>
              </a:ext>
            </a:extLst>
          </p:cNvPr>
          <p:cNvSpPr>
            <a:spLocks noGrp="1" noChangeArrowheads="1"/>
          </p:cNvSpPr>
          <p:nvPr>
            <p:ph idx="1"/>
          </p:nvPr>
        </p:nvSpPr>
        <p:spPr/>
        <p:txBody>
          <a:bodyPr/>
          <a:lstStyle/>
          <a:p>
            <a:pPr eaLnBrk="1" hangingPunct="1"/>
            <a:r>
              <a:rPr lang="en-GB" altLang="en-US">
                <a:latin typeface="Verdana" panose="020B0604030504040204" pitchFamily="34" charset="0"/>
              </a:rPr>
              <a:t>How was I feeling at the beginning?</a:t>
            </a:r>
          </a:p>
          <a:p>
            <a:pPr eaLnBrk="1" hangingPunct="1"/>
            <a:r>
              <a:rPr lang="en-GB" altLang="en-US">
                <a:latin typeface="Verdana" panose="020B0604030504040204" pitchFamily="34" charset="0"/>
              </a:rPr>
              <a:t>What was I thinking about?</a:t>
            </a:r>
          </a:p>
          <a:p>
            <a:pPr eaLnBrk="1" hangingPunct="1"/>
            <a:r>
              <a:rPr lang="en-GB" altLang="en-US">
                <a:latin typeface="Verdana" panose="020B0604030504040204" pitchFamily="34" charset="0"/>
              </a:rPr>
              <a:t> What did other people’s actions make me think / feel?</a:t>
            </a:r>
          </a:p>
          <a:p>
            <a:pPr eaLnBrk="1" hangingPunct="1"/>
            <a:r>
              <a:rPr lang="en-GB" altLang="en-US">
                <a:latin typeface="Verdana" panose="020B0604030504040204" pitchFamily="34" charset="0"/>
              </a:rPr>
              <a:t>How did I feel about the outcome?</a:t>
            </a:r>
          </a:p>
          <a:p>
            <a:pPr eaLnBrk="1" hangingPunct="1"/>
            <a:r>
              <a:rPr lang="en-GB" altLang="en-US">
                <a:latin typeface="Verdana" panose="020B0604030504040204" pitchFamily="34" charset="0"/>
              </a:rPr>
              <a:t>What do I think about it now?</a:t>
            </a:r>
          </a:p>
        </p:txBody>
      </p:sp>
      <p:sp>
        <p:nvSpPr>
          <p:cNvPr id="19460" name="Date Placeholder 3">
            <a:extLst>
              <a:ext uri="{FF2B5EF4-FFF2-40B4-BE49-F238E27FC236}">
                <a16:creationId xmlns:a16="http://schemas.microsoft.com/office/drawing/2014/main" id="{92CC9E20-2C63-4D1C-AD64-18E687A9F3BA}"/>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4BEDB727-2466-40CC-B12E-CE5B1F54CA58}"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12B4EBE-4D6E-4D79-B0F1-42017D1017B1}"/>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Evaluation</a:t>
            </a:r>
          </a:p>
        </p:txBody>
      </p:sp>
      <p:sp>
        <p:nvSpPr>
          <p:cNvPr id="20483" name="Rectangle 3">
            <a:extLst>
              <a:ext uri="{FF2B5EF4-FFF2-40B4-BE49-F238E27FC236}">
                <a16:creationId xmlns:a16="http://schemas.microsoft.com/office/drawing/2014/main" id="{8D3CD4B9-C42C-4C94-88BC-E92116245CDA}"/>
              </a:ext>
            </a:extLst>
          </p:cNvPr>
          <p:cNvSpPr>
            <a:spLocks noGrp="1" noChangeArrowheads="1"/>
          </p:cNvSpPr>
          <p:nvPr>
            <p:ph idx="1"/>
          </p:nvPr>
        </p:nvSpPr>
        <p:spPr/>
        <p:txBody>
          <a:bodyPr/>
          <a:lstStyle/>
          <a:p>
            <a:pPr eaLnBrk="1" hangingPunct="1"/>
            <a:r>
              <a:rPr lang="en-GB" altLang="en-US">
                <a:latin typeface="Verdana" panose="020B0604030504040204" pitchFamily="34" charset="0"/>
              </a:rPr>
              <a:t>What was good about the experience for me, the patient, others?</a:t>
            </a:r>
          </a:p>
          <a:p>
            <a:pPr eaLnBrk="1" hangingPunct="1"/>
            <a:endParaRPr lang="en-GB" altLang="en-US">
              <a:latin typeface="Verdana" panose="020B0604030504040204" pitchFamily="34" charset="0"/>
            </a:endParaRPr>
          </a:p>
          <a:p>
            <a:pPr eaLnBrk="1" hangingPunct="1"/>
            <a:r>
              <a:rPr lang="en-GB" altLang="en-US">
                <a:latin typeface="Verdana" panose="020B0604030504040204" pitchFamily="34" charset="0"/>
              </a:rPr>
              <a:t>What was bad about the experience for me, the patient, for others?  </a:t>
            </a:r>
          </a:p>
        </p:txBody>
      </p:sp>
      <p:sp>
        <p:nvSpPr>
          <p:cNvPr id="20484" name="Date Placeholder 3">
            <a:extLst>
              <a:ext uri="{FF2B5EF4-FFF2-40B4-BE49-F238E27FC236}">
                <a16:creationId xmlns:a16="http://schemas.microsoft.com/office/drawing/2014/main" id="{A80AB19B-D570-46D9-8DCC-DFDCD6C87E5F}"/>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5BBB43CD-1719-41AE-89EE-85DAD0F0603B}"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AEE0815-4FCE-4311-BA8B-1D1DAABBC246}"/>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Analysis</a:t>
            </a:r>
          </a:p>
        </p:txBody>
      </p:sp>
      <p:sp>
        <p:nvSpPr>
          <p:cNvPr id="21507" name="Rectangle 3">
            <a:extLst>
              <a:ext uri="{FF2B5EF4-FFF2-40B4-BE49-F238E27FC236}">
                <a16:creationId xmlns:a16="http://schemas.microsoft.com/office/drawing/2014/main" id="{5346CF38-4A09-4ADA-9448-6A0C1DE000A1}"/>
              </a:ext>
            </a:extLst>
          </p:cNvPr>
          <p:cNvSpPr>
            <a:spLocks noGrp="1" noChangeArrowheads="1"/>
          </p:cNvSpPr>
          <p:nvPr>
            <p:ph idx="1"/>
          </p:nvPr>
        </p:nvSpPr>
        <p:spPr/>
        <p:txBody>
          <a:bodyPr/>
          <a:lstStyle/>
          <a:p>
            <a:pPr eaLnBrk="1" hangingPunct="1"/>
            <a:r>
              <a:rPr lang="en-GB" altLang="en-US">
                <a:latin typeface="Verdana" panose="020B0604030504040204" pitchFamily="34" charset="0"/>
              </a:rPr>
              <a:t>‘Breaking it down’</a:t>
            </a:r>
          </a:p>
          <a:p>
            <a:pPr eaLnBrk="1" hangingPunct="1"/>
            <a:r>
              <a:rPr lang="en-GB" altLang="en-US">
                <a:latin typeface="Verdana" panose="020B0604030504040204" pitchFamily="34" charset="0"/>
              </a:rPr>
              <a:t>What did I do well / not so well?</a:t>
            </a:r>
          </a:p>
          <a:p>
            <a:pPr eaLnBrk="1" hangingPunct="1"/>
            <a:r>
              <a:rPr lang="en-GB" altLang="en-US">
                <a:latin typeface="Verdana" panose="020B0604030504040204" pitchFamily="34" charset="0"/>
              </a:rPr>
              <a:t>What did others do well?</a:t>
            </a:r>
          </a:p>
          <a:p>
            <a:pPr eaLnBrk="1" hangingPunct="1"/>
            <a:r>
              <a:rPr lang="en-GB" altLang="en-US">
                <a:latin typeface="Verdana" panose="020B0604030504040204" pitchFamily="34" charset="0"/>
              </a:rPr>
              <a:t>Did it go as expected?</a:t>
            </a:r>
          </a:p>
          <a:p>
            <a:pPr eaLnBrk="1" hangingPunct="1"/>
            <a:r>
              <a:rPr lang="en-GB" altLang="en-US">
                <a:latin typeface="Verdana" panose="020B0604030504040204" pitchFamily="34" charset="0"/>
              </a:rPr>
              <a:t>Why / why not?</a:t>
            </a:r>
          </a:p>
          <a:p>
            <a:pPr eaLnBrk="1" hangingPunct="1"/>
            <a:r>
              <a:rPr lang="en-GB" altLang="en-US">
                <a:latin typeface="Verdana" panose="020B0604030504040204" pitchFamily="34" charset="0"/>
              </a:rPr>
              <a:t>What theory / research helps me understand the experience?</a:t>
            </a:r>
          </a:p>
        </p:txBody>
      </p:sp>
      <p:sp>
        <p:nvSpPr>
          <p:cNvPr id="21508" name="Date Placeholder 3">
            <a:extLst>
              <a:ext uri="{FF2B5EF4-FFF2-40B4-BE49-F238E27FC236}">
                <a16:creationId xmlns:a16="http://schemas.microsoft.com/office/drawing/2014/main" id="{A6AB9840-FD80-41C3-9BD5-4AD5E3C52B5D}"/>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5548AB11-C2CC-494D-ADF0-1B60C96E6123}"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15E94E3B-AD97-445D-8010-01A2393A9B06}"/>
              </a:ext>
            </a:extLst>
          </p:cNvPr>
          <p:cNvSpPr>
            <a:spLocks noGrp="1" noChangeArrowheads="1"/>
          </p:cNvSpPr>
          <p:nvPr>
            <p:ph type="title"/>
          </p:nvPr>
        </p:nvSpPr>
        <p:spPr>
          <a:xfrm>
            <a:off x="1116013" y="404813"/>
            <a:ext cx="7772400" cy="1143000"/>
          </a:xfrm>
        </p:spPr>
        <p:txBody>
          <a:bodyPr/>
          <a:lstStyle/>
          <a:p>
            <a:pPr eaLnBrk="1" fontAlgn="auto" hangingPunct="1">
              <a:spcAft>
                <a:spcPts val="0"/>
              </a:spcAft>
              <a:defRPr/>
            </a:pPr>
            <a:r>
              <a:rPr lang="en-GB">
                <a:solidFill>
                  <a:schemeClr val="tx2">
                    <a:satMod val="200000"/>
                  </a:schemeClr>
                </a:solidFill>
                <a:latin typeface="Verdana" pitchFamily="34" charset="0"/>
              </a:rPr>
              <a:t>Conclusion</a:t>
            </a:r>
          </a:p>
        </p:txBody>
      </p:sp>
      <p:sp>
        <p:nvSpPr>
          <p:cNvPr id="22531" name="Rectangle 3">
            <a:extLst>
              <a:ext uri="{FF2B5EF4-FFF2-40B4-BE49-F238E27FC236}">
                <a16:creationId xmlns:a16="http://schemas.microsoft.com/office/drawing/2014/main" id="{EA5A180A-F8D0-48CA-919E-5E20BA9009F7}"/>
              </a:ext>
            </a:extLst>
          </p:cNvPr>
          <p:cNvSpPr>
            <a:spLocks noGrp="1" noChangeArrowheads="1"/>
          </p:cNvSpPr>
          <p:nvPr>
            <p:ph idx="1"/>
          </p:nvPr>
        </p:nvSpPr>
        <p:spPr/>
        <p:txBody>
          <a:bodyPr/>
          <a:lstStyle/>
          <a:p>
            <a:pPr eaLnBrk="1" hangingPunct="1">
              <a:lnSpc>
                <a:spcPct val="90000"/>
              </a:lnSpc>
            </a:pPr>
            <a:r>
              <a:rPr lang="en-GB" altLang="en-US">
                <a:latin typeface="Verdana" panose="020B0604030504040204" pitchFamily="34" charset="0"/>
              </a:rPr>
              <a:t>Could I have done anything differently?</a:t>
            </a:r>
          </a:p>
          <a:p>
            <a:pPr eaLnBrk="1" hangingPunct="1">
              <a:lnSpc>
                <a:spcPct val="90000"/>
              </a:lnSpc>
            </a:pPr>
            <a:r>
              <a:rPr lang="en-GB" altLang="en-US">
                <a:latin typeface="Verdana" panose="020B0604030504040204" pitchFamily="34" charset="0"/>
              </a:rPr>
              <a:t>What are the key things I have learned from this incident - about me, my performance, others and their performance?</a:t>
            </a:r>
          </a:p>
          <a:p>
            <a:pPr eaLnBrk="1" hangingPunct="1">
              <a:lnSpc>
                <a:spcPct val="90000"/>
              </a:lnSpc>
            </a:pPr>
            <a:r>
              <a:rPr lang="en-GB" altLang="en-US">
                <a:latin typeface="Verdana" panose="020B0604030504040204" pitchFamily="34" charset="0"/>
              </a:rPr>
              <a:t>Can this be evidence of achievement of placement outcomes / competencies? </a:t>
            </a:r>
          </a:p>
        </p:txBody>
      </p:sp>
      <p:sp>
        <p:nvSpPr>
          <p:cNvPr id="22532" name="Date Placeholder 3">
            <a:extLst>
              <a:ext uri="{FF2B5EF4-FFF2-40B4-BE49-F238E27FC236}">
                <a16:creationId xmlns:a16="http://schemas.microsoft.com/office/drawing/2014/main" id="{EA26873C-E044-4068-8349-2A3D047C222E}"/>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DB6EE8C8-4C83-4FDE-A8D7-C745205C8EDB}"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4A5E91A-B647-4C76-B742-DDFFCC904C72}"/>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Action Plan</a:t>
            </a:r>
          </a:p>
        </p:txBody>
      </p:sp>
      <p:sp>
        <p:nvSpPr>
          <p:cNvPr id="23555" name="Rectangle 3">
            <a:extLst>
              <a:ext uri="{FF2B5EF4-FFF2-40B4-BE49-F238E27FC236}">
                <a16:creationId xmlns:a16="http://schemas.microsoft.com/office/drawing/2014/main" id="{CAB8B427-53EB-4ABD-8B1E-0482CB345885}"/>
              </a:ext>
            </a:extLst>
          </p:cNvPr>
          <p:cNvSpPr>
            <a:spLocks noGrp="1" noChangeArrowheads="1"/>
          </p:cNvSpPr>
          <p:nvPr>
            <p:ph idx="1"/>
          </p:nvPr>
        </p:nvSpPr>
        <p:spPr/>
        <p:txBody>
          <a:bodyPr/>
          <a:lstStyle/>
          <a:p>
            <a:pPr eaLnBrk="1" hangingPunct="1">
              <a:lnSpc>
                <a:spcPct val="90000"/>
              </a:lnSpc>
            </a:pPr>
            <a:r>
              <a:rPr lang="en-GB" altLang="en-US" sz="2800">
                <a:latin typeface="Verdana" panose="020B0604030504040204" pitchFamily="34" charset="0"/>
              </a:rPr>
              <a:t>What would I do in a similar situation in the future?</a:t>
            </a:r>
          </a:p>
          <a:p>
            <a:pPr eaLnBrk="1" hangingPunct="1">
              <a:lnSpc>
                <a:spcPct val="90000"/>
              </a:lnSpc>
            </a:pPr>
            <a:r>
              <a:rPr lang="en-GB" altLang="en-US" sz="2800">
                <a:latin typeface="Verdana" panose="020B0604030504040204" pitchFamily="34" charset="0"/>
              </a:rPr>
              <a:t>What aspects of my knowledge / skills could I develop?</a:t>
            </a:r>
          </a:p>
          <a:p>
            <a:pPr eaLnBrk="1" hangingPunct="1">
              <a:lnSpc>
                <a:spcPct val="90000"/>
              </a:lnSpc>
            </a:pPr>
            <a:r>
              <a:rPr lang="en-GB" altLang="en-US" sz="2800">
                <a:latin typeface="Verdana" panose="020B0604030504040204" pitchFamily="34" charset="0"/>
              </a:rPr>
              <a:t>How  will I do this?</a:t>
            </a:r>
          </a:p>
          <a:p>
            <a:pPr eaLnBrk="1" hangingPunct="1">
              <a:lnSpc>
                <a:spcPct val="90000"/>
              </a:lnSpc>
            </a:pPr>
            <a:r>
              <a:rPr lang="en-GB" altLang="en-US" sz="2800">
                <a:latin typeface="Verdana" panose="020B0604030504040204" pitchFamily="34" charset="0"/>
              </a:rPr>
              <a:t>What goals can I set myself for the future?</a:t>
            </a:r>
          </a:p>
          <a:p>
            <a:pPr eaLnBrk="1" hangingPunct="1">
              <a:lnSpc>
                <a:spcPct val="90000"/>
              </a:lnSpc>
            </a:pPr>
            <a:r>
              <a:rPr lang="en-GB" altLang="en-US" sz="2800">
                <a:latin typeface="Verdana" panose="020B0604030504040204" pitchFamily="34" charset="0"/>
              </a:rPr>
              <a:t>What outcomes / competencies do I need to focus on now?</a:t>
            </a:r>
          </a:p>
        </p:txBody>
      </p:sp>
      <p:sp>
        <p:nvSpPr>
          <p:cNvPr id="23556" name="Date Placeholder 3">
            <a:extLst>
              <a:ext uri="{FF2B5EF4-FFF2-40B4-BE49-F238E27FC236}">
                <a16:creationId xmlns:a16="http://schemas.microsoft.com/office/drawing/2014/main" id="{FD713848-9105-4B25-ABD9-6C48FB334603}"/>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899C1978-95CC-47C8-BCB1-8207228578C1}"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D8A52-FA80-490D-A7BC-4AE4E29A250B}"/>
              </a:ext>
            </a:extLst>
          </p:cNvPr>
          <p:cNvSpPr>
            <a:spLocks noGrp="1"/>
          </p:cNvSpPr>
          <p:nvPr>
            <p:ph type="title"/>
          </p:nvPr>
        </p:nvSpPr>
        <p:spPr/>
        <p:txBody>
          <a:bodyPr/>
          <a:lstStyle/>
          <a:p>
            <a:endParaRPr lang="en-GB"/>
          </a:p>
        </p:txBody>
      </p:sp>
      <p:sp>
        <p:nvSpPr>
          <p:cNvPr id="6" name="AutoShape 6" descr="learning styles Kolb">
            <a:extLst>
              <a:ext uri="{FF2B5EF4-FFF2-40B4-BE49-F238E27FC236}">
                <a16:creationId xmlns:a16="http://schemas.microsoft.com/office/drawing/2014/main" id="{DEC02051-71A8-416A-8059-0A06E57B645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22608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BCEC1-73C7-4DEE-9367-111DFDCB8FE5}"/>
              </a:ext>
            </a:extLst>
          </p:cNvPr>
          <p:cNvSpPr>
            <a:spLocks noGrp="1"/>
          </p:cNvSpPr>
          <p:nvPr>
            <p:ph type="title"/>
          </p:nvPr>
        </p:nvSpPr>
        <p:spPr/>
        <p:txBody>
          <a:bodyPr/>
          <a:lstStyle/>
          <a:p>
            <a:r>
              <a:rPr lang="en-GB" altLang="en-US" b="1" dirty="0"/>
              <a:t>Kolb's Experiential Learning Theory</a:t>
            </a:r>
            <a:r>
              <a:rPr lang="en-GB" altLang="en-US" dirty="0"/>
              <a:t> </a:t>
            </a:r>
            <a:endParaRPr lang="en-GB" dirty="0"/>
          </a:p>
        </p:txBody>
      </p:sp>
      <p:pic>
        <p:nvPicPr>
          <p:cNvPr id="8196" name="Picture 4" descr="Kolb's Learning Cycle - A-Z of Coaching &amp;">
            <a:extLst>
              <a:ext uri="{FF2B5EF4-FFF2-40B4-BE49-F238E27FC236}">
                <a16:creationId xmlns:a16="http://schemas.microsoft.com/office/drawing/2014/main" id="{63DB36CD-6CF7-4010-87FC-1F87F2559E9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7273" y="1600200"/>
            <a:ext cx="7049453"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6098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DA0CB-0D43-4448-B21E-59BA041F9FCF}"/>
              </a:ext>
            </a:extLst>
          </p:cNvPr>
          <p:cNvSpPr>
            <a:spLocks noGrp="1"/>
          </p:cNvSpPr>
          <p:nvPr>
            <p:ph type="title"/>
          </p:nvPr>
        </p:nvSpPr>
        <p:spPr/>
        <p:txBody>
          <a:bodyPr/>
          <a:lstStyle/>
          <a:p>
            <a:r>
              <a:rPr lang="en-GB" altLang="en-US" b="1" dirty="0"/>
              <a:t>Kolb's Experiential Learning Theory</a:t>
            </a:r>
            <a:r>
              <a:rPr lang="en-GB" altLang="en-US" dirty="0"/>
              <a:t> </a:t>
            </a:r>
            <a:endParaRPr lang="en-GB" dirty="0"/>
          </a:p>
        </p:txBody>
      </p:sp>
      <p:sp>
        <p:nvSpPr>
          <p:cNvPr id="3" name="Content Placeholder 2">
            <a:extLst>
              <a:ext uri="{FF2B5EF4-FFF2-40B4-BE49-F238E27FC236}">
                <a16:creationId xmlns:a16="http://schemas.microsoft.com/office/drawing/2014/main" id="{55A23F75-4C6A-4262-A1B4-90230F2746C8}"/>
              </a:ext>
            </a:extLst>
          </p:cNvPr>
          <p:cNvSpPr>
            <a:spLocks noGrp="1"/>
          </p:cNvSpPr>
          <p:nvPr>
            <p:ph idx="1"/>
          </p:nvPr>
        </p:nvSpPr>
        <p:spPr/>
        <p:txBody>
          <a:bodyPr/>
          <a:lstStyle/>
          <a:p>
            <a:r>
              <a:rPr lang="en-GB" dirty="0"/>
              <a:t>YouTube:</a:t>
            </a:r>
          </a:p>
          <a:p>
            <a:r>
              <a:rPr lang="en-GB" dirty="0">
                <a:hlinkClick r:id="rId2"/>
              </a:rPr>
              <a:t>https://www.youtube.com/watch?v=J_HjW54xJ1Q</a:t>
            </a:r>
            <a:endParaRPr lang="en-GB" dirty="0"/>
          </a:p>
          <a:p>
            <a:endParaRPr lang="en-GB" dirty="0"/>
          </a:p>
        </p:txBody>
      </p:sp>
    </p:spTree>
    <p:extLst>
      <p:ext uri="{BB962C8B-B14F-4D97-AF65-F5344CB8AC3E}">
        <p14:creationId xmlns:p14="http://schemas.microsoft.com/office/powerpoint/2010/main" val="1749161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2283C-2D7E-44A5-ACFB-D2566CE6EAA7}"/>
              </a:ext>
            </a:extLst>
          </p:cNvPr>
          <p:cNvSpPr>
            <a:spLocks noGrp="1"/>
          </p:cNvSpPr>
          <p:nvPr>
            <p:ph type="title"/>
          </p:nvPr>
        </p:nvSpPr>
        <p:spPr/>
        <p:txBody>
          <a:bodyPr/>
          <a:lstStyle/>
          <a:p>
            <a:r>
              <a:rPr lang="en-GB" dirty="0"/>
              <a:t>Break-out Groups</a:t>
            </a:r>
          </a:p>
        </p:txBody>
      </p:sp>
      <p:sp>
        <p:nvSpPr>
          <p:cNvPr id="3" name="Content Placeholder 2">
            <a:extLst>
              <a:ext uri="{FF2B5EF4-FFF2-40B4-BE49-F238E27FC236}">
                <a16:creationId xmlns:a16="http://schemas.microsoft.com/office/drawing/2014/main" id="{42484F48-35EE-4C7D-BD4A-D290A09D6C76}"/>
              </a:ext>
            </a:extLst>
          </p:cNvPr>
          <p:cNvSpPr>
            <a:spLocks noGrp="1"/>
          </p:cNvSpPr>
          <p:nvPr>
            <p:ph idx="1"/>
          </p:nvPr>
        </p:nvSpPr>
        <p:spPr/>
        <p:txBody>
          <a:bodyPr/>
          <a:lstStyle/>
          <a:p>
            <a:r>
              <a:rPr lang="en-GB" dirty="0"/>
              <a:t>In your group complete the Kolb’s Inventory.</a:t>
            </a:r>
          </a:p>
          <a:p>
            <a:r>
              <a:rPr lang="en-GB" dirty="0"/>
              <a:t>Do you agree or disagree with Kolb’s theory &amp; where do you see yourself in this cycle?</a:t>
            </a:r>
          </a:p>
          <a:p>
            <a:endParaRPr lang="en-GB" dirty="0"/>
          </a:p>
          <a:p>
            <a:pPr marL="0" indent="0">
              <a:buNone/>
            </a:pPr>
            <a:r>
              <a:rPr lang="en-GB" dirty="0"/>
              <a:t>1 hour..</a:t>
            </a:r>
          </a:p>
          <a:p>
            <a:endParaRPr lang="en-GB" dirty="0"/>
          </a:p>
        </p:txBody>
      </p:sp>
    </p:spTree>
    <p:extLst>
      <p:ext uri="{BB962C8B-B14F-4D97-AF65-F5344CB8AC3E}">
        <p14:creationId xmlns:p14="http://schemas.microsoft.com/office/powerpoint/2010/main" val="3005374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5B81A-056C-4EEC-96EC-4D66AF69EEC2}"/>
              </a:ext>
            </a:extLst>
          </p:cNvPr>
          <p:cNvSpPr>
            <a:spLocks noGrp="1"/>
          </p:cNvSpPr>
          <p:nvPr>
            <p:ph type="title"/>
          </p:nvPr>
        </p:nvSpPr>
        <p:spPr/>
        <p:txBody>
          <a:bodyPr/>
          <a:lstStyle/>
          <a:p>
            <a:r>
              <a:rPr lang="en-GB" sz="3600" dirty="0">
                <a:solidFill>
                  <a:schemeClr val="tx2">
                    <a:satMod val="200000"/>
                  </a:schemeClr>
                </a:solidFill>
                <a:latin typeface="Verdana" pitchFamily="34" charset="0"/>
              </a:rPr>
              <a:t>The What? Model of structured reflection (Driscoll 2000)</a:t>
            </a:r>
            <a:endParaRPr lang="en-GB" sz="3600" dirty="0"/>
          </a:p>
        </p:txBody>
      </p:sp>
      <p:sp>
        <p:nvSpPr>
          <p:cNvPr id="3" name="Content Placeholder 2">
            <a:extLst>
              <a:ext uri="{FF2B5EF4-FFF2-40B4-BE49-F238E27FC236}">
                <a16:creationId xmlns:a16="http://schemas.microsoft.com/office/drawing/2014/main" id="{47687327-CFAD-4C68-BDC1-0EEF3E2E5CBD}"/>
              </a:ext>
            </a:extLst>
          </p:cNvPr>
          <p:cNvSpPr>
            <a:spLocks noGrp="1"/>
          </p:cNvSpPr>
          <p:nvPr>
            <p:ph idx="1"/>
          </p:nvPr>
        </p:nvSpPr>
        <p:spPr/>
        <p:txBody>
          <a:bodyPr/>
          <a:lstStyle/>
          <a:p>
            <a:endParaRPr lang="en-GB" dirty="0"/>
          </a:p>
          <a:p>
            <a:r>
              <a:rPr lang="en-GB" dirty="0">
                <a:hlinkClick r:id="rId2"/>
              </a:rPr>
              <a:t>https://www.youtube.com/watch?v=vGyjF9Ngd8Y</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737776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35CB3264-4435-47E8-B40C-2256E16FCF44}"/>
              </a:ext>
            </a:extLst>
          </p:cNvPr>
          <p:cNvSpPr>
            <a:spLocks noGrp="1" noChangeArrowheads="1"/>
          </p:cNvSpPr>
          <p:nvPr>
            <p:ph type="title"/>
          </p:nvPr>
        </p:nvSpPr>
        <p:spPr/>
        <p:txBody>
          <a:bodyPr/>
          <a:lstStyle/>
          <a:p>
            <a:pPr eaLnBrk="1" fontAlgn="auto" hangingPunct="1">
              <a:spcAft>
                <a:spcPts val="0"/>
              </a:spcAft>
              <a:defRPr/>
            </a:pPr>
            <a:r>
              <a:rPr lang="en-GB" sz="3200" dirty="0">
                <a:solidFill>
                  <a:schemeClr val="tx2">
                    <a:satMod val="200000"/>
                  </a:schemeClr>
                </a:solidFill>
                <a:latin typeface="Verdana" pitchFamily="34" charset="0"/>
              </a:rPr>
              <a:t>The What? Model of structured reflection (Driscoll 2000)</a:t>
            </a:r>
          </a:p>
        </p:txBody>
      </p:sp>
      <p:sp>
        <p:nvSpPr>
          <p:cNvPr id="24579" name="Rectangle 3">
            <a:extLst>
              <a:ext uri="{FF2B5EF4-FFF2-40B4-BE49-F238E27FC236}">
                <a16:creationId xmlns:a16="http://schemas.microsoft.com/office/drawing/2014/main" id="{D1F851C4-8B72-4801-BD0B-E55B43A513D5}"/>
              </a:ext>
            </a:extLst>
          </p:cNvPr>
          <p:cNvSpPr>
            <a:spLocks noGrp="1" noChangeArrowheads="1"/>
          </p:cNvSpPr>
          <p:nvPr>
            <p:ph idx="1"/>
          </p:nvPr>
        </p:nvSpPr>
        <p:spPr>
          <a:xfrm>
            <a:off x="914400" y="1857375"/>
            <a:ext cx="7772400" cy="4498975"/>
          </a:xfrm>
        </p:spPr>
        <p:txBody>
          <a:bodyPr/>
          <a:lstStyle/>
          <a:p>
            <a:pPr eaLnBrk="1" hangingPunct="1"/>
            <a:r>
              <a:rPr lang="en-GB" altLang="en-US" sz="4000">
                <a:latin typeface="Verdana" panose="020B0604030504040204" pitchFamily="34" charset="0"/>
              </a:rPr>
              <a:t>What….</a:t>
            </a:r>
          </a:p>
          <a:p>
            <a:pPr eaLnBrk="1" hangingPunct="1"/>
            <a:r>
              <a:rPr lang="en-GB" altLang="en-US">
                <a:latin typeface="Verdana" panose="020B0604030504040204" pitchFamily="34" charset="0"/>
              </a:rPr>
              <a:t>..is the purpose of returning to this situation?</a:t>
            </a:r>
          </a:p>
          <a:p>
            <a:pPr eaLnBrk="1" hangingPunct="1"/>
            <a:r>
              <a:rPr lang="en-GB" altLang="en-US">
                <a:latin typeface="Verdana" panose="020B0604030504040204" pitchFamily="34" charset="0"/>
              </a:rPr>
              <a:t>..happened?</a:t>
            </a:r>
          </a:p>
          <a:p>
            <a:pPr eaLnBrk="1" hangingPunct="1"/>
            <a:r>
              <a:rPr lang="en-GB" altLang="en-US">
                <a:latin typeface="Verdana" panose="020B0604030504040204" pitchFamily="34" charset="0"/>
              </a:rPr>
              <a:t>..did I see / do?</a:t>
            </a:r>
          </a:p>
          <a:p>
            <a:pPr eaLnBrk="1" hangingPunct="1"/>
            <a:r>
              <a:rPr lang="en-GB" altLang="en-US">
                <a:latin typeface="Verdana" panose="020B0604030504040204" pitchFamily="34" charset="0"/>
              </a:rPr>
              <a:t>..was my reaction?</a:t>
            </a:r>
          </a:p>
          <a:p>
            <a:pPr eaLnBrk="1" hangingPunct="1"/>
            <a:r>
              <a:rPr lang="en-GB" altLang="en-US">
                <a:latin typeface="Verdana" panose="020B0604030504040204" pitchFamily="34" charset="0"/>
              </a:rPr>
              <a:t>..did other people do?</a:t>
            </a:r>
          </a:p>
          <a:p>
            <a:pPr eaLnBrk="1" hangingPunct="1"/>
            <a:endParaRPr lang="en-GB" altLang="en-US">
              <a:latin typeface="Verdana" panose="020B0604030504040204" pitchFamily="34" charset="0"/>
            </a:endParaRPr>
          </a:p>
        </p:txBody>
      </p:sp>
      <p:sp>
        <p:nvSpPr>
          <p:cNvPr id="24580" name="Date Placeholder 3">
            <a:extLst>
              <a:ext uri="{FF2B5EF4-FFF2-40B4-BE49-F238E27FC236}">
                <a16:creationId xmlns:a16="http://schemas.microsoft.com/office/drawing/2014/main" id="{9CBB263C-A8C1-4A39-B8E1-DAEF3267F7F2}"/>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CEFD2EA4-580D-48C4-8F2D-5331419FE6FB}"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70236481-274A-4476-B925-6F85D27DE7AA}"/>
              </a:ext>
            </a:extLst>
          </p:cNvPr>
          <p:cNvSpPr>
            <a:spLocks noGrp="1" noChangeArrowheads="1"/>
          </p:cNvSpPr>
          <p:nvPr>
            <p:ph type="title"/>
          </p:nvPr>
        </p:nvSpPr>
        <p:spPr/>
        <p:txBody>
          <a:bodyPr/>
          <a:lstStyle/>
          <a:p>
            <a:pPr eaLnBrk="1" fontAlgn="auto" hangingPunct="1">
              <a:spcAft>
                <a:spcPts val="0"/>
              </a:spcAft>
              <a:defRPr/>
            </a:pPr>
            <a:r>
              <a:rPr lang="en-GB" dirty="0">
                <a:solidFill>
                  <a:schemeClr val="tx2">
                    <a:satMod val="200000"/>
                  </a:schemeClr>
                </a:solidFill>
                <a:latin typeface="Verdana" pitchFamily="34" charset="0"/>
              </a:rPr>
              <a:t>So What?</a:t>
            </a:r>
          </a:p>
        </p:txBody>
      </p:sp>
      <p:sp>
        <p:nvSpPr>
          <p:cNvPr id="25603" name="Rectangle 3">
            <a:extLst>
              <a:ext uri="{FF2B5EF4-FFF2-40B4-BE49-F238E27FC236}">
                <a16:creationId xmlns:a16="http://schemas.microsoft.com/office/drawing/2014/main" id="{09DE318E-D53D-4B0B-9BF6-29C487E5B2B6}"/>
              </a:ext>
            </a:extLst>
          </p:cNvPr>
          <p:cNvSpPr>
            <a:spLocks noGrp="1" noChangeArrowheads="1"/>
          </p:cNvSpPr>
          <p:nvPr>
            <p:ph idx="1"/>
          </p:nvPr>
        </p:nvSpPr>
        <p:spPr>
          <a:xfrm>
            <a:off x="914400" y="1500188"/>
            <a:ext cx="7772400" cy="4856162"/>
          </a:xfrm>
        </p:spPr>
        <p:txBody>
          <a:bodyPr/>
          <a:lstStyle/>
          <a:p>
            <a:pPr eaLnBrk="1" hangingPunct="1">
              <a:lnSpc>
                <a:spcPct val="90000"/>
              </a:lnSpc>
            </a:pPr>
            <a:r>
              <a:rPr lang="en-GB" altLang="en-US" sz="2800">
                <a:latin typeface="Verdana" panose="020B0604030504040204" pitchFamily="34" charset="0"/>
              </a:rPr>
              <a:t>How did I feel?</a:t>
            </a:r>
          </a:p>
          <a:p>
            <a:pPr eaLnBrk="1" hangingPunct="1">
              <a:lnSpc>
                <a:spcPct val="90000"/>
              </a:lnSpc>
            </a:pPr>
            <a:r>
              <a:rPr lang="en-GB" altLang="en-US" sz="2800">
                <a:latin typeface="Verdana" panose="020B0604030504040204" pitchFamily="34" charset="0"/>
              </a:rPr>
              <a:t>How did these compare with other people’s feelings?</a:t>
            </a:r>
          </a:p>
          <a:p>
            <a:pPr eaLnBrk="1" hangingPunct="1">
              <a:lnSpc>
                <a:spcPct val="90000"/>
              </a:lnSpc>
            </a:pPr>
            <a:r>
              <a:rPr lang="en-GB" altLang="en-US" sz="2800">
                <a:latin typeface="Verdana" panose="020B0604030504040204" pitchFamily="34" charset="0"/>
              </a:rPr>
              <a:t>Do I still feel the same?</a:t>
            </a:r>
          </a:p>
          <a:p>
            <a:pPr eaLnBrk="1" hangingPunct="1">
              <a:lnSpc>
                <a:spcPct val="90000"/>
              </a:lnSpc>
            </a:pPr>
            <a:r>
              <a:rPr lang="en-GB" altLang="en-US" sz="2800">
                <a:latin typeface="Verdana" panose="020B0604030504040204" pitchFamily="34" charset="0"/>
              </a:rPr>
              <a:t>What were the effects of my actions?</a:t>
            </a:r>
          </a:p>
          <a:p>
            <a:pPr eaLnBrk="1" hangingPunct="1">
              <a:lnSpc>
                <a:spcPct val="90000"/>
              </a:lnSpc>
            </a:pPr>
            <a:r>
              <a:rPr lang="en-GB" altLang="en-US" sz="2800">
                <a:latin typeface="Verdana" panose="020B0604030504040204" pitchFamily="34" charset="0"/>
              </a:rPr>
              <a:t>What are the positive aspects?</a:t>
            </a:r>
          </a:p>
          <a:p>
            <a:pPr eaLnBrk="1" hangingPunct="1">
              <a:lnSpc>
                <a:spcPct val="90000"/>
              </a:lnSpc>
            </a:pPr>
            <a:r>
              <a:rPr lang="en-GB" altLang="en-US" sz="2800">
                <a:latin typeface="Verdana" panose="020B0604030504040204" pitchFamily="34" charset="0"/>
              </a:rPr>
              <a:t>What have I noticed about my practice?</a:t>
            </a:r>
          </a:p>
          <a:p>
            <a:pPr eaLnBrk="1" hangingPunct="1">
              <a:lnSpc>
                <a:spcPct val="90000"/>
              </a:lnSpc>
            </a:pPr>
            <a:r>
              <a:rPr lang="en-GB" altLang="en-US" sz="2800">
                <a:latin typeface="Verdana" panose="020B0604030504040204" pitchFamily="34" charset="0"/>
              </a:rPr>
              <a:t>What have other people noticed about my practice?</a:t>
            </a:r>
          </a:p>
        </p:txBody>
      </p:sp>
      <p:sp>
        <p:nvSpPr>
          <p:cNvPr id="25604" name="Date Placeholder 3">
            <a:extLst>
              <a:ext uri="{FF2B5EF4-FFF2-40B4-BE49-F238E27FC236}">
                <a16:creationId xmlns:a16="http://schemas.microsoft.com/office/drawing/2014/main" id="{1249FAA0-9DBD-49BD-ACFF-CC38B87EFF36}"/>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9BF55D8A-01F8-4ACA-8C61-F5E5DD001E38}"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ADCAB41-EDE5-4566-8943-C33907D01875}"/>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Now what?</a:t>
            </a:r>
          </a:p>
        </p:txBody>
      </p:sp>
      <p:sp>
        <p:nvSpPr>
          <p:cNvPr id="26627" name="Rectangle 3">
            <a:extLst>
              <a:ext uri="{FF2B5EF4-FFF2-40B4-BE49-F238E27FC236}">
                <a16:creationId xmlns:a16="http://schemas.microsoft.com/office/drawing/2014/main" id="{7CFC46FE-0CC0-4F2E-A308-93B1EA6DB18E}"/>
              </a:ext>
            </a:extLst>
          </p:cNvPr>
          <p:cNvSpPr>
            <a:spLocks noGrp="1" noChangeArrowheads="1"/>
          </p:cNvSpPr>
          <p:nvPr>
            <p:ph idx="1"/>
          </p:nvPr>
        </p:nvSpPr>
        <p:spPr/>
        <p:txBody>
          <a:bodyPr/>
          <a:lstStyle/>
          <a:p>
            <a:pPr eaLnBrk="1" hangingPunct="1">
              <a:lnSpc>
                <a:spcPct val="90000"/>
              </a:lnSpc>
            </a:pPr>
            <a:r>
              <a:rPr lang="en-GB" altLang="en-US" sz="2400">
                <a:latin typeface="Verdana" panose="020B0604030504040204" pitchFamily="34" charset="0"/>
              </a:rPr>
              <a:t>What are the implications of this analysis – for me and others?</a:t>
            </a:r>
          </a:p>
          <a:p>
            <a:pPr eaLnBrk="1" hangingPunct="1">
              <a:lnSpc>
                <a:spcPct val="90000"/>
              </a:lnSpc>
            </a:pPr>
            <a:r>
              <a:rPr lang="en-GB" altLang="en-US" sz="2400">
                <a:latin typeface="Verdana" panose="020B0604030504040204" pitchFamily="34" charset="0"/>
              </a:rPr>
              <a:t>What if I do nothing?</a:t>
            </a:r>
          </a:p>
          <a:p>
            <a:pPr eaLnBrk="1" hangingPunct="1">
              <a:lnSpc>
                <a:spcPct val="90000"/>
              </a:lnSpc>
            </a:pPr>
            <a:r>
              <a:rPr lang="en-GB" altLang="en-US" sz="2400">
                <a:latin typeface="Verdana" panose="020B0604030504040204" pitchFamily="34" charset="0"/>
              </a:rPr>
              <a:t>What information / skills would I need to cope with similar experiences?</a:t>
            </a:r>
          </a:p>
          <a:p>
            <a:pPr eaLnBrk="1" hangingPunct="1">
              <a:lnSpc>
                <a:spcPct val="90000"/>
              </a:lnSpc>
            </a:pPr>
            <a:r>
              <a:rPr lang="en-GB" altLang="en-US" sz="2400">
                <a:latin typeface="Verdana" panose="020B0604030504040204" pitchFamily="34" charset="0"/>
              </a:rPr>
              <a:t>What help would I need to acquire these?</a:t>
            </a:r>
          </a:p>
          <a:p>
            <a:pPr eaLnBrk="1" hangingPunct="1">
              <a:lnSpc>
                <a:spcPct val="90000"/>
              </a:lnSpc>
            </a:pPr>
            <a:r>
              <a:rPr lang="en-GB" altLang="en-US" sz="2400">
                <a:latin typeface="Verdana" panose="020B0604030504040204" pitchFamily="34" charset="0"/>
              </a:rPr>
              <a:t>What is the main learning from this experience and reflection?</a:t>
            </a:r>
          </a:p>
          <a:p>
            <a:pPr eaLnBrk="1" hangingPunct="1">
              <a:lnSpc>
                <a:spcPct val="90000"/>
              </a:lnSpc>
            </a:pPr>
            <a:r>
              <a:rPr lang="en-GB" altLang="en-US" sz="2400">
                <a:latin typeface="Verdana" panose="020B0604030504040204" pitchFamily="34" charset="0"/>
              </a:rPr>
              <a:t>Is this evidence of achievement of placement outcomes / competencies?</a:t>
            </a:r>
          </a:p>
          <a:p>
            <a:pPr eaLnBrk="1" hangingPunct="1">
              <a:lnSpc>
                <a:spcPct val="90000"/>
              </a:lnSpc>
            </a:pPr>
            <a:endParaRPr lang="en-GB" altLang="en-US" sz="2400">
              <a:latin typeface="Verdana" panose="020B0604030504040204" pitchFamily="34" charset="0"/>
            </a:endParaRPr>
          </a:p>
          <a:p>
            <a:pPr eaLnBrk="1" hangingPunct="1">
              <a:lnSpc>
                <a:spcPct val="90000"/>
              </a:lnSpc>
            </a:pPr>
            <a:endParaRPr lang="en-GB" altLang="en-US" sz="2800">
              <a:latin typeface="Verdana" panose="020B0604030504040204" pitchFamily="34" charset="0"/>
            </a:endParaRPr>
          </a:p>
        </p:txBody>
      </p:sp>
      <p:sp>
        <p:nvSpPr>
          <p:cNvPr id="26628" name="Date Placeholder 3">
            <a:extLst>
              <a:ext uri="{FF2B5EF4-FFF2-40B4-BE49-F238E27FC236}">
                <a16:creationId xmlns:a16="http://schemas.microsoft.com/office/drawing/2014/main" id="{0B6F3AEC-434B-49CC-BA07-24B50CE1B956}"/>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2DEFB93A-147C-4D5B-BF50-4540169AE74B}"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BC953-9D25-4B80-9627-73AB43066A90}"/>
              </a:ext>
            </a:extLst>
          </p:cNvPr>
          <p:cNvSpPr>
            <a:spLocks noGrp="1"/>
          </p:cNvSpPr>
          <p:nvPr>
            <p:ph type="title"/>
          </p:nvPr>
        </p:nvSpPr>
        <p:spPr/>
        <p:txBody>
          <a:bodyPr/>
          <a:lstStyle/>
          <a:p>
            <a:pPr eaLnBrk="1" fontAlgn="auto" hangingPunct="1">
              <a:spcAft>
                <a:spcPts val="0"/>
              </a:spcAft>
              <a:defRPr/>
            </a:pPr>
            <a:r>
              <a:rPr lang="en-GB" sz="3600" dirty="0">
                <a:solidFill>
                  <a:schemeClr val="tx2">
                    <a:satMod val="200000"/>
                  </a:schemeClr>
                </a:solidFill>
              </a:rPr>
              <a:t>Basic things to put in place to be successful</a:t>
            </a:r>
          </a:p>
        </p:txBody>
      </p:sp>
      <p:sp>
        <p:nvSpPr>
          <p:cNvPr id="27651" name="Content Placeholder 2">
            <a:extLst>
              <a:ext uri="{FF2B5EF4-FFF2-40B4-BE49-F238E27FC236}">
                <a16:creationId xmlns:a16="http://schemas.microsoft.com/office/drawing/2014/main" id="{ED275C55-09D8-4A94-82C6-6D18E7D2337B}"/>
              </a:ext>
            </a:extLst>
          </p:cNvPr>
          <p:cNvSpPr>
            <a:spLocks noGrp="1"/>
          </p:cNvSpPr>
          <p:nvPr>
            <p:ph idx="1"/>
          </p:nvPr>
        </p:nvSpPr>
        <p:spPr/>
        <p:txBody>
          <a:bodyPr/>
          <a:lstStyle/>
          <a:p>
            <a:pPr eaLnBrk="1" hangingPunct="1"/>
            <a:r>
              <a:rPr lang="en-GB" altLang="en-US" sz="2400">
                <a:latin typeface="Verdana" panose="020B0604030504040204" pitchFamily="34" charset="0"/>
              </a:rPr>
              <a:t>Experiment with different approaches until you find one that ‘fits’</a:t>
            </a:r>
          </a:p>
          <a:p>
            <a:pPr eaLnBrk="1" hangingPunct="1"/>
            <a:r>
              <a:rPr lang="en-GB" altLang="en-US" sz="2400">
                <a:latin typeface="Verdana" panose="020B0604030504040204" pitchFamily="34" charset="0"/>
              </a:rPr>
              <a:t>Commit to giving time to reflection in whatever form you choose.  See it as an essential aspect to your practice rather than an ‘add on’.</a:t>
            </a:r>
          </a:p>
          <a:p>
            <a:pPr eaLnBrk="1" hangingPunct="1"/>
            <a:r>
              <a:rPr lang="en-GB" altLang="en-US" sz="2400">
                <a:latin typeface="Verdana" panose="020B0604030504040204" pitchFamily="34" charset="0"/>
              </a:rPr>
              <a:t>Start small and work up to the big issues</a:t>
            </a:r>
          </a:p>
          <a:p>
            <a:pPr eaLnBrk="1" hangingPunct="1"/>
            <a:r>
              <a:rPr lang="en-GB" altLang="en-US" sz="2400">
                <a:latin typeface="Verdana" panose="020B0604030504040204" pitchFamily="34" charset="0"/>
              </a:rPr>
              <a:t>Be open to new ideas and new ways of thinking</a:t>
            </a:r>
          </a:p>
          <a:p>
            <a:pPr eaLnBrk="1" hangingPunct="1"/>
            <a:r>
              <a:rPr lang="en-GB" altLang="en-US" sz="2400">
                <a:latin typeface="Verdana" panose="020B0604030504040204" pitchFamily="34" charset="0"/>
              </a:rPr>
              <a:t>Be willing to challenge your assumptions and practices</a:t>
            </a:r>
          </a:p>
          <a:p>
            <a:pPr eaLnBrk="1" hangingPunct="1"/>
            <a:endParaRPr lang="en-GB" altLang="en-US"/>
          </a:p>
        </p:txBody>
      </p:sp>
      <p:sp>
        <p:nvSpPr>
          <p:cNvPr id="27652" name="Date Placeholder 3">
            <a:extLst>
              <a:ext uri="{FF2B5EF4-FFF2-40B4-BE49-F238E27FC236}">
                <a16:creationId xmlns:a16="http://schemas.microsoft.com/office/drawing/2014/main" id="{3CE5A180-C913-4DD4-B48D-4AE98988725E}"/>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ACF496DF-ED47-44AE-99BE-9F629C23A257}"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C78EC-284A-4E79-BB5C-0C1E4422AA1D}"/>
              </a:ext>
            </a:extLst>
          </p:cNvPr>
          <p:cNvSpPr>
            <a:spLocks noGrp="1"/>
          </p:cNvSpPr>
          <p:nvPr>
            <p:ph type="title"/>
          </p:nvPr>
        </p:nvSpPr>
        <p:spPr/>
        <p:txBody>
          <a:bodyPr/>
          <a:lstStyle/>
          <a:p>
            <a:endParaRPr lang="en-GB"/>
          </a:p>
        </p:txBody>
      </p:sp>
      <p:pic>
        <p:nvPicPr>
          <p:cNvPr id="4" name="Picture 2" descr="Learning from Experience - ppt download">
            <a:extLst>
              <a:ext uri="{FF2B5EF4-FFF2-40B4-BE49-F238E27FC236}">
                <a16:creationId xmlns:a16="http://schemas.microsoft.com/office/drawing/2014/main" id="{D42F45F9-DBD1-4661-9CE8-0F62967E5E2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718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922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450C1-731C-4480-A5AF-A62344E8AD6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EAC7CA4-97A8-4886-A23F-B12D8D07778E}"/>
              </a:ext>
            </a:extLst>
          </p:cNvPr>
          <p:cNvSpPr>
            <a:spLocks noGrp="1"/>
          </p:cNvSpPr>
          <p:nvPr>
            <p:ph idx="1"/>
          </p:nvPr>
        </p:nvSpPr>
        <p:spPr/>
        <p:txBody>
          <a:bodyPr/>
          <a:lstStyle/>
          <a:p>
            <a:r>
              <a:rPr lang="en-GB" altLang="en-US" dirty="0" err="1"/>
              <a:t>Boud</a:t>
            </a:r>
            <a:r>
              <a:rPr lang="en-GB" altLang="en-US" dirty="0"/>
              <a:t>, Cohen and Walker: </a:t>
            </a:r>
            <a:endParaRPr lang="en-GB" altLang="en-US" b="1" dirty="0"/>
          </a:p>
          <a:p>
            <a:r>
              <a:rPr lang="en-GB" altLang="en-US" b="1" dirty="0"/>
              <a:t>“</a:t>
            </a:r>
            <a:r>
              <a:rPr lang="en-GB" altLang="en-US" dirty="0"/>
              <a:t> Reflection is an important human activity in which people recapture their experience, think about it, mull it over and evaluate it. It is this working with experience that is important in learning. </a:t>
            </a:r>
            <a:r>
              <a:rPr lang="en-GB" altLang="en-US" b="1" dirty="0"/>
              <a:t>”</a:t>
            </a:r>
            <a:r>
              <a:rPr lang="en-GB" altLang="en-US" dirty="0"/>
              <a:t> (1985:19)</a:t>
            </a:r>
            <a:endParaRPr lang="en-US" altLang="en-US" dirty="0"/>
          </a:p>
          <a:p>
            <a:endParaRPr lang="en-GB" dirty="0"/>
          </a:p>
        </p:txBody>
      </p:sp>
    </p:spTree>
    <p:extLst>
      <p:ext uri="{BB962C8B-B14F-4D97-AF65-F5344CB8AC3E}">
        <p14:creationId xmlns:p14="http://schemas.microsoft.com/office/powerpoint/2010/main" val="1911736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19F2A31F-1033-4014-8D06-4297908227D2}"/>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Reflective writing</a:t>
            </a:r>
          </a:p>
        </p:txBody>
      </p:sp>
      <p:sp>
        <p:nvSpPr>
          <p:cNvPr id="28675" name="Rectangle 3">
            <a:extLst>
              <a:ext uri="{FF2B5EF4-FFF2-40B4-BE49-F238E27FC236}">
                <a16:creationId xmlns:a16="http://schemas.microsoft.com/office/drawing/2014/main" id="{1C3BB342-0960-44D5-999B-FB6476F12EEE}"/>
              </a:ext>
            </a:extLst>
          </p:cNvPr>
          <p:cNvSpPr>
            <a:spLocks noGrp="1" noChangeArrowheads="1"/>
          </p:cNvSpPr>
          <p:nvPr>
            <p:ph idx="1"/>
          </p:nvPr>
        </p:nvSpPr>
        <p:spPr/>
        <p:txBody>
          <a:bodyPr/>
          <a:lstStyle/>
          <a:p>
            <a:pPr eaLnBrk="1" hangingPunct="1">
              <a:lnSpc>
                <a:spcPct val="80000"/>
              </a:lnSpc>
            </a:pPr>
            <a:r>
              <a:rPr lang="en-GB" altLang="en-US" sz="2400" dirty="0">
                <a:latin typeface="Verdana" panose="020B0604030504040204" pitchFamily="34" charset="0"/>
              </a:rPr>
              <a:t>Helps you learn from experience</a:t>
            </a:r>
          </a:p>
          <a:p>
            <a:pPr eaLnBrk="1" hangingPunct="1">
              <a:lnSpc>
                <a:spcPct val="80000"/>
              </a:lnSpc>
            </a:pPr>
            <a:endParaRPr lang="en-GB" altLang="en-US" sz="2400" dirty="0">
              <a:latin typeface="Verdana" panose="020B0604030504040204" pitchFamily="34" charset="0"/>
            </a:endParaRPr>
          </a:p>
          <a:p>
            <a:pPr eaLnBrk="1" hangingPunct="1">
              <a:lnSpc>
                <a:spcPct val="80000"/>
              </a:lnSpc>
            </a:pPr>
            <a:r>
              <a:rPr lang="en-GB" altLang="en-US" sz="2400" dirty="0">
                <a:latin typeface="Verdana" panose="020B0604030504040204" pitchFamily="34" charset="0"/>
              </a:rPr>
              <a:t>Helps you build on your expertise</a:t>
            </a:r>
          </a:p>
          <a:p>
            <a:pPr eaLnBrk="1" hangingPunct="1">
              <a:lnSpc>
                <a:spcPct val="80000"/>
              </a:lnSpc>
            </a:pPr>
            <a:endParaRPr lang="en-GB" altLang="en-US" sz="2400" dirty="0">
              <a:latin typeface="Verdana" panose="020B0604030504040204" pitchFamily="34" charset="0"/>
            </a:endParaRPr>
          </a:p>
          <a:p>
            <a:pPr eaLnBrk="1" hangingPunct="1">
              <a:lnSpc>
                <a:spcPct val="80000"/>
              </a:lnSpc>
            </a:pPr>
            <a:r>
              <a:rPr lang="en-GB" altLang="en-US" sz="2400" dirty="0">
                <a:latin typeface="Verdana" panose="020B0604030504040204" pitchFamily="34" charset="0"/>
              </a:rPr>
              <a:t>Developing your expertise  is an important aspect of evidence based practice </a:t>
            </a:r>
          </a:p>
          <a:p>
            <a:pPr eaLnBrk="1" hangingPunct="1">
              <a:lnSpc>
                <a:spcPct val="80000"/>
              </a:lnSpc>
            </a:pPr>
            <a:endParaRPr lang="en-GB" altLang="en-US" sz="2400" dirty="0">
              <a:latin typeface="Verdana" panose="020B0604030504040204" pitchFamily="34" charset="0"/>
            </a:endParaRPr>
          </a:p>
          <a:p>
            <a:pPr eaLnBrk="1" hangingPunct="1">
              <a:lnSpc>
                <a:spcPct val="80000"/>
              </a:lnSpc>
            </a:pPr>
            <a:r>
              <a:rPr lang="en-GB" altLang="en-US" sz="2400" dirty="0">
                <a:latin typeface="Verdana" panose="020B0604030504040204" pitchFamily="34" charset="0"/>
              </a:rPr>
              <a:t>Reflective writing can be used as evidence to include in your portfolio to help you achieve your academic outcomes </a:t>
            </a:r>
          </a:p>
          <a:p>
            <a:pPr eaLnBrk="1" hangingPunct="1">
              <a:lnSpc>
                <a:spcPct val="80000"/>
              </a:lnSpc>
            </a:pPr>
            <a:endParaRPr lang="en-GB" altLang="en-US" sz="2400" dirty="0">
              <a:latin typeface="Verdana" panose="020B0604030504040204" pitchFamily="34" charset="0"/>
            </a:endParaRPr>
          </a:p>
        </p:txBody>
      </p:sp>
      <p:sp>
        <p:nvSpPr>
          <p:cNvPr id="28676" name="Date Placeholder 3">
            <a:extLst>
              <a:ext uri="{FF2B5EF4-FFF2-40B4-BE49-F238E27FC236}">
                <a16:creationId xmlns:a16="http://schemas.microsoft.com/office/drawing/2014/main" id="{FAE9E3C4-EE2C-4ADF-A37F-DB52B64E15DB}"/>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C728D6BB-C09A-4E36-9F6C-D4E1A5D72E8C}"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57AF8-8C03-442B-A7DB-C83A875C77A7}"/>
              </a:ext>
            </a:extLst>
          </p:cNvPr>
          <p:cNvSpPr>
            <a:spLocks noGrp="1"/>
          </p:cNvSpPr>
          <p:nvPr>
            <p:ph type="title"/>
          </p:nvPr>
        </p:nvSpPr>
        <p:spPr/>
        <p:txBody>
          <a:bodyPr/>
          <a:lstStyle/>
          <a:p>
            <a:r>
              <a:rPr lang="en-GB" dirty="0"/>
              <a:t>bloom's taxonomy learning</a:t>
            </a:r>
          </a:p>
        </p:txBody>
      </p:sp>
      <p:sp>
        <p:nvSpPr>
          <p:cNvPr id="3" name="Content Placeholder 2">
            <a:extLst>
              <a:ext uri="{FF2B5EF4-FFF2-40B4-BE49-F238E27FC236}">
                <a16:creationId xmlns:a16="http://schemas.microsoft.com/office/drawing/2014/main" id="{ED8872B8-8F53-4E22-A7B5-839B6C294EF1}"/>
              </a:ext>
            </a:extLst>
          </p:cNvPr>
          <p:cNvSpPr>
            <a:spLocks noGrp="1"/>
          </p:cNvSpPr>
          <p:nvPr>
            <p:ph idx="1"/>
          </p:nvPr>
        </p:nvSpPr>
        <p:spPr/>
        <p:txBody>
          <a:bodyPr/>
          <a:lstStyle/>
          <a:p>
            <a:endParaRPr lang="en-GB" dirty="0"/>
          </a:p>
          <a:p>
            <a:r>
              <a:rPr lang="en-GB" dirty="0">
                <a:hlinkClick r:id="rId2"/>
              </a:rPr>
              <a:t>https://www.youtube.com/watch?v=ayefSTAnCR8</a:t>
            </a:r>
            <a:endParaRPr lang="en-GB" dirty="0"/>
          </a:p>
          <a:p>
            <a:pPr marL="0" indent="0">
              <a:buNone/>
            </a:pPr>
            <a:r>
              <a:rPr lang="en-GB" dirty="0"/>
              <a:t> Reflective work: (500 words)</a:t>
            </a:r>
          </a:p>
          <a:p>
            <a:pPr marL="0" indent="0">
              <a:buNone/>
            </a:pPr>
            <a:r>
              <a:rPr lang="en-GB" dirty="0"/>
              <a:t>Compare the way you learn with Blooms Taxonomy</a:t>
            </a:r>
          </a:p>
        </p:txBody>
      </p:sp>
    </p:spTree>
    <p:extLst>
      <p:ext uri="{BB962C8B-B14F-4D97-AF65-F5344CB8AC3E}">
        <p14:creationId xmlns:p14="http://schemas.microsoft.com/office/powerpoint/2010/main" val="23479552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9A0855C-E299-4868-8868-D4727CB5B8C2}"/>
              </a:ext>
            </a:extLst>
          </p:cNvPr>
          <p:cNvSpPr>
            <a:spLocks noGrp="1" noChangeArrowheads="1"/>
          </p:cNvSpPr>
          <p:nvPr>
            <p:ph type="title"/>
          </p:nvPr>
        </p:nvSpPr>
        <p:spPr/>
        <p:txBody>
          <a:bodyPr/>
          <a:lstStyle/>
          <a:p>
            <a:pPr eaLnBrk="1" fontAlgn="auto" hangingPunct="1">
              <a:spcAft>
                <a:spcPts val="0"/>
              </a:spcAft>
              <a:defRPr/>
            </a:pPr>
            <a:r>
              <a:rPr lang="en-GB">
                <a:solidFill>
                  <a:schemeClr val="tx2">
                    <a:satMod val="200000"/>
                  </a:schemeClr>
                </a:solidFill>
                <a:latin typeface="Verdana" pitchFamily="34" charset="0"/>
              </a:rPr>
              <a:t>References</a:t>
            </a:r>
          </a:p>
        </p:txBody>
      </p:sp>
      <p:sp>
        <p:nvSpPr>
          <p:cNvPr id="29699" name="Rectangle 3">
            <a:extLst>
              <a:ext uri="{FF2B5EF4-FFF2-40B4-BE49-F238E27FC236}">
                <a16:creationId xmlns:a16="http://schemas.microsoft.com/office/drawing/2014/main" id="{FE21FD1D-65D8-406D-B121-613AA340E8F4}"/>
              </a:ext>
            </a:extLst>
          </p:cNvPr>
          <p:cNvSpPr>
            <a:spLocks noGrp="1" noChangeArrowheads="1"/>
          </p:cNvSpPr>
          <p:nvPr>
            <p:ph idx="1"/>
          </p:nvPr>
        </p:nvSpPr>
        <p:spPr/>
        <p:txBody>
          <a:bodyPr/>
          <a:lstStyle/>
          <a:p>
            <a:pPr eaLnBrk="1" hangingPunct="1"/>
            <a:r>
              <a:rPr lang="en-GB" altLang="en-US" sz="1600" dirty="0">
                <a:latin typeface="Verdana" panose="020B0604030504040204" pitchFamily="34" charset="0"/>
              </a:rPr>
              <a:t>Driscoll J (2000) Practising Clinical Supervision. </a:t>
            </a:r>
            <a:r>
              <a:rPr lang="en-GB" altLang="en-US" sz="1600" dirty="0" err="1">
                <a:latin typeface="Verdana" panose="020B0604030504040204" pitchFamily="34" charset="0"/>
              </a:rPr>
              <a:t>Balliere</a:t>
            </a:r>
            <a:r>
              <a:rPr lang="en-GB" altLang="en-US" sz="1600" dirty="0">
                <a:latin typeface="Verdana" panose="020B0604030504040204" pitchFamily="34" charset="0"/>
              </a:rPr>
              <a:t> Tindall, London</a:t>
            </a:r>
          </a:p>
          <a:p>
            <a:pPr eaLnBrk="1" hangingPunct="1"/>
            <a:endParaRPr lang="en-GB" altLang="en-US" sz="1600" dirty="0">
              <a:latin typeface="Verdana" panose="020B0604030504040204" pitchFamily="34" charset="0"/>
            </a:endParaRPr>
          </a:p>
          <a:p>
            <a:pPr eaLnBrk="1" hangingPunct="1"/>
            <a:r>
              <a:rPr lang="en-GB" altLang="en-US" sz="1600" dirty="0">
                <a:latin typeface="Verdana" panose="020B0604030504040204" pitchFamily="34" charset="0"/>
              </a:rPr>
              <a:t>Driscoll J and </a:t>
            </a:r>
            <a:r>
              <a:rPr lang="en-GB" altLang="en-US" sz="1600" dirty="0" err="1">
                <a:latin typeface="Verdana" panose="020B0604030504040204" pitchFamily="34" charset="0"/>
              </a:rPr>
              <a:t>Teh</a:t>
            </a:r>
            <a:r>
              <a:rPr lang="en-GB" altLang="en-US" sz="1600" dirty="0">
                <a:latin typeface="Verdana" panose="020B0604030504040204" pitchFamily="34" charset="0"/>
              </a:rPr>
              <a:t> B (2001) The potential of reflective practice to develop individual orthopaedic nurse practitioners and their practice </a:t>
            </a:r>
            <a:r>
              <a:rPr lang="en-GB" altLang="en-US" sz="1600" i="1" dirty="0">
                <a:latin typeface="Verdana" panose="020B0604030504040204" pitchFamily="34" charset="0"/>
              </a:rPr>
              <a:t>Journal of Orthopaedic Nursing</a:t>
            </a:r>
            <a:r>
              <a:rPr lang="en-GB" altLang="en-US" sz="1600" dirty="0">
                <a:latin typeface="Verdana" panose="020B0604030504040204" pitchFamily="34" charset="0"/>
              </a:rPr>
              <a:t>, 5, 95-103 </a:t>
            </a:r>
          </a:p>
          <a:p>
            <a:pPr eaLnBrk="1" hangingPunct="1"/>
            <a:endParaRPr lang="en-GB" altLang="en-US" sz="1600" dirty="0">
              <a:latin typeface="Verdana" panose="020B0604030504040204" pitchFamily="34" charset="0"/>
            </a:endParaRPr>
          </a:p>
          <a:p>
            <a:pPr eaLnBrk="1" hangingPunct="1"/>
            <a:r>
              <a:rPr lang="en-GB" altLang="en-US" sz="1600" dirty="0">
                <a:latin typeface="Verdana" panose="020B0604030504040204" pitchFamily="34" charset="0"/>
              </a:rPr>
              <a:t>Gibbs G (1988) </a:t>
            </a:r>
            <a:r>
              <a:rPr lang="en-GB" altLang="en-US" sz="1600" i="1" dirty="0">
                <a:latin typeface="Verdana" panose="020B0604030504040204" pitchFamily="34" charset="0"/>
              </a:rPr>
              <a:t>Learning by Doing. A Guide to Teaching and Learning Methods.</a:t>
            </a:r>
            <a:r>
              <a:rPr lang="en-GB" altLang="en-US" sz="1600" dirty="0">
                <a:latin typeface="Verdana" panose="020B0604030504040204" pitchFamily="34" charset="0"/>
              </a:rPr>
              <a:t> Further Education Unit, Oxford Polytechnic. Oxford cited in Jasper M (2003) </a:t>
            </a:r>
            <a:r>
              <a:rPr lang="en-GB" altLang="en-US" sz="1600" i="1" dirty="0">
                <a:latin typeface="Verdana" panose="020B0604030504040204" pitchFamily="34" charset="0"/>
              </a:rPr>
              <a:t>Foundations in Nursing and Health Care. Beginning Reflective Practice.</a:t>
            </a:r>
            <a:r>
              <a:rPr lang="en-GB" altLang="en-US" sz="1600" dirty="0">
                <a:latin typeface="Verdana" panose="020B0604030504040204" pitchFamily="34" charset="0"/>
              </a:rPr>
              <a:t> Nelson Thornes. Cheltenham  </a:t>
            </a:r>
          </a:p>
          <a:p>
            <a:pPr eaLnBrk="1" hangingPunct="1"/>
            <a:endParaRPr lang="en-GB" altLang="en-US" sz="2800" dirty="0">
              <a:latin typeface="Verdana" panose="020B0604030504040204" pitchFamily="34" charset="0"/>
            </a:endParaRPr>
          </a:p>
        </p:txBody>
      </p:sp>
      <p:sp>
        <p:nvSpPr>
          <p:cNvPr id="29700" name="Date Placeholder 3">
            <a:extLst>
              <a:ext uri="{FF2B5EF4-FFF2-40B4-BE49-F238E27FC236}">
                <a16:creationId xmlns:a16="http://schemas.microsoft.com/office/drawing/2014/main" id="{FBE5554F-1467-41D2-B1A5-9DC502F04B28}"/>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Times New Roman" panose="02020603050405020304" pitchFamily="18" charset="0"/>
              </a:defRPr>
            </a:lvl1pPr>
            <a:lvl2pPr marL="742950" indent="-285750" eaLnBrk="0" hangingPunct="0">
              <a:defRPr>
                <a:solidFill>
                  <a:schemeClr val="tx1"/>
                </a:solidFill>
                <a:latin typeface="Times New Roman" panose="02020603050405020304" pitchFamily="18" charset="0"/>
              </a:defRPr>
            </a:lvl2pPr>
            <a:lvl3pPr marL="1143000" indent="-228600" eaLnBrk="0" hangingPunct="0">
              <a:defRPr>
                <a:solidFill>
                  <a:schemeClr val="tx1"/>
                </a:solidFill>
                <a:latin typeface="Times New Roman" panose="02020603050405020304" pitchFamily="18" charset="0"/>
              </a:defRPr>
            </a:lvl3pPr>
            <a:lvl4pPr marL="1600200" indent="-228600" eaLnBrk="0" hangingPunct="0">
              <a:defRPr>
                <a:solidFill>
                  <a:schemeClr val="tx1"/>
                </a:solidFill>
                <a:latin typeface="Times New Roman" panose="02020603050405020304" pitchFamily="18" charset="0"/>
              </a:defRPr>
            </a:lvl4pPr>
            <a:lvl5pPr marL="2057400" indent="-228600" eaLnBrk="0" hangingPunct="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fld id="{4818EC2A-A1C4-4ED7-9C99-7CD0F037406F}" type="datetime1">
              <a:rPr lang="en-US" altLang="en-US" smtClean="0">
                <a:solidFill>
                  <a:schemeClr val="tx2"/>
                </a:solidFill>
              </a:rPr>
              <a:pPr eaLnBrk="1" hangingPunct="1"/>
              <a:t>11/8/2020</a:t>
            </a:fld>
            <a:endParaRPr lang="en-GB" altLang="en-US">
              <a:solidFill>
                <a:schemeClr val="tx2"/>
              </a:solidFill>
            </a:endParaRPr>
          </a:p>
        </p:txBody>
      </p:sp>
    </p:spTree>
  </p:cSld>
  <p:clrMapOvr>
    <a:masterClrMapping/>
  </p:clrMapOvr>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1754</TotalTime>
  <Words>1220</Words>
  <Application>Microsoft Office PowerPoint</Application>
  <PresentationFormat>On-screen Show (4:3)</PresentationFormat>
  <Paragraphs>186</Paragraphs>
  <Slides>33</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ＭＳ Ｐゴシック</vt:lpstr>
      <vt:lpstr>SimSun</vt:lpstr>
      <vt:lpstr>SimSun</vt:lpstr>
      <vt:lpstr>Arial</vt:lpstr>
      <vt:lpstr>Calibri</vt:lpstr>
      <vt:lpstr>Myriad Pro</vt:lpstr>
      <vt:lpstr>Times New Roman</vt:lpstr>
      <vt:lpstr>Verdana</vt:lpstr>
      <vt:lpstr>Wingdings</vt:lpstr>
      <vt:lpstr>20140311PresentationUWTSDTemplate</vt:lpstr>
      <vt:lpstr>   LCBB4002: Community Engagement    </vt:lpstr>
      <vt:lpstr> Reflection &amp; Learning Styles </vt:lpstr>
      <vt:lpstr>Definition</vt:lpstr>
      <vt:lpstr>Why reflection?</vt:lpstr>
      <vt:lpstr>Possible reflection</vt:lpstr>
      <vt:lpstr>Why important to academics</vt:lpstr>
      <vt:lpstr>Why Reflect?</vt:lpstr>
      <vt:lpstr>Break-out Groups</vt:lpstr>
      <vt:lpstr>Skills / attitudes for reflection</vt:lpstr>
      <vt:lpstr>Break-out Groups</vt:lpstr>
      <vt:lpstr>Choose an incident / experience from the module so far</vt:lpstr>
      <vt:lpstr>Putting your thoughts on paper</vt:lpstr>
      <vt:lpstr>Gibbs’s Reflective Cycle (1988)</vt:lpstr>
      <vt:lpstr>Description </vt:lpstr>
      <vt:lpstr>Feelings</vt:lpstr>
      <vt:lpstr>Evaluation</vt:lpstr>
      <vt:lpstr>Analysis</vt:lpstr>
      <vt:lpstr>Conclusion</vt:lpstr>
      <vt:lpstr>Action Plan</vt:lpstr>
      <vt:lpstr>PowerPoint Presentation</vt:lpstr>
      <vt:lpstr>Kolb's Experiential Learning Theory </vt:lpstr>
      <vt:lpstr>Kolb's Experiential Learning Theory </vt:lpstr>
      <vt:lpstr>Break-out Groups</vt:lpstr>
      <vt:lpstr>The What? Model of structured reflection (Driscoll 2000)</vt:lpstr>
      <vt:lpstr>The What? Model of structured reflection (Driscoll 2000)</vt:lpstr>
      <vt:lpstr>So What?</vt:lpstr>
      <vt:lpstr>Now what?</vt:lpstr>
      <vt:lpstr>Basic things to put in place to be successful</vt:lpstr>
      <vt:lpstr>PowerPoint Presentation</vt:lpstr>
      <vt:lpstr>PowerPoint Presentation</vt:lpstr>
      <vt:lpstr>Reflective writing</vt:lpstr>
      <vt:lpstr>bloom's taxonomy learning</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Dale Clarke</cp:lastModifiedBy>
  <cp:revision>160</cp:revision>
  <dcterms:created xsi:type="dcterms:W3CDTF">2015-04-14T15:21:00Z</dcterms:created>
  <dcterms:modified xsi:type="dcterms:W3CDTF">2020-11-08T19:14:51Z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y fmtid="{D5CDD505-2E9C-101B-9397-08002B2CF9AE}" pid="3" name="KSOProductBuildVer">
    <vt:lpwstr>1033-11.2.0.9327</vt:lpwstr>
  </property>
</Properties>
</file>