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3" r:id="rId5"/>
    <p:sldId id="262" r:id="rId6"/>
    <p:sldId id="259" r:id="rId7"/>
    <p:sldId id="261" r:id="rId8"/>
    <p:sldId id="264" r:id="rId9"/>
    <p:sldId id="265" r:id="rId10"/>
    <p:sldId id="266" r:id="rId11"/>
    <p:sldId id="260"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5/29/2018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5/29/2018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birminghammail.co.uk/news/local-news/300k-aid-homeless-families-birmingham-5675045" TargetMode="External"/><Relationship Id="rId3" Type="http://schemas.openxmlformats.org/officeDocument/2006/relationships/hyperlink" Target="https://www.independent.co.uk/news/education/education-news/cambridge-university-inequality-gender-race-background-social-mobility-hepi-a8289566.html" TargetMode="External"/><Relationship Id="rId7" Type="http://schemas.openxmlformats.org/officeDocument/2006/relationships/hyperlink" Target="http://www.ucl.ac.uk/news/news-articles/inthenews/itn060304" TargetMode="External"/><Relationship Id="rId2" Type="http://schemas.openxmlformats.org/officeDocument/2006/relationships/hyperlink" Target="https://www.theguardian.com/education/2015/jan/29/gcse-gap-rich-poor-widens" TargetMode="External"/><Relationship Id="rId1" Type="http://schemas.openxmlformats.org/officeDocument/2006/relationships/slideLayout" Target="../slideLayouts/slideLayout7.xml"/><Relationship Id="rId6" Type="http://schemas.openxmlformats.org/officeDocument/2006/relationships/hyperlink" Target="https://www.jrf.org.uk/sites/default/files/jrf/migrated/files/poorer-children-education-full.pdf" TargetMode="External"/><Relationship Id="rId5" Type="http://schemas.openxmlformats.org/officeDocument/2006/relationships/hyperlink" Target="http://www.dailymail.co.uk/news/article-2303333/Great-British-Class-Survey-reveals-UK-7-social-classes-Are-precariat-new-affluent-worker-elite.html" TargetMode="External"/><Relationship Id="rId4" Type="http://schemas.openxmlformats.org/officeDocument/2006/relationships/hyperlink" Target="https://www.thoughtco.com/labeling-theory-3026627"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jrf.org.uk/sites/default/files/jrf/migrated/files/poorer-children-education-full.pdf" TargetMode="External"/><Relationship Id="rId2" Type="http://schemas.openxmlformats.org/officeDocument/2006/relationships/hyperlink" Target="https://jdpsy.wordpress.com/2011/11/18/the-pros-and-cons-of-labeling/" TargetMode="External"/><Relationship Id="rId1" Type="http://schemas.openxmlformats.org/officeDocument/2006/relationships/slideLayout" Target="../slideLayouts/slideLayout7.xml"/><Relationship Id="rId5" Type="http://schemas.openxmlformats.org/officeDocument/2006/relationships/hyperlink" Target="https://www.birminghammail.co.uk/news/local-news/300k-aid-homeless-families-birmingham-5675045" TargetMode="External"/><Relationship Id="rId4" Type="http://schemas.openxmlformats.org/officeDocument/2006/relationships/hyperlink" Target="http://www.ucl.ac.uk/news/news-articles/inthenews/itn0603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17B0856-026D-4113-9A4F-6CE239FD3F7E}"/>
              </a:ext>
            </a:extLst>
          </p:cNvPr>
          <p:cNvSpPr>
            <a:spLocks noGrp="1"/>
          </p:cNvSpPr>
          <p:nvPr>
            <p:ph type="title"/>
          </p:nvPr>
        </p:nvSpPr>
        <p:spPr/>
        <p:txBody>
          <a:bodyPr>
            <a:normAutofit fontScale="90000"/>
          </a:bodyPr>
          <a:lstStyle/>
          <a:p>
            <a:r>
              <a:rPr lang="en-GB" sz="2800" dirty="0"/>
              <a:t>Jillian Dutton                        Student number 1601742</a:t>
            </a:r>
            <a:br>
              <a:rPr lang="en-GB" sz="2800" dirty="0"/>
            </a:br>
            <a:br>
              <a:rPr lang="en-GB" sz="2800" dirty="0"/>
            </a:br>
            <a:r>
              <a:rPr lang="en-GB" sz="2800" dirty="0"/>
              <a:t>Module number SJS15018</a:t>
            </a:r>
          </a:p>
        </p:txBody>
      </p:sp>
    </p:spTree>
    <p:extLst>
      <p:ext uri="{BB962C8B-B14F-4D97-AF65-F5344CB8AC3E}">
        <p14:creationId xmlns:p14="http://schemas.microsoft.com/office/powerpoint/2010/main" val="2715902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83626-88DB-4277-AF73-3ED4DB24909E}"/>
              </a:ext>
            </a:extLst>
          </p:cNvPr>
          <p:cNvSpPr>
            <a:spLocks noGrp="1"/>
          </p:cNvSpPr>
          <p:nvPr>
            <p:ph type="title"/>
          </p:nvPr>
        </p:nvSpPr>
        <p:spPr/>
        <p:txBody>
          <a:bodyPr>
            <a:normAutofit fontScale="90000"/>
          </a:bodyPr>
          <a:lstStyle/>
          <a:p>
            <a:r>
              <a:rPr lang="en-GB" dirty="0"/>
              <a:t>Through examining both positive and negative aspects of labelling theory critically explore why society deems it necessary to use the following label.</a:t>
            </a:r>
            <a:br>
              <a:rPr lang="en-GB" dirty="0"/>
            </a:br>
            <a:br>
              <a:rPr lang="en-GB" dirty="0"/>
            </a:br>
            <a:r>
              <a:rPr lang="en-GB" dirty="0"/>
              <a:t>Class</a:t>
            </a:r>
          </a:p>
        </p:txBody>
      </p:sp>
    </p:spTree>
    <p:extLst>
      <p:ext uri="{BB962C8B-B14F-4D97-AF65-F5344CB8AC3E}">
        <p14:creationId xmlns:p14="http://schemas.microsoft.com/office/powerpoint/2010/main" val="1778290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7A0591E-A09B-4958-9F2E-B341A3ECC1BD}"/>
              </a:ext>
            </a:extLst>
          </p:cNvPr>
          <p:cNvSpPr>
            <a:spLocks noGrp="1"/>
          </p:cNvSpPr>
          <p:nvPr>
            <p:ph type="title"/>
          </p:nvPr>
        </p:nvSpPr>
        <p:spPr/>
        <p:txBody>
          <a:bodyPr>
            <a:normAutofit/>
          </a:bodyPr>
          <a:lstStyle/>
          <a:p>
            <a:r>
              <a:rPr lang="en-GB" sz="4400" dirty="0"/>
              <a:t>               Labelling Theory</a:t>
            </a:r>
          </a:p>
        </p:txBody>
      </p:sp>
      <p:sp>
        <p:nvSpPr>
          <p:cNvPr id="4" name="Content Placeholder 3">
            <a:extLst>
              <a:ext uri="{FF2B5EF4-FFF2-40B4-BE49-F238E27FC236}">
                <a16:creationId xmlns:a16="http://schemas.microsoft.com/office/drawing/2014/main" id="{CEA78343-7195-4C5B-AE3E-4A0AD8BA2E44}"/>
              </a:ext>
            </a:extLst>
          </p:cNvPr>
          <p:cNvSpPr>
            <a:spLocks noGrp="1"/>
          </p:cNvSpPr>
          <p:nvPr>
            <p:ph idx="1"/>
          </p:nvPr>
        </p:nvSpPr>
        <p:spPr/>
        <p:txBody>
          <a:bodyPr/>
          <a:lstStyle/>
          <a:p>
            <a:r>
              <a:rPr lang="en-GB" dirty="0"/>
              <a:t>Developed in the 1960s in America, thanks to sociologist Howard Becker, although the idea can be traced back to the work of Emile Durkheim the French sociologist (Crossman, 2018).</a:t>
            </a:r>
          </a:p>
          <a:p>
            <a:r>
              <a:rPr lang="en-GB" dirty="0"/>
              <a:t>Labelling is usually done by the more powerful in society, and aimed at those in the lower classes of society (Giddens and Sutton, 2013).  </a:t>
            </a:r>
          </a:p>
          <a:p>
            <a:r>
              <a:rPr lang="en-GB" dirty="0"/>
              <a:t>Defining a person or group in a particular type of way(Browne, 2011).</a:t>
            </a:r>
          </a:p>
          <a:p>
            <a:endParaRPr lang="en-GB" dirty="0"/>
          </a:p>
        </p:txBody>
      </p:sp>
    </p:spTree>
    <p:extLst>
      <p:ext uri="{BB962C8B-B14F-4D97-AF65-F5344CB8AC3E}">
        <p14:creationId xmlns:p14="http://schemas.microsoft.com/office/powerpoint/2010/main" val="1272610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7CA1C6B-61EB-4DC3-AE3C-EE37082F0395}"/>
              </a:ext>
            </a:extLst>
          </p:cNvPr>
          <p:cNvSpPr>
            <a:spLocks noGrp="1"/>
          </p:cNvSpPr>
          <p:nvPr>
            <p:ph type="title"/>
          </p:nvPr>
        </p:nvSpPr>
        <p:spPr/>
        <p:txBody>
          <a:bodyPr/>
          <a:lstStyle/>
          <a:p>
            <a:r>
              <a:rPr lang="en-GB" dirty="0"/>
              <a:t>      </a:t>
            </a:r>
            <a:r>
              <a:rPr lang="en-GB" sz="4400" dirty="0"/>
              <a:t>Critiques of Labelling Theory</a:t>
            </a:r>
          </a:p>
        </p:txBody>
      </p:sp>
      <p:sp>
        <p:nvSpPr>
          <p:cNvPr id="7" name="Content Placeholder 6">
            <a:extLst>
              <a:ext uri="{FF2B5EF4-FFF2-40B4-BE49-F238E27FC236}">
                <a16:creationId xmlns:a16="http://schemas.microsoft.com/office/drawing/2014/main" id="{3C1C3D8A-716C-410E-9269-556F69B07C30}"/>
              </a:ext>
            </a:extLst>
          </p:cNvPr>
          <p:cNvSpPr>
            <a:spLocks noGrp="1"/>
          </p:cNvSpPr>
          <p:nvPr>
            <p:ph idx="1"/>
          </p:nvPr>
        </p:nvSpPr>
        <p:spPr/>
        <p:txBody>
          <a:bodyPr/>
          <a:lstStyle/>
          <a:p>
            <a:pPr marL="0" indent="0">
              <a:buNone/>
            </a:pPr>
            <a:endParaRPr lang="en-GB" dirty="0"/>
          </a:p>
          <a:p>
            <a:r>
              <a:rPr lang="en-GB" dirty="0"/>
              <a:t>‘One critique of labelling theory is that it emphasizes the interactive process of labelling and ignores the processes and structures that lead to the deviant acts. Such processes might include differences in socialization, attitudes, and opportunities, and how social and economic structures impact these’ (Crossman, 2018).</a:t>
            </a:r>
          </a:p>
        </p:txBody>
      </p:sp>
    </p:spTree>
    <p:extLst>
      <p:ext uri="{BB962C8B-B14F-4D97-AF65-F5344CB8AC3E}">
        <p14:creationId xmlns:p14="http://schemas.microsoft.com/office/powerpoint/2010/main" val="3080776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8" descr="A groundbreaking initiative to tackle the growing number of homelessness amongst families will receive a Â£300,000 cash boost by the council.">
            <a:extLst>
              <a:ext uri="{FF2B5EF4-FFF2-40B4-BE49-F238E27FC236}">
                <a16:creationId xmlns:a16="http://schemas.microsoft.com/office/drawing/2014/main" id="{75B343CE-0104-40E3-BBBB-EAEE7EE4D6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8783" y="1636523"/>
            <a:ext cx="6386553" cy="424732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971D8ED-7FA2-4AD5-A83A-FF75D07DDA3E}"/>
              </a:ext>
            </a:extLst>
          </p:cNvPr>
          <p:cNvSpPr txBox="1"/>
          <p:nvPr/>
        </p:nvSpPr>
        <p:spPr>
          <a:xfrm>
            <a:off x="4823790" y="6122504"/>
            <a:ext cx="6997149" cy="369332"/>
          </a:xfrm>
          <a:prstGeom prst="rect">
            <a:avLst/>
          </a:prstGeom>
          <a:noFill/>
        </p:spPr>
        <p:txBody>
          <a:bodyPr wrap="square" rtlCol="0">
            <a:spAutoFit/>
          </a:bodyPr>
          <a:lstStyle/>
          <a:p>
            <a:r>
              <a:rPr lang="en-GB" dirty="0"/>
              <a:t>                                                                                        (</a:t>
            </a:r>
            <a:r>
              <a:rPr lang="en-GB" sz="1100" dirty="0" err="1"/>
              <a:t>Varmar</a:t>
            </a:r>
            <a:r>
              <a:rPr lang="en-GB" sz="1100" dirty="0"/>
              <a:t>, 2013</a:t>
            </a:r>
            <a:r>
              <a:rPr lang="en-GB" dirty="0"/>
              <a:t>)                </a:t>
            </a:r>
          </a:p>
        </p:txBody>
      </p:sp>
      <p:sp>
        <p:nvSpPr>
          <p:cNvPr id="6" name="TextBox 5">
            <a:extLst>
              <a:ext uri="{FF2B5EF4-FFF2-40B4-BE49-F238E27FC236}">
                <a16:creationId xmlns:a16="http://schemas.microsoft.com/office/drawing/2014/main" id="{32693B7F-C73B-4B47-AD97-0CE2A64B1706}"/>
              </a:ext>
            </a:extLst>
          </p:cNvPr>
          <p:cNvSpPr txBox="1"/>
          <p:nvPr/>
        </p:nvSpPr>
        <p:spPr>
          <a:xfrm>
            <a:off x="2663687" y="516835"/>
            <a:ext cx="8958470" cy="523220"/>
          </a:xfrm>
          <a:prstGeom prst="rect">
            <a:avLst/>
          </a:prstGeom>
          <a:noFill/>
        </p:spPr>
        <p:txBody>
          <a:bodyPr wrap="square" rtlCol="0">
            <a:spAutoFit/>
          </a:bodyPr>
          <a:lstStyle/>
          <a:p>
            <a:r>
              <a:rPr lang="en-GB" sz="2800" dirty="0"/>
              <a:t>When you see this picture, what are you thinking ?</a:t>
            </a:r>
          </a:p>
        </p:txBody>
      </p:sp>
    </p:spTree>
    <p:extLst>
      <p:ext uri="{BB962C8B-B14F-4D97-AF65-F5344CB8AC3E}">
        <p14:creationId xmlns:p14="http://schemas.microsoft.com/office/powerpoint/2010/main" val="1846543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99759-3779-49B8-8D90-DA3E01984D03}"/>
              </a:ext>
            </a:extLst>
          </p:cNvPr>
          <p:cNvSpPr>
            <a:spLocks noGrp="1"/>
          </p:cNvSpPr>
          <p:nvPr>
            <p:ph type="title"/>
          </p:nvPr>
        </p:nvSpPr>
        <p:spPr/>
        <p:txBody>
          <a:bodyPr/>
          <a:lstStyle/>
          <a:p>
            <a:r>
              <a:rPr lang="en-GB" dirty="0"/>
              <a:t>               </a:t>
            </a:r>
            <a:r>
              <a:rPr lang="en-GB" sz="4400" dirty="0"/>
              <a:t>The Class Structure</a:t>
            </a:r>
          </a:p>
        </p:txBody>
      </p:sp>
      <p:sp>
        <p:nvSpPr>
          <p:cNvPr id="4" name="TextBox 3">
            <a:extLst>
              <a:ext uri="{FF2B5EF4-FFF2-40B4-BE49-F238E27FC236}">
                <a16:creationId xmlns:a16="http://schemas.microsoft.com/office/drawing/2014/main" id="{61591BC8-3459-4BB1-B1CB-16FED3A3593E}"/>
              </a:ext>
            </a:extLst>
          </p:cNvPr>
          <p:cNvSpPr txBox="1"/>
          <p:nvPr/>
        </p:nvSpPr>
        <p:spPr>
          <a:xfrm>
            <a:off x="9777046" y="6373471"/>
            <a:ext cx="2414954" cy="369332"/>
          </a:xfrm>
          <a:prstGeom prst="rect">
            <a:avLst/>
          </a:prstGeom>
          <a:noFill/>
        </p:spPr>
        <p:txBody>
          <a:bodyPr wrap="square" rtlCol="0">
            <a:spAutoFit/>
          </a:bodyPr>
          <a:lstStyle/>
          <a:p>
            <a:endParaRPr lang="en-GB" dirty="0"/>
          </a:p>
        </p:txBody>
      </p:sp>
      <p:pic>
        <p:nvPicPr>
          <p:cNvPr id="1028" name="Picture 4" descr="Top dogs: There is an 'elite' - just 6 per cent of people - who have savings of more than Â£140,000, many social contacts and education at top universities, according to the BBC's Great British Class Survey">
            <a:extLst>
              <a:ext uri="{FF2B5EF4-FFF2-40B4-BE49-F238E27FC236}">
                <a16:creationId xmlns:a16="http://schemas.microsoft.com/office/drawing/2014/main" id="{9BA9FADB-C37D-493C-BE33-3F9AD776A5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04950" y="1497496"/>
            <a:ext cx="4045772" cy="223961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t the bottom: The 'precariat' group is 'marked by the lack of any significant amount of economic, cultural or social capital', said Professor Mike Savage, of the London School of Economics and Political Science">
            <a:extLst>
              <a:ext uri="{FF2B5EF4-FFF2-40B4-BE49-F238E27FC236}">
                <a16:creationId xmlns:a16="http://schemas.microsoft.com/office/drawing/2014/main" id="{234EDFCF-F0F6-4F9B-8F5C-871A420E87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4950" y="3780264"/>
            <a:ext cx="4045772" cy="260624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Financially insecure">
            <a:extLst>
              <a:ext uri="{FF2B5EF4-FFF2-40B4-BE49-F238E27FC236}">
                <a16:creationId xmlns:a16="http://schemas.microsoft.com/office/drawing/2014/main" id="{CD157AA0-0E76-4768-ABF1-AB7C87123D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38697" y="3559550"/>
            <a:ext cx="4411195" cy="283250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Wealthy">
            <a:extLst>
              <a:ext uri="{FF2B5EF4-FFF2-40B4-BE49-F238E27FC236}">
                <a16:creationId xmlns:a16="http://schemas.microsoft.com/office/drawing/2014/main" id="{C505F811-5B47-42EA-8B2E-3782E878C48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38697" y="1562210"/>
            <a:ext cx="4434798" cy="219741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11B19A7-5A9F-482D-A866-C78B9357DCDE}"/>
              </a:ext>
            </a:extLst>
          </p:cNvPr>
          <p:cNvSpPr txBox="1"/>
          <p:nvPr/>
        </p:nvSpPr>
        <p:spPr>
          <a:xfrm>
            <a:off x="8507896" y="6373471"/>
            <a:ext cx="2996716" cy="369332"/>
          </a:xfrm>
          <a:prstGeom prst="rect">
            <a:avLst/>
          </a:prstGeom>
          <a:noFill/>
        </p:spPr>
        <p:txBody>
          <a:bodyPr wrap="square" rtlCol="0">
            <a:spAutoFit/>
          </a:bodyPr>
          <a:lstStyle/>
          <a:p>
            <a:r>
              <a:rPr lang="en-GB" dirty="0"/>
              <a:t>(Doughty, 2013).</a:t>
            </a:r>
          </a:p>
        </p:txBody>
      </p:sp>
    </p:spTree>
    <p:extLst>
      <p:ext uri="{BB962C8B-B14F-4D97-AF65-F5344CB8AC3E}">
        <p14:creationId xmlns:p14="http://schemas.microsoft.com/office/powerpoint/2010/main" val="11555009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EF89A-D3FD-4850-9DF8-0CDF22C8BD3B}"/>
              </a:ext>
            </a:extLst>
          </p:cNvPr>
          <p:cNvSpPr>
            <a:spLocks noGrp="1"/>
          </p:cNvSpPr>
          <p:nvPr>
            <p:ph type="title"/>
          </p:nvPr>
        </p:nvSpPr>
        <p:spPr/>
        <p:txBody>
          <a:bodyPr/>
          <a:lstStyle/>
          <a:p>
            <a:r>
              <a:rPr lang="en-GB" dirty="0"/>
              <a:t>Labelling is an explanation for underachieving in education.</a:t>
            </a:r>
          </a:p>
        </p:txBody>
      </p:sp>
      <p:sp>
        <p:nvSpPr>
          <p:cNvPr id="3" name="Content Placeholder 2">
            <a:extLst>
              <a:ext uri="{FF2B5EF4-FFF2-40B4-BE49-F238E27FC236}">
                <a16:creationId xmlns:a16="http://schemas.microsoft.com/office/drawing/2014/main" id="{6186BA8C-76B2-42F6-AFB9-16B5A7904BE4}"/>
              </a:ext>
            </a:extLst>
          </p:cNvPr>
          <p:cNvSpPr>
            <a:spLocks noGrp="1"/>
          </p:cNvSpPr>
          <p:nvPr>
            <p:ph idx="1"/>
          </p:nvPr>
        </p:nvSpPr>
        <p:spPr/>
        <p:txBody>
          <a:bodyPr/>
          <a:lstStyle/>
          <a:p>
            <a:r>
              <a:rPr lang="en-GB" dirty="0"/>
              <a:t>‘the overwhelming factor in how well children do is not what type of school they attend – but social class, a child’s social background is the crucial factor in academic performance, and that a school’s success is based not on its teachers, the way it is run, or what type of school it is, but, overwhelmingly, on the class background of its pupils’ (Taylor, 2006).</a:t>
            </a:r>
          </a:p>
          <a:p>
            <a:r>
              <a:rPr lang="en-GB" dirty="0"/>
              <a:t>Best performing schools in England came from the boroughs Chelsea and Kensington followed by Trafford in Manchester.</a:t>
            </a:r>
          </a:p>
          <a:p>
            <a:r>
              <a:rPr lang="en-GB" dirty="0"/>
              <a:t>Worst performing schools were in Merseyside, Blackpool and Bradford (Adams, 2015).</a:t>
            </a:r>
          </a:p>
          <a:p>
            <a:pPr marL="0" indent="0">
              <a:buNone/>
            </a:pPr>
            <a:endParaRPr lang="en-GB" dirty="0"/>
          </a:p>
          <a:p>
            <a:endParaRPr lang="en-GB" dirty="0"/>
          </a:p>
        </p:txBody>
      </p:sp>
    </p:spTree>
    <p:extLst>
      <p:ext uri="{BB962C8B-B14F-4D97-AF65-F5344CB8AC3E}">
        <p14:creationId xmlns:p14="http://schemas.microsoft.com/office/powerpoint/2010/main" val="3607705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8083D-6BD8-4586-830F-A553EC7CAD1C}"/>
              </a:ext>
            </a:extLst>
          </p:cNvPr>
          <p:cNvSpPr>
            <a:spLocks noGrp="1"/>
          </p:cNvSpPr>
          <p:nvPr>
            <p:ph type="title"/>
          </p:nvPr>
        </p:nvSpPr>
        <p:spPr/>
        <p:txBody>
          <a:bodyPr/>
          <a:lstStyle/>
          <a:p>
            <a:r>
              <a:rPr lang="en-GB" dirty="0"/>
              <a:t> Meeting GCSE Targets.</a:t>
            </a:r>
          </a:p>
        </p:txBody>
      </p:sp>
      <p:pic>
        <p:nvPicPr>
          <p:cNvPr id="4" name="Content Placeholder 3">
            <a:extLst>
              <a:ext uri="{FF2B5EF4-FFF2-40B4-BE49-F238E27FC236}">
                <a16:creationId xmlns:a16="http://schemas.microsoft.com/office/drawing/2014/main" id="{410829D2-04E0-4854-B660-D14F8BD677D5}"/>
              </a:ext>
            </a:extLst>
          </p:cNvPr>
          <p:cNvPicPr>
            <a:picLocks noGrp="1"/>
          </p:cNvPicPr>
          <p:nvPr>
            <p:ph idx="1"/>
          </p:nvPr>
        </p:nvPicPr>
        <p:blipFill>
          <a:blip r:embed="rId2"/>
          <a:stretch>
            <a:fillRect/>
          </a:stretch>
        </p:blipFill>
        <p:spPr>
          <a:xfrm>
            <a:off x="3675063" y="2222500"/>
            <a:ext cx="6743700" cy="3600450"/>
          </a:xfrm>
          <a:prstGeom prst="rect">
            <a:avLst/>
          </a:prstGeom>
        </p:spPr>
      </p:pic>
      <p:sp>
        <p:nvSpPr>
          <p:cNvPr id="5" name="TextBox 4">
            <a:extLst>
              <a:ext uri="{FF2B5EF4-FFF2-40B4-BE49-F238E27FC236}">
                <a16:creationId xmlns:a16="http://schemas.microsoft.com/office/drawing/2014/main" id="{FB0824EA-367E-4FCA-9AA3-311A10A9AEAF}"/>
              </a:ext>
            </a:extLst>
          </p:cNvPr>
          <p:cNvSpPr txBox="1"/>
          <p:nvPr/>
        </p:nvSpPr>
        <p:spPr>
          <a:xfrm>
            <a:off x="9748911" y="6006905"/>
            <a:ext cx="1755701" cy="369332"/>
          </a:xfrm>
          <a:prstGeom prst="rect">
            <a:avLst/>
          </a:prstGeom>
          <a:noFill/>
        </p:spPr>
        <p:txBody>
          <a:bodyPr wrap="square" rtlCol="0">
            <a:spAutoFit/>
          </a:bodyPr>
          <a:lstStyle/>
          <a:p>
            <a:r>
              <a:rPr lang="en-GB" dirty="0"/>
              <a:t>(JRF, 2010)</a:t>
            </a:r>
          </a:p>
        </p:txBody>
      </p:sp>
    </p:spTree>
    <p:extLst>
      <p:ext uri="{BB962C8B-B14F-4D97-AF65-F5344CB8AC3E}">
        <p14:creationId xmlns:p14="http://schemas.microsoft.com/office/powerpoint/2010/main" val="1623978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F161E-A90A-47F6-A8D0-769F9DE9F92A}"/>
              </a:ext>
            </a:extLst>
          </p:cNvPr>
          <p:cNvSpPr>
            <a:spLocks noGrp="1"/>
          </p:cNvSpPr>
          <p:nvPr>
            <p:ph type="title"/>
          </p:nvPr>
        </p:nvSpPr>
        <p:spPr/>
        <p:txBody>
          <a:bodyPr>
            <a:noAutofit/>
          </a:bodyPr>
          <a:lstStyle/>
          <a:p>
            <a:r>
              <a:rPr lang="en-GB" sz="4400" dirty="0"/>
              <a:t>             Higher Education </a:t>
            </a:r>
            <a:br>
              <a:rPr lang="en-GB" sz="4400" dirty="0"/>
            </a:br>
            <a:r>
              <a:rPr lang="en-GB" sz="4400" dirty="0"/>
              <a:t>   </a:t>
            </a:r>
            <a:br>
              <a:rPr lang="en-GB" sz="4400" dirty="0"/>
            </a:br>
            <a:endParaRPr lang="en-GB" sz="4400" dirty="0"/>
          </a:p>
        </p:txBody>
      </p:sp>
      <p:sp>
        <p:nvSpPr>
          <p:cNvPr id="4" name="Text Placeholder 3">
            <a:extLst>
              <a:ext uri="{FF2B5EF4-FFF2-40B4-BE49-F238E27FC236}">
                <a16:creationId xmlns:a16="http://schemas.microsoft.com/office/drawing/2014/main" id="{FA587FE9-00B9-4CE1-BC11-F562574781B3}"/>
              </a:ext>
            </a:extLst>
          </p:cNvPr>
          <p:cNvSpPr>
            <a:spLocks noGrp="1"/>
          </p:cNvSpPr>
          <p:nvPr>
            <p:ph type="body" idx="1"/>
          </p:nvPr>
        </p:nvSpPr>
        <p:spPr>
          <a:xfrm>
            <a:off x="2782957" y="1905000"/>
            <a:ext cx="4149148" cy="1089991"/>
          </a:xfrm>
        </p:spPr>
        <p:txBody>
          <a:bodyPr/>
          <a:lstStyle/>
          <a:p>
            <a:endParaRPr lang="en-GB" dirty="0"/>
          </a:p>
          <a:p>
            <a:endParaRPr lang="en-GB" dirty="0"/>
          </a:p>
          <a:p>
            <a:r>
              <a:rPr lang="en-GB" dirty="0"/>
              <a:t>Bottom Universities for class equality.</a:t>
            </a:r>
          </a:p>
        </p:txBody>
      </p:sp>
      <p:sp>
        <p:nvSpPr>
          <p:cNvPr id="5" name="Content Placeholder 4">
            <a:extLst>
              <a:ext uri="{FF2B5EF4-FFF2-40B4-BE49-F238E27FC236}">
                <a16:creationId xmlns:a16="http://schemas.microsoft.com/office/drawing/2014/main" id="{D32CE7C3-669D-44FF-83B8-A080905B4585}"/>
              </a:ext>
            </a:extLst>
          </p:cNvPr>
          <p:cNvSpPr>
            <a:spLocks noGrp="1"/>
          </p:cNvSpPr>
          <p:nvPr>
            <p:ph sz="half" idx="2"/>
          </p:nvPr>
        </p:nvSpPr>
        <p:spPr/>
        <p:txBody>
          <a:bodyPr/>
          <a:lstStyle/>
          <a:p>
            <a:endParaRPr lang="en-GB" dirty="0"/>
          </a:p>
          <a:p>
            <a:endParaRPr lang="en-GB" dirty="0"/>
          </a:p>
          <a:p>
            <a:r>
              <a:rPr lang="en-GB" dirty="0"/>
              <a:t>Cambridge</a:t>
            </a:r>
          </a:p>
          <a:p>
            <a:r>
              <a:rPr lang="en-GB" dirty="0"/>
              <a:t>ST Andrews</a:t>
            </a:r>
          </a:p>
          <a:p>
            <a:r>
              <a:rPr lang="en-GB" dirty="0"/>
              <a:t>Bristol</a:t>
            </a:r>
          </a:p>
          <a:p>
            <a:r>
              <a:rPr lang="en-GB" dirty="0"/>
              <a:t>Oxford</a:t>
            </a:r>
          </a:p>
        </p:txBody>
      </p:sp>
      <p:sp>
        <p:nvSpPr>
          <p:cNvPr id="6" name="Text Placeholder 5">
            <a:extLst>
              <a:ext uri="{FF2B5EF4-FFF2-40B4-BE49-F238E27FC236}">
                <a16:creationId xmlns:a16="http://schemas.microsoft.com/office/drawing/2014/main" id="{CC783A83-0379-4D8A-AAA2-E5EE48E2085D}"/>
              </a:ext>
            </a:extLst>
          </p:cNvPr>
          <p:cNvSpPr>
            <a:spLocks noGrp="1"/>
          </p:cNvSpPr>
          <p:nvPr>
            <p:ph type="body" sz="quarter" idx="3"/>
          </p:nvPr>
        </p:nvSpPr>
        <p:spPr>
          <a:xfrm>
            <a:off x="7506629" y="1969474"/>
            <a:ext cx="3999001" cy="1025517"/>
          </a:xfrm>
        </p:spPr>
        <p:txBody>
          <a:bodyPr/>
          <a:lstStyle/>
          <a:p>
            <a:r>
              <a:rPr lang="en-GB" dirty="0"/>
              <a:t>Top universities for class equality.  </a:t>
            </a:r>
          </a:p>
        </p:txBody>
      </p:sp>
      <p:sp>
        <p:nvSpPr>
          <p:cNvPr id="7" name="Content Placeholder 6">
            <a:extLst>
              <a:ext uri="{FF2B5EF4-FFF2-40B4-BE49-F238E27FC236}">
                <a16:creationId xmlns:a16="http://schemas.microsoft.com/office/drawing/2014/main" id="{EC5AAAED-2779-4B6D-BAC6-A5FE55A983EF}"/>
              </a:ext>
            </a:extLst>
          </p:cNvPr>
          <p:cNvSpPr>
            <a:spLocks noGrp="1"/>
          </p:cNvSpPr>
          <p:nvPr>
            <p:ph sz="quarter" idx="4"/>
          </p:nvPr>
        </p:nvSpPr>
        <p:spPr/>
        <p:txBody>
          <a:bodyPr/>
          <a:lstStyle/>
          <a:p>
            <a:endParaRPr lang="en-GB" dirty="0"/>
          </a:p>
          <a:p>
            <a:endParaRPr lang="en-GB" dirty="0"/>
          </a:p>
          <a:p>
            <a:r>
              <a:rPr lang="en-GB" dirty="0"/>
              <a:t>Hull</a:t>
            </a:r>
          </a:p>
          <a:p>
            <a:r>
              <a:rPr lang="en-GB" dirty="0"/>
              <a:t>Derby</a:t>
            </a:r>
          </a:p>
          <a:p>
            <a:r>
              <a:rPr lang="en-GB" dirty="0"/>
              <a:t>Edge Hill</a:t>
            </a:r>
          </a:p>
          <a:p>
            <a:r>
              <a:rPr lang="en-GB" dirty="0"/>
              <a:t>Chester</a:t>
            </a:r>
          </a:p>
        </p:txBody>
      </p:sp>
      <p:sp>
        <p:nvSpPr>
          <p:cNvPr id="8" name="TextBox 7">
            <a:extLst>
              <a:ext uri="{FF2B5EF4-FFF2-40B4-BE49-F238E27FC236}">
                <a16:creationId xmlns:a16="http://schemas.microsoft.com/office/drawing/2014/main" id="{86287457-C712-4095-919D-A7984EF087FF}"/>
              </a:ext>
            </a:extLst>
          </p:cNvPr>
          <p:cNvSpPr txBox="1"/>
          <p:nvPr/>
        </p:nvSpPr>
        <p:spPr>
          <a:xfrm>
            <a:off x="7288696" y="6268278"/>
            <a:ext cx="4338674" cy="369332"/>
          </a:xfrm>
          <a:prstGeom prst="rect">
            <a:avLst/>
          </a:prstGeom>
          <a:noFill/>
        </p:spPr>
        <p:txBody>
          <a:bodyPr wrap="square" rtlCol="0">
            <a:spAutoFit/>
          </a:bodyPr>
          <a:lstStyle/>
          <a:p>
            <a:r>
              <a:rPr lang="en-GB" dirty="0"/>
              <a:t>                          (Busby, 2018).</a:t>
            </a:r>
          </a:p>
        </p:txBody>
      </p:sp>
    </p:spTree>
    <p:extLst>
      <p:ext uri="{BB962C8B-B14F-4D97-AF65-F5344CB8AC3E}">
        <p14:creationId xmlns:p14="http://schemas.microsoft.com/office/powerpoint/2010/main" val="3755484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1DA61C6-FD2F-497C-BF2E-5C1EBF09D8E2}"/>
              </a:ext>
            </a:extLst>
          </p:cNvPr>
          <p:cNvSpPr>
            <a:spLocks noGrp="1"/>
          </p:cNvSpPr>
          <p:nvPr>
            <p:ph type="title"/>
          </p:nvPr>
        </p:nvSpPr>
        <p:spPr/>
        <p:txBody>
          <a:bodyPr/>
          <a:lstStyle/>
          <a:p>
            <a:r>
              <a:rPr lang="en-GB" dirty="0"/>
              <a:t>                     </a:t>
            </a:r>
            <a:r>
              <a:rPr lang="en-GB" sz="4400" dirty="0"/>
              <a:t>conclusion</a:t>
            </a:r>
          </a:p>
        </p:txBody>
      </p:sp>
      <p:sp>
        <p:nvSpPr>
          <p:cNvPr id="8" name="Content Placeholder 7">
            <a:extLst>
              <a:ext uri="{FF2B5EF4-FFF2-40B4-BE49-F238E27FC236}">
                <a16:creationId xmlns:a16="http://schemas.microsoft.com/office/drawing/2014/main" id="{CEE23CF4-550E-48C2-8B89-52554B237401}"/>
              </a:ext>
            </a:extLst>
          </p:cNvPr>
          <p:cNvSpPr>
            <a:spLocks noGrp="1"/>
          </p:cNvSpPr>
          <p:nvPr>
            <p:ph idx="1"/>
          </p:nvPr>
        </p:nvSpPr>
        <p:spPr/>
        <p:txBody>
          <a:bodyPr/>
          <a:lstStyle/>
          <a:p>
            <a:r>
              <a:rPr lang="en-GB" dirty="0"/>
              <a:t>‘We must be very careful when using labels, as they can be very helpful, in terms of categorisation, however, they can often carry a negative stigma’ (</a:t>
            </a:r>
            <a:r>
              <a:rPr lang="en-GB" dirty="0" err="1"/>
              <a:t>jdphyscology</a:t>
            </a:r>
            <a:r>
              <a:rPr lang="en-GB" dirty="0"/>
              <a:t>, 2011).</a:t>
            </a:r>
          </a:p>
        </p:txBody>
      </p:sp>
    </p:spTree>
    <p:extLst>
      <p:ext uri="{BB962C8B-B14F-4D97-AF65-F5344CB8AC3E}">
        <p14:creationId xmlns:p14="http://schemas.microsoft.com/office/powerpoint/2010/main" val="19894728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854DBE6-7CD7-452B-8A3B-B22364E4AE54}"/>
              </a:ext>
            </a:extLst>
          </p:cNvPr>
          <p:cNvSpPr txBox="1"/>
          <p:nvPr/>
        </p:nvSpPr>
        <p:spPr>
          <a:xfrm>
            <a:off x="1645920" y="0"/>
            <a:ext cx="10269415" cy="9233297"/>
          </a:xfrm>
          <a:prstGeom prst="rect">
            <a:avLst/>
          </a:prstGeom>
          <a:noFill/>
        </p:spPr>
        <p:txBody>
          <a:bodyPr wrap="square" rtlCol="0">
            <a:spAutoFit/>
          </a:bodyPr>
          <a:lstStyle/>
          <a:p>
            <a:r>
              <a:rPr lang="en-GB" dirty="0"/>
              <a:t>Reference List.</a:t>
            </a:r>
          </a:p>
          <a:p>
            <a:endParaRPr lang="en-GB" dirty="0"/>
          </a:p>
          <a:p>
            <a:r>
              <a:rPr lang="en-GB" dirty="0"/>
              <a:t>Adams, A. GCSE gap between rich and poor widens. Available at: </a:t>
            </a:r>
            <a:r>
              <a:rPr lang="en-GB" dirty="0">
                <a:hlinkClick r:id="rId2"/>
              </a:rPr>
              <a:t>https://www.theguardian.com/education/2015/jan/29/gcse-gap-rich-poor-widens</a:t>
            </a:r>
            <a:r>
              <a:rPr lang="en-GB" dirty="0"/>
              <a:t> (Accessed: 31.5.2018).  </a:t>
            </a:r>
          </a:p>
          <a:p>
            <a:endParaRPr lang="en-GB" dirty="0"/>
          </a:p>
          <a:p>
            <a:r>
              <a:rPr lang="en-GB" dirty="0"/>
              <a:t>Browne, K. An introduction to sociology. Cambridge: Polity Press. </a:t>
            </a:r>
          </a:p>
          <a:p>
            <a:endParaRPr lang="en-GB" dirty="0"/>
          </a:p>
          <a:p>
            <a:r>
              <a:rPr lang="en-GB" dirty="0"/>
              <a:t>Busby, E. (2018) The Independent. Available at: </a:t>
            </a:r>
            <a:r>
              <a:rPr lang="en-GB" dirty="0">
                <a:hlinkClick r:id="rId3"/>
              </a:rPr>
              <a:t>https://www.independent.co.uk/news/education/education-news/cambridge-university-inequality-gender-race-background-social-mobility-hepi-a8289566.html</a:t>
            </a:r>
            <a:r>
              <a:rPr lang="en-GB" dirty="0"/>
              <a:t> (Accessed: 1.6.2018)</a:t>
            </a:r>
          </a:p>
          <a:p>
            <a:endParaRPr lang="en-GB" dirty="0"/>
          </a:p>
          <a:p>
            <a:r>
              <a:rPr lang="en-GB" dirty="0"/>
              <a:t>Crossman, A. (2018) An overview of labelling. Available at:  </a:t>
            </a:r>
            <a:r>
              <a:rPr lang="en-GB" dirty="0">
                <a:hlinkClick r:id="rId4"/>
              </a:rPr>
              <a:t>https://www.thoughtco.com/labeling-theory-3026627</a:t>
            </a:r>
            <a:r>
              <a:rPr lang="en-GB" dirty="0"/>
              <a:t> (Accessed: 31.5.2018).</a:t>
            </a:r>
          </a:p>
          <a:p>
            <a:endParaRPr lang="en-GB" dirty="0"/>
          </a:p>
          <a:p>
            <a:r>
              <a:rPr lang="en-GB" dirty="0"/>
              <a:t>Doughty, S (2013) Are you a precariat, new affluent worker or elite? Available at: </a:t>
            </a:r>
            <a:r>
              <a:rPr lang="en-GB" dirty="0">
                <a:hlinkClick r:id="rId5"/>
              </a:rPr>
              <a:t>http://www.dailymail.co.uk/news/article-2303333/Great-British-Class-Survey-reveals-UK-7-social-classes-Are-precariat-new-affluent-worker-elite.html</a:t>
            </a:r>
            <a:r>
              <a:rPr lang="en-GB" dirty="0"/>
              <a:t> (Accessed: 31.5.2018).   </a:t>
            </a:r>
          </a:p>
          <a:p>
            <a:endParaRPr lang="en-GB" dirty="0"/>
          </a:p>
          <a:p>
            <a:r>
              <a:rPr lang="en-GB" dirty="0"/>
              <a:t>Giddens, A and Sutton, P (2013) Sociology. Cambridge: Policy Press.   </a:t>
            </a:r>
          </a:p>
          <a:p>
            <a:endParaRPr lang="en-GB" dirty="0"/>
          </a:p>
          <a:p>
            <a:r>
              <a:rPr lang="en-GB" dirty="0"/>
              <a:t>JRF, (2010) Poorer children educational attainment: how important are attitudes and behaviours. Available at: </a:t>
            </a:r>
            <a:r>
              <a:rPr lang="en-GB" dirty="0">
                <a:hlinkClick r:id="rId6"/>
              </a:rPr>
              <a:t>https://www.jrf.org.uk/sites/default/files/jrf/migrated/files/poorer-children-education-full.pdf</a:t>
            </a:r>
            <a:r>
              <a:rPr lang="en-GB" dirty="0"/>
              <a:t> (Accessed: 31.5.2018).</a:t>
            </a:r>
          </a:p>
          <a:p>
            <a:endParaRPr lang="en-GB" dirty="0"/>
          </a:p>
          <a:p>
            <a:endParaRPr lang="en-GB" dirty="0"/>
          </a:p>
          <a:p>
            <a:r>
              <a:rPr lang="en-GB" dirty="0"/>
              <a:t>Taylor, M (2006) It’s official: class matters. Available at: </a:t>
            </a:r>
            <a:r>
              <a:rPr lang="en-GB" dirty="0">
                <a:hlinkClick r:id="rId7"/>
              </a:rPr>
              <a:t>http://www.ucl.ac.uk/news/news-articles/inthenews/itn060304</a:t>
            </a:r>
            <a:r>
              <a:rPr lang="en-GB" dirty="0"/>
              <a:t> (Accessed: 31.5 2006).</a:t>
            </a:r>
          </a:p>
          <a:p>
            <a:endParaRPr lang="en-GB" dirty="0"/>
          </a:p>
          <a:p>
            <a:r>
              <a:rPr lang="en-GB" dirty="0" err="1"/>
              <a:t>Varmar</a:t>
            </a:r>
            <a:r>
              <a:rPr lang="en-GB" dirty="0"/>
              <a:t>, A (2013) Available at: </a:t>
            </a:r>
            <a:r>
              <a:rPr lang="en-GB" dirty="0">
                <a:hlinkClick r:id="rId8"/>
              </a:rPr>
              <a:t>https://www.birminghammail.co.uk/news/local-news/300k-aid-homeless-families-birmingham-5675045</a:t>
            </a:r>
            <a:r>
              <a:rPr lang="en-GB" dirty="0"/>
              <a:t> (Accessed: 29.5.2018). </a:t>
            </a:r>
          </a:p>
          <a:p>
            <a:endParaRPr lang="en-GB" dirty="0"/>
          </a:p>
        </p:txBody>
      </p:sp>
    </p:spTree>
    <p:extLst>
      <p:ext uri="{BB962C8B-B14F-4D97-AF65-F5344CB8AC3E}">
        <p14:creationId xmlns:p14="http://schemas.microsoft.com/office/powerpoint/2010/main" val="40286280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391160-9581-44B3-9B31-D9C4707B3675}"/>
              </a:ext>
            </a:extLst>
          </p:cNvPr>
          <p:cNvSpPr txBox="1"/>
          <p:nvPr/>
        </p:nvSpPr>
        <p:spPr>
          <a:xfrm>
            <a:off x="1736035" y="437322"/>
            <a:ext cx="10455965" cy="4801314"/>
          </a:xfrm>
          <a:prstGeom prst="rect">
            <a:avLst/>
          </a:prstGeom>
          <a:noFill/>
        </p:spPr>
        <p:txBody>
          <a:bodyPr wrap="square" rtlCol="0">
            <a:spAutoFit/>
          </a:bodyPr>
          <a:lstStyle/>
          <a:p>
            <a:r>
              <a:rPr lang="en-GB" dirty="0" err="1"/>
              <a:t>JDPhycology</a:t>
            </a:r>
            <a:r>
              <a:rPr lang="en-GB" dirty="0"/>
              <a:t>, (2011) The pros and cons of labelling. Available at: </a:t>
            </a:r>
            <a:r>
              <a:rPr lang="en-GB" dirty="0">
                <a:hlinkClick r:id="rId2"/>
              </a:rPr>
              <a:t>https://jdpsy.wordpress.com/2011/11/18/the-pros-and-cons-of-labeling/</a:t>
            </a:r>
            <a:r>
              <a:rPr lang="en-GB" dirty="0"/>
              <a:t> (Accessed: 2.6.2018). </a:t>
            </a:r>
          </a:p>
          <a:p>
            <a:endParaRPr lang="en-GB" dirty="0"/>
          </a:p>
          <a:p>
            <a:endParaRPr lang="en-GB" dirty="0"/>
          </a:p>
          <a:p>
            <a:r>
              <a:rPr lang="en-GB" dirty="0"/>
              <a:t>JRF, (2010) Poorer children educational attainment: how important are attitudes and behaviours. Available at: </a:t>
            </a:r>
            <a:r>
              <a:rPr lang="en-GB" dirty="0">
                <a:hlinkClick r:id="rId3"/>
              </a:rPr>
              <a:t>https://www.jrf.org.uk/sites/default/files/jrf/migrated/files/poorer-children-education-full.pdf</a:t>
            </a:r>
            <a:r>
              <a:rPr lang="en-GB" dirty="0"/>
              <a:t> (Accessed: 31.5.2018).</a:t>
            </a:r>
          </a:p>
          <a:p>
            <a:endParaRPr lang="en-GB" dirty="0"/>
          </a:p>
          <a:p>
            <a:endParaRPr lang="en-GB" dirty="0"/>
          </a:p>
          <a:p>
            <a:endParaRPr lang="en-GB" dirty="0"/>
          </a:p>
          <a:p>
            <a:endParaRPr lang="en-GB" dirty="0"/>
          </a:p>
          <a:p>
            <a:r>
              <a:rPr lang="en-GB" dirty="0"/>
              <a:t>Taylor, M (2006) It’s official: class matters. Available at: </a:t>
            </a:r>
            <a:r>
              <a:rPr lang="en-GB" dirty="0">
                <a:hlinkClick r:id="rId4"/>
              </a:rPr>
              <a:t>http://www.ucl.ac.uk/news/news-articles/inthenews/itn060304</a:t>
            </a:r>
            <a:r>
              <a:rPr lang="en-GB" dirty="0"/>
              <a:t> (Accessed: 31.5 2006).</a:t>
            </a:r>
          </a:p>
          <a:p>
            <a:endParaRPr lang="en-GB" dirty="0"/>
          </a:p>
          <a:p>
            <a:r>
              <a:rPr lang="en-GB" dirty="0" err="1"/>
              <a:t>Varmar</a:t>
            </a:r>
            <a:r>
              <a:rPr lang="en-GB" dirty="0"/>
              <a:t>, A (2013) Available at: </a:t>
            </a:r>
            <a:r>
              <a:rPr lang="en-GB" dirty="0">
                <a:hlinkClick r:id="rId5"/>
              </a:rPr>
              <a:t>https://www.birminghammail.co.uk/news/local-news/300k-aid-homeless-families-birmingham-5675045</a:t>
            </a:r>
            <a:r>
              <a:rPr lang="en-GB" dirty="0"/>
              <a:t> (Accessed: 29.5.2018). </a:t>
            </a:r>
          </a:p>
        </p:txBody>
      </p:sp>
    </p:spTree>
    <p:extLst>
      <p:ext uri="{BB962C8B-B14F-4D97-AF65-F5344CB8AC3E}">
        <p14:creationId xmlns:p14="http://schemas.microsoft.com/office/powerpoint/2010/main" val="380426460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Wisp</Template>
  <TotalTime>23357</TotalTime>
  <Words>839</Words>
  <Application>Microsoft Office PowerPoint</Application>
  <PresentationFormat>Widescreen</PresentationFormat>
  <Paragraphs>70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Wingdings 3</vt:lpstr>
      <vt:lpstr>Wisp</vt:lpstr>
      <vt:lpstr>Jillian Dutton                        Student number 1601742  Module number SJS15018</vt:lpstr>
      <vt:lpstr>Through examining both positive and negative aspects of labelling theory critically explore why society deems it necessary to use the following label.  Class</vt:lpstr>
      <vt:lpstr>               Labelling Theory</vt:lpstr>
      <vt:lpstr>      Critiques of Labelling Theory</vt:lpstr>
      <vt:lpstr>PowerPoint Presentation</vt:lpstr>
      <vt:lpstr>               The Class Structure</vt:lpstr>
      <vt:lpstr>Labelling is an explanation for underachieving in education.</vt:lpstr>
      <vt:lpstr> Meeting GCSE Targets.</vt:lpstr>
      <vt:lpstr>             Higher Education      </vt:lpstr>
      <vt:lpstr>                     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jillian dutton</dc:creator>
  <cp:lastModifiedBy>jillian dutton</cp:lastModifiedBy>
  <cp:revision>38</cp:revision>
  <dcterms:created xsi:type="dcterms:W3CDTF">2018-05-29T12:22:44Z</dcterms:created>
  <dcterms:modified xsi:type="dcterms:W3CDTF">2018-06-14T17:40:12Z</dcterms:modified>
</cp:coreProperties>
</file>